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7" r:id="rId3"/>
    <p:sldId id="258" r:id="rId4"/>
    <p:sldId id="259" r:id="rId5"/>
    <p:sldId id="281" r:id="rId6"/>
    <p:sldId id="282" r:id="rId7"/>
    <p:sldId id="260" r:id="rId8"/>
    <p:sldId id="261" r:id="rId9"/>
    <p:sldId id="283" r:id="rId10"/>
    <p:sldId id="284" r:id="rId11"/>
    <p:sldId id="285" r:id="rId12"/>
    <p:sldId id="268" r:id="rId13"/>
    <p:sldId id="286" r:id="rId14"/>
    <p:sldId id="308" r:id="rId15"/>
    <p:sldId id="330" r:id="rId16"/>
    <p:sldId id="331" r:id="rId17"/>
    <p:sldId id="332" r:id="rId18"/>
    <p:sldId id="333" r:id="rId19"/>
    <p:sldId id="334" r:id="rId20"/>
    <p:sldId id="335" r:id="rId21"/>
    <p:sldId id="336" r:id="rId22"/>
    <p:sldId id="329" r:id="rId23"/>
    <p:sldId id="262" r:id="rId24"/>
    <p:sldId id="263" r:id="rId25"/>
    <p:sldId id="297" r:id="rId26"/>
    <p:sldId id="337" r:id="rId27"/>
    <p:sldId id="338" r:id="rId28"/>
    <p:sldId id="339" r:id="rId29"/>
    <p:sldId id="340" r:id="rId30"/>
    <p:sldId id="341" r:id="rId31"/>
    <p:sldId id="342" r:id="rId32"/>
    <p:sldId id="343" r:id="rId33"/>
    <p:sldId id="344" r:id="rId34"/>
    <p:sldId id="312" r:id="rId35"/>
    <p:sldId id="345" r:id="rId36"/>
    <p:sldId id="269" r:id="rId37"/>
    <p:sldId id="299" r:id="rId38"/>
    <p:sldId id="270"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0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469B5E-71D2-4907-B164-90711F8DCA03}" type="datetimeFigureOut">
              <a:rPr lang="en-GB" smtClean="0"/>
              <a:t>14/06/2020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CE4A94-E5D8-4789-A33C-77A44B3E133A}" type="slidenum">
              <a:rPr lang="en-GB" smtClean="0"/>
              <a:t>‹#›</a:t>
            </a:fld>
            <a:endParaRPr lang="en-GB"/>
          </a:p>
        </p:txBody>
      </p:sp>
    </p:spTree>
    <p:extLst>
      <p:ext uri="{BB962C8B-B14F-4D97-AF65-F5344CB8AC3E}">
        <p14:creationId xmlns:p14="http://schemas.microsoft.com/office/powerpoint/2010/main" val="875996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CE4A94-E5D8-4789-A33C-77A44B3E133A}" type="slidenum">
              <a:rPr lang="en-GB" smtClean="0"/>
              <a:t>10</a:t>
            </a:fld>
            <a:endParaRPr lang="en-GB"/>
          </a:p>
        </p:txBody>
      </p:sp>
    </p:spTree>
    <p:extLst>
      <p:ext uri="{BB962C8B-B14F-4D97-AF65-F5344CB8AC3E}">
        <p14:creationId xmlns:p14="http://schemas.microsoft.com/office/powerpoint/2010/main" val="39168410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14/06/2020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14/06/2020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14/06/2020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14/06/2020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hiterosemaths.com/resources/schemes-of-learning/primary-sol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hiterosemaths.com/homelearning/"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bbc.co.uk/bitesize/tags/z63tt39/year-4-and-p5-lessons"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www.youtube.com/watch?v=-fadCAHjN-s"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 Id="rId5" Type="http://schemas.openxmlformats.org/officeDocument/2006/relationships/image" Target="http://nhsboyshistory.files.wordpress.com/2010/02/henry-viii.jpg" TargetMode="External"/><Relationship Id="rId4" Type="http://schemas.openxmlformats.org/officeDocument/2006/relationships/image" Target="../media/image41.jpeg"/></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collins.co.uk/pages/support-learning-at-home" TargetMode="External"/><Relationship Id="rId7" Type="http://schemas.openxmlformats.org/officeDocument/2006/relationships/image" Target="../media/image45.png"/><Relationship Id="rId2" Type="http://schemas.openxmlformats.org/officeDocument/2006/relationships/hyperlink" Target="https://www.outoftheark.co.uk/ootam-at-home/" TargetMode="External"/><Relationship Id="rId1" Type="http://schemas.openxmlformats.org/officeDocument/2006/relationships/slideLayout" Target="../slideLayouts/slideLayout4.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hyperlink" Target="https://connect.collins.co.uk/school/Portal.aspx"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4 Term 6 Week </a:t>
            </a:r>
            <a:r>
              <a:rPr lang="en-GB" sz="6600" dirty="0"/>
              <a:t>3</a:t>
            </a:r>
            <a:r>
              <a:rPr lang="en-GB" sz="6600" dirty="0" smtClean="0"/>
              <a:t> </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446856" y="1412776"/>
            <a:ext cx="8229600" cy="5256584"/>
          </a:xfrm>
        </p:spPr>
        <p:txBody>
          <a:bodyPr>
            <a:normAutofit fontScale="70000" lnSpcReduction="20000"/>
          </a:bodyPr>
          <a:lstStyle/>
          <a:p>
            <a:pPr marL="0" indent="0" algn="ctr">
              <a:buNone/>
            </a:pPr>
            <a:r>
              <a:rPr lang="en-GB" sz="4500" dirty="0"/>
              <a:t>Good Morning Year 4,</a:t>
            </a:r>
          </a:p>
          <a:p>
            <a:pPr marL="0" indent="0">
              <a:buNone/>
            </a:pPr>
            <a:r>
              <a:rPr lang="en-GB" sz="4500" dirty="0" smtClean="0"/>
              <a:t>Welcome back for another week. It has been lovely to catch up with some of you and I look forward to speaking to the rest of you in the coming weeks. I started back at school helping teach the key workers pupils and it has been strange, not seeing your lovely smiley little faces each day. I do hope we will all see each other soon as both myself and Mrs </a:t>
            </a:r>
            <a:r>
              <a:rPr lang="en-GB" sz="4500" dirty="0" err="1" smtClean="0"/>
              <a:t>Staker</a:t>
            </a:r>
            <a:r>
              <a:rPr lang="en-GB" sz="4500" dirty="0"/>
              <a:t> </a:t>
            </a:r>
            <a:r>
              <a:rPr lang="en-GB" sz="4500" dirty="0" smtClean="0"/>
              <a:t>miss you all immensely. Take care and Stay Safe!</a:t>
            </a:r>
          </a:p>
          <a:p>
            <a:pPr marL="0" indent="0">
              <a:buNone/>
            </a:pPr>
            <a:r>
              <a:rPr lang="en-GB" sz="4500" dirty="0" smtClean="0"/>
              <a:t>Best Wishes, </a:t>
            </a:r>
          </a:p>
          <a:p>
            <a:pPr marL="0" indent="0" algn="ctr">
              <a:buNone/>
            </a:pPr>
            <a:r>
              <a:rPr lang="en-GB" sz="4500" dirty="0" smtClean="0"/>
              <a:t>Miss </a:t>
            </a:r>
            <a:r>
              <a:rPr lang="en-GB" sz="4500" dirty="0"/>
              <a:t>Solomon</a:t>
            </a:r>
          </a:p>
          <a:p>
            <a:pPr marL="0" indent="0">
              <a:buNone/>
            </a:pP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179512" y="1268760"/>
            <a:ext cx="8712968" cy="4525963"/>
          </a:xfrm>
        </p:spPr>
        <p:txBody>
          <a:bodyPr>
            <a:normAutofit/>
          </a:bodyPr>
          <a:lstStyle/>
          <a:p>
            <a:r>
              <a:rPr lang="en-GB" sz="2000" dirty="0" smtClean="0"/>
              <a:t>As well as the work that can be accessed through My Maths and TT Rockstars, you can see below the future topics we would be covering.</a:t>
            </a:r>
          </a:p>
          <a:p>
            <a:r>
              <a:rPr lang="en-GB" sz="2000" dirty="0" smtClean="0"/>
              <a:t>To </a:t>
            </a:r>
            <a:r>
              <a:rPr lang="en-GB" sz="2000" dirty="0"/>
              <a:t>find further support for </a:t>
            </a:r>
            <a:r>
              <a:rPr lang="en-GB" sz="2000" dirty="0" smtClean="0"/>
              <a:t>the rest of our </a:t>
            </a:r>
            <a:r>
              <a:rPr lang="en-GB" sz="2000" dirty="0"/>
              <a:t>year curriculum, visit the White Rose website for the schemes of learning. (</a:t>
            </a:r>
            <a:r>
              <a:rPr lang="en-GB" sz="2000" dirty="0">
                <a:hlinkClick r:id="rId2"/>
              </a:rPr>
              <a:t>https://whiterosemaths.com/resources/schemes-of-learning/primary-sols/</a:t>
            </a:r>
            <a:r>
              <a:rPr lang="en-GB" sz="2000" dirty="0"/>
              <a:t>) </a:t>
            </a:r>
          </a:p>
          <a:p>
            <a:r>
              <a:rPr lang="en-GB" sz="2000" dirty="0"/>
              <a:t>Here, you can find everything we should be covering across year </a:t>
            </a:r>
            <a:r>
              <a:rPr lang="en-GB" sz="2000" dirty="0" smtClean="0"/>
              <a:t>4 and </a:t>
            </a:r>
            <a:r>
              <a:rPr lang="en-GB" sz="2000" dirty="0"/>
              <a:t>the small steps within this. For example…</a:t>
            </a:r>
          </a:p>
          <a:p>
            <a:endParaRPr lang="en-GB" sz="20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6153" y="3817386"/>
            <a:ext cx="5045373" cy="2851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 3"/>
          <p:cNvSpPr/>
          <p:nvPr/>
        </p:nvSpPr>
        <p:spPr>
          <a:xfrm>
            <a:off x="3419872" y="3789040"/>
            <a:ext cx="720080" cy="4320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5004048" y="5942872"/>
            <a:ext cx="1080120" cy="66224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3418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4" name="TextBox 3"/>
          <p:cNvSpPr txBox="1"/>
          <p:nvPr/>
        </p:nvSpPr>
        <p:spPr>
          <a:xfrm>
            <a:off x="179512" y="1124744"/>
            <a:ext cx="8496944" cy="923330"/>
          </a:xfrm>
          <a:prstGeom prst="rect">
            <a:avLst/>
          </a:prstGeom>
          <a:noFill/>
        </p:spPr>
        <p:txBody>
          <a:bodyPr wrap="square" rtlCol="0">
            <a:spAutoFit/>
          </a:bodyPr>
          <a:lstStyle/>
          <a:p>
            <a:r>
              <a:rPr lang="en-GB" dirty="0" smtClean="0"/>
              <a:t>CONGRATULATIONS, well done for completing the topic on Statistics. Our new topic this term in maths is going to be Geometry. If you follow that link from the previous slide, it’ll open up a PDF that shows me all the information for that topic. </a:t>
            </a:r>
          </a:p>
        </p:txBody>
      </p:sp>
      <p:sp>
        <p:nvSpPr>
          <p:cNvPr id="6" name="5-Point Star 5"/>
          <p:cNvSpPr/>
          <p:nvPr/>
        </p:nvSpPr>
        <p:spPr>
          <a:xfrm>
            <a:off x="4457894" y="5129081"/>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45926" y="5159511"/>
            <a:ext cx="4176464" cy="1200329"/>
          </a:xfrm>
          <a:prstGeom prst="rect">
            <a:avLst/>
          </a:prstGeom>
          <a:noFill/>
        </p:spPr>
        <p:txBody>
          <a:bodyPr wrap="square" rtlCol="0">
            <a:spAutoFit/>
          </a:bodyPr>
          <a:lstStyle/>
          <a:p>
            <a:r>
              <a:rPr lang="en-GB" dirty="0" smtClean="0"/>
              <a:t>I’ve put a star next to the areas we are going to focus on this week. Remember to focus on the small steps and to try not too rush. Take your time!</a:t>
            </a:r>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2682489"/>
            <a:ext cx="3918342" cy="2290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5-Point Star 15"/>
          <p:cNvSpPr/>
          <p:nvPr/>
        </p:nvSpPr>
        <p:spPr>
          <a:xfrm>
            <a:off x="1043608" y="2708920"/>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5-Point Star 12"/>
          <p:cNvSpPr/>
          <p:nvPr/>
        </p:nvSpPr>
        <p:spPr>
          <a:xfrm>
            <a:off x="1043608" y="3068960"/>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5-Point Star 16"/>
          <p:cNvSpPr/>
          <p:nvPr/>
        </p:nvSpPr>
        <p:spPr>
          <a:xfrm>
            <a:off x="1043608" y="3429000"/>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5-Point Star 17"/>
          <p:cNvSpPr/>
          <p:nvPr/>
        </p:nvSpPr>
        <p:spPr>
          <a:xfrm>
            <a:off x="1043608" y="3789040"/>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6848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18" name="TextBox 17"/>
          <p:cNvSpPr txBox="1"/>
          <p:nvPr/>
        </p:nvSpPr>
        <p:spPr>
          <a:xfrm>
            <a:off x="0" y="1404526"/>
            <a:ext cx="9144000" cy="1015663"/>
          </a:xfrm>
          <a:prstGeom prst="rect">
            <a:avLst/>
          </a:prstGeom>
          <a:noFill/>
        </p:spPr>
        <p:txBody>
          <a:bodyPr wrap="square" rtlCol="0">
            <a:spAutoFit/>
          </a:bodyPr>
          <a:lstStyle/>
          <a:p>
            <a:r>
              <a:rPr lang="en-GB" sz="2000" dirty="0" smtClean="0"/>
              <a:t>Each small step has notes and guidance for the topic and fluency suggestions. The second page provides reasoning and problem solving questions that the children can try to consolidate their learning.</a:t>
            </a:r>
            <a:endParaRPr lang="en-GB" sz="2000" dirty="0"/>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478806"/>
            <a:ext cx="5340916" cy="32596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5" y="3284984"/>
            <a:ext cx="4865167" cy="3254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1571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67544" y="697920"/>
            <a:ext cx="7992888" cy="1938992"/>
          </a:xfrm>
          <a:prstGeom prst="rect">
            <a:avLst/>
          </a:prstGeom>
          <a:noFill/>
        </p:spPr>
        <p:txBody>
          <a:bodyPr wrap="square" rtlCol="0">
            <a:spAutoFit/>
          </a:bodyPr>
          <a:lstStyle/>
          <a:p>
            <a:r>
              <a:rPr lang="en-GB" sz="2400" dirty="0" smtClean="0"/>
              <a:t>In school as we follow the White Rose scheme of learning. Their website has put together free lessons and resources that link to the learning taking place in school. Please visit: </a:t>
            </a:r>
            <a:r>
              <a:rPr lang="en-GB" sz="2400" dirty="0" smtClean="0">
                <a:hlinkClick r:id="rId2"/>
              </a:rPr>
              <a:t>https://whiterosemaths.com/homelearning/</a:t>
            </a:r>
            <a:endParaRPr lang="en-GB" sz="2400" dirty="0" smtClean="0"/>
          </a:p>
          <a:p>
            <a:endParaRPr lang="en-GB"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572" y="2501196"/>
            <a:ext cx="7056784" cy="4240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Oval 6"/>
          <p:cNvSpPr/>
          <p:nvPr/>
        </p:nvSpPr>
        <p:spPr>
          <a:xfrm>
            <a:off x="6562359" y="6381328"/>
            <a:ext cx="1224136"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347864" y="2385895"/>
            <a:ext cx="904083"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6125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440904" y="1268760"/>
            <a:ext cx="8229600" cy="4525963"/>
          </a:xfrm>
        </p:spPr>
        <p:txBody>
          <a:bodyPr/>
          <a:lstStyle/>
          <a:p>
            <a:pPr marL="0" lvl="0" indent="0">
              <a:spcBef>
                <a:spcPts val="0"/>
              </a:spcBef>
              <a:buNone/>
            </a:pPr>
            <a:r>
              <a:rPr lang="en-GB" sz="2000" dirty="0" smtClean="0">
                <a:solidFill>
                  <a:prstClr val="black"/>
                </a:solidFill>
              </a:rPr>
              <a:t>Complete Summer Term-Week </a:t>
            </a:r>
            <a:r>
              <a:rPr lang="en-GB" sz="2000" dirty="0">
                <a:solidFill>
                  <a:prstClr val="black"/>
                </a:solidFill>
              </a:rPr>
              <a:t>5</a:t>
            </a:r>
            <a:r>
              <a:rPr lang="en-GB" sz="2000" dirty="0" smtClean="0">
                <a:solidFill>
                  <a:prstClr val="black"/>
                </a:solidFill>
              </a:rPr>
              <a:t>, Lesson 3-4 and then move onto Summer Term-Week 6, Lessons 1-2 throughout the week. Each Lesson has linked a PowerPoint video to explain how to do that specific maths activity. HOWEVER please note: the website have stopped showing the worksheets on the website, but I have attached a worksheet to complete on the next couple of slides. This worksheet should work alongside the videos from the website.</a:t>
            </a:r>
            <a:endParaRPr lang="en-GB" sz="2000" dirty="0">
              <a:solidFill>
                <a:prstClr val="black"/>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3717032"/>
            <a:ext cx="5152342" cy="29897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5-Point Star 6"/>
          <p:cNvSpPr/>
          <p:nvPr/>
        </p:nvSpPr>
        <p:spPr>
          <a:xfrm>
            <a:off x="1842414" y="4293096"/>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5-Point Star 7"/>
          <p:cNvSpPr/>
          <p:nvPr/>
        </p:nvSpPr>
        <p:spPr>
          <a:xfrm>
            <a:off x="1835696" y="4653136"/>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90800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0"/>
            <a:ext cx="8720800" cy="6093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6026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0"/>
            <a:ext cx="8920039" cy="5949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15341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4636"/>
            <a:ext cx="9047007" cy="62026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43707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548"/>
            <a:ext cx="8947271" cy="6304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16724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0"/>
            <a:ext cx="9053483" cy="6237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06336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0"/>
            <a:ext cx="8878422" cy="6093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07501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0"/>
            <a:ext cx="8885849" cy="6165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92953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0"/>
            <a:ext cx="8988274" cy="6237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59281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BBC Bitesize</a:t>
            </a:r>
            <a:endParaRPr lang="en-GB" dirty="0"/>
          </a:p>
        </p:txBody>
      </p:sp>
      <p:sp>
        <p:nvSpPr>
          <p:cNvPr id="3" name="Content Placeholder 2"/>
          <p:cNvSpPr>
            <a:spLocks noGrp="1"/>
          </p:cNvSpPr>
          <p:nvPr>
            <p:ph idx="1"/>
          </p:nvPr>
        </p:nvSpPr>
        <p:spPr/>
        <p:txBody>
          <a:bodyPr/>
          <a:lstStyle/>
          <a:p>
            <a:r>
              <a:rPr lang="en-GB" dirty="0" smtClean="0"/>
              <a:t>Follow the link below to find some helpful resources for maths. (You will also find some helpful resources for subjects such as English also)</a:t>
            </a:r>
          </a:p>
          <a:p>
            <a:r>
              <a:rPr lang="en-GB" dirty="0">
                <a:hlinkClick r:id="rId2"/>
              </a:rPr>
              <a:t>https://www.bbc.co.uk/bitesize/tags/z63tt39/year-4-and-p5-lessons</a:t>
            </a:r>
            <a:endParaRPr lang="en-GB" dirty="0"/>
          </a:p>
        </p:txBody>
      </p:sp>
      <p:pic>
        <p:nvPicPr>
          <p:cNvPr id="40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890"/>
          <a:stretch/>
        </p:blipFill>
        <p:spPr bwMode="auto">
          <a:xfrm>
            <a:off x="899592" y="4736620"/>
            <a:ext cx="7583487" cy="21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369284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a:t>
            </a:r>
          </a:p>
          <a:p>
            <a:endParaRPr lang="en-GB" sz="2000" dirty="0"/>
          </a:p>
          <a:p>
            <a:r>
              <a:rPr lang="en-GB" sz="2000" dirty="0" smtClean="0"/>
              <a:t>I have specifically allocated different times tables for you to practise each week.</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17718681-A12E-49D6-9925-DD7C68176D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Create a spider diagram </a:t>
            </a:r>
          </a:p>
        </p:txBody>
      </p:sp>
      <p:sp>
        <p:nvSpPr>
          <p:cNvPr id="10" name="Freeform: Shape 9">
            <a:extLst>
              <a:ext uri="{FF2B5EF4-FFF2-40B4-BE49-F238E27FC236}">
                <a16:creationId xmlns:a16="http://schemas.microsoft.com/office/drawing/2014/main" xmlns="" id="{FBD77573-9EF2-4C35-8285-A1CF6FBB0E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 y="0"/>
            <a:ext cx="4133778"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C0998B"/>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xmlns="" id="{6ABE10F1-38A3-5C41-9BE9-C9F4F9E00338}"/>
              </a:ext>
            </a:extLst>
          </p:cNvPr>
          <p:cNvSpPr>
            <a:spLocks noGrp="1"/>
          </p:cNvSpPr>
          <p:nvPr>
            <p:ph type="title"/>
          </p:nvPr>
        </p:nvSpPr>
        <p:spPr>
          <a:xfrm>
            <a:off x="-1" y="2526"/>
            <a:ext cx="3347865" cy="6378802"/>
          </a:xfrm>
        </p:spPr>
        <p:txBody>
          <a:bodyPr>
            <a:normAutofit fontScale="90000"/>
          </a:bodyPr>
          <a:lstStyle/>
          <a:p>
            <a:r>
              <a:rPr lang="en-GB" sz="3700" dirty="0" smtClean="0">
                <a:solidFill>
                  <a:srgbClr val="FFFFFF"/>
                </a:solidFill>
              </a:rPr>
              <a:t>English </a:t>
            </a:r>
            <a:br>
              <a:rPr lang="en-GB" sz="3700" dirty="0" smtClean="0">
                <a:solidFill>
                  <a:srgbClr val="FFFFFF"/>
                </a:solidFill>
              </a:rPr>
            </a:br>
            <a:r>
              <a:rPr lang="en-GB" sz="3700" dirty="0" smtClean="0">
                <a:solidFill>
                  <a:srgbClr val="FFFFFF"/>
                </a:solidFill>
              </a:rPr>
              <a:t>Task:</a:t>
            </a:r>
            <a:r>
              <a:rPr lang="en-GB" sz="3700" dirty="0">
                <a:solidFill>
                  <a:srgbClr val="FFFFFF"/>
                </a:solidFill>
              </a:rPr>
              <a:t/>
            </a:r>
            <a:br>
              <a:rPr lang="en-GB" sz="3700" dirty="0">
                <a:solidFill>
                  <a:srgbClr val="FFFFFF"/>
                </a:solidFill>
              </a:rPr>
            </a:br>
            <a:r>
              <a:rPr lang="en-GB" sz="3700" dirty="0" smtClean="0">
                <a:solidFill>
                  <a:srgbClr val="FFFFFF"/>
                </a:solidFill>
              </a:rPr>
              <a:t>The Tudors</a:t>
            </a:r>
            <a:br>
              <a:rPr lang="en-GB" sz="3700" dirty="0" smtClean="0">
                <a:solidFill>
                  <a:srgbClr val="FFFFFF"/>
                </a:solidFill>
              </a:rPr>
            </a:br>
            <a:r>
              <a:rPr lang="en-GB" sz="3700" dirty="0" smtClean="0">
                <a:solidFill>
                  <a:srgbClr val="FFFFFF"/>
                </a:solidFill>
              </a:rPr>
              <a:t>1485-1603</a:t>
            </a:r>
            <a:br>
              <a:rPr lang="en-GB" sz="3700" dirty="0" smtClean="0">
                <a:solidFill>
                  <a:srgbClr val="FFFFFF"/>
                </a:solidFill>
              </a:rPr>
            </a:br>
            <a:r>
              <a:rPr lang="en-GB" sz="3700" dirty="0">
                <a:solidFill>
                  <a:srgbClr val="FFFFFF"/>
                </a:solidFill>
              </a:rPr>
              <a:t/>
            </a:r>
            <a:br>
              <a:rPr lang="en-GB" sz="3700" dirty="0">
                <a:solidFill>
                  <a:srgbClr val="FFFFFF"/>
                </a:solidFill>
              </a:rPr>
            </a:br>
            <a:r>
              <a:rPr lang="en-GB" sz="2700" dirty="0" smtClean="0">
                <a:solidFill>
                  <a:srgbClr val="FFFFFF"/>
                </a:solidFill>
              </a:rPr>
              <a:t>Read the next couple slides to learn information about the Henry VIII and his six wives then complete a diary entry on Catharine Parr</a:t>
            </a:r>
            <a:br>
              <a:rPr lang="en-GB" sz="2700" dirty="0" smtClean="0">
                <a:solidFill>
                  <a:srgbClr val="FFFFFF"/>
                </a:solidFill>
              </a:rPr>
            </a:br>
            <a:r>
              <a:rPr lang="en-GB" sz="3700" dirty="0">
                <a:solidFill>
                  <a:srgbClr val="FFFFFF"/>
                </a:solidFill>
              </a:rPr>
              <a:t/>
            </a:r>
            <a:br>
              <a:rPr lang="en-GB" sz="3700" dirty="0">
                <a:solidFill>
                  <a:srgbClr val="FFFFFF"/>
                </a:solidFill>
              </a:rPr>
            </a:br>
            <a:endParaRPr lang="en-GB" sz="3700" dirty="0">
              <a:solidFill>
                <a:srgbClr val="FFFFFF"/>
              </a:solidFill>
            </a:endParaRPr>
          </a:p>
        </p:txBody>
      </p:sp>
      <p:sp>
        <p:nvSpPr>
          <p:cNvPr id="6" name="Content Placeholder 2">
            <a:extLst>
              <a:ext uri="{FF2B5EF4-FFF2-40B4-BE49-F238E27FC236}">
                <a16:creationId xmlns:a16="http://schemas.microsoft.com/office/drawing/2014/main" xmlns="" id="{10D872EB-4169-D245-87A3-F8A1E625BF85}"/>
              </a:ext>
            </a:extLst>
          </p:cNvPr>
          <p:cNvSpPr>
            <a:spLocks noGrp="1"/>
          </p:cNvSpPr>
          <p:nvPr>
            <p:ph idx="1"/>
          </p:nvPr>
        </p:nvSpPr>
        <p:spPr>
          <a:xfrm>
            <a:off x="4133778" y="332656"/>
            <a:ext cx="4553021" cy="5793507"/>
          </a:xfrm>
        </p:spPr>
        <p:txBody>
          <a:bodyPr>
            <a:normAutofit/>
          </a:bodyPr>
          <a:lstStyle/>
          <a:p>
            <a:r>
              <a:rPr lang="en-GB" dirty="0" smtClean="0"/>
              <a:t>Who do you think this man is?</a:t>
            </a:r>
          </a:p>
          <a:p>
            <a:r>
              <a:rPr lang="en-GB" dirty="0"/>
              <a:t>Create a spider diagram </a:t>
            </a:r>
          </a:p>
          <a:p>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7577" y="2060848"/>
            <a:ext cx="3019425" cy="4591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4162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Catharine </a:t>
            </a:r>
            <a:r>
              <a:rPr lang="en-GB" dirty="0"/>
              <a:t>of </a:t>
            </a:r>
            <a:r>
              <a:rPr lang="en-GB" dirty="0" smtClean="0"/>
              <a:t>Aragon</a:t>
            </a:r>
            <a:br>
              <a:rPr lang="en-GB" dirty="0" smtClean="0"/>
            </a:br>
            <a:r>
              <a:rPr lang="en-GB" dirty="0" smtClean="0"/>
              <a:t> 1509-1533</a:t>
            </a:r>
            <a:endParaRPr lang="en-GB" dirty="0"/>
          </a:p>
        </p:txBody>
      </p:sp>
      <p:sp>
        <p:nvSpPr>
          <p:cNvPr id="3" name="Content Placeholder 2"/>
          <p:cNvSpPr>
            <a:spLocks noGrp="1"/>
          </p:cNvSpPr>
          <p:nvPr>
            <p:ph idx="1"/>
          </p:nvPr>
        </p:nvSpPr>
        <p:spPr>
          <a:xfrm>
            <a:off x="457200" y="1927373"/>
            <a:ext cx="8229600" cy="4525963"/>
          </a:xfrm>
        </p:spPr>
        <p:txBody>
          <a:bodyPr/>
          <a:lstStyle/>
          <a:p>
            <a:r>
              <a:rPr lang="en-GB" dirty="0"/>
              <a:t>Married Henry VIII in 1509. </a:t>
            </a:r>
          </a:p>
          <a:p>
            <a:r>
              <a:rPr lang="en-GB" dirty="0" smtClean="0"/>
              <a:t>She </a:t>
            </a:r>
            <a:r>
              <a:rPr lang="en-GB" dirty="0"/>
              <a:t>was a Catholic</a:t>
            </a:r>
            <a:r>
              <a:rPr lang="en-GB" dirty="0" smtClean="0"/>
              <a:t>.</a:t>
            </a:r>
          </a:p>
          <a:p>
            <a:r>
              <a:rPr lang="en-GB" dirty="0" smtClean="0"/>
              <a:t>She </a:t>
            </a:r>
            <a:r>
              <a:rPr lang="en-GB" dirty="0"/>
              <a:t>had a daughter called Mary who later became Queen Mary I</a:t>
            </a:r>
            <a:r>
              <a:rPr lang="en-GB" dirty="0" smtClean="0"/>
              <a:t>.</a:t>
            </a:r>
          </a:p>
          <a:p>
            <a:r>
              <a:rPr lang="en-GB" dirty="0"/>
              <a:t>What do you think happened to her? </a:t>
            </a:r>
            <a:endParaRPr lang="en-GB" dirty="0" smtClean="0"/>
          </a:p>
          <a:p>
            <a:pPr marL="0" indent="0">
              <a:buNone/>
            </a:pPr>
            <a:r>
              <a:rPr lang="en-GB" dirty="0" smtClean="0"/>
              <a:t>Clue </a:t>
            </a:r>
            <a:r>
              <a:rPr lang="en-GB" dirty="0"/>
              <a:t>: She was one of the lucky </a:t>
            </a:r>
            <a:r>
              <a:rPr lang="en-GB" dirty="0" smtClean="0"/>
              <a:t>ones! </a:t>
            </a:r>
            <a:r>
              <a:rPr lang="en-GB" dirty="0"/>
              <a:t>She was beheaded at Tower Hill</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823" y="28631"/>
            <a:ext cx="2219325" cy="303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6729" y="5282552"/>
            <a:ext cx="2016224" cy="1575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48314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Jane </a:t>
            </a:r>
            <a:r>
              <a:rPr lang="en-GB" dirty="0" smtClean="0"/>
              <a:t>Seymour</a:t>
            </a:r>
            <a:br>
              <a:rPr lang="en-GB" dirty="0" smtClean="0"/>
            </a:br>
            <a:r>
              <a:rPr lang="en-GB" dirty="0" smtClean="0"/>
              <a:t> </a:t>
            </a:r>
            <a:r>
              <a:rPr lang="en-GB" dirty="0"/>
              <a:t>1536-1537</a:t>
            </a:r>
          </a:p>
        </p:txBody>
      </p:sp>
      <p:sp>
        <p:nvSpPr>
          <p:cNvPr id="3" name="Content Placeholder 2"/>
          <p:cNvSpPr>
            <a:spLocks noGrp="1"/>
          </p:cNvSpPr>
          <p:nvPr>
            <p:ph idx="1"/>
          </p:nvPr>
        </p:nvSpPr>
        <p:spPr/>
        <p:txBody>
          <a:bodyPr/>
          <a:lstStyle/>
          <a:p>
            <a:r>
              <a:rPr lang="en-GB" dirty="0"/>
              <a:t>Within 24 hours of Anne Boleyn's execution, Jane Seymour and Henry VIII were formally betrothed. </a:t>
            </a:r>
            <a:endParaRPr lang="en-GB" dirty="0" smtClean="0"/>
          </a:p>
          <a:p>
            <a:r>
              <a:rPr lang="en-GB" dirty="0" smtClean="0"/>
              <a:t>She </a:t>
            </a:r>
            <a:r>
              <a:rPr lang="en-GB" dirty="0"/>
              <a:t>gave Henry a son… Edward</a:t>
            </a:r>
            <a:r>
              <a:rPr lang="en-GB" dirty="0" smtClean="0"/>
              <a:t>.</a:t>
            </a:r>
          </a:p>
          <a:p>
            <a:r>
              <a:rPr lang="en-GB" dirty="0"/>
              <a:t>Unfortunately for the new Queen</a:t>
            </a:r>
            <a:r>
              <a:rPr lang="en-GB" dirty="0" smtClean="0"/>
              <a:t>…….</a:t>
            </a:r>
          </a:p>
          <a:p>
            <a:r>
              <a:rPr lang="en-GB" dirty="0" smtClean="0"/>
              <a:t> She </a:t>
            </a:r>
            <a:r>
              <a:rPr lang="en-GB" dirty="0"/>
              <a:t>was not Henry’s last wife. </a:t>
            </a:r>
            <a:endParaRPr lang="en-GB" dirty="0" smtClean="0"/>
          </a:p>
          <a:p>
            <a:r>
              <a:rPr lang="en-GB" dirty="0" smtClean="0"/>
              <a:t> </a:t>
            </a:r>
            <a:r>
              <a:rPr lang="en-GB" dirty="0"/>
              <a:t>In 1537, </a:t>
            </a:r>
            <a:r>
              <a:rPr lang="en-GB" dirty="0" smtClean="0"/>
              <a:t>she…died.</a:t>
            </a:r>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3356992"/>
            <a:ext cx="1781175" cy="309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552542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935" y="782960"/>
            <a:ext cx="6995120" cy="1143000"/>
          </a:xfrm>
        </p:spPr>
        <p:txBody>
          <a:bodyPr>
            <a:normAutofit fontScale="90000"/>
          </a:bodyPr>
          <a:lstStyle/>
          <a:p>
            <a:r>
              <a:rPr lang="en-GB" dirty="0"/>
              <a:t>Anne of Cleves </a:t>
            </a:r>
            <a:r>
              <a:rPr lang="en-GB" dirty="0" smtClean="0"/>
              <a:t/>
            </a:r>
            <a:br>
              <a:rPr lang="en-GB" dirty="0" smtClean="0"/>
            </a:br>
            <a:r>
              <a:rPr lang="en-GB" dirty="0" smtClean="0"/>
              <a:t>January </a:t>
            </a:r>
            <a:r>
              <a:rPr lang="en-GB" dirty="0"/>
              <a:t>1540-July 1540</a:t>
            </a:r>
          </a:p>
        </p:txBody>
      </p:sp>
      <p:sp>
        <p:nvSpPr>
          <p:cNvPr id="3" name="Content Placeholder 2"/>
          <p:cNvSpPr>
            <a:spLocks noGrp="1"/>
          </p:cNvSpPr>
          <p:nvPr>
            <p:ph idx="1"/>
          </p:nvPr>
        </p:nvSpPr>
        <p:spPr>
          <a:xfrm>
            <a:off x="457200" y="2638369"/>
            <a:ext cx="8229600" cy="3487794"/>
          </a:xfrm>
        </p:spPr>
        <p:txBody>
          <a:bodyPr>
            <a:normAutofit fontScale="85000" lnSpcReduction="10000"/>
          </a:bodyPr>
          <a:lstStyle/>
          <a:p>
            <a:r>
              <a:rPr lang="en-GB" dirty="0"/>
              <a:t>After a period of mourning, Henry sent men around western Europe to seek out a new wife for him. </a:t>
            </a:r>
          </a:p>
          <a:p>
            <a:r>
              <a:rPr lang="en-GB" dirty="0" smtClean="0"/>
              <a:t>They </a:t>
            </a:r>
            <a:r>
              <a:rPr lang="en-GB" dirty="0"/>
              <a:t>were instructed to bring back portraits of the women they believed Henry would be interested in. </a:t>
            </a:r>
          </a:p>
          <a:p>
            <a:r>
              <a:rPr lang="en-GB" dirty="0" smtClean="0"/>
              <a:t>Anne </a:t>
            </a:r>
            <a:r>
              <a:rPr lang="en-GB" dirty="0"/>
              <a:t>of Cleves was chosen from </a:t>
            </a:r>
            <a:r>
              <a:rPr lang="en-GB" dirty="0" smtClean="0"/>
              <a:t>one such </a:t>
            </a:r>
            <a:r>
              <a:rPr lang="en-GB" dirty="0"/>
              <a:t>portrait</a:t>
            </a:r>
            <a:r>
              <a:rPr lang="en-GB" dirty="0" smtClean="0"/>
              <a:t>.</a:t>
            </a:r>
          </a:p>
          <a:p>
            <a:r>
              <a:rPr lang="en-GB" dirty="0"/>
              <a:t>Unfortunately….. </a:t>
            </a:r>
            <a:r>
              <a:rPr lang="en-GB" dirty="0" smtClean="0"/>
              <a:t>She </a:t>
            </a:r>
            <a:r>
              <a:rPr lang="en-GB" dirty="0"/>
              <a:t>did not look very much like her portrait and Henry did not find her attractive</a:t>
            </a:r>
            <a:r>
              <a:rPr lang="en-GB" dirty="0" smtClean="0"/>
              <a:t>.</a:t>
            </a:r>
          </a:p>
          <a:p>
            <a:r>
              <a:rPr lang="en-GB" dirty="0" smtClean="0"/>
              <a:t> </a:t>
            </a:r>
            <a:r>
              <a:rPr lang="en-GB" dirty="0"/>
              <a:t>So he … divorced her.</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0055" y="0"/>
            <a:ext cx="1972432" cy="2708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76938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Kathryn Howard </a:t>
            </a:r>
            <a:r>
              <a:rPr lang="en-GB" dirty="0" smtClean="0"/>
              <a:t/>
            </a:r>
            <a:br>
              <a:rPr lang="en-GB" dirty="0" smtClean="0"/>
            </a:br>
            <a:r>
              <a:rPr lang="en-GB" dirty="0" smtClean="0"/>
              <a:t>1540-1542</a:t>
            </a:r>
            <a:endParaRPr lang="en-GB" dirty="0"/>
          </a:p>
        </p:txBody>
      </p:sp>
      <p:sp>
        <p:nvSpPr>
          <p:cNvPr id="3" name="Content Placeholder 2"/>
          <p:cNvSpPr>
            <a:spLocks noGrp="1"/>
          </p:cNvSpPr>
          <p:nvPr>
            <p:ph idx="1"/>
          </p:nvPr>
        </p:nvSpPr>
        <p:spPr/>
        <p:txBody>
          <a:bodyPr>
            <a:normAutofit lnSpcReduction="10000"/>
          </a:bodyPr>
          <a:lstStyle/>
          <a:p>
            <a:r>
              <a:rPr lang="en-GB" dirty="0"/>
              <a:t>She was Anne Boleyn’s cousin. </a:t>
            </a:r>
          </a:p>
          <a:p>
            <a:r>
              <a:rPr lang="en-GB" dirty="0" smtClean="0"/>
              <a:t>She </a:t>
            </a:r>
            <a:r>
              <a:rPr lang="en-GB" dirty="0"/>
              <a:t>was about 16 when she married Henry. </a:t>
            </a:r>
            <a:endParaRPr lang="en-GB" dirty="0" smtClean="0"/>
          </a:p>
          <a:p>
            <a:r>
              <a:rPr lang="en-GB" dirty="0" smtClean="0"/>
              <a:t>She </a:t>
            </a:r>
            <a:r>
              <a:rPr lang="en-GB" dirty="0"/>
              <a:t>was very pretty</a:t>
            </a:r>
            <a:r>
              <a:rPr lang="en-GB" dirty="0" smtClean="0"/>
              <a:t>.</a:t>
            </a:r>
          </a:p>
          <a:p>
            <a:r>
              <a:rPr lang="en-GB" dirty="0"/>
              <a:t>Henry saw her as perfect and unspoiled, a "rose without a thorn". </a:t>
            </a:r>
          </a:p>
          <a:p>
            <a:r>
              <a:rPr lang="en-GB" dirty="0" smtClean="0"/>
              <a:t>Rumour </a:t>
            </a:r>
            <a:r>
              <a:rPr lang="en-GB" dirty="0"/>
              <a:t>has it she </a:t>
            </a:r>
            <a:r>
              <a:rPr lang="en-GB" dirty="0" smtClean="0"/>
              <a:t>wanted to leave Henry</a:t>
            </a:r>
            <a:r>
              <a:rPr lang="en-GB" dirty="0"/>
              <a:t>. </a:t>
            </a:r>
          </a:p>
          <a:p>
            <a:r>
              <a:rPr lang="en-GB" dirty="0" smtClean="0"/>
              <a:t>Unfortunately </a:t>
            </a:r>
            <a:r>
              <a:rPr lang="en-GB" dirty="0"/>
              <a:t>for her…. </a:t>
            </a:r>
            <a:r>
              <a:rPr lang="en-GB" dirty="0" smtClean="0"/>
              <a:t>Henry found out.</a:t>
            </a:r>
          </a:p>
          <a:p>
            <a:r>
              <a:rPr lang="en-GB" dirty="0"/>
              <a:t>Kathryn Howard was beheaded in Feb 1542</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0"/>
            <a:ext cx="1657350" cy="234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2043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Katherine Parr </a:t>
            </a:r>
            <a:r>
              <a:rPr lang="en-GB" dirty="0" smtClean="0"/>
              <a:t/>
            </a:r>
            <a:br>
              <a:rPr lang="en-GB" dirty="0" smtClean="0"/>
            </a:br>
            <a:r>
              <a:rPr lang="en-GB" dirty="0" smtClean="0"/>
              <a:t>1543-1548</a:t>
            </a:r>
            <a:endParaRPr lang="en-GB" dirty="0"/>
          </a:p>
        </p:txBody>
      </p:sp>
      <p:sp>
        <p:nvSpPr>
          <p:cNvPr id="3" name="Content Placeholder 2"/>
          <p:cNvSpPr>
            <a:spLocks noGrp="1"/>
          </p:cNvSpPr>
          <p:nvPr>
            <p:ph idx="1"/>
          </p:nvPr>
        </p:nvSpPr>
        <p:spPr>
          <a:xfrm>
            <a:off x="1857374" y="1600200"/>
            <a:ext cx="6829425" cy="4853136"/>
          </a:xfrm>
        </p:spPr>
        <p:txBody>
          <a:bodyPr>
            <a:normAutofit lnSpcReduction="10000"/>
          </a:bodyPr>
          <a:lstStyle/>
          <a:p>
            <a:r>
              <a:rPr lang="en-GB" dirty="0"/>
              <a:t>Katherine Parr was the sixth and last wife of King Henry VIII </a:t>
            </a:r>
          </a:p>
          <a:p>
            <a:r>
              <a:rPr lang="en-GB" dirty="0" smtClean="0"/>
              <a:t>She </a:t>
            </a:r>
            <a:r>
              <a:rPr lang="en-GB" dirty="0"/>
              <a:t>was also the most intellectual of Henry's wives. </a:t>
            </a:r>
          </a:p>
          <a:p>
            <a:r>
              <a:rPr lang="en-GB" dirty="0" smtClean="0"/>
              <a:t>She </a:t>
            </a:r>
            <a:r>
              <a:rPr lang="en-GB" dirty="0"/>
              <a:t>was in love with another man</a:t>
            </a:r>
            <a:r>
              <a:rPr lang="en-GB" dirty="0" smtClean="0"/>
              <a:t>.</a:t>
            </a:r>
          </a:p>
          <a:p>
            <a:r>
              <a:rPr lang="en-GB" dirty="0"/>
              <a:t>What do you think happened to her</a:t>
            </a:r>
            <a:r>
              <a:rPr lang="en-GB" dirty="0" smtClean="0"/>
              <a:t>?</a:t>
            </a:r>
          </a:p>
          <a:p>
            <a:endParaRPr lang="en-GB" dirty="0"/>
          </a:p>
          <a:p>
            <a:r>
              <a:rPr lang="en-GB" dirty="0" smtClean="0"/>
              <a:t>Nothing! Henry Died. Katherine married the man she loved. </a:t>
            </a:r>
          </a:p>
          <a:p>
            <a:endParaRPr lang="en-GB" dirty="0"/>
          </a:p>
          <a:p>
            <a:endParaRPr lang="en-GB"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6632"/>
            <a:ext cx="1857375" cy="305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47227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Henry’s Wives</a:t>
            </a:r>
            <a:endParaRPr lang="en-GB" dirty="0"/>
          </a:p>
        </p:txBody>
      </p:sp>
      <p:sp>
        <p:nvSpPr>
          <p:cNvPr id="3" name="Content Placeholder 2"/>
          <p:cNvSpPr>
            <a:spLocks noGrp="1"/>
          </p:cNvSpPr>
          <p:nvPr>
            <p:ph idx="1"/>
          </p:nvPr>
        </p:nvSpPr>
        <p:spPr/>
        <p:txBody>
          <a:bodyPr>
            <a:normAutofit fontScale="92500" lnSpcReduction="20000"/>
          </a:bodyPr>
          <a:lstStyle/>
          <a:p>
            <a:r>
              <a:rPr lang="en-GB" dirty="0"/>
              <a:t>Divorced : Catharine of Aragon </a:t>
            </a:r>
          </a:p>
          <a:p>
            <a:r>
              <a:rPr lang="en-GB" dirty="0" smtClean="0"/>
              <a:t>Beheaded </a:t>
            </a:r>
            <a:r>
              <a:rPr lang="en-GB" dirty="0"/>
              <a:t>: Anne </a:t>
            </a:r>
            <a:r>
              <a:rPr lang="en-GB" dirty="0" smtClean="0"/>
              <a:t>Boleyn </a:t>
            </a:r>
          </a:p>
          <a:p>
            <a:r>
              <a:rPr lang="en-GB" dirty="0" smtClean="0"/>
              <a:t>Died </a:t>
            </a:r>
            <a:r>
              <a:rPr lang="en-GB" dirty="0"/>
              <a:t>: Jane Seymour </a:t>
            </a:r>
          </a:p>
          <a:p>
            <a:r>
              <a:rPr lang="en-GB" dirty="0" smtClean="0"/>
              <a:t>Divorced </a:t>
            </a:r>
            <a:r>
              <a:rPr lang="en-GB" dirty="0"/>
              <a:t>: Anne of Cleves </a:t>
            </a:r>
          </a:p>
          <a:p>
            <a:r>
              <a:rPr lang="en-GB" dirty="0" smtClean="0"/>
              <a:t>Beheaded </a:t>
            </a:r>
            <a:r>
              <a:rPr lang="en-GB" dirty="0"/>
              <a:t>: Kathryn Howard </a:t>
            </a:r>
          </a:p>
          <a:p>
            <a:r>
              <a:rPr lang="en-GB" dirty="0" smtClean="0"/>
              <a:t>Survived : </a:t>
            </a:r>
            <a:r>
              <a:rPr lang="en-GB" dirty="0"/>
              <a:t>Katherine </a:t>
            </a:r>
            <a:r>
              <a:rPr lang="en-GB" dirty="0" smtClean="0"/>
              <a:t>Parr</a:t>
            </a:r>
          </a:p>
          <a:p>
            <a:endParaRPr lang="en-GB" dirty="0"/>
          </a:p>
          <a:p>
            <a:pPr lvl="0"/>
            <a:r>
              <a:rPr lang="en-GB" dirty="0"/>
              <a:t>Use this video to help your understanding even more: </a:t>
            </a:r>
            <a:r>
              <a:rPr lang="en-GB" u="sng" dirty="0">
                <a:hlinkClick r:id="rId2"/>
              </a:rPr>
              <a:t>https://www.youtube.com/watch?v=-fadCAHjN-s</a:t>
            </a:r>
            <a:endParaRPr lang="en-GB" dirty="0"/>
          </a:p>
          <a:p>
            <a:endParaRPr lang="en-GB" dirty="0"/>
          </a:p>
        </p:txBody>
      </p:sp>
    </p:spTree>
    <p:extLst>
      <p:ext uri="{BB962C8B-B14F-4D97-AF65-F5344CB8AC3E}">
        <p14:creationId xmlns:p14="http://schemas.microsoft.com/office/powerpoint/2010/main" val="28318012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English Task</a:t>
            </a:r>
            <a:endParaRPr lang="en-GB" dirty="0"/>
          </a:p>
        </p:txBody>
      </p:sp>
      <p:sp>
        <p:nvSpPr>
          <p:cNvPr id="3" name="Content Placeholder 2"/>
          <p:cNvSpPr>
            <a:spLocks noGrp="1"/>
          </p:cNvSpPr>
          <p:nvPr>
            <p:ph idx="1"/>
          </p:nvPr>
        </p:nvSpPr>
        <p:spPr/>
        <p:txBody>
          <a:bodyPr>
            <a:normAutofit fontScale="92500" lnSpcReduction="10000"/>
          </a:bodyPr>
          <a:lstStyle/>
          <a:p>
            <a:r>
              <a:rPr lang="en-GB" dirty="0"/>
              <a:t>This week, you are going to write a diary entry as the last of Henry VIII’s wives Catherine Parr. </a:t>
            </a:r>
          </a:p>
          <a:p>
            <a:pPr lvl="0"/>
            <a:r>
              <a:rPr lang="en-GB" dirty="0"/>
              <a:t>Catherine Parr was the wife that survived her marriage to Henry VIII.</a:t>
            </a:r>
          </a:p>
          <a:p>
            <a:pPr marL="0" indent="0">
              <a:buNone/>
            </a:pPr>
            <a:endParaRPr lang="en-GB" dirty="0"/>
          </a:p>
          <a:p>
            <a:r>
              <a:rPr lang="en-GB" dirty="0"/>
              <a:t>In this Diary Entry, you need to use ‘I, me and my’ pronouns. </a:t>
            </a:r>
          </a:p>
          <a:p>
            <a:pPr lvl="0"/>
            <a:r>
              <a:rPr lang="en-GB" dirty="0"/>
              <a:t>First create your plan. </a:t>
            </a:r>
            <a:r>
              <a:rPr lang="en-GB" dirty="0" smtClean="0"/>
              <a:t>Then </a:t>
            </a:r>
            <a:r>
              <a:rPr lang="en-GB" dirty="0"/>
              <a:t>create your Draft using your plan to help you. </a:t>
            </a:r>
          </a:p>
          <a:p>
            <a:endParaRPr lang="en-GB" dirty="0"/>
          </a:p>
        </p:txBody>
      </p:sp>
    </p:spTree>
    <p:extLst>
      <p:ext uri="{BB962C8B-B14F-4D97-AF65-F5344CB8AC3E}">
        <p14:creationId xmlns:p14="http://schemas.microsoft.com/office/powerpoint/2010/main" val="2124686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13571"/>
            <a:ext cx="6912768" cy="6035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03649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32" y="0"/>
            <a:ext cx="9132168" cy="1412776"/>
          </a:xfrm>
        </p:spPr>
        <p:txBody>
          <a:bodyPr>
            <a:normAutofit/>
          </a:bodyPr>
          <a:lstStyle/>
          <a:p>
            <a:r>
              <a:rPr lang="en-GB" dirty="0" smtClean="0"/>
              <a:t>Art</a:t>
            </a:r>
            <a:endParaRPr lang="en-GB" dirty="0"/>
          </a:p>
        </p:txBody>
      </p:sp>
      <p:sp>
        <p:nvSpPr>
          <p:cNvPr id="5" name="Content Placeholder 2"/>
          <p:cNvSpPr>
            <a:spLocks noGrp="1"/>
          </p:cNvSpPr>
          <p:nvPr>
            <p:ph idx="1"/>
          </p:nvPr>
        </p:nvSpPr>
        <p:spPr>
          <a:xfrm>
            <a:off x="395536" y="1052736"/>
            <a:ext cx="7992888" cy="4525963"/>
          </a:xfrm>
        </p:spPr>
        <p:txBody>
          <a:bodyPr>
            <a:normAutofit/>
          </a:bodyPr>
          <a:lstStyle/>
          <a:p>
            <a:r>
              <a:rPr lang="en-GB" sz="2000" dirty="0" smtClean="0"/>
              <a:t>Read </a:t>
            </a:r>
            <a:r>
              <a:rPr lang="en-GB" sz="2000" dirty="0"/>
              <a:t>this description of Henry VIII. Use the description to draw a portrait of what you think he would look like based on the description. </a:t>
            </a: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916832"/>
            <a:ext cx="6935806"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73286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274638"/>
            <a:ext cx="8229600" cy="850106"/>
          </a:xfrm>
        </p:spPr>
        <p:txBody>
          <a:bodyPr/>
          <a:lstStyle/>
          <a:p>
            <a:r>
              <a:rPr lang="en-GB" dirty="0" smtClean="0"/>
              <a:t>Art</a:t>
            </a:r>
            <a:endParaRPr lang="en-GB" dirty="0"/>
          </a:p>
        </p:txBody>
      </p:sp>
      <p:sp>
        <p:nvSpPr>
          <p:cNvPr id="3" name="Content Placeholder 2"/>
          <p:cNvSpPr>
            <a:spLocks noGrp="1"/>
          </p:cNvSpPr>
          <p:nvPr>
            <p:ph idx="1"/>
          </p:nvPr>
        </p:nvSpPr>
        <p:spPr>
          <a:xfrm>
            <a:off x="457200" y="1052736"/>
            <a:ext cx="8229600" cy="5073427"/>
          </a:xfrm>
        </p:spPr>
        <p:txBody>
          <a:bodyPr/>
          <a:lstStyle/>
          <a:p>
            <a:r>
              <a:rPr lang="en-GB" dirty="0"/>
              <a:t>Draw your portrait on a piece of A4 paper. Then once you have drawn your portrait, look at the pictures below of Henry VIII. </a:t>
            </a:r>
            <a:endParaRPr lang="en-GB" dirty="0" smtClean="0"/>
          </a:p>
          <a:p>
            <a:r>
              <a:rPr lang="en-GB" dirty="0" smtClean="0"/>
              <a:t>Use to edit and improve your original drawing.</a:t>
            </a:r>
          </a:p>
          <a:p>
            <a:endParaRPr lang="en-GB" dirty="0"/>
          </a:p>
          <a:p>
            <a:endParaRPr lang="en-GB" dirty="0" smtClean="0"/>
          </a:p>
          <a:p>
            <a:endParaRPr lang="en-GB" dirty="0"/>
          </a:p>
          <a:p>
            <a:endParaRPr lang="en-GB" dirty="0" smtClean="0"/>
          </a:p>
          <a:p>
            <a:endParaRPr lang="en-GB" dirty="0"/>
          </a:p>
        </p:txBody>
      </p:sp>
      <p:pic>
        <p:nvPicPr>
          <p:cNvPr id="13313" name="Picture 2" descr="Henry VIII of England - Wikiped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14074" y="3184848"/>
            <a:ext cx="2064216" cy="3628528"/>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3" descr="Henry VIII | Biography, Wives, &amp; Facts | Britann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3171403"/>
            <a:ext cx="2216150" cy="32099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1115616" y="3212976"/>
            <a:ext cx="2160240" cy="3412504"/>
          </a:xfrm>
          <a:prstGeom prst="rect">
            <a:avLst/>
          </a:prstGeom>
          <a:noFill/>
        </p:spPr>
      </p:pic>
    </p:spTree>
    <p:extLst>
      <p:ext uri="{BB962C8B-B14F-4D97-AF65-F5344CB8AC3E}">
        <p14:creationId xmlns:p14="http://schemas.microsoft.com/office/powerpoint/2010/main" val="10157145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653" y="257431"/>
            <a:ext cx="8229600" cy="1143000"/>
          </a:xfrm>
        </p:spPr>
        <p:txBody>
          <a:bodyPr/>
          <a:lstStyle/>
          <a:p>
            <a:r>
              <a:rPr lang="en-GB" dirty="0" smtClean="0"/>
              <a:t>Music</a:t>
            </a:r>
            <a:endParaRPr lang="en-GB" dirty="0"/>
          </a:p>
        </p:txBody>
      </p:sp>
      <p:sp>
        <p:nvSpPr>
          <p:cNvPr id="4" name="Content Placeholder 3"/>
          <p:cNvSpPr>
            <a:spLocks noGrp="1"/>
          </p:cNvSpPr>
          <p:nvPr>
            <p:ph sz="half" idx="1"/>
          </p:nvPr>
        </p:nvSpPr>
        <p:spPr>
          <a:xfrm>
            <a:off x="4644008" y="1340768"/>
            <a:ext cx="4038600" cy="4525963"/>
          </a:xfrm>
        </p:spPr>
        <p:txBody>
          <a:bodyPr>
            <a:normAutofit/>
          </a:bodyPr>
          <a:lstStyle/>
          <a:p>
            <a:r>
              <a:rPr lang="en-GB" sz="1600" b="1" dirty="0"/>
              <a:t>'Out of the Ark</a:t>
            </a:r>
            <a:r>
              <a:rPr lang="en-GB" sz="1600" dirty="0"/>
              <a:t>' music have created 'Out of the Ark </a:t>
            </a:r>
            <a:r>
              <a:rPr lang="en-GB" sz="1600" dirty="0" smtClean="0"/>
              <a:t>at </a:t>
            </a:r>
            <a:r>
              <a:rPr lang="en-GB" sz="1600" dirty="0"/>
              <a:t>Home'  </a:t>
            </a:r>
            <a:r>
              <a:rPr lang="en-GB" sz="1600" dirty="0" smtClean="0"/>
              <a:t>via this website </a:t>
            </a:r>
            <a:r>
              <a:rPr lang="en-GB" sz="1600" dirty="0" smtClean="0">
                <a:hlinkClick r:id="rId2" tooltip="https://www.outoftheark.co.uk/ootam-at-home/&#10;Ctrl+Click or tap to follow the link"/>
              </a:rPr>
              <a:t>https</a:t>
            </a:r>
            <a:r>
              <a:rPr lang="en-GB" sz="1600" dirty="0">
                <a:hlinkClick r:id="rId2" tooltip="https://www.outoftheark.co.uk/ootam-at-home/&#10;Ctrl+Click or tap to follow the link"/>
              </a:rPr>
              <a:t>://www.outoftheark.co.uk/ootam-at-home/</a:t>
            </a:r>
            <a:r>
              <a:rPr lang="en-GB" sz="1600" dirty="0"/>
              <a:t>​  </a:t>
            </a:r>
            <a:endParaRPr lang="en-GB" sz="1600" dirty="0" smtClean="0"/>
          </a:p>
          <a:p>
            <a:endParaRPr lang="en-GB" sz="1600" dirty="0"/>
          </a:p>
          <a:p>
            <a:r>
              <a:rPr lang="en-GB" sz="1600" dirty="0" smtClean="0"/>
              <a:t>There </a:t>
            </a:r>
            <a:r>
              <a:rPr lang="en-GB" sz="1600" dirty="0"/>
              <a:t>are 4 weeks on the website so far and when you click on </a:t>
            </a:r>
            <a:r>
              <a:rPr lang="en-GB" sz="1600" dirty="0" err="1"/>
              <a:t>e.g</a:t>
            </a:r>
            <a:r>
              <a:rPr lang="en-GB" sz="1600" dirty="0"/>
              <a:t> week 1, there is a lively fun song video for every single day. Definitely something </a:t>
            </a:r>
            <a:r>
              <a:rPr lang="en-GB" sz="1600" dirty="0" smtClean="0"/>
              <a:t>you </a:t>
            </a:r>
            <a:r>
              <a:rPr lang="en-GB" sz="1600" dirty="0"/>
              <a:t>might enjoy and </a:t>
            </a:r>
            <a:r>
              <a:rPr lang="en-GB" sz="1600" dirty="0" smtClean="0"/>
              <a:t>could </a:t>
            </a:r>
            <a:r>
              <a:rPr lang="en-GB" sz="1600" dirty="0"/>
              <a:t>work well as a brain </a:t>
            </a:r>
            <a:r>
              <a:rPr lang="en-GB" sz="1600" dirty="0" smtClean="0"/>
              <a:t>break, when needed.</a:t>
            </a:r>
            <a:r>
              <a:rPr lang="en-GB" dirty="0"/>
              <a:t> </a:t>
            </a:r>
          </a:p>
        </p:txBody>
      </p:sp>
      <p:sp>
        <p:nvSpPr>
          <p:cNvPr id="5" name="Content Placeholder 4"/>
          <p:cNvSpPr>
            <a:spLocks noGrp="1"/>
          </p:cNvSpPr>
          <p:nvPr>
            <p:ph sz="half" idx="2"/>
          </p:nvPr>
        </p:nvSpPr>
        <p:spPr>
          <a:xfrm>
            <a:off x="323528" y="1268760"/>
            <a:ext cx="4038600" cy="4525963"/>
          </a:xfrm>
        </p:spPr>
        <p:txBody>
          <a:bodyPr>
            <a:noAutofit/>
          </a:bodyPr>
          <a:lstStyle/>
          <a:p>
            <a:r>
              <a:rPr lang="en-GB" sz="1600" b="1" dirty="0" smtClean="0"/>
              <a:t>Collins</a:t>
            </a:r>
            <a:r>
              <a:rPr lang="en-GB" sz="1600" dirty="0" smtClean="0"/>
              <a:t> are also </a:t>
            </a:r>
            <a:r>
              <a:rPr lang="en-GB" sz="1600" dirty="0"/>
              <a:t>providing home learning activities </a:t>
            </a:r>
            <a:r>
              <a:rPr lang="en-GB" sz="1600" dirty="0">
                <a:hlinkClick r:id="rId3"/>
              </a:rPr>
              <a:t>https://collins.co.uk/pages/support-learning-at-home</a:t>
            </a:r>
            <a:r>
              <a:rPr lang="en-GB" sz="1600" dirty="0"/>
              <a:t>. </a:t>
            </a:r>
            <a:br>
              <a:rPr lang="en-GB" sz="1600" dirty="0"/>
            </a:br>
            <a:endParaRPr lang="en-GB" sz="1600" dirty="0"/>
          </a:p>
          <a:p>
            <a:r>
              <a:rPr lang="en-GB" sz="1600" dirty="0" smtClean="0"/>
              <a:t>You can access </a:t>
            </a:r>
            <a:r>
              <a:rPr lang="en-GB" sz="1600" dirty="0"/>
              <a:t>free Music Express songs and activities by clicking on the free children's song bank. Some of these the children will recognise from class music lessons </a:t>
            </a:r>
            <a:r>
              <a:rPr lang="en-GB" sz="1600" dirty="0" smtClean="0"/>
              <a:t>with Mrs </a:t>
            </a:r>
            <a:r>
              <a:rPr lang="en-GB" sz="1600" dirty="0" err="1" smtClean="0"/>
              <a:t>Julier</a:t>
            </a:r>
            <a:r>
              <a:rPr lang="en-GB" sz="1600" dirty="0" smtClean="0"/>
              <a:t> .</a:t>
            </a:r>
            <a:r>
              <a:rPr lang="en-GB" sz="1600" dirty="0"/>
              <a:t>  </a:t>
            </a:r>
            <a:br>
              <a:rPr lang="en-GB" sz="1600" dirty="0"/>
            </a:br>
            <a:endParaRPr lang="en-GB" sz="1600" dirty="0"/>
          </a:p>
          <a:p>
            <a:pPr marL="0" indent="0">
              <a:buNone/>
            </a:pPr>
            <a:endParaRPr lang="en-GB" sz="1600" dirty="0" smtClean="0"/>
          </a:p>
          <a:p>
            <a:pPr marL="0" indent="0">
              <a:buNone/>
            </a:pPr>
            <a:r>
              <a:rPr lang="en-GB" sz="1600" dirty="0" smtClean="0"/>
              <a:t>Go </a:t>
            </a:r>
            <a:r>
              <a:rPr lang="en-GB" sz="1600" dirty="0"/>
              <a:t>to </a:t>
            </a:r>
            <a:r>
              <a:rPr lang="en-GB" sz="1600" b="1" dirty="0">
                <a:hlinkClick r:id="rId4"/>
              </a:rPr>
              <a:t>Collins Connect</a:t>
            </a:r>
            <a:r>
              <a:rPr lang="en-GB" sz="1600" dirty="0"/>
              <a:t> and click on the Teacher portal and enter: </a:t>
            </a:r>
          </a:p>
          <a:p>
            <a:r>
              <a:rPr lang="en-GB" sz="1600" dirty="0"/>
              <a:t>Username: </a:t>
            </a:r>
            <a:r>
              <a:rPr lang="en-GB" sz="1600" b="1" dirty="0"/>
              <a:t>parents@harpercollins.co.uk</a:t>
            </a:r>
            <a:endParaRPr lang="en-GB" sz="1600" dirty="0"/>
          </a:p>
          <a:p>
            <a:r>
              <a:rPr lang="en-GB" sz="1600" dirty="0"/>
              <a:t>Password: </a:t>
            </a:r>
            <a:r>
              <a:rPr lang="en-GB" sz="1600" b="1" dirty="0"/>
              <a:t>Parents20!</a:t>
            </a:r>
            <a:r>
              <a:rPr lang="en-GB" sz="1600" dirty="0"/>
              <a:t> </a:t>
            </a:r>
          </a:p>
          <a:p>
            <a:r>
              <a:rPr lang="en-GB" sz="1600" dirty="0"/>
              <a:t>C</a:t>
            </a:r>
            <a:r>
              <a:rPr lang="en-GB" sz="1600" dirty="0" smtClean="0"/>
              <a:t>lick </a:t>
            </a:r>
            <a:r>
              <a:rPr lang="en-GB" sz="1600" dirty="0"/>
              <a:t>Login. </a:t>
            </a:r>
          </a:p>
          <a:p>
            <a:r>
              <a:rPr lang="en-GB" sz="1600" dirty="0"/>
              <a:t>Once you’ve logged into Collins Connect, select </a:t>
            </a:r>
            <a:r>
              <a:rPr lang="en-GB" sz="1600" b="1" dirty="0"/>
              <a:t>Music Express</a:t>
            </a:r>
            <a:r>
              <a:rPr lang="en-GB" sz="1600" dirty="0"/>
              <a:t> from the menu page. To access the </a:t>
            </a:r>
            <a:r>
              <a:rPr lang="en-GB" sz="1600" b="1" dirty="0"/>
              <a:t>Song Bank</a:t>
            </a:r>
            <a:r>
              <a:rPr lang="en-GB" sz="1600" dirty="0"/>
              <a:t> click the link on the welcome page.​</a:t>
            </a:r>
          </a:p>
          <a:p>
            <a:endParaRPr lang="en-GB" sz="1600"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5082016"/>
            <a:ext cx="1589162" cy="1582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21">
            <a:off x="6932385" y="571628"/>
            <a:ext cx="2190750" cy="71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545788">
            <a:off x="28493" y="928816"/>
            <a:ext cx="142875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35155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8077</TotalTime>
  <Words>1553</Words>
  <Application>Microsoft Office PowerPoint</Application>
  <PresentationFormat>On-screen Show (4:3)</PresentationFormat>
  <Paragraphs>138</Paragraphs>
  <Slides>38</Slides>
  <Notes>1</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Maths – White Rose Home Learning</vt:lpstr>
      <vt:lpstr>Maths – White Rose Home Learning</vt:lpstr>
      <vt:lpstr>Maths – White Rose Home Learning</vt:lpstr>
      <vt:lpstr>PowerPoint Presentation</vt:lpstr>
      <vt:lpstr>Maths – White Rose Home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BBC Bitesize</vt:lpstr>
      <vt:lpstr>TT Rockstars</vt:lpstr>
      <vt:lpstr>Accessing Twinkl</vt:lpstr>
      <vt:lpstr>English  Task: The Tudors 1485-1603  Read the next couple slides to learn information about the Henry VIII and his six wives then complete a diary entry on Catharine Parr  </vt:lpstr>
      <vt:lpstr>Catharine of Aragon  1509-1533</vt:lpstr>
      <vt:lpstr>Jane Seymour  1536-1537</vt:lpstr>
      <vt:lpstr>Anne of Cleves  January 1540-July 1540</vt:lpstr>
      <vt:lpstr>Kathryn Howard  1540-1542</vt:lpstr>
      <vt:lpstr>Katherine Parr  1543-1548</vt:lpstr>
      <vt:lpstr>Henry’s Wives</vt:lpstr>
      <vt:lpstr>English Task</vt:lpstr>
      <vt:lpstr>PowerPoint Presentation</vt:lpstr>
      <vt:lpstr>Art</vt:lpstr>
      <vt:lpstr>Art</vt:lpstr>
      <vt:lpstr>P.E.</vt:lpstr>
      <vt:lpstr>Music</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110</cp:revision>
  <dcterms:created xsi:type="dcterms:W3CDTF">2020-03-18T10:41:37Z</dcterms:created>
  <dcterms:modified xsi:type="dcterms:W3CDTF">2020-06-14T08:54:08Z</dcterms:modified>
</cp:coreProperties>
</file>