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5" r:id="rId4"/>
    <p:sldId id="277" r:id="rId5"/>
    <p:sldId id="284" r:id="rId6"/>
    <p:sldId id="278" r:id="rId7"/>
    <p:sldId id="285" r:id="rId8"/>
    <p:sldId id="264" r:id="rId9"/>
    <p:sldId id="286" r:id="rId10"/>
    <p:sldId id="271" r:id="rId11"/>
    <p:sldId id="258" r:id="rId12"/>
    <p:sldId id="269" r:id="rId13"/>
    <p:sldId id="270" r:id="rId14"/>
    <p:sldId id="275" r:id="rId15"/>
    <p:sldId id="260" r:id="rId16"/>
    <p:sldId id="261" r:id="rId17"/>
    <p:sldId id="268" r:id="rId18"/>
    <p:sldId id="263" r:id="rId19"/>
    <p:sldId id="27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75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hiterosemaths.com/homelearning/year-1/" TargetMode="Externa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DcwuTRQ16MU"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5 Week </a:t>
            </a:r>
            <a:r>
              <a:rPr lang="en-US" sz="6600" dirty="0"/>
              <a:t>5</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233264" y="1988840"/>
            <a:ext cx="8640960" cy="4608512"/>
          </a:xfrm>
        </p:spPr>
        <p:txBody>
          <a:bodyPr>
            <a:noAutofit/>
          </a:bodyPr>
          <a:lstStyle/>
          <a:p>
            <a:pPr marL="0" indent="0">
              <a:buNone/>
            </a:pPr>
            <a:r>
              <a:rPr lang="en-US" sz="1800" dirty="0" smtClean="0"/>
              <a:t>How are you all? Have you been able to enjoy the warm weather? Did you celebrate VE day on Friday? I am looking forward to celebrating the day when school will be open again!</a:t>
            </a:r>
            <a:endParaRPr lang="en-US" sz="1800" dirty="0"/>
          </a:p>
          <a:p>
            <a:pPr marL="0" indent="0">
              <a:buNone/>
            </a:pPr>
            <a:endParaRPr lang="en-US" sz="1800" dirty="0"/>
          </a:p>
          <a:p>
            <a:pPr marL="0" indent="0">
              <a:buNone/>
            </a:pPr>
            <a:r>
              <a:rPr lang="en-US" sz="1800" dirty="0" smtClean="0"/>
              <a:t>Here is your work for the week. The English is about poetry and composing your own animal poem. The </a:t>
            </a:r>
            <a:r>
              <a:rPr lang="en-US" sz="1800" dirty="0" err="1" smtClean="0"/>
              <a:t>Maths</a:t>
            </a:r>
            <a:r>
              <a:rPr lang="en-US" sz="1800" dirty="0" smtClean="0"/>
              <a:t> is about using part-part-whole models to help with addition and subtraction facts. There is also another Geography activity about Hot and Cold places and some special work for </a:t>
            </a:r>
            <a:r>
              <a:rPr lang="en-US" sz="1800" dirty="0" err="1" smtClean="0"/>
              <a:t>Mrs</a:t>
            </a:r>
            <a:r>
              <a:rPr lang="en-US" sz="1800" dirty="0" smtClean="0"/>
              <a:t> Smith’s Phonics group.</a:t>
            </a:r>
          </a:p>
          <a:p>
            <a:pPr marL="0" indent="0">
              <a:buNone/>
            </a:pPr>
            <a:endParaRPr lang="en-US" sz="1800" dirty="0"/>
          </a:p>
          <a:p>
            <a:pPr marL="0" indent="0">
              <a:buNone/>
            </a:pPr>
            <a:r>
              <a:rPr lang="en-US" sz="1800" dirty="0" smtClean="0"/>
              <a:t>You should still be reading </a:t>
            </a:r>
            <a:r>
              <a:rPr lang="en-US" sz="1800" dirty="0" smtClean="0"/>
              <a:t>everyday </a:t>
            </a:r>
            <a:r>
              <a:rPr lang="en-US" sz="1800" dirty="0" smtClean="0"/>
              <a:t>(if you’ve run out of books it could be recipes, shopping lists, game instructions or facts from websites), </a:t>
            </a:r>
            <a:r>
              <a:rPr lang="en-US" sz="1800" dirty="0" err="1" smtClean="0"/>
              <a:t>practising</a:t>
            </a:r>
            <a:r>
              <a:rPr lang="en-US" sz="1800" dirty="0" smtClean="0"/>
              <a:t> your Phonics and Tricky Words with PhonicsPlay.co.uk </a:t>
            </a:r>
            <a:r>
              <a:rPr lang="en-US" sz="1800" dirty="0" smtClean="0"/>
              <a:t>and writing regularly in your writing journal/diary. </a:t>
            </a:r>
            <a:endParaRPr lang="en-US" sz="1800" dirty="0"/>
          </a:p>
          <a:p>
            <a:pPr marL="0" indent="0">
              <a:buNone/>
            </a:pPr>
            <a:endParaRPr lang="en-US" sz="1800" dirty="0"/>
          </a:p>
          <a:p>
            <a:pPr marL="0" indent="0">
              <a:buNone/>
            </a:pPr>
            <a:r>
              <a:rPr lang="en-US" sz="1800" dirty="0" smtClean="0"/>
              <a:t>Have a good week!</a:t>
            </a:r>
          </a:p>
          <a:p>
            <a:pPr marL="0" indent="0">
              <a:buNone/>
            </a:pPr>
            <a:r>
              <a:rPr lang="en-US" sz="1800" dirty="0" smtClean="0"/>
              <a:t>Love from </a:t>
            </a:r>
            <a:r>
              <a:rPr lang="en-US" sz="1800" dirty="0" err="1" smtClean="0"/>
              <a:t>Mrs</a:t>
            </a:r>
            <a:r>
              <a:rPr lang="en-US" sz="1800" dirty="0" smtClean="0"/>
              <a:t> Child</a:t>
            </a:r>
          </a:p>
          <a:p>
            <a:pPr marL="0" indent="0">
              <a:buNone/>
            </a:pPr>
            <a:r>
              <a:rPr lang="en-US" sz="1800" dirty="0" smtClean="0"/>
              <a:t>xxx</a:t>
            </a:r>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000" dirty="0"/>
          </a:p>
          <a:p>
            <a:pPr marL="0" indent="0">
              <a:buNone/>
            </a:pPr>
            <a:endParaRPr lang="en-US" sz="2200" dirty="0"/>
          </a:p>
        </p:txBody>
      </p:sp>
      <p:pic>
        <p:nvPicPr>
          <p:cNvPr id="7170" name="Picture 2" descr="C:\Users\MrsChild\AppData\Local\Microsoft\Windows\INetCache\IE\I0INYVGL\flags-306340_960_72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 y="-603448"/>
            <a:ext cx="9180512"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pPr algn="l"/>
            <a:r>
              <a:rPr lang="en-GB" dirty="0" smtClean="0"/>
              <a:t>English </a:t>
            </a:r>
            <a:r>
              <a:rPr lang="en-GB" dirty="0" smtClean="0"/>
              <a:t>Learning </a:t>
            </a:r>
            <a:r>
              <a:rPr lang="en-GB" dirty="0" smtClean="0"/>
              <a:t>1</a:t>
            </a:r>
            <a:endParaRPr lang="en-GB" dirty="0"/>
          </a:p>
        </p:txBody>
      </p:sp>
      <p:sp>
        <p:nvSpPr>
          <p:cNvPr id="3" name="Content Placeholder 2"/>
          <p:cNvSpPr>
            <a:spLocks noGrp="1"/>
          </p:cNvSpPr>
          <p:nvPr>
            <p:ph idx="1"/>
          </p:nvPr>
        </p:nvSpPr>
        <p:spPr>
          <a:xfrm>
            <a:off x="5868144" y="1124744"/>
            <a:ext cx="3091545" cy="5507633"/>
          </a:xfrm>
        </p:spPr>
        <p:txBody>
          <a:bodyPr>
            <a:noAutofit/>
          </a:bodyPr>
          <a:lstStyle/>
          <a:p>
            <a:pPr marL="0" indent="0">
              <a:buNone/>
            </a:pPr>
            <a:endParaRPr lang="en-GB" sz="1400" dirty="0" smtClean="0"/>
          </a:p>
          <a:p>
            <a:pPr marL="0" indent="0">
              <a:buNone/>
            </a:pPr>
            <a:endParaRPr lang="en-GB" sz="1400" dirty="0"/>
          </a:p>
          <a:p>
            <a:pPr marL="0" indent="0">
              <a:buNone/>
            </a:pPr>
            <a:endParaRPr lang="en-GB" sz="1400" dirty="0" smtClean="0"/>
          </a:p>
          <a:p>
            <a:pPr marL="0" indent="0">
              <a:buNone/>
            </a:pPr>
            <a:endParaRPr lang="en-GB" sz="14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5490"/>
            <a:ext cx="6012160" cy="60525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084168" y="908720"/>
            <a:ext cx="2915816" cy="5355312"/>
          </a:xfrm>
          <a:prstGeom prst="rect">
            <a:avLst/>
          </a:prstGeom>
          <a:noFill/>
        </p:spPr>
        <p:txBody>
          <a:bodyPr wrap="square" rtlCol="0">
            <a:spAutoFit/>
          </a:bodyPr>
          <a:lstStyle/>
          <a:p>
            <a:r>
              <a:rPr lang="en-GB" dirty="0" smtClean="0"/>
              <a:t>Read this poem. </a:t>
            </a:r>
            <a:endParaRPr lang="en-GB" dirty="0"/>
          </a:p>
          <a:p>
            <a:endParaRPr lang="en-GB" dirty="0" smtClean="0"/>
          </a:p>
          <a:p>
            <a:r>
              <a:rPr lang="en-GB" dirty="0" smtClean="0"/>
              <a:t>Do you like it?</a:t>
            </a:r>
          </a:p>
          <a:p>
            <a:endParaRPr lang="en-GB" dirty="0" smtClean="0"/>
          </a:p>
          <a:p>
            <a:r>
              <a:rPr lang="en-GB" dirty="0" smtClean="0"/>
              <a:t>Can you spot the rhymes?</a:t>
            </a:r>
          </a:p>
          <a:p>
            <a:endParaRPr lang="en-GB" dirty="0" smtClean="0"/>
          </a:p>
          <a:p>
            <a:r>
              <a:rPr lang="en-GB" dirty="0" smtClean="0"/>
              <a:t>Can you describe the pattern?</a:t>
            </a:r>
          </a:p>
          <a:p>
            <a:endParaRPr lang="en-GB" dirty="0" smtClean="0"/>
          </a:p>
          <a:p>
            <a:r>
              <a:rPr lang="en-GB" dirty="0" smtClean="0"/>
              <a:t>Can you pretend to be each animal?</a:t>
            </a:r>
          </a:p>
          <a:p>
            <a:endParaRPr lang="en-GB" dirty="0" smtClean="0"/>
          </a:p>
          <a:p>
            <a:r>
              <a:rPr lang="en-GB" dirty="0" smtClean="0"/>
              <a:t>Can you learn it off by heart?</a:t>
            </a:r>
          </a:p>
          <a:p>
            <a:endParaRPr lang="en-GB" dirty="0" smtClean="0"/>
          </a:p>
          <a:p>
            <a:r>
              <a:rPr lang="en-GB" dirty="0" smtClean="0"/>
              <a:t>Can you perform it with actions?</a:t>
            </a:r>
          </a:p>
          <a:p>
            <a:endParaRPr lang="en-GB" dirty="0"/>
          </a:p>
          <a:p>
            <a:r>
              <a:rPr lang="en-GB" dirty="0" smtClean="0"/>
              <a:t>Can you copy it in your best handwriting and illustrate it?</a:t>
            </a:r>
            <a:endParaRPr lang="en-GB" dirty="0"/>
          </a:p>
        </p:txBody>
      </p:sp>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951" y="-11384"/>
            <a:ext cx="8229600" cy="848096"/>
          </a:xfrm>
        </p:spPr>
        <p:txBody>
          <a:bodyPr/>
          <a:lstStyle/>
          <a:p>
            <a:r>
              <a:rPr lang="en-GB" dirty="0" smtClean="0"/>
              <a:t>English Learning 2</a:t>
            </a:r>
            <a:endParaRPr lang="en-GB" dirty="0"/>
          </a:p>
        </p:txBody>
      </p:sp>
      <p:sp>
        <p:nvSpPr>
          <p:cNvPr id="3" name="Content Placeholder 2"/>
          <p:cNvSpPr>
            <a:spLocks noGrp="1"/>
          </p:cNvSpPr>
          <p:nvPr>
            <p:ph idx="1"/>
          </p:nvPr>
        </p:nvSpPr>
        <p:spPr>
          <a:xfrm>
            <a:off x="179512" y="1196752"/>
            <a:ext cx="8640960" cy="5517232"/>
          </a:xfrm>
        </p:spPr>
        <p:txBody>
          <a:bodyPr>
            <a:normAutofit/>
          </a:bodyPr>
          <a:lstStyle/>
          <a:p>
            <a:pPr marL="0" indent="0">
              <a:buNone/>
            </a:pPr>
            <a:endParaRPr lang="en-GB" dirty="0"/>
          </a:p>
          <a:p>
            <a:pPr marL="0" indent="0">
              <a:buNone/>
            </a:pPr>
            <a:endParaRPr lang="en-GB" dirty="0"/>
          </a:p>
        </p:txBody>
      </p:sp>
      <p:sp>
        <p:nvSpPr>
          <p:cNvPr id="9" name="TextBox 8"/>
          <p:cNvSpPr txBox="1"/>
          <p:nvPr/>
        </p:nvSpPr>
        <p:spPr>
          <a:xfrm>
            <a:off x="96103" y="715536"/>
            <a:ext cx="9036497" cy="6186309"/>
          </a:xfrm>
          <a:prstGeom prst="rect">
            <a:avLst/>
          </a:prstGeom>
          <a:noFill/>
        </p:spPr>
        <p:txBody>
          <a:bodyPr wrap="square" rtlCol="0">
            <a:spAutoFit/>
          </a:bodyPr>
          <a:lstStyle/>
          <a:p>
            <a:r>
              <a:rPr lang="en-GB" b="1" u="sng" dirty="0" smtClean="0">
                <a:latin typeface="Comic Sans MS" panose="030F0702030302020204" pitchFamily="66" charset="0"/>
              </a:rPr>
              <a:t>Adding –s or –</a:t>
            </a:r>
            <a:r>
              <a:rPr lang="en-GB" b="1" u="sng" dirty="0" err="1" smtClean="0">
                <a:latin typeface="Comic Sans MS" panose="030F0702030302020204" pitchFamily="66" charset="0"/>
              </a:rPr>
              <a:t>es</a:t>
            </a:r>
            <a:r>
              <a:rPr lang="en-GB" b="1" u="sng" dirty="0" smtClean="0">
                <a:latin typeface="Comic Sans MS" panose="030F0702030302020204" pitchFamily="66" charset="0"/>
              </a:rPr>
              <a:t> to make plurals</a:t>
            </a:r>
          </a:p>
          <a:p>
            <a:endParaRPr lang="en-GB" dirty="0">
              <a:latin typeface="Comic Sans MS" panose="030F0702030302020204" pitchFamily="66" charset="0"/>
            </a:endParaRPr>
          </a:p>
          <a:p>
            <a:r>
              <a:rPr lang="en-GB" dirty="0" smtClean="0">
                <a:latin typeface="Comic Sans MS" panose="030F0702030302020204" pitchFamily="66" charset="0"/>
              </a:rPr>
              <a:t>		One frog 		Lots of frog</a:t>
            </a:r>
            <a:r>
              <a:rPr lang="en-GB" b="1" dirty="0" smtClean="0">
                <a:latin typeface="Comic Sans MS" panose="030F0702030302020204" pitchFamily="66" charset="0"/>
              </a:rPr>
              <a:t>s</a:t>
            </a:r>
          </a:p>
          <a:p>
            <a:r>
              <a:rPr lang="en-GB" dirty="0" smtClean="0">
                <a:latin typeface="Comic Sans MS" panose="030F0702030302020204" pitchFamily="66" charset="0"/>
              </a:rPr>
              <a:t>		One caterpillar		Lots of caterpillar</a:t>
            </a:r>
            <a:r>
              <a:rPr lang="en-GB" b="1" dirty="0" smtClean="0">
                <a:latin typeface="Comic Sans MS" panose="030F0702030302020204" pitchFamily="66" charset="0"/>
              </a:rPr>
              <a:t>s</a:t>
            </a:r>
          </a:p>
          <a:p>
            <a:r>
              <a:rPr lang="en-GB" dirty="0" smtClean="0">
                <a:latin typeface="Comic Sans MS" panose="030F0702030302020204" pitchFamily="66" charset="0"/>
              </a:rPr>
              <a:t>		One worm		Lots of worm</a:t>
            </a:r>
            <a:r>
              <a:rPr lang="en-GB" b="1" dirty="0" smtClean="0">
                <a:latin typeface="Comic Sans MS" panose="030F0702030302020204" pitchFamily="66" charset="0"/>
              </a:rPr>
              <a:t>s</a:t>
            </a:r>
          </a:p>
          <a:p>
            <a:r>
              <a:rPr lang="en-GB" dirty="0" smtClean="0">
                <a:latin typeface="Comic Sans MS" panose="030F0702030302020204" pitchFamily="66" charset="0"/>
              </a:rPr>
              <a:t>		One bug			Lots of bug</a:t>
            </a:r>
            <a:r>
              <a:rPr lang="en-GB" b="1" dirty="0" smtClean="0">
                <a:latin typeface="Comic Sans MS" panose="030F0702030302020204" pitchFamily="66" charset="0"/>
              </a:rPr>
              <a:t>s</a:t>
            </a:r>
          </a:p>
          <a:p>
            <a:endParaRPr lang="en-GB" b="1" dirty="0" smtClean="0">
              <a:latin typeface="Comic Sans MS" panose="030F0702030302020204" pitchFamily="66" charset="0"/>
            </a:endParaRPr>
          </a:p>
          <a:p>
            <a:r>
              <a:rPr lang="en-GB" dirty="0" smtClean="0">
                <a:latin typeface="Comic Sans MS" panose="030F0702030302020204" pitchFamily="66" charset="0"/>
              </a:rPr>
              <a:t>To make a plural word, we usually just add </a:t>
            </a:r>
            <a:r>
              <a:rPr lang="en-GB" b="1" dirty="0" smtClean="0">
                <a:latin typeface="Comic Sans MS" panose="030F0702030302020204" pitchFamily="66" charset="0"/>
              </a:rPr>
              <a:t>–s </a:t>
            </a:r>
            <a:r>
              <a:rPr lang="en-GB" dirty="0" smtClean="0">
                <a:latin typeface="Comic Sans MS" panose="030F0702030302020204" pitchFamily="66" charset="0"/>
              </a:rPr>
              <a:t>to the end to show there is more than one. If the word ends in a hissing, buzzing or shushing sound (x, </a:t>
            </a:r>
            <a:r>
              <a:rPr lang="en-GB" dirty="0" err="1" smtClean="0">
                <a:latin typeface="Comic Sans MS" panose="030F0702030302020204" pitchFamily="66" charset="0"/>
              </a:rPr>
              <a:t>ch</a:t>
            </a:r>
            <a:r>
              <a:rPr lang="en-GB" dirty="0" smtClean="0">
                <a:latin typeface="Comic Sans MS" panose="030F0702030302020204" pitchFamily="66" charset="0"/>
              </a:rPr>
              <a:t>, </a:t>
            </a:r>
            <a:r>
              <a:rPr lang="en-GB" dirty="0" err="1" smtClean="0">
                <a:latin typeface="Comic Sans MS" panose="030F0702030302020204" pitchFamily="66" charset="0"/>
              </a:rPr>
              <a:t>sh</a:t>
            </a:r>
            <a:r>
              <a:rPr lang="en-GB" dirty="0" smtClean="0">
                <a:latin typeface="Comic Sans MS" panose="030F0702030302020204" pitchFamily="66" charset="0"/>
              </a:rPr>
              <a:t>, </a:t>
            </a:r>
            <a:r>
              <a:rPr lang="en-GB" dirty="0" err="1" smtClean="0">
                <a:latin typeface="Comic Sans MS" panose="030F0702030302020204" pitchFamily="66" charset="0"/>
              </a:rPr>
              <a:t>ss</a:t>
            </a:r>
            <a:r>
              <a:rPr lang="en-GB" dirty="0" smtClean="0">
                <a:latin typeface="Comic Sans MS" panose="030F0702030302020204" pitchFamily="66" charset="0"/>
              </a:rPr>
              <a:t> or </a:t>
            </a:r>
            <a:r>
              <a:rPr lang="en-GB" dirty="0" err="1" smtClean="0">
                <a:latin typeface="Comic Sans MS" panose="030F0702030302020204" pitchFamily="66" charset="0"/>
              </a:rPr>
              <a:t>zz</a:t>
            </a:r>
            <a:r>
              <a:rPr lang="en-GB" dirty="0" smtClean="0">
                <a:latin typeface="Comic Sans MS" panose="030F0702030302020204" pitchFamily="66" charset="0"/>
              </a:rPr>
              <a:t>) we add </a:t>
            </a:r>
            <a:r>
              <a:rPr lang="en-GB" b="1" dirty="0" smtClean="0">
                <a:latin typeface="Comic Sans MS" panose="030F0702030302020204" pitchFamily="66" charset="0"/>
              </a:rPr>
              <a:t>–</a:t>
            </a:r>
            <a:r>
              <a:rPr lang="en-GB" b="1" dirty="0" err="1" smtClean="0">
                <a:latin typeface="Comic Sans MS" panose="030F0702030302020204" pitchFamily="66" charset="0"/>
              </a:rPr>
              <a:t>es</a:t>
            </a:r>
            <a:r>
              <a:rPr lang="en-GB" b="1" dirty="0" smtClean="0">
                <a:latin typeface="Comic Sans MS" panose="030F0702030302020204" pitchFamily="66" charset="0"/>
              </a:rPr>
              <a:t>.</a:t>
            </a:r>
            <a:endParaRPr lang="en-GB" b="1" dirty="0">
              <a:latin typeface="Comic Sans MS" panose="030F0702030302020204" pitchFamily="66" charset="0"/>
            </a:endParaRPr>
          </a:p>
          <a:p>
            <a:endParaRPr lang="en-GB" b="1" dirty="0">
              <a:latin typeface="Comic Sans MS" panose="030F0702030302020204" pitchFamily="66" charset="0"/>
            </a:endParaRPr>
          </a:p>
          <a:p>
            <a:r>
              <a:rPr lang="en-GB" b="1" dirty="0" smtClean="0">
                <a:latin typeface="Comic Sans MS" panose="030F0702030302020204" pitchFamily="66" charset="0"/>
              </a:rPr>
              <a:t>		</a:t>
            </a:r>
            <a:r>
              <a:rPr lang="en-GB" dirty="0" smtClean="0">
                <a:latin typeface="Comic Sans MS" panose="030F0702030302020204" pitchFamily="66" charset="0"/>
              </a:rPr>
              <a:t>One fox			Lots of fox</a:t>
            </a:r>
            <a:r>
              <a:rPr lang="en-GB" b="1" dirty="0" smtClean="0">
                <a:latin typeface="Comic Sans MS" panose="030F0702030302020204" pitchFamily="66" charset="0"/>
              </a:rPr>
              <a:t>es</a:t>
            </a:r>
          </a:p>
          <a:p>
            <a:r>
              <a:rPr lang="en-GB" dirty="0">
                <a:latin typeface="Comic Sans MS" panose="030F0702030302020204" pitchFamily="66" charset="0"/>
              </a:rPr>
              <a:t>	</a:t>
            </a:r>
            <a:r>
              <a:rPr lang="en-GB" dirty="0" smtClean="0">
                <a:latin typeface="Comic Sans MS" panose="030F0702030302020204" pitchFamily="66" charset="0"/>
              </a:rPr>
              <a:t>	One cockroach		Lots of cockroach</a:t>
            </a:r>
            <a:r>
              <a:rPr lang="en-GB" b="1" dirty="0" smtClean="0">
                <a:latin typeface="Comic Sans MS" panose="030F0702030302020204" pitchFamily="66" charset="0"/>
              </a:rPr>
              <a:t>es</a:t>
            </a:r>
          </a:p>
          <a:p>
            <a:r>
              <a:rPr lang="en-GB" dirty="0">
                <a:latin typeface="Comic Sans MS" panose="030F0702030302020204" pitchFamily="66" charset="0"/>
              </a:rPr>
              <a:t>	</a:t>
            </a:r>
            <a:r>
              <a:rPr lang="en-GB" dirty="0" smtClean="0">
                <a:latin typeface="Comic Sans MS" panose="030F0702030302020204" pitchFamily="66" charset="0"/>
              </a:rPr>
              <a:t>	One thrush		Lots of thrush</a:t>
            </a:r>
            <a:r>
              <a:rPr lang="en-GB" b="1" dirty="0" smtClean="0">
                <a:latin typeface="Comic Sans MS" panose="030F0702030302020204" pitchFamily="66" charset="0"/>
              </a:rPr>
              <a:t>es</a:t>
            </a:r>
          </a:p>
          <a:p>
            <a:endParaRPr lang="en-GB" b="1" dirty="0">
              <a:latin typeface="Comic Sans MS" panose="030F0702030302020204" pitchFamily="66" charset="0"/>
            </a:endParaRPr>
          </a:p>
          <a:p>
            <a:r>
              <a:rPr lang="en-GB" dirty="0" smtClean="0">
                <a:latin typeface="Comic Sans MS" panose="030F0702030302020204" pitchFamily="66" charset="0"/>
              </a:rPr>
              <a:t>Make a list of ten animals – they could be your favourite animals or maybe a theme like farm animals, rainforest animals, desert animals or polar animals. Copy or print the table on the next slide and complete it. You might find some tricky animals where the plural is the same as the singular (one sheep, lots of sheep) or changes in a different way (one mouse, lots of mice, one butterfly, lots of butterflies).</a:t>
            </a:r>
          </a:p>
          <a:p>
            <a:r>
              <a:rPr lang="en-GB" dirty="0" smtClean="0">
                <a:latin typeface="Comic Sans MS" panose="030F0702030302020204" pitchFamily="66" charset="0"/>
              </a:rPr>
              <a:t>If you need further practice, see the attached </a:t>
            </a:r>
            <a:r>
              <a:rPr lang="en-GB" dirty="0" err="1" smtClean="0">
                <a:latin typeface="Comic Sans MS" panose="030F0702030302020204" pitchFamily="66" charset="0"/>
              </a:rPr>
              <a:t>Twinkl</a:t>
            </a:r>
            <a:r>
              <a:rPr lang="en-GB" dirty="0" smtClean="0">
                <a:latin typeface="Comic Sans MS" panose="030F0702030302020204" pitchFamily="66" charset="0"/>
              </a:rPr>
              <a:t> </a:t>
            </a:r>
            <a:r>
              <a:rPr lang="en-GB" dirty="0" err="1" smtClean="0">
                <a:latin typeface="Comic Sans MS" panose="030F0702030302020204" pitchFamily="66" charset="0"/>
              </a:rPr>
              <a:t>powerpoint</a:t>
            </a:r>
            <a:r>
              <a:rPr lang="en-GB" dirty="0" smtClean="0">
                <a:latin typeface="Comic Sans MS" panose="030F0702030302020204" pitchFamily="66" charset="0"/>
              </a:rPr>
              <a:t>.</a:t>
            </a:r>
          </a:p>
          <a:p>
            <a:endParaRPr lang="en-GB" dirty="0"/>
          </a:p>
        </p:txBody>
      </p:sp>
      <p:pic>
        <p:nvPicPr>
          <p:cNvPr id="2052" name="Picture 4" descr="C:\Users\MrsChild\AppData\Local\Microsoft\Windows\INetCache\IE\MDZDMQMK\frog-pixabella-Green-Valentine-Fro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1677749"/>
            <a:ext cx="865515" cy="75263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C:\Users\MrsChild\AppData\Local\Microsoft\Windows\INetCache\IE\MDZDMQMK\frog-pixabella-Green-Valentine-Fro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2829" y="562018"/>
            <a:ext cx="865515" cy="75263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C:\Users\MrsChild\AppData\Local\Microsoft\Windows\INetCache\IE\MDZDMQMK\frog-pixabella-Green-Valentine-Fro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57109" y="1696053"/>
            <a:ext cx="865515" cy="75263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C:\Users\MrsChild\AppData\Local\Microsoft\Windows\INetCache\IE\MDZDMQMK\frog-pixabella-Green-Valentine-Fro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3069" y="1036612"/>
            <a:ext cx="865515" cy="75263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07503" y="1216084"/>
            <a:ext cx="1440869" cy="461665"/>
          </a:xfrm>
          <a:prstGeom prst="rect">
            <a:avLst/>
          </a:prstGeom>
          <a:noFill/>
        </p:spPr>
        <p:txBody>
          <a:bodyPr wrap="square" rtlCol="0">
            <a:spAutoFit/>
          </a:bodyPr>
          <a:lstStyle/>
          <a:p>
            <a:r>
              <a:rPr lang="en-GB" sz="2400" dirty="0" smtClean="0">
                <a:solidFill>
                  <a:srgbClr val="FF0000"/>
                </a:solidFill>
                <a:latin typeface="Comic Sans MS" panose="030F0702030302020204" pitchFamily="66" charset="0"/>
              </a:rPr>
              <a:t>Singular</a:t>
            </a:r>
            <a:endParaRPr lang="en-GB" sz="2400" dirty="0">
              <a:solidFill>
                <a:srgbClr val="FF0000"/>
              </a:solidFill>
              <a:latin typeface="Comic Sans MS" panose="030F0702030302020204" pitchFamily="66" charset="0"/>
            </a:endParaRPr>
          </a:p>
        </p:txBody>
      </p:sp>
      <p:sp>
        <p:nvSpPr>
          <p:cNvPr id="22" name="TextBox 21"/>
          <p:cNvSpPr txBox="1"/>
          <p:nvPr/>
        </p:nvSpPr>
        <p:spPr>
          <a:xfrm>
            <a:off x="7813069" y="331185"/>
            <a:ext cx="1116326" cy="461665"/>
          </a:xfrm>
          <a:prstGeom prst="rect">
            <a:avLst/>
          </a:prstGeom>
          <a:noFill/>
        </p:spPr>
        <p:txBody>
          <a:bodyPr wrap="square" rtlCol="0">
            <a:spAutoFit/>
          </a:bodyPr>
          <a:lstStyle/>
          <a:p>
            <a:r>
              <a:rPr lang="en-GB" sz="2400" dirty="0" smtClean="0">
                <a:solidFill>
                  <a:srgbClr val="FF0000"/>
                </a:solidFill>
                <a:latin typeface="Comic Sans MS" panose="030F0702030302020204" pitchFamily="66" charset="0"/>
              </a:rPr>
              <a:t>Plural</a:t>
            </a:r>
            <a:endParaRPr lang="en-GB" sz="1400" dirty="0">
              <a:solidFill>
                <a:srgbClr val="FF0000"/>
              </a:solidFill>
            </a:endParaRPr>
          </a:p>
        </p:txBody>
      </p:sp>
    </p:spTree>
    <p:extLst>
      <p:ext uri="{BB962C8B-B14F-4D97-AF65-F5344CB8AC3E}">
        <p14:creationId xmlns:p14="http://schemas.microsoft.com/office/powerpoint/2010/main" val="26204850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2904"/>
            <a:ext cx="8229600" cy="1143000"/>
          </a:xfrm>
        </p:spPr>
        <p:txBody>
          <a:bodyPr/>
          <a:lstStyle/>
          <a:p>
            <a:r>
              <a:rPr lang="en-GB" dirty="0" smtClean="0"/>
              <a:t>Adding –s or –</a:t>
            </a:r>
            <a:r>
              <a:rPr lang="en-GB" dirty="0" err="1" smtClean="0"/>
              <a:t>es</a:t>
            </a:r>
            <a:r>
              <a:rPr lang="en-GB" dirty="0" smtClean="0"/>
              <a:t> to make plurals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383015295"/>
              </p:ext>
            </p:extLst>
          </p:nvPr>
        </p:nvGraphicFramePr>
        <p:xfrm>
          <a:off x="1547664" y="1052736"/>
          <a:ext cx="6096000" cy="4754880"/>
        </p:xfrm>
        <a:graphic>
          <a:graphicData uri="http://schemas.openxmlformats.org/drawingml/2006/table">
            <a:tbl>
              <a:tblPr firstRow="1" bandRow="1">
                <a:tableStyleId>{5C22544A-7EE6-4342-B048-85BDC9FD1C3A}</a:tableStyleId>
              </a:tblPr>
              <a:tblGrid>
                <a:gridCol w="3048000"/>
                <a:gridCol w="3048000"/>
              </a:tblGrid>
              <a:tr h="370840">
                <a:tc>
                  <a:txBody>
                    <a:bodyPr/>
                    <a:lstStyle/>
                    <a:p>
                      <a:r>
                        <a:rPr lang="en-GB" sz="2800" dirty="0" smtClean="0">
                          <a:solidFill>
                            <a:schemeClr val="tx1"/>
                          </a:solidFill>
                          <a:latin typeface="Comic Sans MS" panose="030F0702030302020204" pitchFamily="66" charset="0"/>
                        </a:rPr>
                        <a:t>Singular</a:t>
                      </a:r>
                    </a:p>
                    <a:p>
                      <a:r>
                        <a:rPr lang="en-GB" b="0" dirty="0" smtClean="0">
                          <a:solidFill>
                            <a:schemeClr val="tx1"/>
                          </a:solidFill>
                          <a:latin typeface="Comic Sans MS" panose="030F0702030302020204" pitchFamily="66" charset="0"/>
                        </a:rPr>
                        <a:t>(e.g. rabbit)</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dirty="0" smtClean="0">
                          <a:solidFill>
                            <a:schemeClr val="tx1"/>
                          </a:solidFill>
                          <a:latin typeface="Comic Sans MS" panose="030F0702030302020204" pitchFamily="66" charset="0"/>
                        </a:rPr>
                        <a:t>Plural</a:t>
                      </a:r>
                    </a:p>
                    <a:p>
                      <a:r>
                        <a:rPr lang="en-GB" b="0" dirty="0" smtClean="0">
                          <a:solidFill>
                            <a:schemeClr val="tx1"/>
                          </a:solidFill>
                          <a:latin typeface="Comic Sans MS" panose="030F0702030302020204" pitchFamily="66" charset="0"/>
                        </a:rPr>
                        <a:t>(e.g. rabbits)</a:t>
                      </a:r>
                      <a:endParaRPr lang="en-GB"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370840">
                <a:tc>
                  <a:txBody>
                    <a:bodyPr/>
                    <a:lstStyle/>
                    <a:p>
                      <a:endParaRPr lang="en-GB"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4012589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854968"/>
          </a:xfrm>
        </p:spPr>
        <p:txBody>
          <a:bodyPr/>
          <a:lstStyle/>
          <a:p>
            <a:r>
              <a:rPr lang="en-GB" dirty="0" smtClean="0"/>
              <a:t>English Learning 3</a:t>
            </a:r>
            <a:endParaRPr lang="en-GB" dirty="0"/>
          </a:p>
        </p:txBody>
      </p:sp>
      <p:sp>
        <p:nvSpPr>
          <p:cNvPr id="3" name="Content Placeholder 2"/>
          <p:cNvSpPr>
            <a:spLocks noGrp="1"/>
          </p:cNvSpPr>
          <p:nvPr>
            <p:ph idx="1"/>
          </p:nvPr>
        </p:nvSpPr>
        <p:spPr>
          <a:xfrm>
            <a:off x="179512" y="980728"/>
            <a:ext cx="8784976" cy="5877272"/>
          </a:xfrm>
        </p:spPr>
        <p:txBody>
          <a:bodyPr>
            <a:normAutofit fontScale="92500"/>
          </a:bodyPr>
          <a:lstStyle/>
          <a:p>
            <a:pPr marL="0" indent="0">
              <a:buNone/>
            </a:pPr>
            <a:r>
              <a:rPr lang="en-GB" sz="2400" dirty="0" smtClean="0">
                <a:latin typeface="Comic Sans MS" panose="030F0702030302020204" pitchFamily="66" charset="0"/>
              </a:rPr>
              <a:t>Look at your list of ten animals that you made yesterday. Think about how each one moves. Does it squirm or flap? Does it dance or creep? Does it swoop or dive? </a:t>
            </a:r>
            <a:r>
              <a:rPr lang="en-GB" sz="2400" dirty="0" smtClean="0">
                <a:latin typeface="Comic Sans MS" panose="030F0702030302020204" pitchFamily="66" charset="0"/>
              </a:rPr>
              <a:t>Write a verb (or more) for each animal. There are some suggestions on the next slide to help you. </a:t>
            </a:r>
          </a:p>
          <a:p>
            <a:pPr marL="0" indent="0">
              <a:buNone/>
            </a:pPr>
            <a:endParaRPr lang="en-GB" sz="2400" dirty="0">
              <a:latin typeface="Comic Sans MS" panose="030F0702030302020204" pitchFamily="66" charset="0"/>
            </a:endParaRPr>
          </a:p>
          <a:p>
            <a:pPr marL="0" indent="0">
              <a:buNone/>
            </a:pPr>
            <a:r>
              <a:rPr lang="en-GB" sz="2400" dirty="0" smtClean="0">
                <a:latin typeface="Comic Sans MS" panose="030F0702030302020204" pitchFamily="66" charset="0"/>
              </a:rPr>
              <a:t>When you have thought of them have a look to see if any of your verbs rhyme. See if any of them have the same letters at the end (e.g. st</a:t>
            </a:r>
            <a:r>
              <a:rPr lang="en-GB" sz="2400" b="1" dirty="0" smtClean="0">
                <a:latin typeface="Comic Sans MS" panose="030F0702030302020204" pitchFamily="66" charset="0"/>
              </a:rPr>
              <a:t>omp</a:t>
            </a:r>
            <a:r>
              <a:rPr lang="en-GB" sz="2400" dirty="0" smtClean="0">
                <a:latin typeface="Comic Sans MS" panose="030F0702030302020204" pitchFamily="66" charset="0"/>
              </a:rPr>
              <a:t> and cl</a:t>
            </a:r>
            <a:r>
              <a:rPr lang="en-GB" sz="2400" b="1" dirty="0" smtClean="0">
                <a:latin typeface="Comic Sans MS" panose="030F0702030302020204" pitchFamily="66" charset="0"/>
              </a:rPr>
              <a:t>omp</a:t>
            </a:r>
            <a:r>
              <a:rPr lang="en-GB" sz="2400" dirty="0" smtClean="0">
                <a:latin typeface="Comic Sans MS" panose="030F0702030302020204" pitchFamily="66" charset="0"/>
              </a:rPr>
              <a:t>, sc</a:t>
            </a:r>
            <a:r>
              <a:rPr lang="en-GB" sz="2400" b="1" dirty="0" smtClean="0">
                <a:latin typeface="Comic Sans MS" panose="030F0702030302020204" pitchFamily="66" charset="0"/>
              </a:rPr>
              <a:t>urry</a:t>
            </a:r>
            <a:r>
              <a:rPr lang="en-GB" sz="2400" dirty="0" smtClean="0">
                <a:latin typeface="Comic Sans MS" panose="030F0702030302020204" pitchFamily="66" charset="0"/>
              </a:rPr>
              <a:t> and h</a:t>
            </a:r>
            <a:r>
              <a:rPr lang="en-GB" sz="2400" b="1" dirty="0" smtClean="0">
                <a:latin typeface="Comic Sans MS" panose="030F0702030302020204" pitchFamily="66" charset="0"/>
              </a:rPr>
              <a:t>urry, </a:t>
            </a:r>
            <a:r>
              <a:rPr lang="en-GB" sz="2400" dirty="0" smtClean="0">
                <a:latin typeface="Comic Sans MS" panose="030F0702030302020204" pitchFamily="66" charset="0"/>
              </a:rPr>
              <a:t>pr</a:t>
            </a:r>
            <a:r>
              <a:rPr lang="en-GB" sz="2400" b="1" dirty="0" smtClean="0">
                <a:latin typeface="Comic Sans MS" panose="030F0702030302020204" pitchFamily="66" charset="0"/>
              </a:rPr>
              <a:t>owl and </a:t>
            </a:r>
            <a:r>
              <a:rPr lang="en-GB" sz="2400" dirty="0" smtClean="0">
                <a:latin typeface="Comic Sans MS" panose="030F0702030302020204" pitchFamily="66" charset="0"/>
              </a:rPr>
              <a:t>h</a:t>
            </a:r>
            <a:r>
              <a:rPr lang="en-GB" sz="2400" b="1" dirty="0" smtClean="0">
                <a:latin typeface="Comic Sans MS" panose="030F0702030302020204" pitchFamily="66" charset="0"/>
              </a:rPr>
              <a:t>owl</a:t>
            </a:r>
            <a:r>
              <a:rPr lang="en-GB" sz="2400" dirty="0" smtClean="0">
                <a:latin typeface="Comic Sans MS" panose="030F0702030302020204" pitchFamily="66" charset="0"/>
              </a:rPr>
              <a:t>). Can you make rhyming pairs? You might need to change some of your verbs or animals to make it work. </a:t>
            </a:r>
          </a:p>
          <a:p>
            <a:pPr marL="0" indent="0">
              <a:buNone/>
            </a:pPr>
            <a:endParaRPr lang="en-GB" sz="2400" dirty="0">
              <a:latin typeface="Comic Sans MS" panose="030F0702030302020204" pitchFamily="66" charset="0"/>
            </a:endParaRPr>
          </a:p>
          <a:p>
            <a:pPr marL="0" indent="0">
              <a:buNone/>
            </a:pPr>
            <a:r>
              <a:rPr lang="en-GB" sz="2400" dirty="0" smtClean="0">
                <a:latin typeface="Comic Sans MS" panose="030F0702030302020204" pitchFamily="66" charset="0"/>
              </a:rPr>
              <a:t>When you have five rhyming pairs, write them as a poem in the style of Evelyn Beyer’s poem that we started with at the beginning of the week. Think about the best order for the pairs to make the best poem. How will you present you poem?</a:t>
            </a:r>
            <a:endParaRPr lang="en-GB" sz="2400" dirty="0" smtClean="0">
              <a:latin typeface="Comic Sans MS" panose="030F0702030302020204" pitchFamily="66" charset="0"/>
            </a:endParaRPr>
          </a:p>
        </p:txBody>
      </p:sp>
    </p:spTree>
    <p:extLst>
      <p:ext uri="{BB962C8B-B14F-4D97-AF65-F5344CB8AC3E}">
        <p14:creationId xmlns:p14="http://schemas.microsoft.com/office/powerpoint/2010/main" val="21784207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8620"/>
            <a:ext cx="5472608" cy="68407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732240" y="6309320"/>
            <a:ext cx="144016"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8816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605086"/>
            <a:ext cx="3662362"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78892" y="-99392"/>
            <a:ext cx="8229600" cy="1143000"/>
          </a:xfrm>
        </p:spPr>
        <p:txBody>
          <a:bodyPr/>
          <a:lstStyle/>
          <a:p>
            <a:r>
              <a:rPr lang="en-GB" dirty="0" smtClean="0"/>
              <a:t>Maths Learning</a:t>
            </a:r>
            <a:endParaRPr lang="en-GB" dirty="0"/>
          </a:p>
        </p:txBody>
      </p:sp>
      <p:sp>
        <p:nvSpPr>
          <p:cNvPr id="7" name="TextBox 6"/>
          <p:cNvSpPr txBox="1"/>
          <p:nvPr/>
        </p:nvSpPr>
        <p:spPr>
          <a:xfrm>
            <a:off x="179512" y="839532"/>
            <a:ext cx="8712968" cy="5940088"/>
          </a:xfrm>
          <a:prstGeom prst="rect">
            <a:avLst/>
          </a:prstGeom>
          <a:noFill/>
        </p:spPr>
        <p:txBody>
          <a:bodyPr wrap="square" rtlCol="0">
            <a:spAutoFit/>
          </a:bodyPr>
          <a:lstStyle/>
          <a:p>
            <a:r>
              <a:rPr lang="en-US" sz="2000" dirty="0" smtClean="0"/>
              <a:t>I hope you all got to grips with halves and quarters last week. This </a:t>
            </a:r>
            <a:r>
              <a:rPr lang="en-US" sz="2000" dirty="0" smtClean="0"/>
              <a:t>week we are </a:t>
            </a:r>
            <a:r>
              <a:rPr lang="en-US" sz="2000" dirty="0" smtClean="0"/>
              <a:t>looking</a:t>
            </a:r>
            <a:r>
              <a:rPr lang="en-US" sz="2000" dirty="0" smtClean="0"/>
              <a:t> at part-part-whole models to help with our understanding of adding and subtracting within 20. </a:t>
            </a:r>
            <a:r>
              <a:rPr lang="en-US" sz="2000" dirty="0" smtClean="0"/>
              <a:t>Please </a:t>
            </a:r>
            <a:r>
              <a:rPr lang="en-US" sz="2000" dirty="0" smtClean="0"/>
              <a:t>go to the Year 1 Home Learning page on the White Rose website and complete Summer Term Week </a:t>
            </a:r>
            <a:r>
              <a:rPr lang="en-US" sz="2000" dirty="0" smtClean="0"/>
              <a:t>3 </a:t>
            </a:r>
            <a:r>
              <a:rPr lang="en-US" sz="2000" dirty="0" smtClean="0"/>
              <a:t>Lessons </a:t>
            </a:r>
            <a:r>
              <a:rPr lang="en-US" sz="2000" dirty="0" smtClean="0"/>
              <a:t>1, 2 and 3. </a:t>
            </a:r>
            <a:r>
              <a:rPr lang="en-GB" sz="2000" dirty="0" smtClean="0">
                <a:hlinkClick r:id="rId3"/>
              </a:rPr>
              <a:t>https</a:t>
            </a:r>
            <a:r>
              <a:rPr lang="en-GB" sz="2000" dirty="0">
                <a:hlinkClick r:id="rId3"/>
              </a:rPr>
              <a:t>://</a:t>
            </a:r>
            <a:r>
              <a:rPr lang="en-GB" sz="2000" dirty="0" smtClean="0">
                <a:hlinkClick r:id="rId3"/>
              </a:rPr>
              <a:t>whiterosemaths.com/homelearning/year-1</a:t>
            </a:r>
            <a:r>
              <a:rPr lang="en-GB" sz="2000" dirty="0" smtClean="0">
                <a:hlinkClick r:id="rId3"/>
              </a:rPr>
              <a:t>/</a:t>
            </a:r>
            <a:endParaRPr lang="en-GB" sz="2000" dirty="0" smtClean="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endParaRPr lang="en-GB" sz="2000" dirty="0" smtClean="0"/>
          </a:p>
          <a:p>
            <a:endParaRPr lang="en-GB" sz="2000" dirty="0"/>
          </a:p>
          <a:p>
            <a:r>
              <a:rPr lang="en-GB" sz="2000" dirty="0" smtClean="0"/>
              <a:t>Try making your own big part-part-whole models to play with. If you had some chalk you could draw one on the ground and use stones. Or maybe you have some hoops. Or plates or bowls would do. There are a few pictures to inspire you on the next slide.</a:t>
            </a:r>
            <a:endParaRPr lang="en-GB" sz="2000"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746" y="3068960"/>
            <a:ext cx="4214250" cy="2225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3647191"/>
            <a:ext cx="3810304" cy="1647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05201" y="3501009"/>
            <a:ext cx="3299993" cy="3385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2" y="11269"/>
            <a:ext cx="3552395"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18650" y="20717"/>
            <a:ext cx="2815354" cy="2780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12" y="4509120"/>
            <a:ext cx="3131840" cy="2348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0936" y="4031754"/>
            <a:ext cx="2812645" cy="2855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04042" y="2348880"/>
            <a:ext cx="2088232" cy="27843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8"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20936" y="0"/>
            <a:ext cx="2812728" cy="3742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6359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61304" y="1494134"/>
            <a:ext cx="3249392" cy="1077218"/>
          </a:xfrm>
          <a:prstGeom prst="rect">
            <a:avLst/>
          </a:prstGeom>
        </p:spPr>
        <p:txBody>
          <a:bodyPr wrap="square">
            <a:spAutoFit/>
          </a:bodyPr>
          <a:lstStyle/>
          <a:p>
            <a:pPr algn="ctr" fontAlgn="base"/>
            <a:r>
              <a:rPr lang="en-US" sz="1600" dirty="0" smtClean="0">
                <a:solidFill>
                  <a:srgbClr val="292929"/>
                </a:solidFill>
                <a:latin typeface="Comic Sans MS" panose="030F0702030302020204" pitchFamily="66" charset="0"/>
              </a:rPr>
              <a:t>Can you remember where the Equator is? What about the North Pole? Can you point to them on a map or globe? </a:t>
            </a:r>
            <a:endParaRPr lang="en-US" sz="1600" b="1" dirty="0">
              <a:solidFill>
                <a:srgbClr val="767676"/>
              </a:solidFill>
              <a:effectLst/>
              <a:latin typeface="Comic Sans MS" panose="030F0702030302020204" pitchFamily="66" charset="0"/>
            </a:endParaRPr>
          </a:p>
        </p:txBody>
      </p:sp>
      <p:sp>
        <p:nvSpPr>
          <p:cNvPr id="11" name="Title 1"/>
          <p:cNvSpPr>
            <a:spLocks noGrp="1"/>
          </p:cNvSpPr>
          <p:nvPr>
            <p:ph type="title"/>
          </p:nvPr>
        </p:nvSpPr>
        <p:spPr>
          <a:xfrm>
            <a:off x="0" y="0"/>
            <a:ext cx="6203032" cy="916752"/>
          </a:xfrm>
        </p:spPr>
        <p:txBody>
          <a:bodyPr/>
          <a:lstStyle/>
          <a:p>
            <a:r>
              <a:rPr lang="en-GB" dirty="0" smtClean="0"/>
              <a:t>Geography Learning</a:t>
            </a:r>
            <a:endParaRPr lang="en-GB" dirty="0"/>
          </a:p>
        </p:txBody>
      </p:sp>
      <p:sp>
        <p:nvSpPr>
          <p:cNvPr id="12" name="Rectangle 11"/>
          <p:cNvSpPr/>
          <p:nvPr/>
        </p:nvSpPr>
        <p:spPr>
          <a:xfrm>
            <a:off x="927016" y="764704"/>
            <a:ext cx="4572000" cy="729430"/>
          </a:xfrm>
          <a:prstGeom prst="rect">
            <a:avLst/>
          </a:prstGeom>
        </p:spPr>
        <p:txBody>
          <a:bodyPr>
            <a:spAutoFit/>
          </a:bodyPr>
          <a:lstStyle/>
          <a:p>
            <a:pPr>
              <a:lnSpc>
                <a:spcPct val="115000"/>
              </a:lnSpc>
              <a:spcAft>
                <a:spcPts val="0"/>
              </a:spcAft>
            </a:pPr>
            <a:r>
              <a:rPr lang="en-GB" dirty="0" smtClean="0">
                <a:ea typeface="Calibri"/>
                <a:cs typeface="Times New Roman"/>
              </a:rPr>
              <a:t>Why can’t a </a:t>
            </a:r>
            <a:r>
              <a:rPr lang="en-GB" dirty="0" err="1" smtClean="0">
                <a:ea typeface="Calibri"/>
                <a:cs typeface="Times New Roman"/>
              </a:rPr>
              <a:t>meerkat</a:t>
            </a:r>
            <a:r>
              <a:rPr lang="en-GB" dirty="0" smtClean="0">
                <a:ea typeface="Calibri"/>
                <a:cs typeface="Times New Roman"/>
              </a:rPr>
              <a:t> live in the North Pole?</a:t>
            </a:r>
            <a:endParaRPr lang="en-GB" dirty="0">
              <a:ea typeface="Calibri"/>
              <a:cs typeface="Times New Roman"/>
            </a:endParaRPr>
          </a:p>
          <a:p>
            <a:pPr>
              <a:lnSpc>
                <a:spcPct val="115000"/>
              </a:lnSpc>
              <a:spcAft>
                <a:spcPts val="0"/>
              </a:spcAft>
            </a:pPr>
            <a:endParaRPr lang="en-GB" dirty="0">
              <a:ea typeface="Calibri"/>
              <a:cs typeface="Times New Roman"/>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85601"/>
            <a:ext cx="3249613" cy="1646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loud Callout 7"/>
          <p:cNvSpPr/>
          <p:nvPr/>
        </p:nvSpPr>
        <p:spPr>
          <a:xfrm>
            <a:off x="76672" y="1129419"/>
            <a:ext cx="4527360" cy="1872208"/>
          </a:xfrm>
          <a:prstGeom prst="cloudCallout">
            <a:avLst>
              <a:gd name="adj1" fmla="val 72680"/>
              <a:gd name="adj2" fmla="val -5227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51520" y="3284984"/>
            <a:ext cx="8892480" cy="3139321"/>
          </a:xfrm>
          <a:prstGeom prst="rect">
            <a:avLst/>
          </a:prstGeom>
          <a:noFill/>
        </p:spPr>
        <p:txBody>
          <a:bodyPr wrap="square" rtlCol="0">
            <a:spAutoFit/>
          </a:bodyPr>
          <a:lstStyle/>
          <a:p>
            <a:r>
              <a:rPr lang="en-GB" dirty="0" smtClean="0"/>
              <a:t>Listen to Miss Lee reading the story </a:t>
            </a:r>
            <a:br>
              <a:rPr lang="en-GB" dirty="0" smtClean="0"/>
            </a:br>
            <a:r>
              <a:rPr lang="en-GB" dirty="0" smtClean="0"/>
              <a:t>“</a:t>
            </a:r>
            <a:r>
              <a:rPr lang="en-GB" dirty="0" err="1" smtClean="0"/>
              <a:t>Meerkat</a:t>
            </a:r>
            <a:r>
              <a:rPr lang="en-GB" dirty="0" smtClean="0"/>
              <a:t> Mail” by Emily </a:t>
            </a:r>
            <a:r>
              <a:rPr lang="en-GB" dirty="0" err="1" smtClean="0"/>
              <a:t>Gravett</a:t>
            </a:r>
            <a:r>
              <a:rPr lang="en-GB" dirty="0" smtClean="0"/>
              <a:t> at </a:t>
            </a:r>
            <a:br>
              <a:rPr lang="en-GB" dirty="0" smtClean="0"/>
            </a:br>
            <a:r>
              <a:rPr lang="en-GB" dirty="0" smtClean="0">
                <a:hlinkClick r:id="rId3"/>
              </a:rPr>
              <a:t>https</a:t>
            </a:r>
            <a:r>
              <a:rPr lang="en-GB" dirty="0">
                <a:hlinkClick r:id="rId3"/>
              </a:rPr>
              <a:t>://</a:t>
            </a:r>
            <a:r>
              <a:rPr lang="en-GB" dirty="0" smtClean="0">
                <a:hlinkClick r:id="rId3"/>
              </a:rPr>
              <a:t>www.youtube.com/watch?v=DcwuTRQ16MU</a:t>
            </a:r>
            <a:endParaRPr lang="en-GB" dirty="0" smtClean="0"/>
          </a:p>
          <a:p>
            <a:endParaRPr lang="en-GB" dirty="0"/>
          </a:p>
          <a:p>
            <a:r>
              <a:rPr lang="en-GB" dirty="0" smtClean="0"/>
              <a:t>As you listen, think about the question </a:t>
            </a:r>
            <a:br>
              <a:rPr lang="en-GB" dirty="0" smtClean="0"/>
            </a:br>
            <a:r>
              <a:rPr lang="en-GB" dirty="0" smtClean="0"/>
              <a:t>                                </a:t>
            </a:r>
            <a:r>
              <a:rPr lang="en-GB" sz="2800" dirty="0" smtClean="0"/>
              <a:t>“Why does Sunny live in the Kalahari desert?”</a:t>
            </a:r>
          </a:p>
          <a:p>
            <a:r>
              <a:rPr lang="en-GB" sz="2800" dirty="0" smtClean="0"/>
              <a:t>		</a:t>
            </a:r>
            <a:r>
              <a:rPr lang="en-GB" dirty="0" smtClean="0"/>
              <a:t>Write your answer to the question by completing the following sentence.</a:t>
            </a:r>
          </a:p>
          <a:p>
            <a:r>
              <a:rPr lang="en-GB" sz="2800" dirty="0" smtClean="0"/>
              <a:t>		</a:t>
            </a:r>
            <a:r>
              <a:rPr lang="en-GB" sz="2400" b="1" dirty="0" smtClean="0"/>
              <a:t>I think Sunny lives in the Kalahari desert because…</a:t>
            </a:r>
          </a:p>
          <a:p>
            <a:r>
              <a:rPr lang="en-GB" sz="2400" b="1" dirty="0"/>
              <a:t>	</a:t>
            </a:r>
            <a:r>
              <a:rPr lang="en-GB" sz="2400" b="1" dirty="0" smtClean="0"/>
              <a:t>	</a:t>
            </a:r>
            <a:r>
              <a:rPr lang="en-GB" dirty="0" smtClean="0"/>
              <a:t>Try to think of at least three good reasons.</a:t>
            </a:r>
            <a:endParaRPr lang="en-GB" dirty="0"/>
          </a:p>
        </p:txBody>
      </p:sp>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72" y="4997511"/>
            <a:ext cx="1903040" cy="1812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6136" y="1844824"/>
            <a:ext cx="3261466"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9612</TotalTime>
  <Words>1124</Words>
  <Application>Microsoft Office PowerPoint</Application>
  <PresentationFormat>On-screen Show (4:3)</PresentationFormat>
  <Paragraphs>127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 Learning </vt:lpstr>
      <vt:lpstr>Hello Year 1!</vt:lpstr>
      <vt:lpstr>English Learning 1</vt:lpstr>
      <vt:lpstr>English Learning 2</vt:lpstr>
      <vt:lpstr>Adding –s or –es to make plurals</vt:lpstr>
      <vt:lpstr>English Learning 3</vt:lpstr>
      <vt:lpstr>PowerPoint Presentation</vt:lpstr>
      <vt:lpstr>Maths Learning</vt:lpstr>
      <vt:lpstr>PowerPoint Presentation</vt:lpstr>
      <vt:lpstr>Geography Learning</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MrsChild</cp:lastModifiedBy>
  <cp:revision>95</cp:revision>
  <dcterms:created xsi:type="dcterms:W3CDTF">2020-03-18T10:41:37Z</dcterms:created>
  <dcterms:modified xsi:type="dcterms:W3CDTF">2020-05-09T08:49:56Z</dcterms:modified>
</cp:coreProperties>
</file>