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59" r:id="rId3"/>
    <p:sldId id="260" r:id="rId4"/>
  </p:sldIdLst>
  <p:sldSz cx="7772400" cy="100584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68">
          <p15:clr>
            <a:srgbClr val="A4A3A4"/>
          </p15:clr>
        </p15:guide>
        <p15:guide id="2" pos="244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84" autoAdjust="0"/>
    <p:restoredTop sz="94650" autoAdjust="0"/>
  </p:normalViewPr>
  <p:slideViewPr>
    <p:cSldViewPr snapToGrid="0">
      <p:cViewPr>
        <p:scale>
          <a:sx n="75" d="100"/>
          <a:sy n="75" d="100"/>
        </p:scale>
        <p:origin x="1877" y="-1219"/>
      </p:cViewPr>
      <p:guideLst>
        <p:guide orient="horz" pos="3168"/>
        <p:guide pos="2448"/>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3124624"/>
            <a:ext cx="6606540" cy="2156037"/>
          </a:xfrm>
        </p:spPr>
        <p:txBody>
          <a:bodyPr/>
          <a:lstStyle/>
          <a:p>
            <a:r>
              <a:rPr lang="en-US"/>
              <a:t>Click to edit Master title style</a:t>
            </a:r>
            <a:endParaRPr lang="en-GB"/>
          </a:p>
        </p:txBody>
      </p:sp>
      <p:sp>
        <p:nvSpPr>
          <p:cNvPr id="3" name="Subtitle 2"/>
          <p:cNvSpPr>
            <a:spLocks noGrp="1"/>
          </p:cNvSpPr>
          <p:nvPr>
            <p:ph type="subTitle" idx="1"/>
          </p:nvPr>
        </p:nvSpPr>
        <p:spPr>
          <a:xfrm>
            <a:off x="1165860" y="5699760"/>
            <a:ext cx="5440680" cy="257048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53D53FB-D685-4AF3-9A82-92DF4CAD5D96}"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10724596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3D53FB-D685-4AF3-9A82-92DF4CAD5D96}"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2254193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13966" y="6463454"/>
            <a:ext cx="6606540" cy="1997710"/>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13966" y="4263180"/>
            <a:ext cx="6606540" cy="220027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3D53FB-D685-4AF3-9A82-92DF4CAD5D96}"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22366645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388620" y="2346961"/>
            <a:ext cx="3432810" cy="663807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3950970" y="2346961"/>
            <a:ext cx="3432810" cy="663807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53D53FB-D685-4AF3-9A82-92DF4CAD5D96}" type="datetimeFigureOut">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29487673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88620" y="2251499"/>
            <a:ext cx="3434160"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8620" y="3189817"/>
            <a:ext cx="3434160"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948272" y="2251499"/>
            <a:ext cx="3435509"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948272" y="3189817"/>
            <a:ext cx="3435509"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53D53FB-D685-4AF3-9A82-92DF4CAD5D96}" type="datetimeFigureOut">
              <a:rPr lang="en-US" smtClean="0"/>
              <a:t>2/26/2026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3970376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53D53FB-D685-4AF3-9A82-92DF4CAD5D96}" type="datetimeFigureOut">
              <a:rPr lang="en-US" smtClean="0"/>
              <a:t>2/26/2026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31861792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3D53FB-D685-4AF3-9A82-92DF4CAD5D96}" type="datetimeFigureOut">
              <a:rPr lang="en-US" smtClean="0"/>
              <a:t>2/26/2026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9410180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0473"/>
            <a:ext cx="2557066" cy="170434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038792" y="400474"/>
            <a:ext cx="4344988" cy="858456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88620" y="2104814"/>
            <a:ext cx="2557066" cy="688022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3D53FB-D685-4AF3-9A82-92DF4CAD5D96}" type="datetimeFigureOut">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25613393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3445" y="7040880"/>
            <a:ext cx="4663440" cy="831216"/>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523445" y="898737"/>
            <a:ext cx="4663440" cy="603504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523445" y="7872096"/>
            <a:ext cx="4663440" cy="118046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3D53FB-D685-4AF3-9A82-92DF4CAD5D96}" type="datetimeFigureOut">
              <a:rPr lang="en-US" smtClean="0"/>
              <a:t>2/26/2026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40109921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3D53FB-D685-4AF3-9A82-92DF4CAD5D96}"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14341220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634990" y="402803"/>
            <a:ext cx="1748790" cy="8582237"/>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88620" y="402803"/>
            <a:ext cx="5116830" cy="85822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3D53FB-D685-4AF3-9A82-92DF4CAD5D96}" type="datetimeFigureOut">
              <a:rPr lang="en-US" smtClean="0"/>
              <a:t>2/26/2026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22996266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8620" y="402802"/>
            <a:ext cx="6995160" cy="16764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388620" y="2346961"/>
            <a:ext cx="6995160" cy="663807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88620" y="9322647"/>
            <a:ext cx="1813560" cy="535517"/>
          </a:xfrm>
          <a:prstGeom prst="rect">
            <a:avLst/>
          </a:prstGeom>
        </p:spPr>
        <p:txBody>
          <a:bodyPr vert="horz" lIns="91440" tIns="45720" rIns="91440" bIns="45720" rtlCol="0" anchor="ctr"/>
          <a:lstStyle>
            <a:lvl1pPr algn="l">
              <a:defRPr sz="1200">
                <a:solidFill>
                  <a:schemeClr val="tx1">
                    <a:tint val="75000"/>
                  </a:schemeClr>
                </a:solidFill>
              </a:defRPr>
            </a:lvl1pPr>
          </a:lstStyle>
          <a:p>
            <a:fld id="{153D53FB-D685-4AF3-9A82-92DF4CAD5D96}" type="datetimeFigureOut">
              <a:rPr lang="en-US" smtClean="0"/>
              <a:t>2/26/2026</a:t>
            </a:fld>
            <a:endParaRPr lang="en-US"/>
          </a:p>
        </p:txBody>
      </p:sp>
      <p:sp>
        <p:nvSpPr>
          <p:cNvPr id="5" name="Footer Placeholder 4"/>
          <p:cNvSpPr>
            <a:spLocks noGrp="1"/>
          </p:cNvSpPr>
          <p:nvPr>
            <p:ph type="ftr" sz="quarter" idx="3"/>
          </p:nvPr>
        </p:nvSpPr>
        <p:spPr>
          <a:xfrm>
            <a:off x="2655570" y="9322647"/>
            <a:ext cx="2461260" cy="53551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570220" y="9322647"/>
            <a:ext cx="1813560" cy="535517"/>
          </a:xfrm>
          <a:prstGeom prst="rect">
            <a:avLst/>
          </a:prstGeom>
        </p:spPr>
        <p:txBody>
          <a:bodyPr vert="horz" lIns="91440" tIns="45720" rIns="91440" bIns="45720" rtlCol="0" anchor="ctr"/>
          <a:lstStyle>
            <a:lvl1pPr algn="r">
              <a:defRPr sz="1200">
                <a:solidFill>
                  <a:schemeClr val="tx1">
                    <a:tint val="75000"/>
                  </a:schemeClr>
                </a:solidFill>
              </a:defRPr>
            </a:lvl1pPr>
          </a:lstStyle>
          <a:p>
            <a:fld id="{52DEAAC6-3D26-4974-A1F8-2689346012FD}" type="slidenum">
              <a:rPr lang="en-US" smtClean="0"/>
              <a:t>‹#›</a:t>
            </a:fld>
            <a:endParaRPr lang="en-US"/>
          </a:p>
        </p:txBody>
      </p:sp>
    </p:spTree>
    <p:extLst>
      <p:ext uri="{BB962C8B-B14F-4D97-AF65-F5344CB8AC3E}">
        <p14:creationId xmlns:p14="http://schemas.microsoft.com/office/powerpoint/2010/main" val="279754549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fif"/><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fif"/></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8.jpeg"/><Relationship Id="rId7"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1.png"/><Relationship Id="rId5" Type="http://schemas.openxmlformats.org/officeDocument/2006/relationships/image" Target="../media/image10.jpeg"/><Relationship Id="rId10" Type="http://schemas.openxmlformats.org/officeDocument/2006/relationships/image" Target="../media/image13.jpg"/><Relationship Id="rId4" Type="http://schemas.openxmlformats.org/officeDocument/2006/relationships/image" Target="../media/image9.jpeg"/><Relationship Id="rId9" Type="http://schemas.microsoft.com/office/2007/relationships/hdphoto" Target="../media/hdphoto2.wdp"/></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Box 1"/>
          <p:cNvSpPr txBox="1"/>
          <p:nvPr/>
        </p:nvSpPr>
        <p:spPr>
          <a:xfrm>
            <a:off x="4406603" y="438332"/>
            <a:ext cx="3009743" cy="1323439"/>
          </a:xfrm>
          <a:prstGeom prst="rect">
            <a:avLst/>
          </a:prstGeom>
          <a:noFill/>
        </p:spPr>
        <p:txBody>
          <a:bodyPr wrap="square" rtlCol="0">
            <a:spAutoFit/>
          </a:bodyPr>
          <a:lstStyle/>
          <a:p>
            <a:pPr algn="ctr"/>
            <a:r>
              <a:rPr lang="en-US" sz="2000" b="1" u="sng" dirty="0" err="1">
                <a:latin typeface="SassoonPrimaryInfant" pitchFamily="2" charset="0"/>
              </a:rPr>
              <a:t>Bapchild</a:t>
            </a:r>
            <a:r>
              <a:rPr lang="en-US" sz="2000" b="1" u="sng" dirty="0">
                <a:latin typeface="SassoonPrimaryInfant" pitchFamily="2" charset="0"/>
              </a:rPr>
              <a:t> and </a:t>
            </a:r>
            <a:r>
              <a:rPr lang="en-US" sz="2000" b="1" u="sng" dirty="0" err="1">
                <a:latin typeface="SassoonPrimaryInfant" pitchFamily="2" charset="0"/>
              </a:rPr>
              <a:t>Tonge</a:t>
            </a:r>
            <a:r>
              <a:rPr lang="en-US" sz="2000" b="1" u="sng" dirty="0">
                <a:latin typeface="SassoonPrimaryInfant" pitchFamily="2" charset="0"/>
              </a:rPr>
              <a:t> Nursery</a:t>
            </a:r>
          </a:p>
          <a:p>
            <a:pPr algn="ctr"/>
            <a:r>
              <a:rPr lang="en-US" sz="2000" b="1" u="sng" dirty="0">
                <a:latin typeface="SassoonPrimaryInfant" pitchFamily="2" charset="0"/>
              </a:rPr>
              <a:t>Newsletter</a:t>
            </a:r>
          </a:p>
          <a:p>
            <a:pPr algn="ctr"/>
            <a:r>
              <a:rPr lang="en-US" sz="2000" b="1" u="sng" dirty="0">
                <a:latin typeface="SassoonPrimaryInfant" pitchFamily="2" charset="0"/>
              </a:rPr>
              <a:t>Term 4</a:t>
            </a:r>
          </a:p>
        </p:txBody>
      </p:sp>
      <p:sp>
        <p:nvSpPr>
          <p:cNvPr id="7" name="TextBox 6"/>
          <p:cNvSpPr txBox="1"/>
          <p:nvPr/>
        </p:nvSpPr>
        <p:spPr>
          <a:xfrm>
            <a:off x="63501" y="8773306"/>
            <a:ext cx="6699249" cy="1415772"/>
          </a:xfrm>
          <a:prstGeom prst="rect">
            <a:avLst/>
          </a:prstGeom>
          <a:noFill/>
        </p:spPr>
        <p:txBody>
          <a:bodyPr wrap="square" rtlCol="0">
            <a:spAutoFit/>
          </a:bodyPr>
          <a:lstStyle/>
          <a:p>
            <a:pPr algn="ctr"/>
            <a:r>
              <a:rPr lang="en-GB" sz="1400" b="1" u="sng" dirty="0"/>
              <a:t>Attendance</a:t>
            </a:r>
          </a:p>
          <a:p>
            <a:pPr algn="ctr"/>
            <a:r>
              <a:rPr lang="en-GB" sz="1200" dirty="0"/>
              <a:t>When contacting School about your Nursery child’s absence</a:t>
            </a:r>
          </a:p>
          <a:p>
            <a:pPr algn="ctr"/>
            <a:r>
              <a:rPr lang="en-GB" sz="1200" dirty="0"/>
              <a:t> please contact the School Office, 01795 424143 </a:t>
            </a:r>
          </a:p>
          <a:p>
            <a:pPr algn="ctr"/>
            <a:r>
              <a:rPr lang="en-GB" sz="1200" b="1" dirty="0"/>
              <a:t>Reminder: </a:t>
            </a:r>
            <a:r>
              <a:rPr lang="en-GB" sz="1200" dirty="0"/>
              <a:t>if your child is vomiting or has </a:t>
            </a:r>
            <a:r>
              <a:rPr lang="en-GB" sz="1200" dirty="0" err="1"/>
              <a:t>diarrhea</a:t>
            </a:r>
            <a:r>
              <a:rPr lang="en-GB" sz="1200" dirty="0"/>
              <a:t>, it is 48hrs before they can return to Nursery.</a:t>
            </a:r>
          </a:p>
          <a:p>
            <a:pPr algn="ctr"/>
            <a:r>
              <a:rPr lang="en-GB" sz="1200" dirty="0"/>
              <a:t> </a:t>
            </a:r>
          </a:p>
          <a:p>
            <a:pPr algn="ctr"/>
            <a:endParaRPr lang="en-US" sz="1200" dirty="0">
              <a:latin typeface="SassoonPrimaryInfant" pitchFamily="2" charset="0"/>
            </a:endParaRPr>
          </a:p>
          <a:p>
            <a:endParaRPr lang="en-GB" sz="1200" dirty="0"/>
          </a:p>
        </p:txBody>
      </p:sp>
      <p:cxnSp>
        <p:nvCxnSpPr>
          <p:cNvPr id="12" name="Straight Connector 11"/>
          <p:cNvCxnSpPr/>
          <p:nvPr/>
        </p:nvCxnSpPr>
        <p:spPr>
          <a:xfrm>
            <a:off x="2336177" y="3654711"/>
            <a:ext cx="523" cy="51818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AutoShape 2" descr="Image result for images of stars"/>
          <p:cNvSpPr>
            <a:spLocks noChangeAspect="1" noChangeArrowheads="1"/>
          </p:cNvSpPr>
          <p:nvPr/>
        </p:nvSpPr>
        <p:spPr bwMode="auto">
          <a:xfrm>
            <a:off x="63500" y="-669924"/>
            <a:ext cx="1447800" cy="14001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AutoShape 2" descr="See the source image"/>
          <p:cNvSpPr>
            <a:spLocks noChangeAspect="1" noChangeArrowheads="1"/>
          </p:cNvSpPr>
          <p:nvPr/>
        </p:nvSpPr>
        <p:spPr bwMode="auto">
          <a:xfrm>
            <a:off x="63500" y="-136525"/>
            <a:ext cx="7353300" cy="73533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1" name="TextBox 10">
            <a:extLst>
              <a:ext uri="{FF2B5EF4-FFF2-40B4-BE49-F238E27FC236}">
                <a16:creationId xmlns:a16="http://schemas.microsoft.com/office/drawing/2014/main" id="{26B00F52-2AC8-13F2-5BAE-E012AF557CFD}"/>
              </a:ext>
            </a:extLst>
          </p:cNvPr>
          <p:cNvSpPr txBox="1"/>
          <p:nvPr/>
        </p:nvSpPr>
        <p:spPr>
          <a:xfrm>
            <a:off x="3002280" y="2071680"/>
            <a:ext cx="4358640" cy="6124754"/>
          </a:xfrm>
          <a:prstGeom prst="rect">
            <a:avLst/>
          </a:prstGeom>
          <a:noFill/>
        </p:spPr>
        <p:txBody>
          <a:bodyPr wrap="square" rtlCol="0">
            <a:spAutoFit/>
          </a:bodyPr>
          <a:lstStyle/>
          <a:p>
            <a:pPr algn="ctr"/>
            <a:r>
              <a:rPr lang="en-US" b="1" u="sng" dirty="0"/>
              <a:t>Term 3 Look what we have been up to</a:t>
            </a:r>
          </a:p>
          <a:p>
            <a:pPr algn="ctr"/>
            <a:r>
              <a:rPr lang="en-US" sz="1400" dirty="0"/>
              <a:t>Welcome back to Term 4.  We had great fun last term exploring whether It is true?.  We have sailed the seas with pirates,  and had fun decorating magic pants.  We were also visited by dinosaurs and unicorns and experienced a different culture during the Chinese New Year.</a:t>
            </a:r>
          </a:p>
          <a:p>
            <a:pPr algn="ctr"/>
            <a:endParaRPr lang="en-US" sz="1400" dirty="0"/>
          </a:p>
          <a:p>
            <a:pPr algn="ctr"/>
            <a:endParaRPr lang="en-US" sz="1400" dirty="0"/>
          </a:p>
          <a:p>
            <a:pPr algn="ctr"/>
            <a:endParaRPr lang="en-US" sz="1400" dirty="0"/>
          </a:p>
          <a:p>
            <a:pPr algn="ctr"/>
            <a:endParaRPr lang="en-US" sz="1400" dirty="0"/>
          </a:p>
          <a:p>
            <a:pPr algn="ctr"/>
            <a:endParaRPr lang="en-US" sz="1400" dirty="0"/>
          </a:p>
          <a:p>
            <a:pPr algn="ctr"/>
            <a:endParaRPr lang="en-US" sz="1400" dirty="0"/>
          </a:p>
          <a:p>
            <a:pPr algn="ctr"/>
            <a:endParaRPr lang="en-US" sz="1400" dirty="0"/>
          </a:p>
          <a:p>
            <a:pPr algn="ctr"/>
            <a:endParaRPr lang="en-US" sz="1600" dirty="0"/>
          </a:p>
          <a:p>
            <a:pPr algn="ctr"/>
            <a:r>
              <a:rPr lang="en-US" sz="1600" dirty="0"/>
              <a:t>         </a:t>
            </a:r>
          </a:p>
          <a:p>
            <a:pPr algn="ctr"/>
            <a:endParaRPr lang="en-US" sz="1600" b="1" u="sng" dirty="0"/>
          </a:p>
          <a:p>
            <a:pPr algn="ctr"/>
            <a:endParaRPr lang="en-US" sz="1600" b="1" u="sng" dirty="0"/>
          </a:p>
          <a:p>
            <a:pPr algn="ctr"/>
            <a:r>
              <a:rPr lang="en-US" sz="1600" b="1" u="sng" dirty="0"/>
              <a:t>Our topic this term. </a:t>
            </a:r>
          </a:p>
          <a:p>
            <a:pPr algn="ctr"/>
            <a:r>
              <a:rPr lang="en-GB" sz="1400" dirty="0"/>
              <a:t>This term our topic is 'Where does it come from?' and we are exploring where our food comes from and looking at Jesus’ trials during lent.</a:t>
            </a:r>
          </a:p>
          <a:p>
            <a:pPr algn="ctr"/>
            <a:r>
              <a:rPr lang="en-GB" sz="1400" dirty="0"/>
              <a:t>We will also be making plant pots out of </a:t>
            </a:r>
          </a:p>
          <a:p>
            <a:pPr algn="ctr"/>
            <a:r>
              <a:rPr lang="en-GB" sz="1400" dirty="0"/>
              <a:t>                recycled materials.  We are going to plant      </a:t>
            </a:r>
          </a:p>
          <a:p>
            <a:pPr algn="ctr"/>
            <a:r>
              <a:rPr lang="en-GB" sz="1400" dirty="0"/>
              <a:t>            different seeds and  watch the them grow. </a:t>
            </a:r>
          </a:p>
          <a:p>
            <a:pPr algn="ctr"/>
            <a:endParaRPr lang="en-GB" sz="1400" dirty="0"/>
          </a:p>
          <a:p>
            <a:pPr algn="ctr"/>
            <a:r>
              <a:rPr lang="en-GB" sz="1400" dirty="0"/>
              <a:t>                </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08960" y="3787140"/>
            <a:ext cx="1894840" cy="2004060"/>
          </a:xfrm>
          <a:prstGeom prst="rect">
            <a:avLst/>
          </a:prstGeom>
        </p:spPr>
      </p:pic>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76520" y="3787140"/>
            <a:ext cx="2011680" cy="2004060"/>
          </a:xfrm>
          <a:prstGeom prst="rect">
            <a:avLst/>
          </a:prstGeom>
        </p:spPr>
      </p:pic>
      <p:pic>
        <p:nvPicPr>
          <p:cNvPr id="17" name="Picture 16" descr="A group of children playing with a water table&#10;&#10;AI-generated content may be incorrect.">
            <a:extLst>
              <a:ext uri="{FF2B5EF4-FFF2-40B4-BE49-F238E27FC236}">
                <a16:creationId xmlns:a16="http://schemas.microsoft.com/office/drawing/2014/main" id="{DE0E5577-9C33-414B-00EA-D37F8E2832E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0258" y="2055579"/>
            <a:ext cx="1922082" cy="1507687"/>
          </a:xfrm>
          <a:prstGeom prst="rect">
            <a:avLst/>
          </a:prstGeom>
        </p:spPr>
      </p:pic>
      <p:pic>
        <p:nvPicPr>
          <p:cNvPr id="25" name="Picture 24" descr="A group of children playing with crafting&#10;&#10;AI-generated content may be incorrect.">
            <a:extLst>
              <a:ext uri="{FF2B5EF4-FFF2-40B4-BE49-F238E27FC236}">
                <a16:creationId xmlns:a16="http://schemas.microsoft.com/office/drawing/2014/main" id="{38044D8D-A986-7BB0-800B-AFB79283E173}"/>
              </a:ext>
            </a:extLst>
          </p:cNvPr>
          <p:cNvPicPr>
            <a:picLocks noChangeAspect="1"/>
          </p:cNvPicPr>
          <p:nvPr/>
        </p:nvPicPr>
        <p:blipFill>
          <a:blip r:embed="rId6" cstate="print">
            <a:extLst>
              <a:ext uri="{28A0092B-C50C-407E-A947-70E740481C1C}">
                <a14:useLocalDpi xmlns:a14="http://schemas.microsoft.com/office/drawing/2010/main" val="0"/>
              </a:ext>
            </a:extLst>
          </a:blip>
          <a:srcRect l="14210" b="21239"/>
          <a:stretch/>
        </p:blipFill>
        <p:spPr>
          <a:xfrm>
            <a:off x="598743" y="3654711"/>
            <a:ext cx="1903854" cy="1733187"/>
          </a:xfrm>
          <a:prstGeom prst="rect">
            <a:avLst/>
          </a:prstGeom>
        </p:spPr>
      </p:pic>
      <p:pic>
        <p:nvPicPr>
          <p:cNvPr id="27" name="Picture 26" descr="A group of children painting in a room&#10;&#10;AI-generated content may be incorrect.">
            <a:extLst>
              <a:ext uri="{FF2B5EF4-FFF2-40B4-BE49-F238E27FC236}">
                <a16:creationId xmlns:a16="http://schemas.microsoft.com/office/drawing/2014/main" id="{D96B6790-37F9-D317-B1FE-D3B169584ECA}"/>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98743" y="5445075"/>
            <a:ext cx="1922083" cy="1507687"/>
          </a:xfrm>
          <a:prstGeom prst="rect">
            <a:avLst/>
          </a:prstGeom>
        </p:spPr>
      </p:pic>
      <p:pic>
        <p:nvPicPr>
          <p:cNvPr id="33" name="Picture 32" descr="A group of children eating at a table&#10;&#10;AI-generated content may be incorrect.">
            <a:extLst>
              <a:ext uri="{FF2B5EF4-FFF2-40B4-BE49-F238E27FC236}">
                <a16:creationId xmlns:a16="http://schemas.microsoft.com/office/drawing/2014/main" id="{E9B9A754-2705-CFCE-3D1D-2CBC3A44F95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98743" y="7007299"/>
            <a:ext cx="1929230" cy="1501993"/>
          </a:xfrm>
          <a:prstGeom prst="rect">
            <a:avLst/>
          </a:prstGeom>
        </p:spPr>
      </p:pic>
    </p:spTree>
    <p:extLst>
      <p:ext uri="{BB962C8B-B14F-4D97-AF65-F5344CB8AC3E}">
        <p14:creationId xmlns:p14="http://schemas.microsoft.com/office/powerpoint/2010/main" val="35067561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Box 4"/>
          <p:cNvSpPr txBox="1"/>
          <p:nvPr/>
        </p:nvSpPr>
        <p:spPr>
          <a:xfrm>
            <a:off x="2925576" y="1992061"/>
            <a:ext cx="4500221" cy="5786199"/>
          </a:xfrm>
          <a:prstGeom prst="rect">
            <a:avLst/>
          </a:prstGeom>
          <a:noFill/>
        </p:spPr>
        <p:txBody>
          <a:bodyPr wrap="square" rtlCol="0">
            <a:spAutoFit/>
          </a:bodyPr>
          <a:lstStyle/>
          <a:p>
            <a:pPr algn="ctr"/>
            <a:r>
              <a:rPr lang="en-GB" b="1" u="sng" dirty="0"/>
              <a:t>Maths Champions</a:t>
            </a:r>
          </a:p>
          <a:p>
            <a:pPr algn="ctr"/>
            <a:endParaRPr lang="en-GB" sz="1600" dirty="0"/>
          </a:p>
          <a:p>
            <a:pPr algn="ctr"/>
            <a:endParaRPr lang="en-GB" sz="1600" dirty="0"/>
          </a:p>
          <a:p>
            <a:pPr algn="ctr"/>
            <a:endParaRPr lang="en-GB" sz="1600" dirty="0"/>
          </a:p>
          <a:p>
            <a:pPr algn="ctr"/>
            <a:endParaRPr lang="en-GB" sz="1600" dirty="0"/>
          </a:p>
          <a:p>
            <a:pPr algn="ctr"/>
            <a:endParaRPr lang="en-GB" sz="1600" dirty="0"/>
          </a:p>
          <a:p>
            <a:pPr algn="ctr"/>
            <a:endParaRPr lang="en-GB" sz="1600" dirty="0"/>
          </a:p>
          <a:p>
            <a:pPr algn="ctr"/>
            <a:endParaRPr lang="en-GB" sz="1600" dirty="0"/>
          </a:p>
          <a:p>
            <a:pPr algn="ctr"/>
            <a:endParaRPr lang="en-GB" sz="1600" dirty="0"/>
          </a:p>
          <a:p>
            <a:pPr algn="ctr"/>
            <a:r>
              <a:rPr lang="en-GB" sz="1600" dirty="0"/>
              <a:t>We have been lucky to be accepted into a Early years Maths programme called Maths Champions.</a:t>
            </a:r>
          </a:p>
          <a:p>
            <a:pPr algn="ctr"/>
            <a:endParaRPr lang="en-GB" sz="1600" dirty="0"/>
          </a:p>
          <a:p>
            <a:pPr algn="ctr"/>
            <a:r>
              <a:rPr lang="en-GB" sz="1600" dirty="0"/>
              <a:t>The programme helps us support the children’s progress in Maths.  As part of the programme we can offer some fun Maths activities for you to try at home with your children.  Keep an eye out for our Maths Champion email that will be pinging its way to you so you can get started at home.  </a:t>
            </a:r>
          </a:p>
          <a:p>
            <a:pPr algn="ctr"/>
            <a:endParaRPr lang="en-GB" sz="1600" dirty="0"/>
          </a:p>
          <a:p>
            <a:pPr algn="ctr"/>
            <a:endParaRPr lang="en-GB" sz="1600" dirty="0"/>
          </a:p>
          <a:p>
            <a:pPr algn="ctr"/>
            <a:r>
              <a:rPr lang="en-GB" sz="1600" dirty="0"/>
              <a:t>         Don’t forget to add your activities on to </a:t>
            </a:r>
          </a:p>
          <a:p>
            <a:pPr algn="ctr"/>
            <a:r>
              <a:rPr lang="en-GB" sz="1600" dirty="0"/>
              <a:t>                   Tapestry so  we can celebrate your children Maths fun as well.</a:t>
            </a:r>
          </a:p>
        </p:txBody>
      </p:sp>
      <p:sp>
        <p:nvSpPr>
          <p:cNvPr id="2" name="TextBox 1"/>
          <p:cNvSpPr txBox="1"/>
          <p:nvPr/>
        </p:nvSpPr>
        <p:spPr>
          <a:xfrm>
            <a:off x="4406603" y="438332"/>
            <a:ext cx="3009743" cy="1323439"/>
          </a:xfrm>
          <a:prstGeom prst="rect">
            <a:avLst/>
          </a:prstGeom>
          <a:noFill/>
        </p:spPr>
        <p:txBody>
          <a:bodyPr wrap="square" rtlCol="0">
            <a:spAutoFit/>
          </a:bodyPr>
          <a:lstStyle/>
          <a:p>
            <a:pPr algn="ctr"/>
            <a:r>
              <a:rPr lang="en-US" sz="2000" b="1" u="sng" dirty="0" err="1">
                <a:latin typeface="SassoonPrimaryInfant" pitchFamily="2" charset="0"/>
              </a:rPr>
              <a:t>Bapchild</a:t>
            </a:r>
            <a:r>
              <a:rPr lang="en-US" sz="2000" b="1" u="sng" dirty="0">
                <a:latin typeface="SassoonPrimaryInfant" pitchFamily="2" charset="0"/>
              </a:rPr>
              <a:t> and </a:t>
            </a:r>
            <a:r>
              <a:rPr lang="en-US" sz="2000" b="1" u="sng" dirty="0" err="1">
                <a:latin typeface="SassoonPrimaryInfant" pitchFamily="2" charset="0"/>
              </a:rPr>
              <a:t>Tonge</a:t>
            </a:r>
            <a:r>
              <a:rPr lang="en-US" sz="2000" b="1" u="sng" dirty="0">
                <a:latin typeface="SassoonPrimaryInfant" pitchFamily="2" charset="0"/>
              </a:rPr>
              <a:t> Nursery</a:t>
            </a:r>
          </a:p>
          <a:p>
            <a:pPr algn="ctr"/>
            <a:r>
              <a:rPr lang="en-US" sz="2000" b="1" u="sng" dirty="0">
                <a:latin typeface="SassoonPrimaryInfant" pitchFamily="2" charset="0"/>
              </a:rPr>
              <a:t>Newsletter</a:t>
            </a:r>
          </a:p>
          <a:p>
            <a:pPr algn="ctr"/>
            <a:r>
              <a:rPr lang="en-US" sz="2000" b="1" u="sng" dirty="0">
                <a:latin typeface="SassoonPrimaryInfant" pitchFamily="2" charset="0"/>
              </a:rPr>
              <a:t>Term 4</a:t>
            </a:r>
          </a:p>
        </p:txBody>
      </p:sp>
      <p:sp>
        <p:nvSpPr>
          <p:cNvPr id="7" name="TextBox 6"/>
          <p:cNvSpPr txBox="1"/>
          <p:nvPr/>
        </p:nvSpPr>
        <p:spPr>
          <a:xfrm>
            <a:off x="63501" y="8773306"/>
            <a:ext cx="6699249" cy="1446550"/>
          </a:xfrm>
          <a:prstGeom prst="rect">
            <a:avLst/>
          </a:prstGeom>
          <a:noFill/>
        </p:spPr>
        <p:txBody>
          <a:bodyPr wrap="square" rtlCol="0">
            <a:spAutoFit/>
          </a:bodyPr>
          <a:lstStyle/>
          <a:p>
            <a:pPr algn="ctr"/>
            <a:r>
              <a:rPr lang="en-GB" sz="1600" b="1" u="sng" dirty="0"/>
              <a:t>Easter service </a:t>
            </a:r>
          </a:p>
          <a:p>
            <a:pPr algn="ctr"/>
            <a:r>
              <a:rPr lang="en-GB" sz="1600" dirty="0"/>
              <a:t>You are invited to come and see our Easter service on</a:t>
            </a:r>
          </a:p>
          <a:p>
            <a:pPr algn="ctr"/>
            <a:r>
              <a:rPr lang="en-GB" sz="1600" dirty="0"/>
              <a:t>Wednesday 1</a:t>
            </a:r>
            <a:r>
              <a:rPr lang="en-GB" sz="1600" baseline="30000" dirty="0"/>
              <a:t>st</a:t>
            </a:r>
            <a:r>
              <a:rPr lang="en-GB" sz="1600" dirty="0"/>
              <a:t>  April collect children at 2.30 and service is at 2.45.</a:t>
            </a:r>
          </a:p>
          <a:p>
            <a:pPr algn="ctr"/>
            <a:r>
              <a:rPr lang="en-GB" sz="1600" dirty="0"/>
              <a:t> </a:t>
            </a:r>
          </a:p>
          <a:p>
            <a:pPr algn="ctr"/>
            <a:endParaRPr lang="en-US" sz="1200" dirty="0">
              <a:latin typeface="SassoonPrimaryInfant" pitchFamily="2" charset="0"/>
            </a:endParaRPr>
          </a:p>
          <a:p>
            <a:endParaRPr lang="en-GB" sz="1200" dirty="0"/>
          </a:p>
        </p:txBody>
      </p:sp>
      <p:cxnSp>
        <p:nvCxnSpPr>
          <p:cNvPr id="12" name="Straight Connector 11"/>
          <p:cNvCxnSpPr/>
          <p:nvPr/>
        </p:nvCxnSpPr>
        <p:spPr>
          <a:xfrm>
            <a:off x="2336177" y="3654711"/>
            <a:ext cx="523" cy="51818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AutoShape 2" descr="Image result for images of stars"/>
          <p:cNvSpPr>
            <a:spLocks noChangeAspect="1" noChangeArrowheads="1"/>
          </p:cNvSpPr>
          <p:nvPr/>
        </p:nvSpPr>
        <p:spPr bwMode="auto">
          <a:xfrm>
            <a:off x="63500" y="-669924"/>
            <a:ext cx="1447800" cy="14001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AutoShape 2" descr="See the source image"/>
          <p:cNvSpPr>
            <a:spLocks noChangeAspect="1" noChangeArrowheads="1"/>
          </p:cNvSpPr>
          <p:nvPr/>
        </p:nvSpPr>
        <p:spPr bwMode="auto">
          <a:xfrm>
            <a:off x="63500" y="-136525"/>
            <a:ext cx="7353300" cy="73533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6" name="Picture 2" descr="pollypound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74617" y="3622705"/>
            <a:ext cx="969963" cy="906462"/>
          </a:xfrm>
          <a:prstGeom prst="ellipse">
            <a:avLst/>
          </a:prstGeom>
          <a:noFill/>
          <a:ln w="12700" algn="in">
            <a:solidFill>
              <a:srgbClr val="1F497D"/>
            </a:solidFill>
            <a:round/>
            <a:headEnd/>
            <a:tailEnd/>
          </a:ln>
          <a:effectLst>
            <a:outerShdw dist="107763" dir="8100000" algn="ctr" rotWithShape="0">
              <a:srgbClr val="EEECE1">
                <a:alpha val="50000"/>
              </a:srgbClr>
            </a:outerShdw>
          </a:effectLst>
          <a:extLst>
            <a:ext uri="{909E8E84-426E-40DD-AFC4-6F175D3DCCD1}">
              <a14:hiddenFill xmlns:a14="http://schemas.microsoft.com/office/drawing/2010/main">
                <a:solidFill>
                  <a:srgbClr val="FFFFFF"/>
                </a:solidFill>
              </a14:hiddenFill>
            </a:ext>
          </a:extLst>
        </p:spPr>
      </p:pic>
      <p:sp>
        <p:nvSpPr>
          <p:cNvPr id="14" name="AutoShape 4" descr="Amber"/>
          <p:cNvSpPr>
            <a:spLocks noChangeArrowheads="1"/>
          </p:cNvSpPr>
          <p:nvPr/>
        </p:nvSpPr>
        <p:spPr bwMode="auto">
          <a:xfrm>
            <a:off x="1671524" y="5827580"/>
            <a:ext cx="969963" cy="869950"/>
          </a:xfrm>
          <a:prstGeom prst="flowChartConnector">
            <a:avLst/>
          </a:prstGeom>
          <a:blipFill dpi="0" rotWithShape="0">
            <a:blip r:embed="rId4"/>
            <a:srcRect/>
            <a:stretch>
              <a:fillRect/>
            </a:stretch>
          </a:blipFill>
          <a:ln w="9525" algn="in">
            <a:solidFill>
              <a:srgbClr val="000000"/>
            </a:solidFill>
            <a:round/>
            <a:headEnd/>
            <a:tailEnd/>
          </a:ln>
          <a:effectLst/>
          <a:extLs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16" name="AutoShape 5" descr="not sure"/>
          <p:cNvSpPr>
            <a:spLocks noChangeArrowheads="1"/>
          </p:cNvSpPr>
          <p:nvPr/>
        </p:nvSpPr>
        <p:spPr bwMode="auto">
          <a:xfrm>
            <a:off x="376867" y="4732348"/>
            <a:ext cx="969963" cy="869950"/>
          </a:xfrm>
          <a:prstGeom prst="flowChartConnector">
            <a:avLst/>
          </a:prstGeom>
          <a:blipFill dpi="0" rotWithShape="0">
            <a:blip r:embed="rId5"/>
            <a:srcRect/>
            <a:stretch>
              <a:fillRect/>
            </a:stretch>
          </a:blipFill>
          <a:ln w="9525" algn="in">
            <a:solidFill>
              <a:srgbClr val="000000"/>
            </a:solidFill>
            <a:round/>
            <a:headEnd/>
            <a:tailEnd/>
          </a:ln>
          <a:effectLst/>
          <a:extLs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pic>
        <p:nvPicPr>
          <p:cNvPr id="1031" name="Picture 7" descr="20240624_172944"/>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17905" b="82095" l="24938" r="75810">
                        <a14:foregroundMark x1="58354" y1="62162" x2="64838" y2="24662"/>
                        <a14:foregroundMark x1="64838" y1="24662" x2="66584" y2="64865"/>
                        <a14:foregroundMark x1="66584" y1="64865" x2="71820" y2="61824"/>
                        <a14:foregroundMark x1="62344" y1="66892" x2="70324" y2="82770"/>
                        <a14:foregroundMark x1="67332" y1="68581" x2="72319" y2="54392"/>
                        <a14:foregroundMark x1="62843" y1="36824" x2="75062" y2="30405"/>
                        <a14:foregroundMark x1="73067" y1="31757" x2="73067" y2="31757"/>
                        <a14:foregroundMark x1="73067" y1="63851" x2="73067" y2="63851"/>
                        <a14:foregroundMark x1="72569" y1="39189" x2="73815" y2="72973"/>
                        <a14:foregroundMark x1="65835" y1="29730" x2="75810" y2="17905"/>
                      </a14:backgroundRemoval>
                    </a14:imgEffect>
                  </a14:imgLayer>
                </a14:imgProps>
              </a:ext>
              <a:ext uri="{28A0092B-C50C-407E-A947-70E740481C1C}">
                <a14:useLocalDpi xmlns:a14="http://schemas.microsoft.com/office/drawing/2010/main" val="0"/>
              </a:ext>
            </a:extLst>
          </a:blip>
          <a:srcRect l="20192" t="14922" r="26616" b="14922"/>
          <a:stretch>
            <a:fillRect/>
          </a:stretch>
        </p:blipFill>
        <p:spPr bwMode="auto">
          <a:xfrm rot="5400000">
            <a:off x="537365" y="2531818"/>
            <a:ext cx="890587" cy="863600"/>
          </a:xfrm>
          <a:prstGeom prst="ellipse">
            <a:avLst/>
          </a:prstGeom>
          <a:noFill/>
          <a:ln w="6350" algn="in">
            <a:solidFill>
              <a:srgbClr val="000000"/>
            </a:solidFill>
            <a:round/>
            <a:headEnd/>
            <a:tailEnd/>
          </a:ln>
          <a:effectLst>
            <a:outerShdw sx="1000" sy="1000" algn="ctr" rotWithShape="0">
              <a:srgbClr val="B2B2B2"/>
            </a:outerShdw>
          </a:effectLst>
          <a:extLst>
            <a:ext uri="{909E8E84-426E-40DD-AFC4-6F175D3DCCD1}">
              <a14:hiddenFill xmlns:a14="http://schemas.microsoft.com/office/drawing/2010/main">
                <a:solidFill>
                  <a:srgbClr val="FFFFFF"/>
                </a:solidFill>
              </a14:hiddenFill>
            </a:ext>
          </a:extLst>
        </p:spPr>
      </p:pic>
      <p:sp>
        <p:nvSpPr>
          <p:cNvPr id="27" name="TextBox 26"/>
          <p:cNvSpPr txBox="1"/>
          <p:nvPr/>
        </p:nvSpPr>
        <p:spPr>
          <a:xfrm>
            <a:off x="638363" y="2051273"/>
            <a:ext cx="1615699" cy="369332"/>
          </a:xfrm>
          <a:prstGeom prst="rect">
            <a:avLst/>
          </a:prstGeom>
          <a:noFill/>
        </p:spPr>
        <p:txBody>
          <a:bodyPr wrap="square" rtlCol="0">
            <a:spAutoFit/>
          </a:bodyPr>
          <a:lstStyle/>
          <a:p>
            <a:r>
              <a:rPr lang="en-GB" dirty="0"/>
              <a:t>Meet the team</a:t>
            </a:r>
          </a:p>
        </p:txBody>
      </p:sp>
      <p:sp>
        <p:nvSpPr>
          <p:cNvPr id="23" name="TextBox 22"/>
          <p:cNvSpPr txBox="1"/>
          <p:nvPr/>
        </p:nvSpPr>
        <p:spPr>
          <a:xfrm>
            <a:off x="1401763" y="2659494"/>
            <a:ext cx="1200150" cy="523220"/>
          </a:xfrm>
          <a:prstGeom prst="rect">
            <a:avLst/>
          </a:prstGeom>
          <a:noFill/>
        </p:spPr>
        <p:txBody>
          <a:bodyPr wrap="square" rtlCol="0">
            <a:spAutoFit/>
          </a:bodyPr>
          <a:lstStyle/>
          <a:p>
            <a:pPr algn="ctr"/>
            <a:r>
              <a:rPr lang="en-GB" sz="1400" dirty="0"/>
              <a:t>Mrs </a:t>
            </a:r>
            <a:r>
              <a:rPr lang="en-GB" sz="1400" dirty="0" err="1"/>
              <a:t>Dadd</a:t>
            </a:r>
            <a:endParaRPr lang="en-GB" sz="1400" dirty="0"/>
          </a:p>
          <a:p>
            <a:pPr algn="ctr"/>
            <a:r>
              <a:rPr lang="en-GB" sz="1400" dirty="0"/>
              <a:t>(Lorraine)</a:t>
            </a:r>
          </a:p>
        </p:txBody>
      </p:sp>
      <p:sp>
        <p:nvSpPr>
          <p:cNvPr id="25" name="TextBox 24"/>
          <p:cNvSpPr txBox="1"/>
          <p:nvPr/>
        </p:nvSpPr>
        <p:spPr>
          <a:xfrm>
            <a:off x="330558" y="3907538"/>
            <a:ext cx="1135063" cy="523220"/>
          </a:xfrm>
          <a:prstGeom prst="rect">
            <a:avLst/>
          </a:prstGeom>
          <a:noFill/>
        </p:spPr>
        <p:txBody>
          <a:bodyPr wrap="square" rtlCol="0">
            <a:spAutoFit/>
          </a:bodyPr>
          <a:lstStyle/>
          <a:p>
            <a:pPr algn="ctr"/>
            <a:r>
              <a:rPr lang="en-GB" sz="1400" dirty="0"/>
              <a:t>Mrs Hatcher</a:t>
            </a:r>
          </a:p>
          <a:p>
            <a:pPr algn="ctr"/>
            <a:r>
              <a:rPr lang="en-GB" sz="1400" dirty="0"/>
              <a:t>(Polly)</a:t>
            </a:r>
          </a:p>
        </p:txBody>
      </p:sp>
      <p:sp>
        <p:nvSpPr>
          <p:cNvPr id="26" name="TextBox 25"/>
          <p:cNvSpPr txBox="1"/>
          <p:nvPr/>
        </p:nvSpPr>
        <p:spPr>
          <a:xfrm>
            <a:off x="1252223" y="4837402"/>
            <a:ext cx="1579335" cy="523220"/>
          </a:xfrm>
          <a:prstGeom prst="rect">
            <a:avLst/>
          </a:prstGeom>
          <a:noFill/>
        </p:spPr>
        <p:txBody>
          <a:bodyPr wrap="square" rtlCol="0">
            <a:spAutoFit/>
          </a:bodyPr>
          <a:lstStyle/>
          <a:p>
            <a:pPr algn="ctr"/>
            <a:r>
              <a:rPr lang="en-GB" sz="1400" dirty="0"/>
              <a:t>Mrs  Lee-Harrison</a:t>
            </a:r>
          </a:p>
          <a:p>
            <a:pPr algn="ctr"/>
            <a:r>
              <a:rPr lang="en-GB" sz="1400" dirty="0"/>
              <a:t>(Janet)</a:t>
            </a:r>
          </a:p>
        </p:txBody>
      </p:sp>
      <p:sp>
        <p:nvSpPr>
          <p:cNvPr id="28" name="TextBox 27"/>
          <p:cNvSpPr txBox="1"/>
          <p:nvPr/>
        </p:nvSpPr>
        <p:spPr>
          <a:xfrm>
            <a:off x="271859" y="6062979"/>
            <a:ext cx="1421598" cy="523220"/>
          </a:xfrm>
          <a:prstGeom prst="rect">
            <a:avLst/>
          </a:prstGeom>
          <a:noFill/>
        </p:spPr>
        <p:txBody>
          <a:bodyPr wrap="square" rtlCol="0">
            <a:spAutoFit/>
          </a:bodyPr>
          <a:lstStyle/>
          <a:p>
            <a:pPr algn="ctr"/>
            <a:r>
              <a:rPr lang="en-GB" sz="1400" dirty="0"/>
              <a:t>Miss Tewkesbury</a:t>
            </a:r>
          </a:p>
          <a:p>
            <a:pPr algn="ctr"/>
            <a:r>
              <a:rPr lang="en-GB" sz="1400" dirty="0"/>
              <a:t>(Amber)</a:t>
            </a:r>
          </a:p>
        </p:txBody>
      </p:sp>
      <p:sp>
        <p:nvSpPr>
          <p:cNvPr id="4" name="TextBox 3">
            <a:extLst>
              <a:ext uri="{FF2B5EF4-FFF2-40B4-BE49-F238E27FC236}">
                <a16:creationId xmlns:a16="http://schemas.microsoft.com/office/drawing/2014/main" id="{1B9CC2A7-06B4-58D2-3F1F-D485915E1F5C}"/>
              </a:ext>
            </a:extLst>
          </p:cNvPr>
          <p:cNvSpPr txBox="1"/>
          <p:nvPr/>
        </p:nvSpPr>
        <p:spPr>
          <a:xfrm>
            <a:off x="1562052" y="7394532"/>
            <a:ext cx="1079435" cy="523220"/>
          </a:xfrm>
          <a:prstGeom prst="rect">
            <a:avLst/>
          </a:prstGeom>
          <a:noFill/>
        </p:spPr>
        <p:txBody>
          <a:bodyPr wrap="square" rtlCol="0">
            <a:spAutoFit/>
          </a:bodyPr>
          <a:lstStyle/>
          <a:p>
            <a:pPr algn="ctr"/>
            <a:r>
              <a:rPr lang="en-GB" sz="1400" dirty="0"/>
              <a:t>Mrs Fox</a:t>
            </a:r>
          </a:p>
          <a:p>
            <a:pPr algn="ctr"/>
            <a:r>
              <a:rPr lang="en-GB" sz="1400" dirty="0"/>
              <a:t>(Kerry)</a:t>
            </a:r>
          </a:p>
        </p:txBody>
      </p:sp>
      <p:sp>
        <p:nvSpPr>
          <p:cNvPr id="17" name="Oval 16">
            <a:extLst>
              <a:ext uri="{FF2B5EF4-FFF2-40B4-BE49-F238E27FC236}">
                <a16:creationId xmlns:a16="http://schemas.microsoft.com/office/drawing/2014/main" id="{670F0B8E-C2CF-0E06-F560-C191726FAB4D}"/>
              </a:ext>
            </a:extLst>
          </p:cNvPr>
          <p:cNvSpPr/>
          <p:nvPr/>
        </p:nvSpPr>
        <p:spPr>
          <a:xfrm>
            <a:off x="587377" y="7200789"/>
            <a:ext cx="1055094" cy="1009450"/>
          </a:xfrm>
          <a:prstGeom prst="ellipse">
            <a:avLst/>
          </a:prstGeom>
          <a:blipFill>
            <a:blip r:embed="rId8">
              <a:extLst>
                <a:ext uri="{BEBA8EAE-BF5A-486C-A8C5-ECC9F3942E4B}">
                  <a14:imgProps xmlns:a14="http://schemas.microsoft.com/office/drawing/2010/main">
                    <a14:imgLayer r:embed="rId9">
                      <a14:imgEffect>
                        <a14:backgroundRemoval t="9804" b="96078" l="0" r="97810">
                          <a14:foregroundMark x1="41606" y1="46078" x2="41606" y2="46078"/>
                          <a14:foregroundMark x1="40876" y1="26471" x2="40876" y2="26471"/>
                          <a14:foregroundMark x1="42336" y1="14706" x2="42336" y2="14706"/>
                          <a14:foregroundMark x1="56934" y1="14706" x2="56934" y2="14706"/>
                          <a14:foregroundMark x1="66423" y1="18627" x2="66423" y2="18627"/>
                          <a14:foregroundMark x1="72993" y1="19608" x2="72993" y2="19608"/>
                          <a14:foregroundMark x1="73723" y1="30392" x2="73723" y2="30392"/>
                          <a14:foregroundMark x1="75912" y1="34314" x2="75912" y2="34314"/>
                          <a14:foregroundMark x1="75912" y1="25490" x2="75912" y2="25490"/>
                          <a14:foregroundMark x1="76642" y1="31373" x2="76642" y2="31373"/>
                          <a14:foregroundMark x1="78102" y1="41176" x2="78102" y2="41176"/>
                          <a14:foregroundMark x1="78102" y1="29412" x2="78102" y2="29412"/>
                          <a14:foregroundMark x1="78832" y1="49020" x2="78832" y2="49020"/>
                          <a14:foregroundMark x1="79562" y1="49020" x2="79562" y2="49020"/>
                          <a14:foregroundMark x1="75182" y1="64706" x2="75182" y2="64706"/>
                          <a14:foregroundMark x1="76642" y1="60784" x2="99270" y2="85294"/>
                          <a14:foregroundMark x1="78832" y1="75490" x2="78832" y2="75490"/>
                          <a14:foregroundMark x1="22709" y1="69608" x2="0" y2="89216"/>
                          <a14:foregroundMark x1="27251" y1="65686" x2="22709" y2="69608"/>
                          <a14:foregroundMark x1="28386" y1="64706" x2="27251" y2="65686"/>
                          <a14:foregroundMark x1="30657" y1="62745" x2="28386" y2="64706"/>
                          <a14:foregroundMark x1="28467" y1="85294" x2="75912" y2="96078"/>
                          <a14:foregroundMark x1="75912" y1="96078" x2="87591" y2="81373"/>
                          <a14:foregroundMark x1="28467" y1="23529" x2="28467" y2="23529"/>
                          <a14:foregroundMark x1="29927" y1="20588" x2="29927" y2="20588"/>
                          <a14:foregroundMark x1="24818" y1="29412" x2="24818" y2="29412"/>
                          <a14:foregroundMark x1="25547" y1="36275" x2="25547" y2="36275"/>
                          <a14:foregroundMark x1="25547" y1="46078" x2="25547" y2="46078"/>
                          <a14:foregroundMark x1="25547" y1="57843" x2="25547" y2="57843"/>
                          <a14:backgroundMark x1="6569" y1="43137" x2="6569" y2="43137"/>
                          <a14:backgroundMark x1="10949" y1="45098" x2="10949" y2="45098"/>
                          <a14:backgroundMark x1="12409" y1="60784" x2="12409" y2="60784"/>
                          <a14:backgroundMark x1="16788" y1="69608" x2="16788" y2="69608"/>
                          <a14:backgroundMark x1="2920" y1="70588" x2="2920" y2="70588"/>
                          <a14:backgroundMark x1="13869" y1="60784" x2="13869" y2="60784"/>
                          <a14:backgroundMark x1="18978" y1="64706" x2="18978" y2="64706"/>
                          <a14:backgroundMark x1="22628" y1="54902" x2="22628" y2="54902"/>
                          <a14:backgroundMark x1="21898" y1="31373" x2="21898" y2="31373"/>
                          <a14:backgroundMark x1="15328" y1="65686" x2="15328" y2="65686"/>
                          <a14:backgroundMark x1="16058" y1="65686" x2="16058" y2="65686"/>
                          <a14:backgroundMark x1="16058" y1="65686" x2="17518" y2="65686"/>
                        </a14:backgroundRemoval>
                      </a14:imgEffect>
                    </a14:imgLayer>
                  </a14:imgProps>
                </a:ext>
              </a:extLst>
            </a:blip>
            <a:stretch>
              <a:fillRect/>
            </a:stretch>
          </a:blipFill>
          <a:ln w="158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colorful numbers on a black background&#10;&#10;AI-generated content may be incorrect.">
            <a:extLst>
              <a:ext uri="{FF2B5EF4-FFF2-40B4-BE49-F238E27FC236}">
                <a16:creationId xmlns:a16="http://schemas.microsoft.com/office/drawing/2014/main" id="{5B22F38D-FE96-22A6-FE43-8ED15D8C6AD6}"/>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765179" y="2291080"/>
            <a:ext cx="2825491" cy="1711960"/>
          </a:xfrm>
          <a:prstGeom prst="rect">
            <a:avLst/>
          </a:prstGeom>
        </p:spPr>
      </p:pic>
    </p:spTree>
    <p:extLst>
      <p:ext uri="{BB962C8B-B14F-4D97-AF65-F5344CB8AC3E}">
        <p14:creationId xmlns:p14="http://schemas.microsoft.com/office/powerpoint/2010/main" val="23533851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Box 4"/>
          <p:cNvSpPr txBox="1"/>
          <p:nvPr/>
        </p:nvSpPr>
        <p:spPr>
          <a:xfrm>
            <a:off x="2965727" y="2112828"/>
            <a:ext cx="4450619" cy="261610"/>
          </a:xfrm>
          <a:prstGeom prst="rect">
            <a:avLst/>
          </a:prstGeom>
          <a:noFill/>
        </p:spPr>
        <p:txBody>
          <a:bodyPr wrap="square" rtlCol="0">
            <a:spAutoFit/>
          </a:bodyPr>
          <a:lstStyle/>
          <a:p>
            <a:r>
              <a:rPr lang="en-GB" sz="1100" dirty="0"/>
              <a:t> </a:t>
            </a:r>
          </a:p>
        </p:txBody>
      </p:sp>
      <p:sp>
        <p:nvSpPr>
          <p:cNvPr id="2" name="TextBox 1"/>
          <p:cNvSpPr txBox="1"/>
          <p:nvPr/>
        </p:nvSpPr>
        <p:spPr>
          <a:xfrm>
            <a:off x="4406603" y="438332"/>
            <a:ext cx="3009743" cy="1323439"/>
          </a:xfrm>
          <a:prstGeom prst="rect">
            <a:avLst/>
          </a:prstGeom>
          <a:noFill/>
        </p:spPr>
        <p:txBody>
          <a:bodyPr wrap="square" rtlCol="0">
            <a:spAutoFit/>
          </a:bodyPr>
          <a:lstStyle/>
          <a:p>
            <a:pPr algn="ctr"/>
            <a:r>
              <a:rPr lang="en-US" sz="2000" b="1" u="sng" dirty="0" err="1">
                <a:latin typeface="SassoonPrimaryInfant" pitchFamily="2" charset="0"/>
              </a:rPr>
              <a:t>Bapchild</a:t>
            </a:r>
            <a:r>
              <a:rPr lang="en-US" sz="2000" b="1" u="sng" dirty="0">
                <a:latin typeface="SassoonPrimaryInfant" pitchFamily="2" charset="0"/>
              </a:rPr>
              <a:t> and </a:t>
            </a:r>
            <a:r>
              <a:rPr lang="en-US" sz="2000" b="1" u="sng" dirty="0" err="1">
                <a:latin typeface="SassoonPrimaryInfant" pitchFamily="2" charset="0"/>
              </a:rPr>
              <a:t>Tonge</a:t>
            </a:r>
            <a:r>
              <a:rPr lang="en-US" sz="2000" b="1" u="sng" dirty="0">
                <a:latin typeface="SassoonPrimaryInfant" pitchFamily="2" charset="0"/>
              </a:rPr>
              <a:t> Nursery</a:t>
            </a:r>
          </a:p>
          <a:p>
            <a:pPr algn="ctr"/>
            <a:r>
              <a:rPr lang="en-US" sz="2000" b="1" u="sng" dirty="0">
                <a:latin typeface="SassoonPrimaryInfant" pitchFamily="2" charset="0"/>
              </a:rPr>
              <a:t>Newsletter</a:t>
            </a:r>
          </a:p>
          <a:p>
            <a:pPr algn="ctr"/>
            <a:r>
              <a:rPr lang="en-US" sz="2000" b="1" u="sng" dirty="0">
                <a:latin typeface="SassoonPrimaryInfant" pitchFamily="2" charset="0"/>
              </a:rPr>
              <a:t>Term 4</a:t>
            </a:r>
          </a:p>
        </p:txBody>
      </p:sp>
      <p:sp>
        <p:nvSpPr>
          <p:cNvPr id="7" name="TextBox 6"/>
          <p:cNvSpPr txBox="1"/>
          <p:nvPr/>
        </p:nvSpPr>
        <p:spPr>
          <a:xfrm>
            <a:off x="421775" y="8773306"/>
            <a:ext cx="4416925" cy="461665"/>
          </a:xfrm>
          <a:prstGeom prst="rect">
            <a:avLst/>
          </a:prstGeom>
          <a:noFill/>
        </p:spPr>
        <p:txBody>
          <a:bodyPr wrap="square" rtlCol="0">
            <a:spAutoFit/>
          </a:bodyPr>
          <a:lstStyle/>
          <a:p>
            <a:pPr algn="ctr"/>
            <a:r>
              <a:rPr lang="en-GB" sz="1200"/>
              <a:t> </a:t>
            </a:r>
            <a:endParaRPr lang="en-US" sz="1200" dirty="0">
              <a:latin typeface="SassoonPrimaryInfant" pitchFamily="2" charset="0"/>
            </a:endParaRPr>
          </a:p>
          <a:p>
            <a:endParaRPr lang="en-GB" sz="1200" dirty="0"/>
          </a:p>
        </p:txBody>
      </p:sp>
      <p:sp>
        <p:nvSpPr>
          <p:cNvPr id="9" name="AutoShape 2" descr="Image result for images of stars"/>
          <p:cNvSpPr>
            <a:spLocks noChangeAspect="1" noChangeArrowheads="1"/>
          </p:cNvSpPr>
          <p:nvPr/>
        </p:nvSpPr>
        <p:spPr bwMode="auto">
          <a:xfrm>
            <a:off x="63500" y="-669924"/>
            <a:ext cx="1447800" cy="14001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AutoShape 2" descr="See the source image"/>
          <p:cNvSpPr>
            <a:spLocks noChangeAspect="1" noChangeArrowheads="1"/>
          </p:cNvSpPr>
          <p:nvPr/>
        </p:nvSpPr>
        <p:spPr bwMode="auto">
          <a:xfrm>
            <a:off x="63500" y="-136525"/>
            <a:ext cx="7353300" cy="73533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Rectangle 5"/>
          <p:cNvSpPr/>
          <p:nvPr/>
        </p:nvSpPr>
        <p:spPr>
          <a:xfrm>
            <a:off x="350181" y="7376746"/>
            <a:ext cx="2438400" cy="307777"/>
          </a:xfrm>
          <a:prstGeom prst="rect">
            <a:avLst/>
          </a:prstGeom>
        </p:spPr>
        <p:txBody>
          <a:bodyPr wrap="square">
            <a:spAutoFit/>
          </a:bodyPr>
          <a:lstStyle/>
          <a:p>
            <a:pPr algn="ctr"/>
            <a:r>
              <a:rPr lang="en-GB" sz="1400" dirty="0"/>
              <a:t>.</a:t>
            </a:r>
          </a:p>
        </p:txBody>
      </p:sp>
      <p:sp>
        <p:nvSpPr>
          <p:cNvPr id="10" name="Rectangle 9"/>
          <p:cNvSpPr/>
          <p:nvPr/>
        </p:nvSpPr>
        <p:spPr>
          <a:xfrm>
            <a:off x="372812" y="4145982"/>
            <a:ext cx="2257425" cy="307777"/>
          </a:xfrm>
          <a:prstGeom prst="rect">
            <a:avLst/>
          </a:prstGeom>
        </p:spPr>
        <p:txBody>
          <a:bodyPr wrap="square">
            <a:spAutoFit/>
          </a:bodyPr>
          <a:lstStyle/>
          <a:p>
            <a:pPr algn="ctr"/>
            <a:r>
              <a:rPr lang="en-GB" sz="1400" dirty="0"/>
              <a:t> </a:t>
            </a:r>
          </a:p>
        </p:txBody>
      </p:sp>
      <p:pic>
        <p:nvPicPr>
          <p:cNvPr id="14" name="Picture 13" descr="A logo for a company&#10;&#10;Description automatically generated">
            <a:extLst>
              <a:ext uri="{FF2B5EF4-FFF2-40B4-BE49-F238E27FC236}">
                <a16:creationId xmlns:a16="http://schemas.microsoft.com/office/drawing/2014/main" id="{73E66020-4424-6308-7B1B-7A52AF5C052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7400" y="6504787"/>
            <a:ext cx="1476374" cy="1500569"/>
          </a:xfrm>
          <a:prstGeom prst="rect">
            <a:avLst/>
          </a:prstGeom>
        </p:spPr>
      </p:pic>
      <p:sp>
        <p:nvSpPr>
          <p:cNvPr id="18" name="TextBox 17">
            <a:extLst>
              <a:ext uri="{FF2B5EF4-FFF2-40B4-BE49-F238E27FC236}">
                <a16:creationId xmlns:a16="http://schemas.microsoft.com/office/drawing/2014/main" id="{D50B3C56-79A1-AC9D-586F-ABA6E9ADC4C8}"/>
              </a:ext>
            </a:extLst>
          </p:cNvPr>
          <p:cNvSpPr txBox="1"/>
          <p:nvPr/>
        </p:nvSpPr>
        <p:spPr>
          <a:xfrm>
            <a:off x="372811" y="2067600"/>
            <a:ext cx="2372117" cy="4647426"/>
          </a:xfrm>
          <a:prstGeom prst="rect">
            <a:avLst/>
          </a:prstGeom>
          <a:noFill/>
        </p:spPr>
        <p:txBody>
          <a:bodyPr wrap="square" rtlCol="0">
            <a:spAutoFit/>
          </a:bodyPr>
          <a:lstStyle/>
          <a:p>
            <a:pPr algn="ctr"/>
            <a:r>
              <a:rPr lang="en-GB" sz="2000" b="1" u="sng" dirty="0"/>
              <a:t>Tapestry</a:t>
            </a:r>
            <a:endParaRPr lang="en-GB" sz="2000" dirty="0"/>
          </a:p>
          <a:p>
            <a:pPr algn="ctr"/>
            <a:r>
              <a:rPr lang="en-GB" sz="1200" dirty="0"/>
              <a:t>We are all very excited to share your children’s learning with you and Tapestry is a fantastic way to do this. Through tapestry we add observations and for those wow moments we might also add next steps. We will flag areas of learning seen and also celebrate their successes with you.</a:t>
            </a:r>
          </a:p>
          <a:p>
            <a:r>
              <a:rPr lang="en-GB" sz="1200" dirty="0"/>
              <a:t> Once you have set up the log in...</a:t>
            </a:r>
          </a:p>
          <a:p>
            <a:r>
              <a:rPr lang="en-GB" sz="1200" dirty="0"/>
              <a:t>1. On the right hand side near the top click </a:t>
            </a:r>
            <a:r>
              <a:rPr lang="en-GB" sz="1200"/>
              <a:t>the + observation </a:t>
            </a:r>
            <a:r>
              <a:rPr lang="en-GB" sz="1200" dirty="0"/>
              <a:t>button.</a:t>
            </a:r>
          </a:p>
          <a:p>
            <a:r>
              <a:rPr lang="en-GB" sz="1200" dirty="0"/>
              <a:t>2. Under select child, you must select your child (no other children are available but you still have to select). </a:t>
            </a:r>
          </a:p>
          <a:p>
            <a:r>
              <a:rPr lang="en-GB" sz="1200" dirty="0"/>
              <a:t>3. Give the observation a title and then add your notes.</a:t>
            </a:r>
          </a:p>
          <a:p>
            <a:r>
              <a:rPr lang="en-GB" sz="1200" dirty="0"/>
              <a:t>4. Add photo or video, click add files then click start upload. </a:t>
            </a:r>
          </a:p>
          <a:p>
            <a:r>
              <a:rPr lang="en-GB" sz="1200" dirty="0"/>
              <a:t>5. When you have finished click Save, then you can log out. </a:t>
            </a:r>
          </a:p>
          <a:p>
            <a:endParaRPr lang="en-GB" sz="1200" dirty="0"/>
          </a:p>
        </p:txBody>
      </p:sp>
      <p:sp>
        <p:nvSpPr>
          <p:cNvPr id="20" name="TextBox 19">
            <a:extLst>
              <a:ext uri="{FF2B5EF4-FFF2-40B4-BE49-F238E27FC236}">
                <a16:creationId xmlns:a16="http://schemas.microsoft.com/office/drawing/2014/main" id="{F570073F-74F2-37E1-6AEF-AE5FF28EE671}"/>
              </a:ext>
            </a:extLst>
          </p:cNvPr>
          <p:cNvSpPr txBox="1"/>
          <p:nvPr/>
        </p:nvSpPr>
        <p:spPr>
          <a:xfrm>
            <a:off x="3080418" y="2134986"/>
            <a:ext cx="3886200" cy="4524315"/>
          </a:xfrm>
          <a:prstGeom prst="rect">
            <a:avLst/>
          </a:prstGeom>
          <a:noFill/>
        </p:spPr>
        <p:txBody>
          <a:bodyPr wrap="square">
            <a:spAutoFit/>
          </a:bodyPr>
          <a:lstStyle/>
          <a:p>
            <a:pPr algn="ctr"/>
            <a:r>
              <a:rPr lang="en-US" b="1" u="sng" dirty="0"/>
              <a:t>Welcome to NELI</a:t>
            </a:r>
          </a:p>
          <a:p>
            <a:endParaRPr lang="en-US" dirty="0"/>
          </a:p>
          <a:p>
            <a:pPr algn="ctr"/>
            <a:r>
              <a:rPr lang="en-US" sz="1800" dirty="0"/>
              <a:t>We are well and truly into our NELI </a:t>
            </a:r>
            <a:r>
              <a:rPr lang="en-US" sz="1800" dirty="0" err="1"/>
              <a:t>programme</a:t>
            </a:r>
            <a:r>
              <a:rPr lang="en-US" sz="1800" dirty="0"/>
              <a:t> and the children ar</a:t>
            </a:r>
            <a:r>
              <a:rPr lang="en-US" dirty="0"/>
              <a:t>e loving the different stories</a:t>
            </a:r>
            <a:r>
              <a:rPr lang="en-US" sz="1800" dirty="0"/>
              <a:t>.  </a:t>
            </a:r>
          </a:p>
          <a:p>
            <a:pPr algn="ctr"/>
            <a:r>
              <a:rPr lang="en-US" dirty="0"/>
              <a:t>We have been exploring different activities linked to the books and had fun learning our new special words each week.</a:t>
            </a:r>
          </a:p>
          <a:p>
            <a:pPr algn="ctr"/>
            <a:endParaRPr lang="en-US" dirty="0"/>
          </a:p>
          <a:p>
            <a:pPr algn="ctr"/>
            <a:r>
              <a:rPr lang="en-US" dirty="0"/>
              <a:t>At Nursery we love sharing books and reading new and familiar stories.</a:t>
            </a:r>
          </a:p>
          <a:p>
            <a:pPr algn="ctr"/>
            <a:r>
              <a:rPr lang="en-US" dirty="0"/>
              <a:t>Don’t forget to bring our child’s story book back to nursery regularly so they can continue to enjoy sharing new stories.</a:t>
            </a:r>
          </a:p>
        </p:txBody>
      </p:sp>
      <p:sp>
        <p:nvSpPr>
          <p:cNvPr id="21" name="TextBox 20">
            <a:extLst>
              <a:ext uri="{FF2B5EF4-FFF2-40B4-BE49-F238E27FC236}">
                <a16:creationId xmlns:a16="http://schemas.microsoft.com/office/drawing/2014/main" id="{C4DC2E7D-146F-9F6F-2864-B434B983BFA6}"/>
              </a:ext>
            </a:extLst>
          </p:cNvPr>
          <p:cNvSpPr txBox="1"/>
          <p:nvPr/>
        </p:nvSpPr>
        <p:spPr>
          <a:xfrm>
            <a:off x="571500" y="8102600"/>
            <a:ext cx="1892300" cy="461665"/>
          </a:xfrm>
          <a:prstGeom prst="rect">
            <a:avLst/>
          </a:prstGeom>
          <a:noFill/>
        </p:spPr>
        <p:txBody>
          <a:bodyPr wrap="square" rtlCol="0">
            <a:spAutoFit/>
          </a:bodyPr>
          <a:lstStyle/>
          <a:p>
            <a:r>
              <a:rPr lang="en-US" sz="1200" dirty="0"/>
              <a:t>See a member of the team if you need help logging on.</a:t>
            </a:r>
          </a:p>
        </p:txBody>
      </p:sp>
      <p:pic>
        <p:nvPicPr>
          <p:cNvPr id="23" name="Picture 22" descr="A logo for a preschool&#10;&#10;Description automatically generated">
            <a:extLst>
              <a:ext uri="{FF2B5EF4-FFF2-40B4-BE49-F238E27FC236}">
                <a16:creationId xmlns:a16="http://schemas.microsoft.com/office/drawing/2014/main" id="{F1E783FB-CB5A-3934-CB5C-F22B0E6AACE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38800" y="6798740"/>
            <a:ext cx="1476374" cy="1534692"/>
          </a:xfrm>
          <a:prstGeom prst="rect">
            <a:avLst/>
          </a:prstGeom>
        </p:spPr>
      </p:pic>
    </p:spTree>
    <p:extLst>
      <p:ext uri="{BB962C8B-B14F-4D97-AF65-F5344CB8AC3E}">
        <p14:creationId xmlns:p14="http://schemas.microsoft.com/office/powerpoint/2010/main" val="25422102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12989</TotalTime>
  <Words>581</Words>
  <Application>Microsoft Office PowerPoint</Application>
  <PresentationFormat>Custom</PresentationFormat>
  <Paragraphs>85</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SassoonPrimaryInfant</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Ashley Magee</dc:creator>
  <cp:lastModifiedBy>LDadd</cp:lastModifiedBy>
  <cp:revision>115</cp:revision>
  <cp:lastPrinted>2024-11-04T17:17:43Z</cp:lastPrinted>
  <dcterms:created xsi:type="dcterms:W3CDTF">2016-05-19T19:32:37Z</dcterms:created>
  <dcterms:modified xsi:type="dcterms:W3CDTF">2026-02-26T14:40:47Z</dcterms:modified>
</cp:coreProperties>
</file>