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309" r:id="rId4"/>
    <p:sldId id="326" r:id="rId5"/>
    <p:sldId id="263" r:id="rId6"/>
    <p:sldId id="283" r:id="rId7"/>
    <p:sldId id="327" r:id="rId8"/>
    <p:sldId id="343" r:id="rId9"/>
    <p:sldId id="333" r:id="rId10"/>
    <p:sldId id="336" r:id="rId11"/>
    <p:sldId id="334" r:id="rId12"/>
    <p:sldId id="335" r:id="rId13"/>
    <p:sldId id="337" r:id="rId14"/>
    <p:sldId id="338" r:id="rId15"/>
    <p:sldId id="340" r:id="rId16"/>
    <p:sldId id="341" r:id="rId17"/>
    <p:sldId id="342" r:id="rId18"/>
    <p:sldId id="339" r:id="rId19"/>
    <p:sldId id="322" r:id="rId20"/>
    <p:sldId id="331" r:id="rId21"/>
    <p:sldId id="277" r:id="rId22"/>
    <p:sldId id="323" r:id="rId23"/>
    <p:sldId id="324" r:id="rId24"/>
    <p:sldId id="332" r:id="rId25"/>
    <p:sldId id="28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p:cViewPr>
        <p:scale>
          <a:sx n="78" d="100"/>
          <a:sy n="78" d="100"/>
        </p:scale>
        <p:origin x="-20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07/06/2020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5</a:t>
            </a:fld>
            <a:endParaRPr lang="en-GB"/>
          </a:p>
        </p:txBody>
      </p:sp>
    </p:spTree>
    <p:extLst>
      <p:ext uri="{BB962C8B-B14F-4D97-AF65-F5344CB8AC3E}">
        <p14:creationId xmlns:p14="http://schemas.microsoft.com/office/powerpoint/2010/main" val="1987727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9</a:t>
            </a:fld>
            <a:endParaRPr lang="en-GB"/>
          </a:p>
        </p:txBody>
      </p:sp>
    </p:spTree>
    <p:extLst>
      <p:ext uri="{BB962C8B-B14F-4D97-AF65-F5344CB8AC3E}">
        <p14:creationId xmlns:p14="http://schemas.microsoft.com/office/powerpoint/2010/main" val="25455760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18</a:t>
            </a:fld>
            <a:endParaRPr lang="en-GB"/>
          </a:p>
        </p:txBody>
      </p:sp>
    </p:spTree>
    <p:extLst>
      <p:ext uri="{BB962C8B-B14F-4D97-AF65-F5344CB8AC3E}">
        <p14:creationId xmlns:p14="http://schemas.microsoft.com/office/powerpoint/2010/main" val="3773049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22</a:t>
            </a:fld>
            <a:endParaRPr lang="en-GB"/>
          </a:p>
        </p:txBody>
      </p:sp>
    </p:spTree>
    <p:extLst>
      <p:ext uri="{BB962C8B-B14F-4D97-AF65-F5344CB8AC3E}">
        <p14:creationId xmlns:p14="http://schemas.microsoft.com/office/powerpoint/2010/main" val="4026102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07/06/2020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07/06/2020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07/06/2020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07/06/2020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07/06/2020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07/06/2020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jYeMpUdufN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hyperlink" Target="https://www.youtube.com/watch?v=3NOzgR1ANc4" TargetMode="Externa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47.pn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96982" y="1621848"/>
            <a:ext cx="12192000" cy="5663089"/>
          </a:xfrm>
          <a:prstGeom prst="rect">
            <a:avLst/>
          </a:prstGeom>
          <a:noFill/>
        </p:spPr>
        <p:txBody>
          <a:bodyPr wrap="square" rtlCol="0">
            <a:spAutoFit/>
          </a:bodyPr>
          <a:lstStyle/>
          <a:p>
            <a:endParaRPr lang="en-GB" dirty="0"/>
          </a:p>
          <a:p>
            <a:r>
              <a:rPr lang="en-GB" sz="2000" dirty="0" smtClean="0">
                <a:latin typeface="Comic Sans MS" panose="030F0702030302020204" pitchFamily="66" charset="0"/>
              </a:rPr>
              <a:t>Hello and Welcome to Mrs Smith’s </a:t>
            </a:r>
            <a:r>
              <a:rPr lang="en-GB" sz="2000" dirty="0">
                <a:latin typeface="Comic Sans MS" panose="030F0702030302020204" pitchFamily="66" charset="0"/>
              </a:rPr>
              <a:t>P</a:t>
            </a:r>
            <a:r>
              <a:rPr lang="en-GB" sz="2000" dirty="0" smtClean="0">
                <a:latin typeface="Comic Sans MS" panose="030F0702030302020204" pitchFamily="66" charset="0"/>
              </a:rPr>
              <a:t>honics Group Week </a:t>
            </a:r>
            <a:r>
              <a:rPr lang="en-GB" sz="2000" dirty="0">
                <a:latin typeface="Comic Sans MS" panose="030F0702030302020204" pitchFamily="66" charset="0"/>
              </a:rPr>
              <a:t>6</a:t>
            </a:r>
            <a:r>
              <a:rPr lang="en-GB" sz="2000" dirty="0" smtClean="0">
                <a:latin typeface="Comic Sans MS" panose="030F0702030302020204" pitchFamily="66" charset="0"/>
              </a:rPr>
              <a:t>.</a:t>
            </a:r>
          </a:p>
          <a:p>
            <a:r>
              <a:rPr lang="en-GB" sz="2000" dirty="0" smtClean="0">
                <a:latin typeface="Comic Sans MS" panose="030F0702030302020204" pitchFamily="66" charset="0"/>
                <a:sym typeface="Wingdings" panose="05000000000000000000" pitchFamily="2" charset="2"/>
              </a:rPr>
              <a:t>Things are changing and I will have seen some of you back at school. Hopefully I will see you all soon take care and stay safe </a:t>
            </a:r>
            <a:r>
              <a:rPr lang="en-GB" sz="3600" dirty="0" smtClean="0">
                <a:latin typeface="Comic Sans MS" panose="030F0702030302020204" pitchFamily="66" charset="0"/>
                <a:sym typeface="Wingdings" panose="05000000000000000000" pitchFamily="2" charset="2"/>
              </a:rPr>
              <a:t>. </a:t>
            </a:r>
            <a:endParaRPr lang="en-GB" sz="3600" dirty="0" smtClean="0">
              <a:latin typeface="Comic Sans MS" panose="030F0702030302020204" pitchFamily="66" charset="0"/>
            </a:endParaRPr>
          </a:p>
          <a:p>
            <a:r>
              <a:rPr lang="en-GB" sz="2000" dirty="0" smtClean="0">
                <a:latin typeface="Comic Sans MS" panose="030F0702030302020204" pitchFamily="66" charset="0"/>
              </a:rPr>
              <a:t>I know you have been working hard learning and revising the sounds we already know and our new Phase 5 graphemes and phonemes GPCs. Have you noticed how some of the GPCs make the same sound. Well done if you have </a:t>
            </a:r>
            <a:r>
              <a:rPr lang="en-GB" sz="2800" dirty="0" smtClean="0">
                <a:latin typeface="Comic Sans MS" panose="030F0702030302020204" pitchFamily="66" charset="0"/>
                <a:sym typeface="Wingdings" panose="05000000000000000000" pitchFamily="2" charset="2"/>
              </a:rPr>
              <a:t></a:t>
            </a:r>
            <a:endParaRPr lang="en-GB" sz="2000" dirty="0" smtClean="0">
              <a:latin typeface="Comic Sans MS" panose="030F0702030302020204" pitchFamily="66" charset="0"/>
            </a:endParaRPr>
          </a:p>
          <a:p>
            <a:r>
              <a:rPr lang="en-GB" sz="2000" dirty="0" smtClean="0">
                <a:latin typeface="Comic Sans MS" panose="030F0702030302020204" pitchFamily="66" charset="0"/>
              </a:rPr>
              <a:t>You could start your phonics learning  daily with our alphabet song or to get you moving BBC Super Movers  with Naomi Wilkinson </a:t>
            </a:r>
            <a:r>
              <a:rPr lang="en-GB" sz="2000" dirty="0" smtClean="0">
                <a:hlinkClick r:id="rId2"/>
              </a:rPr>
              <a:t>https://www.youtube.com/watch?v=jYeMpUdufNk</a:t>
            </a:r>
            <a:r>
              <a:rPr lang="en-GB" sz="2000"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Do as much as you can and have </a:t>
            </a:r>
            <a:r>
              <a:rPr lang="en-GB" sz="2000" dirty="0" smtClean="0">
                <a:solidFill>
                  <a:srgbClr val="FF0000"/>
                </a:solidFill>
                <a:latin typeface="Comic Sans MS" panose="030F0702030302020204" pitchFamily="66" charset="0"/>
              </a:rPr>
              <a:t>Fun.  </a:t>
            </a:r>
            <a:r>
              <a:rPr lang="en-GB" sz="2000" dirty="0" smtClean="0">
                <a:latin typeface="Comic Sans MS" panose="030F0702030302020204" pitchFamily="66" charset="0"/>
              </a:rPr>
              <a:t>Love Mrs Smith xx</a:t>
            </a:r>
          </a:p>
          <a:p>
            <a:endParaRPr lang="en-GB" sz="2000" dirty="0" smtClean="0">
              <a:solidFill>
                <a:srgbClr val="FF0000"/>
              </a:solidFill>
              <a:latin typeface="Comic Sans MS" panose="030F0702030302020204" pitchFamily="66" charset="0"/>
            </a:endParaRPr>
          </a:p>
          <a:p>
            <a:r>
              <a:rPr lang="en-GB" sz="2000" dirty="0" smtClean="0">
                <a:solidFill>
                  <a:srgbClr val="FF0000"/>
                </a:solidFill>
                <a:latin typeface="Comic Sans MS" panose="030F0702030302020204" pitchFamily="66" charset="0"/>
              </a:rPr>
              <a:t>Please play this Power Point in slide show and keep clicking there are animations (it works better on a laptop than IPad). </a:t>
            </a: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pic>
        <p:nvPicPr>
          <p:cNvPr id="6" name="Picture 5" descr="Ideo English 123 2014-2015: &lt;strong&gt;Phonics&lt;/strong&gt;"/>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9849" y="177900"/>
            <a:ext cx="5819776" cy="1748364"/>
          </a:xfrm>
          <a:prstGeom prst="rect">
            <a:avLst/>
          </a:prstGeom>
        </p:spPr>
      </p:pic>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600438"/>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Are you getting quicker maybe you could time yourself. Let’s check what you know. Are you getting quicker?</a:t>
            </a:r>
            <a:endParaRPr lang="en-GB" sz="2000" dirty="0">
              <a:latin typeface="Comic Sans MS" panose="030F0702030302020204" pitchFamily="66" charset="0"/>
            </a:endParaRPr>
          </a:p>
        </p:txBody>
      </p:sp>
      <p:sp>
        <p:nvSpPr>
          <p:cNvPr id="3" name="Rectangle 2"/>
          <p:cNvSpPr/>
          <p:nvPr/>
        </p:nvSpPr>
        <p:spPr>
          <a:xfrm>
            <a:off x="1658934" y="6176962"/>
            <a:ext cx="7523213" cy="619272"/>
          </a:xfrm>
          <a:prstGeom prst="rect">
            <a:avLst/>
          </a:prstGeom>
        </p:spPr>
        <p:txBody>
          <a:bodyPr wrap="none">
            <a:spAutoFit/>
          </a:bodyPr>
          <a:lstStyle/>
          <a:p>
            <a:pPr>
              <a:lnSpc>
                <a:spcPct val="107000"/>
              </a:lnSpc>
              <a:spcAft>
                <a:spcPts val="800"/>
              </a:spcAft>
            </a:pPr>
            <a:r>
              <a:rPr lang="en-GB" sz="3200" dirty="0" smtClean="0">
                <a:latin typeface="Comic Sans MS" panose="030F0702030302020204" pitchFamily="66" charset="0"/>
                <a:ea typeface="Calibri" panose="020F0502020204030204" pitchFamily="34" charset="0"/>
                <a:cs typeface="Times New Roman" panose="02020603050405020304" pitchFamily="18" charset="0"/>
              </a:rPr>
              <a:t>Practice the ones you are not sure of.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1475432053"/>
              </p:ext>
            </p:extLst>
          </p:nvPr>
        </p:nvGraphicFramePr>
        <p:xfrm>
          <a:off x="748147" y="1825626"/>
          <a:ext cx="10820398" cy="4351336"/>
        </p:xfrm>
        <a:graphic>
          <a:graphicData uri="http://schemas.openxmlformats.org/drawingml/2006/table">
            <a:tbl>
              <a:tblPr>
                <a:tableStyleId>{5C22544A-7EE6-4342-B048-85BDC9FD1C3A}</a:tableStyleId>
              </a:tblPr>
              <a:tblGrid>
                <a:gridCol w="1592199"/>
                <a:gridCol w="1549462"/>
                <a:gridCol w="1640900"/>
                <a:gridCol w="1613072"/>
                <a:gridCol w="1372551"/>
                <a:gridCol w="1677674"/>
                <a:gridCol w="1374540"/>
              </a:tblGrid>
              <a:tr h="395576">
                <a:tc>
                  <a:txBody>
                    <a:bodyPr/>
                    <a:lstStyle/>
                    <a:p>
                      <a:pPr algn="ctr">
                        <a:lnSpc>
                          <a:spcPct val="107000"/>
                        </a:lnSpc>
                        <a:spcAft>
                          <a:spcPts val="0"/>
                        </a:spcAft>
                      </a:pPr>
                      <a:r>
                        <a:rPr lang="en-GB" sz="2400" dirty="0">
                          <a:effectLst/>
                        </a:rPr>
                        <a:t>s</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m</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d</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ck</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b</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ff</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ll</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ss</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j</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v</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x</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zz</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qu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ch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sh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th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ng</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igh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oo</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791152">
                <a:tc>
                  <a:txBody>
                    <a:bodyPr/>
                    <a:lstStyle/>
                    <a:p>
                      <a:pPr algn="ctr">
                        <a:lnSpc>
                          <a:spcPct val="107000"/>
                        </a:lnSpc>
                        <a:spcAft>
                          <a:spcPts val="0"/>
                        </a:spcAft>
                      </a:pPr>
                      <a:r>
                        <a:rPr lang="en-GB" sz="2400">
                          <a:effectLst/>
                        </a:rPr>
                        <a:t>ur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oi</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ure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a:effectLst/>
                        </a:rPr>
                        <a:t>ay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ea</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nSpc>
                          <a:spcPct val="107000"/>
                        </a:lnSpc>
                        <a:spcAft>
                          <a:spcPts val="0"/>
                        </a:spcAft>
                      </a:pPr>
                      <a:r>
                        <a:rPr lang="en-GB" sz="2400" dirty="0" smtClean="0">
                          <a:effectLst/>
                        </a:rPr>
                        <a:t>        oy</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ir</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ue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aw</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wh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ph</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ew</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oe</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au</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ey</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r h="395576">
                <a:tc>
                  <a:txBody>
                    <a:bodyPr/>
                    <a:lstStyle/>
                    <a:p>
                      <a:pPr algn="ctr">
                        <a:lnSpc>
                          <a:spcPct val="107000"/>
                        </a:lnSpc>
                        <a:spcAft>
                          <a:spcPts val="0"/>
                        </a:spcAft>
                      </a:pPr>
                      <a:r>
                        <a:rPr lang="en-GB" sz="2400" dirty="0">
                          <a:effectLst/>
                        </a:rPr>
                        <a:t> </a:t>
                      </a:r>
                      <a:r>
                        <a:rPr lang="en-GB" sz="2400" dirty="0" err="1" smtClean="0">
                          <a:effectLst/>
                        </a:rPr>
                        <a:t>i</a:t>
                      </a:r>
                      <a:r>
                        <a:rPr lang="en-GB" sz="2400" dirty="0" smtClean="0">
                          <a:effectLst/>
                        </a:rPr>
                        <a:t>-e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o-e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smtClean="0">
                          <a:effectLst/>
                        </a:rPr>
                        <a:t>a-e</a:t>
                      </a: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u-e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r>
                        <a:rPr lang="en-GB" sz="2400" dirty="0" smtClean="0">
                          <a:effectLst/>
                        </a:rPr>
                        <a:t>e-e</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a:effectLst/>
                        </a:rPr>
                        <a:t> </a:t>
                      </a:r>
                      <a:endParaRPr lang="en-GB" sz="60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c>
                  <a:txBody>
                    <a:bodyPr/>
                    <a:lstStyle/>
                    <a:p>
                      <a:pPr algn="ctr">
                        <a:lnSpc>
                          <a:spcPct val="107000"/>
                        </a:lnSpc>
                        <a:spcAft>
                          <a:spcPts val="0"/>
                        </a:spcAft>
                      </a:pPr>
                      <a:r>
                        <a:rPr lang="en-GB" sz="2400" dirty="0">
                          <a:effectLst/>
                        </a:rPr>
                        <a:t> </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34660" marR="34660" marT="0" marB="0" anchor="ctr"/>
                </a:tc>
              </a:tr>
            </a:tbl>
          </a:graphicData>
        </a:graphic>
      </p:graphicFrame>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46172" y="321025"/>
            <a:ext cx="11948846" cy="5755422"/>
          </a:xfrm>
          <a:prstGeom prst="rect">
            <a:avLst/>
          </a:prstGeom>
        </p:spPr>
        <p:txBody>
          <a:bodyPr wrap="square">
            <a:spAutoFit/>
          </a:bodyPr>
          <a:lstStyle/>
          <a:p>
            <a:r>
              <a:rPr lang="en-GB" sz="4000" dirty="0">
                <a:latin typeface="Comic Sans MS" panose="030F0702030302020204" pitchFamily="66" charset="0"/>
              </a:rPr>
              <a:t>Phase </a:t>
            </a:r>
            <a:r>
              <a:rPr lang="en-GB" sz="4000" dirty="0" smtClean="0">
                <a:latin typeface="Comic Sans MS" panose="030F0702030302020204" pitchFamily="66" charset="0"/>
              </a:rPr>
              <a:t>5b </a:t>
            </a:r>
            <a:r>
              <a:rPr lang="en-GB" sz="4000" dirty="0">
                <a:latin typeface="Comic Sans MS" panose="030F0702030302020204" pitchFamily="66" charset="0"/>
              </a:rPr>
              <a:t>Week 6</a:t>
            </a:r>
            <a:r>
              <a:rPr lang="en-GB" sz="4000" dirty="0" smtClean="0">
                <a:latin typeface="Comic Sans MS" panose="030F0702030302020204" pitchFamily="66" charset="0"/>
              </a:rPr>
              <a:t>:</a:t>
            </a:r>
          </a:p>
          <a:p>
            <a:endParaRPr lang="en-GB" sz="4000" dirty="0" smtClean="0">
              <a:latin typeface="Comic Sans MS" panose="030F0702030302020204" pitchFamily="66" charset="0"/>
            </a:endParaRPr>
          </a:p>
          <a:p>
            <a:r>
              <a:rPr lang="en-GB" sz="3200" dirty="0" smtClean="0">
                <a:latin typeface="Comic Sans MS" panose="030F0702030302020204" pitchFamily="66" charset="0"/>
              </a:rPr>
              <a:t>This week we are going to be learning to explore alternative pronunciations of different graphemes. These sound the same but are written differently. You may have spotted some already!</a:t>
            </a:r>
          </a:p>
          <a:p>
            <a:endParaRPr lang="en-GB" sz="3200" dirty="0">
              <a:latin typeface="Comic Sans MS" panose="030F0702030302020204" pitchFamily="66" charset="0"/>
            </a:endParaRPr>
          </a:p>
          <a:p>
            <a:endParaRPr lang="en-GB" sz="3200" dirty="0">
              <a:latin typeface="Comic Sans MS" panose="030F0702030302020204" pitchFamily="66" charset="0"/>
            </a:endParaRPr>
          </a:p>
          <a:p>
            <a:r>
              <a:rPr lang="en-GB" sz="3200" dirty="0" smtClean="0">
                <a:latin typeface="Comic Sans MS" panose="030F0702030302020204" pitchFamily="66" charset="0"/>
              </a:rPr>
              <a:t>Let’s find out more…..</a:t>
            </a:r>
          </a:p>
          <a:p>
            <a:endParaRPr lang="en-GB" sz="3200" dirty="0">
              <a:latin typeface="Comic Sans MS" panose="030F0702030302020204" pitchFamily="66" charset="0"/>
            </a:endParaRPr>
          </a:p>
          <a:p>
            <a:r>
              <a:rPr lang="en-GB" sz="3200" dirty="0" smtClean="0">
                <a:latin typeface="Comic Sans MS" panose="030F0702030302020204" pitchFamily="66" charset="0"/>
              </a:rPr>
              <a:t>      </a:t>
            </a:r>
            <a:endParaRPr lang="en-GB" sz="3200" dirty="0">
              <a:latin typeface="Comic Sans MS" panose="030F0702030302020204" pitchFamily="66" charset="0"/>
            </a:endParaRPr>
          </a:p>
        </p:txBody>
      </p:sp>
    </p:spTree>
    <p:extLst>
      <p:ext uri="{BB962C8B-B14F-4D97-AF65-F5344CB8AC3E}">
        <p14:creationId xmlns:p14="http://schemas.microsoft.com/office/powerpoint/2010/main" val="4015120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678872" y="2126212"/>
            <a:ext cx="10792691" cy="1446550"/>
          </a:xfrm>
          <a:prstGeom prst="rect">
            <a:avLst/>
          </a:prstGeom>
          <a:noFill/>
        </p:spPr>
        <p:txBody>
          <a:bodyPr wrap="square" rtlCol="0">
            <a:spAutoFit/>
          </a:bodyPr>
          <a:lstStyle/>
          <a:p>
            <a:r>
              <a:rPr lang="en-GB" sz="4000" dirty="0" smtClean="0">
                <a:latin typeface="Comic Sans MS" panose="030F0702030302020204" pitchFamily="66" charset="0"/>
              </a:rPr>
              <a:t>Now let’s practice writing the tricky words </a:t>
            </a:r>
          </a:p>
          <a:p>
            <a:r>
              <a:rPr lang="en-GB" sz="4000" dirty="0" smtClean="0">
                <a:latin typeface="Comic Sans MS" panose="030F0702030302020204" pitchFamily="66" charset="0"/>
              </a:rPr>
              <a:t>               </a:t>
            </a:r>
            <a:r>
              <a:rPr lang="en-GB" sz="4800" dirty="0" smtClean="0">
                <a:solidFill>
                  <a:srgbClr val="FFFF00"/>
                </a:solidFill>
                <a:latin typeface="Comic Sans MS" panose="030F0702030302020204" pitchFamily="66" charset="0"/>
              </a:rPr>
              <a:t>little,    </a:t>
            </a:r>
            <a:r>
              <a:rPr lang="en-GB" sz="4800" dirty="0" smtClean="0">
                <a:solidFill>
                  <a:srgbClr val="7030A0"/>
                </a:solidFill>
                <a:latin typeface="Comic Sans MS" panose="030F0702030302020204" pitchFamily="66" charset="0"/>
              </a:rPr>
              <a:t>one,    </a:t>
            </a:r>
            <a:r>
              <a:rPr lang="en-GB" sz="4800" dirty="0" smtClean="0">
                <a:solidFill>
                  <a:srgbClr val="FF0000"/>
                </a:solidFill>
                <a:latin typeface="Comic Sans MS" panose="030F0702030302020204" pitchFamily="66" charset="0"/>
              </a:rPr>
              <a:t>do</a:t>
            </a:r>
            <a:endParaRPr lang="en-GB" sz="4800" dirty="0">
              <a:solidFill>
                <a:srgbClr val="FF0000"/>
              </a:solidFill>
              <a:latin typeface="Comic Sans MS" panose="030F0702030302020204" pitchFamily="66" charset="0"/>
            </a:endParaRPr>
          </a:p>
        </p:txBody>
      </p:sp>
      <p:sp>
        <p:nvSpPr>
          <p:cNvPr id="3" name="Rectangle 2"/>
          <p:cNvSpPr/>
          <p:nvPr/>
        </p:nvSpPr>
        <p:spPr>
          <a:xfrm>
            <a:off x="318654" y="187220"/>
            <a:ext cx="11513128" cy="1938992"/>
          </a:xfrm>
          <a:prstGeom prst="rect">
            <a:avLst/>
          </a:prstGeom>
        </p:spPr>
        <p:txBody>
          <a:bodyPr wrap="square">
            <a:spAutoFit/>
          </a:bodyPr>
          <a:lstStyle/>
          <a:p>
            <a:r>
              <a:rPr lang="en-GB" sz="4000" dirty="0">
                <a:latin typeface="Comic Sans MS" panose="030F0702030302020204" pitchFamily="66" charset="0"/>
              </a:rPr>
              <a:t>Phase 5b Week </a:t>
            </a:r>
            <a:r>
              <a:rPr lang="en-GB" sz="4000" dirty="0" smtClean="0">
                <a:latin typeface="Comic Sans MS" panose="030F0702030302020204" pitchFamily="66" charset="0"/>
              </a:rPr>
              <a:t>6:</a:t>
            </a:r>
            <a:endParaRPr lang="en-GB" sz="4000" dirty="0">
              <a:latin typeface="Comic Sans MS" panose="030F0702030302020204" pitchFamily="66" charset="0"/>
            </a:endParaRPr>
          </a:p>
          <a:p>
            <a:r>
              <a:rPr lang="en-GB" sz="4000" dirty="0">
                <a:solidFill>
                  <a:srgbClr val="7030A0"/>
                </a:solidFill>
                <a:latin typeface="Comic Sans MS" panose="030F0702030302020204" pitchFamily="66" charset="0"/>
              </a:rPr>
              <a:t>Monday</a:t>
            </a:r>
            <a:r>
              <a:rPr lang="en-GB" sz="4000" dirty="0">
                <a:latin typeface="Comic Sans MS" panose="030F0702030302020204" pitchFamily="66" charset="0"/>
              </a:rPr>
              <a:t>: Practise the phonemes and graphemes on the sheet (slide 2) using the </a:t>
            </a:r>
            <a:r>
              <a:rPr lang="en-GB" sz="4000" dirty="0">
                <a:solidFill>
                  <a:srgbClr val="FF0000"/>
                </a:solidFill>
                <a:latin typeface="Comic Sans MS" panose="030F0702030302020204" pitchFamily="66" charset="0"/>
              </a:rPr>
              <a:t>Pure Sound.</a:t>
            </a:r>
            <a:endParaRPr lang="en-GB" sz="4000" dirty="0">
              <a:latin typeface="Comic Sans MS" panose="030F0702030302020204" pitchFamily="66" charset="0"/>
            </a:endParaRPr>
          </a:p>
        </p:txBody>
      </p:sp>
      <p:pic>
        <p:nvPicPr>
          <p:cNvPr id="4" name="Picture 3"/>
          <p:cNvPicPr>
            <a:picLocks noChangeAspect="1"/>
          </p:cNvPicPr>
          <p:nvPr/>
        </p:nvPicPr>
        <p:blipFill rotWithShape="1">
          <a:blip r:embed="rId2"/>
          <a:srcRect l="21085" t="21616" r="22223" b="15757"/>
          <a:stretch/>
        </p:blipFill>
        <p:spPr>
          <a:xfrm>
            <a:off x="581889" y="4065204"/>
            <a:ext cx="3906983" cy="2697471"/>
          </a:xfrm>
          <a:prstGeom prst="rect">
            <a:avLst/>
          </a:prstGeom>
        </p:spPr>
      </p:pic>
      <p:pic>
        <p:nvPicPr>
          <p:cNvPr id="5" name="Picture 4"/>
          <p:cNvPicPr>
            <a:picLocks noChangeAspect="1"/>
          </p:cNvPicPr>
          <p:nvPr/>
        </p:nvPicPr>
        <p:blipFill rotWithShape="1">
          <a:blip r:embed="rId3"/>
          <a:srcRect l="21338" t="20809" r="22222" b="16767"/>
          <a:stretch/>
        </p:blipFill>
        <p:spPr>
          <a:xfrm>
            <a:off x="5902033" y="4065204"/>
            <a:ext cx="3906983" cy="2697471"/>
          </a:xfrm>
          <a:prstGeom prst="rect">
            <a:avLst/>
          </a:prstGeom>
        </p:spPr>
      </p:pic>
    </p:spTree>
    <p:extLst>
      <p:ext uri="{BB962C8B-B14F-4D97-AF65-F5344CB8AC3E}">
        <p14:creationId xmlns:p14="http://schemas.microsoft.com/office/powerpoint/2010/main" val="13368401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3600986"/>
          </a:xfrm>
          <a:prstGeom prst="rect">
            <a:avLst/>
          </a:prstGeom>
          <a:noFill/>
        </p:spPr>
        <p:txBody>
          <a:bodyPr wrap="square" rtlCol="0">
            <a:spAutoFit/>
          </a:bodyPr>
          <a:lstStyle/>
          <a:p>
            <a:r>
              <a:rPr lang="en-GB" sz="2800" dirty="0" smtClean="0">
                <a:latin typeface="Comic Sans MS" panose="030F0702030302020204" pitchFamily="66" charset="0"/>
              </a:rPr>
              <a:t>Today we are learning to explore the alternative pronunciation for the </a:t>
            </a:r>
            <a:r>
              <a:rPr lang="en-GB" sz="2800" dirty="0" smtClean="0">
                <a:solidFill>
                  <a:srgbClr val="FF0000"/>
                </a:solidFill>
                <a:latin typeface="Comic Sans MS" panose="030F0702030302020204" pitchFamily="66" charset="0"/>
              </a:rPr>
              <a:t>ow </a:t>
            </a:r>
            <a:r>
              <a:rPr lang="en-GB" sz="2800" dirty="0" smtClean="0">
                <a:latin typeface="Comic Sans MS" panose="030F0702030302020204" pitchFamily="66" charset="0"/>
              </a:rPr>
              <a:t>grapheme</a:t>
            </a:r>
          </a:p>
          <a:p>
            <a:endParaRPr lang="en-GB" sz="2800" dirty="0" smtClean="0">
              <a:latin typeface="Comic Sans MS" panose="030F0702030302020204" pitchFamily="66" charset="0"/>
            </a:endParaRPr>
          </a:p>
          <a:p>
            <a:r>
              <a:rPr lang="en-GB" sz="2800" dirty="0" smtClean="0">
                <a:solidFill>
                  <a:srgbClr val="FF0000"/>
                </a:solidFill>
                <a:latin typeface="Comic Sans MS" panose="030F0702030302020204" pitchFamily="66" charset="0"/>
              </a:rPr>
              <a:t>Play 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a:t>
            </a:r>
            <a:r>
              <a:rPr lang="en-GB" sz="2800" dirty="0">
                <a:solidFill>
                  <a:srgbClr val="FF0000"/>
                </a:solidFill>
                <a:latin typeface="Comic Sans MS" panose="030F0702030302020204" pitchFamily="66" charset="0"/>
              </a:rPr>
              <a:t>Phonics </a:t>
            </a:r>
            <a:r>
              <a:rPr lang="en-GB" sz="2800" dirty="0" smtClean="0">
                <a:solidFill>
                  <a:srgbClr val="FF0000"/>
                </a:solidFill>
                <a:latin typeface="Comic Sans MS" panose="030F0702030302020204" pitchFamily="66" charset="0"/>
              </a:rPr>
              <a:t>Play. </a:t>
            </a:r>
            <a:r>
              <a:rPr lang="en-GB" sz="2800" dirty="0">
                <a:solidFill>
                  <a:srgbClr val="FF0000"/>
                </a:solidFill>
                <a:latin typeface="Comic Sans MS" panose="030F0702030302020204" pitchFamily="66" charset="0"/>
              </a:rPr>
              <a:t>The words change </a:t>
            </a:r>
          </a:p>
          <a:p>
            <a:r>
              <a:rPr lang="en-GB" sz="2800" dirty="0" smtClean="0">
                <a:solidFill>
                  <a:srgbClr val="FF0000"/>
                </a:solidFill>
                <a:latin typeface="Comic Sans MS" panose="030F0702030302020204" pitchFamily="66" charset="0"/>
              </a:rPr>
              <a:t>so </a:t>
            </a:r>
            <a:r>
              <a:rPr lang="en-GB" sz="2800" dirty="0">
                <a:solidFill>
                  <a:srgbClr val="FF0000"/>
                </a:solidFill>
                <a:latin typeface="Comic Sans MS" panose="030F0702030302020204" pitchFamily="66" charset="0"/>
              </a:rPr>
              <a:t>play more than once.  </a:t>
            </a:r>
            <a:endParaRPr lang="en-GB" sz="2800" dirty="0">
              <a:latin typeface="Comic Sans MS" panose="030F0702030302020204" pitchFamily="66" charset="0"/>
            </a:endParaRPr>
          </a:p>
          <a:p>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485254" y="878880"/>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761164" y="783699"/>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115268" y="3464979"/>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503259" y="4017003"/>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5791200" y="3048000"/>
            <a:ext cx="5974976" cy="3082541"/>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7082675" y="4897949"/>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83508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3616382" y="2820125"/>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462222" y="2591758"/>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2246769"/>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smtClean="0">
                <a:solidFill>
                  <a:srgbClr val="FF0000"/>
                </a:solidFill>
                <a:latin typeface="Comic Sans MS" panose="030F0702030302020204" pitchFamily="66" charset="0"/>
              </a:rPr>
              <a:t>ow</a:t>
            </a:r>
            <a:r>
              <a:rPr lang="en-GB" sz="2800" dirty="0" smtClean="0">
                <a:latin typeface="Comic Sans MS" panose="030F0702030302020204" pitchFamily="66" charset="0"/>
              </a:rPr>
              <a:t> graphemes </a:t>
            </a:r>
          </a:p>
          <a:p>
            <a:r>
              <a:rPr lang="en-GB" sz="2800" dirty="0" smtClean="0">
                <a:latin typeface="Comic Sans MS" panose="030F0702030302020204" pitchFamily="66" charset="0"/>
              </a:rPr>
              <a:t>under the correct pronunciation. </a:t>
            </a:r>
          </a:p>
          <a:p>
            <a:r>
              <a:rPr lang="en-GB" sz="2800" dirty="0" smtClean="0">
                <a:latin typeface="Comic Sans MS" panose="030F0702030302020204" pitchFamily="66" charset="0"/>
              </a:rPr>
              <a:t>(Trees, squirrel, acorn and words are</a:t>
            </a:r>
          </a:p>
          <a:p>
            <a:r>
              <a:rPr lang="en-GB" sz="2800" dirty="0" smtClean="0">
                <a:latin typeface="Comic Sans MS" panose="030F0702030302020204" pitchFamily="66" charset="0"/>
              </a:rPr>
              <a:t>in resource pack)</a:t>
            </a:r>
            <a:endParaRPr lang="en-GB" sz="2800" dirty="0">
              <a:latin typeface="Comic Sans MS" panose="030F0702030302020204" pitchFamily="66" charset="0"/>
            </a:endParaRPr>
          </a:p>
        </p:txBody>
      </p:sp>
      <p:pic>
        <p:nvPicPr>
          <p:cNvPr id="13" name="Picture 12"/>
          <p:cNvPicPr/>
          <p:nvPr/>
        </p:nvPicPr>
        <p:blipFill rotWithShape="1">
          <a:blip r:embed="rId5">
            <a:extLst>
              <a:ext uri="{28A0092B-C50C-407E-A947-70E740481C1C}">
                <a14:useLocalDpi xmlns:a14="http://schemas.microsoft.com/office/drawing/2010/main" val="0"/>
              </a:ext>
            </a:extLst>
          </a:blip>
          <a:srcRect l="21499" t="18575" r="21316" b="18132"/>
          <a:stretch/>
        </p:blipFill>
        <p:spPr bwMode="auto">
          <a:xfrm>
            <a:off x="5709486" y="3449349"/>
            <a:ext cx="6101284" cy="318697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70699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srcRect l="36403" t="19262" r="36939" b="21114"/>
          <a:stretch/>
        </p:blipFill>
        <p:spPr bwMode="auto">
          <a:xfrm>
            <a:off x="381687" y="1054678"/>
            <a:ext cx="1771650" cy="2476500"/>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extLst>
              <a:ext uri="{28A0092B-C50C-407E-A947-70E740481C1C}">
                <a14:useLocalDpi xmlns:a14="http://schemas.microsoft.com/office/drawing/2010/main" val="0"/>
              </a:ext>
            </a:extLst>
          </a:blip>
          <a:srcRect l="36116" t="28206" r="37082" b="12169"/>
          <a:stretch/>
        </p:blipFill>
        <p:spPr bwMode="auto">
          <a:xfrm>
            <a:off x="2514166" y="1054678"/>
            <a:ext cx="1781175" cy="2476500"/>
          </a:xfrm>
          <a:prstGeom prst="rect">
            <a:avLst/>
          </a:prstGeom>
          <a:ln>
            <a:noFill/>
          </a:ln>
          <a:extLst>
            <a:ext uri="{53640926-AAD7-44D8-BBD7-CCE9431645EC}">
              <a14:shadowObscured xmlns:a14="http://schemas.microsoft.com/office/drawing/2010/main"/>
            </a:ext>
          </a:extLst>
        </p:spPr>
      </p:pic>
      <p:sp>
        <p:nvSpPr>
          <p:cNvPr id="4" name="TextBox 3"/>
          <p:cNvSpPr txBox="1"/>
          <p:nvPr/>
        </p:nvSpPr>
        <p:spPr>
          <a:xfrm>
            <a:off x="554182" y="277091"/>
            <a:ext cx="3198311" cy="584775"/>
          </a:xfrm>
          <a:prstGeom prst="rect">
            <a:avLst/>
          </a:prstGeom>
          <a:noFill/>
        </p:spPr>
        <p:txBody>
          <a:bodyPr wrap="none" rtlCol="0">
            <a:spAutoFit/>
          </a:bodyPr>
          <a:lstStyle/>
          <a:p>
            <a:r>
              <a:rPr lang="en-GB" sz="3200" dirty="0" smtClean="0">
                <a:latin typeface="Comic Sans MS" panose="030F0702030302020204" pitchFamily="66" charset="0"/>
              </a:rPr>
              <a:t>Read and reveal</a:t>
            </a:r>
            <a:endParaRPr lang="en-GB" sz="3200" dirty="0">
              <a:latin typeface="Comic Sans MS" panose="030F0702030302020204" pitchFamily="66" charset="0"/>
            </a:endParaRPr>
          </a:p>
        </p:txBody>
      </p:sp>
      <p:pic>
        <p:nvPicPr>
          <p:cNvPr id="6" name="Picture 5"/>
          <p:cNvPicPr/>
          <p:nvPr/>
        </p:nvPicPr>
        <p:blipFill rotWithShape="1">
          <a:blip r:embed="rId4"/>
          <a:srcRect l="35687" t="17887" r="37082" b="20425"/>
          <a:stretch/>
        </p:blipFill>
        <p:spPr bwMode="auto">
          <a:xfrm>
            <a:off x="9070397" y="471487"/>
            <a:ext cx="2428875" cy="3477058"/>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5"/>
          <a:srcRect l="35543" t="15135" r="37083" b="23636"/>
          <a:stretch/>
        </p:blipFill>
        <p:spPr bwMode="auto">
          <a:xfrm>
            <a:off x="6254478" y="471487"/>
            <a:ext cx="2549925" cy="3384406"/>
          </a:xfrm>
          <a:prstGeom prst="rect">
            <a:avLst/>
          </a:prstGeom>
          <a:ln>
            <a:noFill/>
          </a:ln>
          <a:extLst>
            <a:ext uri="{53640926-AAD7-44D8-BBD7-CCE9431645EC}">
              <a14:shadowObscured xmlns:a14="http://schemas.microsoft.com/office/drawing/2010/main"/>
            </a:ext>
          </a:extLst>
        </p:spPr>
      </p:pic>
      <p:pic>
        <p:nvPicPr>
          <p:cNvPr id="8" name="Picture 7"/>
          <p:cNvPicPr/>
          <p:nvPr/>
        </p:nvPicPr>
        <p:blipFill rotWithShape="1">
          <a:blip r:embed="rId6">
            <a:extLst>
              <a:ext uri="{28A0092B-C50C-407E-A947-70E740481C1C}">
                <a14:useLocalDpi xmlns:a14="http://schemas.microsoft.com/office/drawing/2010/main" val="0"/>
              </a:ext>
            </a:extLst>
          </a:blip>
          <a:srcRect l="20783" t="19262" r="20885" b="17216"/>
          <a:stretch/>
        </p:blipFill>
        <p:spPr bwMode="auto">
          <a:xfrm>
            <a:off x="1015384" y="4141357"/>
            <a:ext cx="3876675" cy="2638425"/>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7">
            <a:extLst>
              <a:ext uri="{28A0092B-C50C-407E-A947-70E740481C1C}">
                <a14:useLocalDpi xmlns:a14="http://schemas.microsoft.com/office/drawing/2010/main" val="0"/>
              </a:ext>
            </a:extLst>
          </a:blip>
          <a:srcRect l="21211" t="18805" r="21030" b="23177"/>
          <a:stretch/>
        </p:blipFill>
        <p:spPr bwMode="auto">
          <a:xfrm>
            <a:off x="5961245" y="4255656"/>
            <a:ext cx="4163724" cy="2409825"/>
          </a:xfrm>
          <a:prstGeom prst="rect">
            <a:avLst/>
          </a:prstGeom>
          <a:ln>
            <a:noFill/>
          </a:ln>
          <a:extLst>
            <a:ext uri="{53640926-AAD7-44D8-BBD7-CCE9431645EC}">
              <a14:shadowObscured xmlns:a14="http://schemas.microsoft.com/office/drawing/2010/main"/>
            </a:ext>
          </a:extLst>
        </p:spPr>
      </p:pic>
      <p:sp>
        <p:nvSpPr>
          <p:cNvPr id="5" name="Rectangle 4"/>
          <p:cNvSpPr/>
          <p:nvPr/>
        </p:nvSpPr>
        <p:spPr>
          <a:xfrm>
            <a:off x="4228127" y="255226"/>
            <a:ext cx="1608170" cy="3693319"/>
          </a:xfrm>
          <a:prstGeom prst="rect">
            <a:avLst/>
          </a:prstGeom>
        </p:spPr>
        <p:txBody>
          <a:bodyPr wrap="square">
            <a:spAutoFit/>
          </a:bodyPr>
          <a:lstStyle/>
          <a:p>
            <a:r>
              <a:rPr lang="en-GB" dirty="0">
                <a:latin typeface="Comic Sans MS" panose="030F0702030302020204" pitchFamily="66" charset="0"/>
              </a:rPr>
              <a:t>Cut the cards </a:t>
            </a:r>
          </a:p>
          <a:p>
            <a:r>
              <a:rPr lang="en-GB" dirty="0">
                <a:latin typeface="Comic Sans MS" panose="030F0702030302020204" pitchFamily="66" charset="0"/>
              </a:rPr>
              <a:t>out fold along </a:t>
            </a:r>
          </a:p>
          <a:p>
            <a:r>
              <a:rPr lang="en-GB" dirty="0">
                <a:latin typeface="Comic Sans MS" panose="030F0702030302020204" pitchFamily="66" charset="0"/>
              </a:rPr>
              <a:t>the dotted</a:t>
            </a:r>
          </a:p>
          <a:p>
            <a:r>
              <a:rPr lang="en-GB" dirty="0">
                <a:latin typeface="Comic Sans MS" panose="030F0702030302020204" pitchFamily="66" charset="0"/>
              </a:rPr>
              <a:t>line to cover</a:t>
            </a:r>
          </a:p>
          <a:p>
            <a:r>
              <a:rPr lang="en-GB" dirty="0">
                <a:latin typeface="Comic Sans MS" panose="030F0702030302020204" pitchFamily="66" charset="0"/>
              </a:rPr>
              <a:t>the picture. </a:t>
            </a:r>
          </a:p>
          <a:p>
            <a:r>
              <a:rPr lang="en-GB" dirty="0">
                <a:latin typeface="Comic Sans MS" panose="030F0702030302020204" pitchFamily="66" charset="0"/>
              </a:rPr>
              <a:t>Read the word,</a:t>
            </a:r>
          </a:p>
          <a:p>
            <a:r>
              <a:rPr lang="en-GB" dirty="0">
                <a:latin typeface="Comic Sans MS" panose="030F0702030302020204" pitchFamily="66" charset="0"/>
              </a:rPr>
              <a:t>check if you </a:t>
            </a:r>
          </a:p>
          <a:p>
            <a:r>
              <a:rPr lang="en-GB" dirty="0">
                <a:latin typeface="Comic Sans MS" panose="030F0702030302020204" pitchFamily="66" charset="0"/>
              </a:rPr>
              <a:t>are right by </a:t>
            </a:r>
          </a:p>
          <a:p>
            <a:r>
              <a:rPr lang="en-GB" dirty="0">
                <a:latin typeface="Comic Sans MS" panose="030F0702030302020204" pitchFamily="66" charset="0"/>
              </a:rPr>
              <a:t>revealing the </a:t>
            </a:r>
          </a:p>
          <a:p>
            <a:r>
              <a:rPr lang="en-GB" dirty="0">
                <a:latin typeface="Comic Sans MS" panose="030F0702030302020204" pitchFamily="66" charset="0"/>
              </a:rPr>
              <a:t>picture. </a:t>
            </a:r>
          </a:p>
        </p:txBody>
      </p:sp>
    </p:spTree>
    <p:extLst>
      <p:ext uri="{BB962C8B-B14F-4D97-AF65-F5344CB8AC3E}">
        <p14:creationId xmlns:p14="http://schemas.microsoft.com/office/powerpoint/2010/main" val="15650391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02197" y="0"/>
            <a:ext cx="11811898" cy="7448193"/>
          </a:xfrm>
          <a:prstGeom prst="rect">
            <a:avLst/>
          </a:prstGeom>
          <a:noFill/>
        </p:spPr>
        <p:txBody>
          <a:bodyPr wrap="square" rtlCol="0">
            <a:spAutoFit/>
          </a:bodyPr>
          <a:lstStyle/>
          <a:p>
            <a:r>
              <a:rPr lang="en-GB" sz="2400" dirty="0" smtClean="0">
                <a:latin typeface="Comic Sans MS" panose="030F0702030302020204" pitchFamily="66" charset="0"/>
              </a:rPr>
              <a:t>Play Buried </a:t>
            </a:r>
            <a:r>
              <a:rPr lang="en-GB" sz="2400" dirty="0">
                <a:latin typeface="Comic Sans MS" panose="030F0702030302020204" pitchFamily="66" charset="0"/>
              </a:rPr>
              <a:t>T</a:t>
            </a:r>
            <a:r>
              <a:rPr lang="en-GB" sz="2400" dirty="0" smtClean="0">
                <a:latin typeface="Comic Sans MS" panose="030F0702030302020204" pitchFamily="66" charset="0"/>
              </a:rPr>
              <a:t>reasure on Phonics Play use the username and password provided. Revise all of Phase 5. </a:t>
            </a:r>
            <a:r>
              <a:rPr lang="en-GB" sz="2400" dirty="0" smtClean="0">
                <a:solidFill>
                  <a:srgbClr val="FF0000"/>
                </a:solidFill>
                <a:latin typeface="Comic Sans MS" panose="030F0702030302020204" pitchFamily="66" charset="0"/>
              </a:rPr>
              <a:t> </a:t>
            </a:r>
            <a:r>
              <a:rPr lang="en-GB" sz="2400" dirty="0" smtClean="0">
                <a:latin typeface="Comic Sans MS" panose="030F0702030302020204" pitchFamily="66" charset="0"/>
              </a:rPr>
              <a:t>How many did you get right?</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Read the following sentences. </a:t>
            </a:r>
            <a:r>
              <a:rPr lang="en-GB" sz="2400" dirty="0" smtClean="0">
                <a:solidFill>
                  <a:srgbClr val="FF0000"/>
                </a:solidFill>
                <a:latin typeface="Comic Sans MS" panose="030F0702030302020204" pitchFamily="66" charset="0"/>
              </a:rPr>
              <a:t>Remember</a:t>
            </a:r>
            <a:r>
              <a:rPr lang="en-GB" sz="2400" dirty="0" smtClean="0">
                <a:latin typeface="Comic Sans MS" panose="030F0702030302020204" pitchFamily="66" charset="0"/>
              </a:rPr>
              <a:t> to sound out the words you are unsure of </a:t>
            </a:r>
            <a:r>
              <a:rPr lang="en-GB" sz="2400" dirty="0" smtClean="0">
                <a:solidFill>
                  <a:srgbClr val="FF0000"/>
                </a:solidFill>
                <a:latin typeface="Comic Sans MS" panose="030F0702030302020204" pitchFamily="66" charset="0"/>
              </a:rPr>
              <a:t>(don’t guess) </a:t>
            </a:r>
            <a:r>
              <a:rPr lang="en-GB" sz="2400" dirty="0" smtClean="0">
                <a:latin typeface="Comic Sans MS" panose="030F0702030302020204" pitchFamily="66" charset="0"/>
              </a:rPr>
              <a:t>and then read the complete sentence.</a:t>
            </a:r>
          </a:p>
          <a:p>
            <a:endParaRPr lang="en-GB" sz="2800" dirty="0">
              <a:latin typeface="Comic Sans MS" panose="030F0702030302020204" pitchFamily="66" charset="0"/>
            </a:endParaRPr>
          </a:p>
          <a:p>
            <a:r>
              <a:rPr lang="en-GB" sz="4800" dirty="0" smtClean="0">
                <a:solidFill>
                  <a:srgbClr val="7030A0"/>
                </a:solidFill>
                <a:latin typeface="Comic Sans MS" panose="030F0702030302020204" pitchFamily="66" charset="0"/>
              </a:rPr>
              <a:t>Is a brown owl at the window? </a:t>
            </a:r>
          </a:p>
          <a:p>
            <a:endParaRPr lang="en-GB" sz="4800" dirty="0" smtClean="0">
              <a:solidFill>
                <a:srgbClr val="FFC000"/>
              </a:solidFill>
              <a:latin typeface="Comic Sans MS" panose="030F0702030302020204" pitchFamily="66" charset="0"/>
            </a:endParaRPr>
          </a:p>
          <a:p>
            <a:r>
              <a:rPr lang="en-GB" sz="4800" dirty="0" smtClean="0">
                <a:solidFill>
                  <a:srgbClr val="FFC000"/>
                </a:solidFill>
                <a:latin typeface="Comic Sans MS" panose="030F0702030302020204" pitchFamily="66" charset="0"/>
              </a:rPr>
              <a:t>Did the cow put his food in a bowl?</a:t>
            </a:r>
          </a:p>
          <a:p>
            <a:endParaRPr lang="en-GB" sz="5400" dirty="0" smtClean="0">
              <a:solidFill>
                <a:srgbClr val="FFFF00"/>
              </a:solidFill>
              <a:latin typeface="Comic Sans MS" panose="030F0702030302020204" pitchFamily="66" charset="0"/>
            </a:endParaRPr>
          </a:p>
          <a:p>
            <a:r>
              <a:rPr lang="en-GB" sz="4800" dirty="0" smtClean="0">
                <a:solidFill>
                  <a:srgbClr val="FFFF00"/>
                </a:solidFill>
                <a:latin typeface="Comic Sans MS" panose="030F0702030302020204" pitchFamily="66" charset="0"/>
              </a:rPr>
              <a:t>Can a shadow be brown?</a:t>
            </a:r>
            <a:r>
              <a:rPr lang="en-GB" sz="4800" dirty="0" smtClean="0">
                <a:latin typeface="Comic Sans MS" panose="030F0702030302020204" pitchFamily="66" charset="0"/>
              </a:rPr>
              <a:t>  </a:t>
            </a:r>
            <a:endParaRPr lang="en-GB" sz="4800" dirty="0">
              <a:latin typeface="Comic Sans MS" panose="030F0702030302020204" pitchFamily="66" charset="0"/>
            </a:endParaRP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 </a:t>
            </a:r>
            <a:endParaRPr lang="en-GB" sz="2800" dirty="0">
              <a:latin typeface="Comic Sans MS" panose="030F0702030302020204" pitchFamily="66" charset="0"/>
            </a:endParaRPr>
          </a:p>
        </p:txBody>
      </p:sp>
    </p:spTree>
    <p:extLst>
      <p:ext uri="{BB962C8B-B14F-4D97-AF65-F5344CB8AC3E}">
        <p14:creationId xmlns:p14="http://schemas.microsoft.com/office/powerpoint/2010/main" val="30179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 calcmode="lin" valueType="num">
                                      <p:cBhvr additive="base">
                                        <p:cTn id="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8" end="8"/>
                                            </p:txEl>
                                          </p:spTgt>
                                        </p:tgtEl>
                                        <p:attrNameLst>
                                          <p:attrName>style.visibility</p:attrName>
                                        </p:attrNameLst>
                                      </p:cBhvr>
                                      <p:to>
                                        <p:strVal val="visible"/>
                                      </p:to>
                                    </p:set>
                                    <p:animEffect transition="in" filter="fade">
                                      <p:cBhvr>
                                        <p:cTn id="13" dur="1000"/>
                                        <p:tgtEl>
                                          <p:spTgt spid="2">
                                            <p:txEl>
                                              <p:pRg st="8" end="8"/>
                                            </p:txEl>
                                          </p:spTgt>
                                        </p:tgtEl>
                                      </p:cBhvr>
                                    </p:animEffect>
                                    <p:anim calcmode="lin" valueType="num">
                                      <p:cBhvr>
                                        <p:cTn id="14"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3662541"/>
          </a:xfrm>
          <a:prstGeom prst="rect">
            <a:avLst/>
          </a:prstGeom>
          <a:noFill/>
        </p:spPr>
        <p:txBody>
          <a:bodyPr wrap="square" rtlCol="0">
            <a:spAutoFit/>
          </a:bodyPr>
          <a:lstStyle/>
          <a:p>
            <a:r>
              <a:rPr lang="en-GB" sz="3200" dirty="0" smtClean="0">
                <a:solidFill>
                  <a:srgbClr val="7030A0"/>
                </a:solidFill>
                <a:latin typeface="Comic Sans MS" panose="030F0702030302020204" pitchFamily="66" charset="0"/>
              </a:rPr>
              <a:t>Tuesday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learning to explore the alternative pronunciation for the </a:t>
            </a:r>
            <a:r>
              <a:rPr lang="en-GB" sz="2800" dirty="0" err="1" smtClean="0">
                <a:solidFill>
                  <a:srgbClr val="FF0000"/>
                </a:solidFill>
                <a:latin typeface="Comic Sans MS" panose="030F0702030302020204" pitchFamily="66" charset="0"/>
              </a:rPr>
              <a:t>ie</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321239" y="1889323"/>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632925" y="1693247"/>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5883088" y="3925940"/>
            <a:ext cx="5630668" cy="2817092"/>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7620637" y="5670067"/>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36869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2840639" y="1511443"/>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277526" y="1511443"/>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err="1" smtClean="0">
                <a:solidFill>
                  <a:srgbClr val="FF0000"/>
                </a:solidFill>
                <a:latin typeface="Comic Sans MS" panose="030F0702030302020204" pitchFamily="66" charset="0"/>
              </a:rPr>
              <a:t>ie</a:t>
            </a:r>
            <a:r>
              <a:rPr lang="en-GB" sz="2800" dirty="0" smtClean="0">
                <a:latin typeface="Comic Sans MS" panose="030F0702030302020204" pitchFamily="66" charset="0"/>
              </a:rPr>
              <a:t> graphemes</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3" name="Picture 2"/>
          <p:cNvPicPr>
            <a:picLocks noChangeAspect="1"/>
          </p:cNvPicPr>
          <p:nvPr/>
        </p:nvPicPr>
        <p:blipFill rotWithShape="1">
          <a:blip r:embed="rId5"/>
          <a:srcRect l="19318" t="14345" r="19318" b="18585"/>
          <a:stretch/>
        </p:blipFill>
        <p:spPr>
          <a:xfrm>
            <a:off x="5178883" y="2981186"/>
            <a:ext cx="5046413" cy="3447344"/>
          </a:xfrm>
          <a:prstGeom prst="rect">
            <a:avLst/>
          </a:prstGeom>
        </p:spPr>
      </p:pic>
    </p:spTree>
    <p:extLst>
      <p:ext uri="{BB962C8B-B14F-4D97-AF65-F5344CB8AC3E}">
        <p14:creationId xmlns:p14="http://schemas.microsoft.com/office/powerpoint/2010/main" val="35298953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extLst>
              <a:ext uri="{28A0092B-C50C-407E-A947-70E740481C1C}">
                <a14:useLocalDpi xmlns:a14="http://schemas.microsoft.com/office/drawing/2010/main" val="0"/>
              </a:ext>
            </a:extLst>
          </a:blip>
          <a:srcRect l="20782" t="18346" r="21173" b="16526"/>
          <a:stretch/>
        </p:blipFill>
        <p:spPr bwMode="auto">
          <a:xfrm>
            <a:off x="258127" y="369685"/>
            <a:ext cx="3205509" cy="2755351"/>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extLst>
              <a:ext uri="{28A0092B-C50C-407E-A947-70E740481C1C}">
                <a14:useLocalDpi xmlns:a14="http://schemas.microsoft.com/office/drawing/2010/main" val="0"/>
              </a:ext>
            </a:extLst>
          </a:blip>
          <a:srcRect l="35859" t="13302" r="37301" b="25240"/>
          <a:stretch/>
        </p:blipFill>
        <p:spPr bwMode="auto">
          <a:xfrm>
            <a:off x="3999102" y="632920"/>
            <a:ext cx="2546577" cy="3731261"/>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extLst>
              <a:ext uri="{28A0092B-C50C-407E-A947-70E740481C1C}">
                <a14:useLocalDpi xmlns:a14="http://schemas.microsoft.com/office/drawing/2010/main" val="0"/>
              </a:ext>
            </a:extLst>
          </a:blip>
          <a:srcRect l="31616" t="14448" r="32653" b="5290"/>
          <a:stretch/>
        </p:blipFill>
        <p:spPr bwMode="auto">
          <a:xfrm>
            <a:off x="6600516" y="718071"/>
            <a:ext cx="2366389" cy="3646110"/>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extLst>
              <a:ext uri="{28A0092B-C50C-407E-A947-70E740481C1C}">
                <a14:useLocalDpi xmlns:a14="http://schemas.microsoft.com/office/drawing/2010/main" val="0"/>
              </a:ext>
            </a:extLst>
          </a:blip>
          <a:srcRect l="21212" t="22015" r="21173" b="19049"/>
          <a:stretch/>
        </p:blipFill>
        <p:spPr bwMode="auto">
          <a:xfrm>
            <a:off x="31318" y="3125037"/>
            <a:ext cx="3844965" cy="2901690"/>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6">
            <a:extLst>
              <a:ext uri="{28A0092B-C50C-407E-A947-70E740481C1C}">
                <a14:useLocalDpi xmlns:a14="http://schemas.microsoft.com/office/drawing/2010/main" val="0"/>
              </a:ext>
            </a:extLst>
          </a:blip>
          <a:srcRect l="35687" t="18805" r="36939" b="20196"/>
          <a:stretch/>
        </p:blipFill>
        <p:spPr bwMode="auto">
          <a:xfrm>
            <a:off x="9144458" y="103403"/>
            <a:ext cx="2051339" cy="3287914"/>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7">
            <a:extLst>
              <a:ext uri="{28A0092B-C50C-407E-A947-70E740481C1C}">
                <a14:useLocalDpi xmlns:a14="http://schemas.microsoft.com/office/drawing/2010/main" val="0"/>
              </a:ext>
            </a:extLst>
          </a:blip>
          <a:srcRect l="35544" t="25684" r="36939" b="12857"/>
          <a:stretch/>
        </p:blipFill>
        <p:spPr bwMode="auto">
          <a:xfrm>
            <a:off x="9140429" y="3710306"/>
            <a:ext cx="2150662" cy="314769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33501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07983" y="221673"/>
            <a:ext cx="11801138" cy="6247864"/>
          </a:xfrm>
          <a:prstGeom prst="rect">
            <a:avLst/>
          </a:prstGeom>
          <a:noFill/>
        </p:spPr>
        <p:txBody>
          <a:bodyPr wrap="square" rtlCol="0">
            <a:spAutoFit/>
          </a:bodyPr>
          <a:lstStyle/>
          <a:p>
            <a:r>
              <a:rPr lang="en-GB" dirty="0" smtClean="0">
                <a:latin typeface="Comic Sans MS" panose="030F0702030302020204" pitchFamily="66" charset="0"/>
              </a:rPr>
              <a:t>Play Dragon’s Den on Phonics Play use the username and password provided. </a:t>
            </a:r>
          </a:p>
          <a:p>
            <a:r>
              <a:rPr lang="en-GB" dirty="0" smtClean="0">
                <a:latin typeface="Comic Sans MS" panose="030F0702030302020204" pitchFamily="66" charset="0"/>
              </a:rPr>
              <a:t>Revise all Phase 5. How many did you get right?</a:t>
            </a:r>
          </a:p>
          <a:p>
            <a:endParaRPr lang="en-GB" dirty="0" smtClean="0">
              <a:latin typeface="Comic Sans MS" panose="030F0702030302020204" pitchFamily="66" charset="0"/>
            </a:endParaRPr>
          </a:p>
          <a:p>
            <a:r>
              <a:rPr lang="en-GB" dirty="0" smtClean="0">
                <a:latin typeface="Comic Sans MS" panose="030F0702030302020204" pitchFamily="66" charset="0"/>
              </a:rPr>
              <a:t>Read the following sentences. </a:t>
            </a:r>
            <a:r>
              <a:rPr lang="en-GB" dirty="0" smtClean="0">
                <a:solidFill>
                  <a:srgbClr val="FF0000"/>
                </a:solidFill>
                <a:latin typeface="Comic Sans MS" panose="030F0702030302020204" pitchFamily="66" charset="0"/>
              </a:rPr>
              <a:t>Remember</a:t>
            </a:r>
            <a:r>
              <a:rPr lang="en-GB" dirty="0" smtClean="0">
                <a:latin typeface="Comic Sans MS" panose="030F0702030302020204" pitchFamily="66" charset="0"/>
              </a:rPr>
              <a:t> to sound out the words you are unsure </a:t>
            </a:r>
          </a:p>
          <a:p>
            <a:r>
              <a:rPr lang="en-GB" dirty="0" smtClean="0">
                <a:latin typeface="Comic Sans MS" panose="030F0702030302020204" pitchFamily="66" charset="0"/>
              </a:rPr>
              <a:t>of </a:t>
            </a:r>
            <a:r>
              <a:rPr lang="en-GB" dirty="0" smtClean="0">
                <a:solidFill>
                  <a:srgbClr val="FF0000"/>
                </a:solidFill>
                <a:latin typeface="Comic Sans MS" panose="030F0702030302020204" pitchFamily="66" charset="0"/>
              </a:rPr>
              <a:t>(don’t guess) </a:t>
            </a:r>
            <a:r>
              <a:rPr lang="en-GB" dirty="0" smtClean="0">
                <a:latin typeface="Comic Sans MS" panose="030F0702030302020204" pitchFamily="66" charset="0"/>
              </a:rPr>
              <a:t>and then read the complete sentence.</a:t>
            </a:r>
          </a:p>
          <a:p>
            <a:endParaRPr lang="en-GB" dirty="0" smtClean="0">
              <a:latin typeface="Comic Sans MS" panose="030F0702030302020204" pitchFamily="66" charset="0"/>
            </a:endParaRPr>
          </a:p>
          <a:p>
            <a:endParaRPr lang="en-GB" dirty="0" smtClean="0">
              <a:latin typeface="Comic Sans MS" panose="030F0702030302020204" pitchFamily="66" charset="0"/>
            </a:endParaRPr>
          </a:p>
          <a:p>
            <a:r>
              <a:rPr lang="en-GB" sz="4400" dirty="0" smtClean="0">
                <a:solidFill>
                  <a:srgbClr val="7030A0"/>
                </a:solidFill>
                <a:latin typeface="Comic Sans MS" panose="030F0702030302020204" pitchFamily="66" charset="0"/>
              </a:rPr>
              <a:t>Will a chief shriek with relief in a field?</a:t>
            </a:r>
          </a:p>
          <a:p>
            <a:endParaRPr lang="en-GB" sz="4400" dirty="0" smtClean="0">
              <a:solidFill>
                <a:srgbClr val="7030A0"/>
              </a:solidFill>
              <a:latin typeface="Comic Sans MS" panose="030F0702030302020204" pitchFamily="66" charset="0"/>
            </a:endParaRPr>
          </a:p>
          <a:p>
            <a:r>
              <a:rPr lang="en-GB" sz="4400" dirty="0" smtClean="0">
                <a:solidFill>
                  <a:srgbClr val="FFC000"/>
                </a:solidFill>
                <a:latin typeface="Comic Sans MS" panose="030F0702030302020204" pitchFamily="66" charset="0"/>
              </a:rPr>
              <a:t>A thief cried and denied his crime.</a:t>
            </a:r>
          </a:p>
          <a:p>
            <a:endParaRPr lang="en-GB" sz="4400" dirty="0" smtClean="0">
              <a:solidFill>
                <a:srgbClr val="C00000"/>
              </a:solidFill>
              <a:latin typeface="Comic Sans MS" panose="030F0702030302020204" pitchFamily="66" charset="0"/>
            </a:endParaRPr>
          </a:p>
          <a:p>
            <a:r>
              <a:rPr lang="en-GB" sz="4400" dirty="0" smtClean="0">
                <a:solidFill>
                  <a:srgbClr val="C00000"/>
                </a:solidFill>
                <a:latin typeface="Comic Sans MS" panose="030F0702030302020204" pitchFamily="66" charset="0"/>
              </a:rPr>
              <a:t>A priest and a chief ate fried pies.</a:t>
            </a:r>
          </a:p>
          <a:p>
            <a:endParaRPr lang="en-GB" sz="5400" dirty="0">
              <a:solidFill>
                <a:srgbClr val="7030A0"/>
              </a:solidFill>
            </a:endParaRPr>
          </a:p>
        </p:txBody>
      </p:sp>
    </p:spTree>
    <p:extLst>
      <p:ext uri="{BB962C8B-B14F-4D97-AF65-F5344CB8AC3E}">
        <p14:creationId xmlns:p14="http://schemas.microsoft.com/office/powerpoint/2010/main" val="3756198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84510" y="0"/>
            <a:ext cx="11758108" cy="6494085"/>
          </a:xfrm>
          <a:prstGeom prst="rect">
            <a:avLst/>
          </a:prstGeom>
          <a:noFill/>
        </p:spPr>
        <p:txBody>
          <a:bodyPr wrap="square" rtlCol="0">
            <a:spAutoFit/>
          </a:bodyPr>
          <a:lstStyle/>
          <a:p>
            <a:r>
              <a:rPr lang="en-GB" sz="3200" dirty="0" smtClean="0">
                <a:solidFill>
                  <a:srgbClr val="FFC000"/>
                </a:solidFill>
                <a:latin typeface="Comic Sans MS" panose="030F0702030302020204" pitchFamily="66" charset="0"/>
              </a:rPr>
              <a:t>Wednesday</a:t>
            </a:r>
            <a:r>
              <a:rPr lang="en-GB" sz="3200" dirty="0" smtClean="0">
                <a:latin typeface="Comic Sans MS" panose="030F0702030302020204" pitchFamily="66" charset="0"/>
              </a:rPr>
              <a:t>: Practise </a:t>
            </a:r>
            <a:r>
              <a:rPr lang="en-GB" sz="3200" dirty="0">
                <a:latin typeface="Comic Sans MS" panose="030F0702030302020204" pitchFamily="66" charset="0"/>
              </a:rPr>
              <a:t>the phonemes and graphemes on the sheet (slide 2) using the </a:t>
            </a:r>
            <a:r>
              <a:rPr lang="en-GB" sz="3200" dirty="0">
                <a:solidFill>
                  <a:srgbClr val="FF0000"/>
                </a:solidFill>
                <a:latin typeface="Comic Sans MS" panose="030F0702030302020204" pitchFamily="66" charset="0"/>
              </a:rPr>
              <a:t>Pure </a:t>
            </a:r>
            <a:r>
              <a:rPr lang="en-GB" sz="3200" dirty="0" smtClean="0">
                <a:solidFill>
                  <a:srgbClr val="FF0000"/>
                </a:solidFill>
                <a:latin typeface="Comic Sans MS" panose="030F0702030302020204" pitchFamily="66" charset="0"/>
              </a:rPr>
              <a:t>Sound. Play a game on </a:t>
            </a:r>
            <a:r>
              <a:rPr lang="en-GB" sz="3200" dirty="0">
                <a:solidFill>
                  <a:srgbClr val="FF0000"/>
                </a:solidFill>
                <a:latin typeface="Comic Sans MS" panose="030F0702030302020204" pitchFamily="66" charset="0"/>
              </a:rPr>
              <a:t>P</a:t>
            </a:r>
            <a:r>
              <a:rPr lang="en-GB" sz="3200" dirty="0" smtClean="0">
                <a:solidFill>
                  <a:srgbClr val="FF0000"/>
                </a:solidFill>
                <a:latin typeface="Comic Sans MS" panose="030F0702030302020204" pitchFamily="66" charset="0"/>
              </a:rPr>
              <a:t>honics Play to revise blending to read Phase 4 words. </a:t>
            </a:r>
            <a:r>
              <a:rPr lang="en-GB" sz="3200" dirty="0" smtClean="0">
                <a:latin typeface="Comic Sans MS" panose="030F0702030302020204" pitchFamily="66" charset="0"/>
              </a:rPr>
              <a:t>(Buried Treasure, Dragon’s Den, Picnic on Pluto)</a:t>
            </a:r>
            <a:endParaRPr lang="en-GB" sz="3200" dirty="0">
              <a:latin typeface="Comic Sans MS" panose="030F0702030302020204" pitchFamily="66" charset="0"/>
            </a:endParaRPr>
          </a:p>
          <a:p>
            <a:endParaRPr lang="en-GB" sz="3200" dirty="0" smtClean="0">
              <a:solidFill>
                <a:srgbClr val="7030A0"/>
              </a:solidFill>
              <a:latin typeface="Comic Sans MS" panose="030F0702030302020204" pitchFamily="66" charset="0"/>
            </a:endParaRPr>
          </a:p>
          <a:p>
            <a:r>
              <a:rPr lang="en-GB" sz="4000" dirty="0" smtClean="0">
                <a:solidFill>
                  <a:srgbClr val="7030A0"/>
                </a:solidFill>
                <a:latin typeface="Comic Sans MS" panose="030F0702030302020204" pitchFamily="66" charset="0"/>
              </a:rPr>
              <a:t>Today we are learning to read these words </a:t>
            </a:r>
          </a:p>
          <a:p>
            <a:r>
              <a:rPr lang="en-GB" sz="4000" dirty="0" smtClean="0">
                <a:solidFill>
                  <a:srgbClr val="FFFF00"/>
                </a:solidFill>
                <a:latin typeface="Comic Sans MS" panose="030F0702030302020204" pitchFamily="66" charset="0"/>
              </a:rPr>
              <a:t>  </a:t>
            </a:r>
            <a:r>
              <a:rPr lang="en-GB" sz="4800" dirty="0" smtClean="0">
                <a:solidFill>
                  <a:srgbClr val="FFFF00"/>
                </a:solidFill>
                <a:latin typeface="Comic Sans MS" panose="030F0702030302020204" pitchFamily="66" charset="0"/>
              </a:rPr>
              <a:t>water, </a:t>
            </a:r>
            <a:r>
              <a:rPr lang="en-GB" sz="4800" dirty="0" smtClean="0">
                <a:solidFill>
                  <a:srgbClr val="7030A0"/>
                </a:solidFill>
                <a:latin typeface="Comic Sans MS" panose="030F0702030302020204" pitchFamily="66" charset="0"/>
              </a:rPr>
              <a:t>where, </a:t>
            </a:r>
            <a:r>
              <a:rPr lang="en-GB" sz="4800" dirty="0" smtClean="0">
                <a:solidFill>
                  <a:srgbClr val="FF0000"/>
                </a:solidFill>
                <a:latin typeface="Comic Sans MS" panose="030F0702030302020204" pitchFamily="66" charset="0"/>
              </a:rPr>
              <a:t>who, </a:t>
            </a:r>
            <a:r>
              <a:rPr lang="en-GB" sz="4800" dirty="0" smtClean="0">
                <a:solidFill>
                  <a:schemeClr val="accent6">
                    <a:lumMod val="50000"/>
                  </a:schemeClr>
                </a:solidFill>
                <a:latin typeface="Comic Sans MS" panose="030F0702030302020204" pitchFamily="66" charset="0"/>
              </a:rPr>
              <a:t>again, </a:t>
            </a:r>
            <a:r>
              <a:rPr lang="en-GB" sz="4800" dirty="0" smtClean="0">
                <a:solidFill>
                  <a:srgbClr val="002060"/>
                </a:solidFill>
                <a:latin typeface="Comic Sans MS" panose="030F0702030302020204" pitchFamily="66" charset="0"/>
              </a:rPr>
              <a:t>thought,</a:t>
            </a:r>
            <a:r>
              <a:rPr lang="en-GB" sz="4800" dirty="0" smtClean="0">
                <a:solidFill>
                  <a:schemeClr val="accent6">
                    <a:lumMod val="50000"/>
                  </a:schemeClr>
                </a:solidFill>
                <a:latin typeface="Comic Sans MS" panose="030F0702030302020204" pitchFamily="66" charset="0"/>
              </a:rPr>
              <a:t> </a:t>
            </a:r>
            <a:r>
              <a:rPr lang="en-GB" sz="4800" dirty="0" smtClean="0">
                <a:solidFill>
                  <a:srgbClr val="FFC000"/>
                </a:solidFill>
                <a:latin typeface="Comic Sans MS" panose="030F0702030302020204" pitchFamily="66" charset="0"/>
              </a:rPr>
              <a:t>through, </a:t>
            </a:r>
            <a:r>
              <a:rPr lang="en-GB" sz="4800" dirty="0" smtClean="0">
                <a:latin typeface="Comic Sans MS" panose="030F0702030302020204" pitchFamily="66" charset="0"/>
              </a:rPr>
              <a:t>work, </a:t>
            </a:r>
            <a:r>
              <a:rPr lang="en-GB" sz="4800" dirty="0" smtClean="0">
                <a:solidFill>
                  <a:srgbClr val="FFFF00"/>
                </a:solidFill>
                <a:latin typeface="Comic Sans MS" panose="030F0702030302020204" pitchFamily="66" charset="0"/>
              </a:rPr>
              <a:t>mouse</a:t>
            </a:r>
          </a:p>
          <a:p>
            <a:endParaRPr lang="en-GB" sz="4000" dirty="0" smtClean="0">
              <a:latin typeface="Comic Sans MS" panose="030F0702030302020204" pitchFamily="66" charset="0"/>
            </a:endParaRPr>
          </a:p>
          <a:p>
            <a:r>
              <a:rPr lang="en-GB" sz="4000" dirty="0" smtClean="0">
                <a:latin typeface="Comic Sans MS" panose="030F0702030302020204" pitchFamily="66" charset="0"/>
              </a:rPr>
              <a:t>See the next slide for resources. </a:t>
            </a:r>
          </a:p>
          <a:p>
            <a:endParaRPr lang="en-GB" sz="4000" dirty="0" smtClean="0">
              <a:solidFill>
                <a:srgbClr val="FFC000"/>
              </a:solidFill>
              <a:latin typeface="Comic Sans MS" panose="030F0702030302020204" pitchFamily="66" charset="0"/>
            </a:endParaRPr>
          </a:p>
        </p:txBody>
      </p:sp>
    </p:spTree>
    <p:extLst>
      <p:ext uri="{BB962C8B-B14F-4D97-AF65-F5344CB8AC3E}">
        <p14:creationId xmlns:p14="http://schemas.microsoft.com/office/powerpoint/2010/main" val="22782451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2954" t="15152" r="34091" b="6262"/>
          <a:stretch/>
        </p:blipFill>
        <p:spPr>
          <a:xfrm>
            <a:off x="554181" y="540326"/>
            <a:ext cx="3616037" cy="5389419"/>
          </a:xfrm>
          <a:prstGeom prst="rect">
            <a:avLst/>
          </a:prstGeom>
        </p:spPr>
      </p:pic>
      <p:pic>
        <p:nvPicPr>
          <p:cNvPr id="3" name="Picture 2"/>
          <p:cNvPicPr/>
          <p:nvPr/>
        </p:nvPicPr>
        <p:blipFill rotWithShape="1">
          <a:blip r:embed="rId3">
            <a:extLst>
              <a:ext uri="{28A0092B-C50C-407E-A947-70E740481C1C}">
                <a14:useLocalDpi xmlns:a14="http://schemas.microsoft.com/office/drawing/2010/main" val="0"/>
              </a:ext>
            </a:extLst>
          </a:blip>
          <a:srcRect l="27088" t="29353" r="34789" b="7354"/>
          <a:stretch/>
        </p:blipFill>
        <p:spPr bwMode="auto">
          <a:xfrm>
            <a:off x="6499296" y="1728787"/>
            <a:ext cx="2833688" cy="2478014"/>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extLst>
              <a:ext uri="{28A0092B-C50C-407E-A947-70E740481C1C}">
                <a14:useLocalDpi xmlns:a14="http://schemas.microsoft.com/office/drawing/2010/main" val="0"/>
              </a:ext>
            </a:extLst>
          </a:blip>
          <a:srcRect l="27231" t="19034" r="34359" b="17673"/>
          <a:stretch/>
        </p:blipFill>
        <p:spPr bwMode="auto">
          <a:xfrm>
            <a:off x="9408966" y="1670770"/>
            <a:ext cx="2833688" cy="2536031"/>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extLst>
              <a:ext uri="{28A0092B-C50C-407E-A947-70E740481C1C}">
                <a14:useLocalDpi xmlns:a14="http://schemas.microsoft.com/office/drawing/2010/main" val="0"/>
              </a:ext>
            </a:extLst>
          </a:blip>
          <a:srcRect l="27088" t="20639" r="34072" b="16068"/>
          <a:stretch/>
        </p:blipFill>
        <p:spPr bwMode="auto">
          <a:xfrm>
            <a:off x="6423314" y="4206801"/>
            <a:ext cx="2884343" cy="2581275"/>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6">
            <a:extLst>
              <a:ext uri="{28A0092B-C50C-407E-A947-70E740481C1C}">
                <a14:useLocalDpi xmlns:a14="http://schemas.microsoft.com/office/drawing/2010/main" val="0"/>
              </a:ext>
            </a:extLst>
          </a:blip>
          <a:srcRect l="26944" t="22244" r="35075" b="14233"/>
          <a:stretch/>
        </p:blipFill>
        <p:spPr bwMode="auto">
          <a:xfrm>
            <a:off x="9307657" y="4276725"/>
            <a:ext cx="2884343" cy="2441429"/>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7" cstate="print">
            <a:extLst>
              <a:ext uri="{28A0092B-C50C-407E-A947-70E740481C1C}">
                <a14:useLocalDpi xmlns:a14="http://schemas.microsoft.com/office/drawing/2010/main" val="0"/>
              </a:ext>
            </a:extLst>
          </a:blip>
          <a:srcRect l="24762" t="20209" r="36849" b="11983"/>
          <a:stretch/>
        </p:blipFill>
        <p:spPr bwMode="auto">
          <a:xfrm>
            <a:off x="4319586" y="540326"/>
            <a:ext cx="2470005" cy="2923850"/>
          </a:xfrm>
          <a:prstGeom prst="rect">
            <a:avLst/>
          </a:prstGeom>
          <a:ln>
            <a:noFill/>
          </a:ln>
          <a:extLst>
            <a:ext uri="{53640926-AAD7-44D8-BBD7-CCE9431645EC}">
              <a14:shadowObscured xmlns:a14="http://schemas.microsoft.com/office/drawing/2010/main"/>
            </a:ext>
          </a:extLst>
        </p:spPr>
      </p:pic>
      <p:sp>
        <p:nvSpPr>
          <p:cNvPr id="8" name="TextBox 7"/>
          <p:cNvSpPr txBox="1"/>
          <p:nvPr/>
        </p:nvSpPr>
        <p:spPr>
          <a:xfrm>
            <a:off x="7135091" y="817418"/>
            <a:ext cx="1463862" cy="707886"/>
          </a:xfrm>
          <a:prstGeom prst="rect">
            <a:avLst/>
          </a:prstGeom>
          <a:noFill/>
        </p:spPr>
        <p:txBody>
          <a:bodyPr wrap="none" rtlCol="0">
            <a:spAutoFit/>
          </a:bodyPr>
          <a:lstStyle/>
          <a:p>
            <a:r>
              <a:rPr lang="en-GB" sz="4000" dirty="0" smtClean="0">
                <a:latin typeface="Comic Sans MS" panose="030F0702030302020204" pitchFamily="66" charset="0"/>
              </a:rPr>
              <a:t>Bingo</a:t>
            </a:r>
            <a:endParaRPr lang="en-GB" sz="4000" dirty="0">
              <a:latin typeface="Comic Sans MS" panose="030F0702030302020204" pitchFamily="66" charset="0"/>
            </a:endParaRPr>
          </a:p>
        </p:txBody>
      </p:sp>
    </p:spTree>
    <p:extLst>
      <p:ext uri="{BB962C8B-B14F-4D97-AF65-F5344CB8AC3E}">
        <p14:creationId xmlns:p14="http://schemas.microsoft.com/office/powerpoint/2010/main" val="28343743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05256" y="232193"/>
            <a:ext cx="11714709" cy="954107"/>
          </a:xfrm>
          <a:prstGeom prst="rect">
            <a:avLst/>
          </a:prstGeom>
        </p:spPr>
        <p:txBody>
          <a:bodyPr wrap="square">
            <a:spAutoFit/>
          </a:bodyPr>
          <a:lstStyle/>
          <a:p>
            <a:r>
              <a:rPr lang="en-GB" sz="2800" dirty="0">
                <a:solidFill>
                  <a:srgbClr val="7030A0"/>
                </a:solidFill>
                <a:latin typeface="Comic Sans MS" panose="030F0702030302020204" pitchFamily="66" charset="0"/>
              </a:rPr>
              <a:t>Play</a:t>
            </a:r>
            <a:r>
              <a:rPr lang="en-GB" sz="2800" dirty="0">
                <a:solidFill>
                  <a:srgbClr val="FFFF00"/>
                </a:solidFill>
                <a:latin typeface="Comic Sans MS" panose="030F0702030302020204" pitchFamily="66" charset="0"/>
              </a:rPr>
              <a:t> </a:t>
            </a:r>
            <a:r>
              <a:rPr lang="en-GB" sz="2800" dirty="0">
                <a:solidFill>
                  <a:srgbClr val="7030A0"/>
                </a:solidFill>
                <a:latin typeface="Comic Sans MS" panose="030F0702030302020204" pitchFamily="66" charset="0"/>
              </a:rPr>
              <a:t>Tricky Trucks on Phonics </a:t>
            </a:r>
            <a:r>
              <a:rPr lang="en-GB" sz="2800" dirty="0" smtClean="0">
                <a:solidFill>
                  <a:srgbClr val="7030A0"/>
                </a:solidFill>
                <a:latin typeface="Comic Sans MS" panose="030F0702030302020204" pitchFamily="66" charset="0"/>
              </a:rPr>
              <a:t>Play and practise the other tricky words we have been learning.</a:t>
            </a:r>
            <a:endParaRPr lang="en-GB" sz="2800" dirty="0"/>
          </a:p>
        </p:txBody>
      </p:sp>
      <p:pic>
        <p:nvPicPr>
          <p:cNvPr id="3" name="Picture 2"/>
          <p:cNvPicPr/>
          <p:nvPr/>
        </p:nvPicPr>
        <p:blipFill rotWithShape="1">
          <a:blip r:embed="rId2"/>
          <a:srcRect l="4154" t="9041" r="7434" b="14643"/>
          <a:stretch/>
        </p:blipFill>
        <p:spPr bwMode="auto">
          <a:xfrm>
            <a:off x="105256" y="1279851"/>
            <a:ext cx="3933170" cy="2725737"/>
          </a:xfrm>
          <a:prstGeom prst="rect">
            <a:avLst/>
          </a:prstGeom>
          <a:ln>
            <a:noFill/>
          </a:ln>
          <a:extLst>
            <a:ext uri="{53640926-AAD7-44D8-BBD7-CCE9431645EC}">
              <a14:shadowObscured xmlns:a14="http://schemas.microsoft.com/office/drawing/2010/main"/>
            </a:ext>
          </a:extLst>
        </p:spPr>
      </p:pic>
      <p:sp>
        <p:nvSpPr>
          <p:cNvPr id="4" name="Rounded Rectangle 3"/>
          <p:cNvSpPr/>
          <p:nvPr/>
        </p:nvSpPr>
        <p:spPr>
          <a:xfrm>
            <a:off x="2657048" y="1773466"/>
            <a:ext cx="1444686" cy="1770982"/>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p:nvPr/>
        </p:nvPicPr>
        <p:blipFill rotWithShape="1">
          <a:blip r:embed="rId3"/>
          <a:srcRect t="11434" r="7102" b="13845"/>
          <a:stretch/>
        </p:blipFill>
        <p:spPr bwMode="auto">
          <a:xfrm>
            <a:off x="5030885" y="706651"/>
            <a:ext cx="3934696" cy="1915833"/>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4"/>
          <a:srcRect t="9839" r="6271" b="14642"/>
          <a:stretch/>
        </p:blipFill>
        <p:spPr bwMode="auto">
          <a:xfrm>
            <a:off x="4151063" y="2490208"/>
            <a:ext cx="3880823" cy="2108480"/>
          </a:xfrm>
          <a:prstGeom prst="rect">
            <a:avLst/>
          </a:prstGeom>
          <a:ln>
            <a:noFill/>
          </a:ln>
          <a:extLst>
            <a:ext uri="{53640926-AAD7-44D8-BBD7-CCE9431645EC}">
              <a14:shadowObscured xmlns:a14="http://schemas.microsoft.com/office/drawing/2010/main"/>
            </a:ext>
          </a:extLst>
        </p:spPr>
      </p:pic>
      <p:sp>
        <p:nvSpPr>
          <p:cNvPr id="7" name="Rounded Rectangle 6"/>
          <p:cNvSpPr/>
          <p:nvPr/>
        </p:nvSpPr>
        <p:spPr>
          <a:xfrm>
            <a:off x="6514388" y="3012907"/>
            <a:ext cx="715593" cy="769434"/>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805880" y="2658957"/>
            <a:ext cx="3693364" cy="2246769"/>
          </a:xfrm>
          <a:prstGeom prst="rect">
            <a:avLst/>
          </a:prstGeom>
          <a:noFill/>
        </p:spPr>
        <p:txBody>
          <a:bodyPr wrap="square" rtlCol="0">
            <a:spAutoFit/>
          </a:bodyPr>
          <a:lstStyle/>
          <a:p>
            <a:pPr algn="ctr"/>
            <a:r>
              <a:rPr lang="en-GB" dirty="0" smtClean="0">
                <a:latin typeface="Comic Sans MS" panose="030F0702030302020204" pitchFamily="66" charset="0"/>
              </a:rPr>
              <a:t>Then follow the instructions  - Choose   A  route </a:t>
            </a:r>
          </a:p>
          <a:p>
            <a:pPr algn="ctr"/>
            <a:r>
              <a:rPr lang="en-GB" dirty="0" smtClean="0">
                <a:latin typeface="Comic Sans MS" panose="030F0702030302020204" pitchFamily="66" charset="0"/>
              </a:rPr>
              <a:t>                                                         Truck type</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Colour of truck </a:t>
            </a:r>
          </a:p>
          <a:p>
            <a:pPr algn="ctr"/>
            <a:endParaRPr lang="en-GB" sz="3200" dirty="0">
              <a:latin typeface="Comic Sans MS" panose="030F0702030302020204" pitchFamily="66" charset="0"/>
            </a:endParaRPr>
          </a:p>
        </p:txBody>
      </p:sp>
      <p:sp>
        <p:nvSpPr>
          <p:cNvPr id="9" name="TextBox 8"/>
          <p:cNvSpPr txBox="1"/>
          <p:nvPr/>
        </p:nvSpPr>
        <p:spPr>
          <a:xfrm>
            <a:off x="105256" y="4940164"/>
            <a:ext cx="7810087" cy="954107"/>
          </a:xfrm>
          <a:prstGeom prst="rect">
            <a:avLst/>
          </a:prstGeom>
          <a:noFill/>
        </p:spPr>
        <p:txBody>
          <a:bodyPr wrap="none" rtlCol="0">
            <a:spAutoFit/>
          </a:bodyPr>
          <a:lstStyle/>
          <a:p>
            <a:r>
              <a:rPr lang="en-GB" sz="2800" dirty="0" smtClean="0">
                <a:latin typeface="Comic Sans MS" panose="030F0702030302020204" pitchFamily="66" charset="0"/>
              </a:rPr>
              <a:t>You could also sing the tricky word song</a:t>
            </a:r>
          </a:p>
          <a:p>
            <a:r>
              <a:rPr lang="en-GB" sz="2800" dirty="0" smtClean="0">
                <a:latin typeface="Comic Sans MS" panose="030F0702030302020204" pitchFamily="66" charset="0"/>
              </a:rPr>
              <a:t> </a:t>
            </a:r>
            <a:r>
              <a:rPr lang="en-GB" sz="2800" dirty="0">
                <a:hlinkClick r:id="rId5"/>
              </a:rPr>
              <a:t>https://www.youtube.com/watch?v=3NOzgR1ANc4</a:t>
            </a:r>
            <a:endParaRPr lang="en-GB" sz="2800" dirty="0">
              <a:latin typeface="Comic Sans MS" panose="030F0702030302020204" pitchFamily="66" charset="0"/>
            </a:endParaRPr>
          </a:p>
        </p:txBody>
      </p:sp>
      <p:pic>
        <p:nvPicPr>
          <p:cNvPr id="10" name="Picture 9"/>
          <p:cNvPicPr/>
          <p:nvPr/>
        </p:nvPicPr>
        <p:blipFill rotWithShape="1">
          <a:blip r:embed="rId6" cstate="print">
            <a:extLst>
              <a:ext uri="{28A0092B-C50C-407E-A947-70E740481C1C}">
                <a14:useLocalDpi xmlns:a14="http://schemas.microsoft.com/office/drawing/2010/main" val="0"/>
              </a:ext>
            </a:extLst>
          </a:blip>
          <a:srcRect r="7102" b="9058"/>
          <a:stretch/>
        </p:blipFill>
        <p:spPr bwMode="auto">
          <a:xfrm>
            <a:off x="7855209" y="4598688"/>
            <a:ext cx="3637212" cy="219905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481545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38544" y="0"/>
            <a:ext cx="11953051" cy="6801862"/>
          </a:xfrm>
          <a:prstGeom prst="rect">
            <a:avLst/>
          </a:prstGeom>
          <a:noFill/>
        </p:spPr>
        <p:txBody>
          <a:bodyPr wrap="square" rtlCol="0">
            <a:spAutoFit/>
          </a:bodyPr>
          <a:lstStyle/>
          <a:p>
            <a:r>
              <a:rPr lang="en-GB" sz="4000" dirty="0" smtClean="0">
                <a:latin typeface="Comic Sans MS" panose="030F0702030302020204" pitchFamily="66" charset="0"/>
              </a:rPr>
              <a:t>Read the following sentences.</a:t>
            </a:r>
          </a:p>
          <a:p>
            <a:r>
              <a:rPr lang="en-GB" sz="5400" dirty="0" smtClean="0">
                <a:solidFill>
                  <a:srgbClr val="FF0000"/>
                </a:solidFill>
                <a:latin typeface="Comic Sans MS" panose="030F0702030302020204" pitchFamily="66" charset="0"/>
              </a:rPr>
              <a:t>Who thought they saw a mouse swimming through the water again?</a:t>
            </a:r>
          </a:p>
          <a:p>
            <a:endParaRPr lang="en-GB" sz="5400" dirty="0">
              <a:solidFill>
                <a:srgbClr val="FF0000"/>
              </a:solidFill>
              <a:latin typeface="Comic Sans MS" panose="030F0702030302020204" pitchFamily="66" charset="0"/>
            </a:endParaRPr>
          </a:p>
          <a:p>
            <a:r>
              <a:rPr lang="en-GB" sz="5400" dirty="0" smtClean="0">
                <a:solidFill>
                  <a:srgbClr val="7030A0"/>
                </a:solidFill>
                <a:latin typeface="Comic Sans MS" panose="030F0702030302020204" pitchFamily="66" charset="0"/>
              </a:rPr>
              <a:t>Where do you work?</a:t>
            </a:r>
          </a:p>
          <a:p>
            <a:endParaRPr lang="en-GB" sz="5400" dirty="0" smtClean="0">
              <a:latin typeface="Comic Sans MS" panose="030F0702030302020204" pitchFamily="66" charset="0"/>
            </a:endParaRPr>
          </a:p>
          <a:p>
            <a:r>
              <a:rPr lang="en-GB" sz="5400" dirty="0" smtClean="0">
                <a:latin typeface="Comic Sans MS" panose="030F0702030302020204" pitchFamily="66" charset="0"/>
              </a:rPr>
              <a:t>Where is the little mouse who likes to splash?</a:t>
            </a:r>
            <a:endParaRPr lang="en-GB" sz="54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237444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barn(inVertical)">
                                      <p:cBhvr>
                                        <p:cTn id="7" dur="500"/>
                                        <p:tgtEl>
                                          <p:spTgt spid="2">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barn(inVertical)">
                                      <p:cBhvr>
                                        <p:cTn id="1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80108" y="125573"/>
            <a:ext cx="11568545" cy="1200329"/>
          </a:xfrm>
          <a:prstGeom prst="rect">
            <a:avLst/>
          </a:prstGeom>
        </p:spPr>
        <p:txBody>
          <a:bodyPr wrap="square">
            <a:spAutoFit/>
          </a:bodyPr>
          <a:lstStyle/>
          <a:p>
            <a:r>
              <a:rPr lang="en-GB" sz="3600" dirty="0">
                <a:solidFill>
                  <a:srgbClr val="FFFF00"/>
                </a:solidFill>
                <a:latin typeface="Comic Sans MS" panose="030F0702030302020204" pitchFamily="66" charset="0"/>
              </a:rPr>
              <a:t>Thursday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sp>
        <p:nvSpPr>
          <p:cNvPr id="3" name="TextBox 2"/>
          <p:cNvSpPr txBox="1"/>
          <p:nvPr/>
        </p:nvSpPr>
        <p:spPr>
          <a:xfrm>
            <a:off x="360218" y="1662546"/>
            <a:ext cx="10480451" cy="2062103"/>
          </a:xfrm>
          <a:prstGeom prst="rect">
            <a:avLst/>
          </a:prstGeom>
          <a:noFill/>
        </p:spPr>
        <p:txBody>
          <a:bodyPr wrap="square" rtlCol="0">
            <a:spAutoFit/>
          </a:bodyPr>
          <a:lstStyle/>
          <a:p>
            <a:r>
              <a:rPr lang="en-GB" sz="4000" dirty="0" smtClean="0">
                <a:latin typeface="Comic Sans MS" panose="030F0702030302020204" pitchFamily="66" charset="0"/>
              </a:rPr>
              <a:t>Now let’s practice spelling the words </a:t>
            </a:r>
          </a:p>
          <a:p>
            <a:endParaRPr lang="en-GB" sz="4000" dirty="0">
              <a:latin typeface="Comic Sans MS" panose="030F0702030302020204" pitchFamily="66" charset="0"/>
            </a:endParaRPr>
          </a:p>
          <a:p>
            <a:r>
              <a:rPr lang="en-GB" sz="4800" dirty="0" smtClean="0">
                <a:latin typeface="Comic Sans MS" panose="030F0702030302020204" pitchFamily="66" charset="0"/>
              </a:rPr>
              <a:t>     </a:t>
            </a:r>
            <a:r>
              <a:rPr lang="en-GB" sz="4800" dirty="0" smtClean="0">
                <a:solidFill>
                  <a:srgbClr val="7030A0"/>
                </a:solidFill>
                <a:latin typeface="Comic Sans MS" panose="030F0702030302020204" pitchFamily="66" charset="0"/>
              </a:rPr>
              <a:t>when,</a:t>
            </a:r>
            <a:r>
              <a:rPr lang="en-GB" sz="4800" dirty="0" smtClean="0">
                <a:solidFill>
                  <a:srgbClr val="FF0000"/>
                </a:solidFill>
                <a:latin typeface="Comic Sans MS" panose="030F0702030302020204" pitchFamily="66" charset="0"/>
              </a:rPr>
              <a:t>        </a:t>
            </a:r>
            <a:r>
              <a:rPr lang="en-GB" sz="4800" dirty="0" smtClean="0">
                <a:solidFill>
                  <a:srgbClr val="FFFF00"/>
                </a:solidFill>
                <a:latin typeface="Comic Sans MS" panose="030F0702030302020204" pitchFamily="66" charset="0"/>
              </a:rPr>
              <a:t>what,</a:t>
            </a:r>
            <a:r>
              <a:rPr lang="en-GB" sz="4800" dirty="0" smtClean="0">
                <a:solidFill>
                  <a:srgbClr val="FF0000"/>
                </a:solidFill>
                <a:latin typeface="Comic Sans MS" panose="030F0702030302020204" pitchFamily="66" charset="0"/>
              </a:rPr>
              <a:t>          </a:t>
            </a:r>
            <a:r>
              <a:rPr lang="en-GB" sz="4800" dirty="0" smtClean="0">
                <a:solidFill>
                  <a:srgbClr val="FFC000"/>
                </a:solidFill>
                <a:latin typeface="Comic Sans MS" panose="030F0702030302020204" pitchFamily="66" charset="0"/>
              </a:rPr>
              <a:t>out </a:t>
            </a:r>
            <a:endParaRPr lang="en-GB" sz="4800" dirty="0">
              <a:solidFill>
                <a:srgbClr val="FFC000"/>
              </a:solidFill>
              <a:latin typeface="Comic Sans MS" panose="030F0702030302020204" pitchFamily="66" charset="0"/>
            </a:endParaRPr>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21069" t="20517" r="22177" b="15380"/>
          <a:stretch/>
        </p:blipFill>
        <p:spPr bwMode="auto">
          <a:xfrm>
            <a:off x="1880754" y="3819407"/>
            <a:ext cx="3134591" cy="2332787"/>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3" cstate="print">
            <a:extLst>
              <a:ext uri="{28A0092B-C50C-407E-A947-70E740481C1C}">
                <a14:useLocalDpi xmlns:a14="http://schemas.microsoft.com/office/drawing/2010/main" val="0"/>
              </a:ext>
            </a:extLst>
          </a:blip>
          <a:srcRect l="21437" t="29251" r="22225" b="6932"/>
          <a:stretch/>
        </p:blipFill>
        <p:spPr bwMode="auto">
          <a:xfrm>
            <a:off x="5769985" y="3866194"/>
            <a:ext cx="3228975" cy="2286000"/>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544945" y="6150746"/>
            <a:ext cx="11203708" cy="584775"/>
          </a:xfrm>
          <a:prstGeom prst="rect">
            <a:avLst/>
          </a:prstGeom>
          <a:noFill/>
        </p:spPr>
        <p:txBody>
          <a:bodyPr wrap="none" rtlCol="0">
            <a:spAutoFit/>
          </a:bodyPr>
          <a:lstStyle/>
          <a:p>
            <a:r>
              <a:rPr lang="en-GB" sz="3200" dirty="0" smtClean="0">
                <a:latin typeface="Comic Sans MS" panose="030F0702030302020204" pitchFamily="66" charset="0"/>
              </a:rPr>
              <a:t>You could also use some of the other ideas we have done. </a:t>
            </a:r>
            <a:endParaRPr lang="en-GB" sz="3200" dirty="0">
              <a:latin typeface="Comic Sans MS" panose="030F0702030302020204" pitchFamily="66" charset="0"/>
            </a:endParaRPr>
          </a:p>
        </p:txBody>
      </p:sp>
    </p:spTree>
    <p:extLst>
      <p:ext uri="{BB962C8B-B14F-4D97-AF65-F5344CB8AC3E}">
        <p14:creationId xmlns:p14="http://schemas.microsoft.com/office/powerpoint/2010/main" val="26883547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85731" y="213507"/>
            <a:ext cx="11766176" cy="2739211"/>
          </a:xfrm>
          <a:prstGeom prst="rect">
            <a:avLst/>
          </a:prstGeom>
          <a:noFill/>
        </p:spPr>
        <p:txBody>
          <a:bodyPr wrap="square" rtlCol="0">
            <a:spAutoFit/>
          </a:bodyPr>
          <a:lstStyle/>
          <a:p>
            <a:r>
              <a:rPr lang="en-GB" sz="2800" dirty="0" smtClean="0">
                <a:latin typeface="Comic Sans MS" panose="030F0702030302020204" pitchFamily="66" charset="0"/>
              </a:rPr>
              <a:t>Today we are learning to explore the alternative pronunciation for the </a:t>
            </a:r>
            <a:r>
              <a:rPr lang="en-GB" sz="2800" dirty="0" err="1" smtClean="0">
                <a:solidFill>
                  <a:srgbClr val="FFFF00"/>
                </a:solidFill>
                <a:latin typeface="Comic Sans MS" panose="030F0702030302020204" pitchFamily="66" charset="0"/>
              </a:rPr>
              <a:t>ea</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546353" y="1013989"/>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660794" y="817912"/>
            <a:ext cx="2111415" cy="1315687"/>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5541818" y="3148795"/>
            <a:ext cx="6230391" cy="3423110"/>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8229898" y="5266648"/>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383670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2840639" y="1511443"/>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277526" y="1511443"/>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err="1" smtClean="0">
                <a:solidFill>
                  <a:srgbClr val="FF0000"/>
                </a:solidFill>
                <a:latin typeface="Comic Sans MS" panose="030F0702030302020204" pitchFamily="66" charset="0"/>
              </a:rPr>
              <a:t>ea</a:t>
            </a:r>
            <a:r>
              <a:rPr lang="en-GB" sz="2800" dirty="0" smtClean="0">
                <a:latin typeface="Comic Sans MS" panose="030F0702030302020204" pitchFamily="66" charset="0"/>
              </a:rPr>
              <a:t> graphemes</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13" name="Picture 12"/>
          <p:cNvPicPr/>
          <p:nvPr/>
        </p:nvPicPr>
        <p:blipFill rotWithShape="1">
          <a:blip r:embed="rId5"/>
          <a:srcRect l="19879" t="18072" r="20181" b="12530"/>
          <a:stretch/>
        </p:blipFill>
        <p:spPr bwMode="auto">
          <a:xfrm>
            <a:off x="5104638" y="3442853"/>
            <a:ext cx="5521797" cy="323503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544219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srcRect l="21385" t="18313" r="21085" b="17349"/>
          <a:stretch/>
        </p:blipFill>
        <p:spPr bwMode="auto">
          <a:xfrm>
            <a:off x="189634" y="245484"/>
            <a:ext cx="3772766" cy="2650115"/>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extLst>
              <a:ext uri="{28A0092B-C50C-407E-A947-70E740481C1C}">
                <a14:useLocalDpi xmlns:a14="http://schemas.microsoft.com/office/drawing/2010/main" val="0"/>
              </a:ext>
            </a:extLst>
          </a:blip>
          <a:srcRect l="35542" t="17592" r="36747" b="21445"/>
          <a:stretch/>
        </p:blipFill>
        <p:spPr bwMode="auto">
          <a:xfrm>
            <a:off x="4711845" y="245484"/>
            <a:ext cx="2095500" cy="3024188"/>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srcRect l="36145" t="25784" r="36897" b="12771"/>
          <a:stretch/>
        </p:blipFill>
        <p:spPr bwMode="auto">
          <a:xfrm>
            <a:off x="7278829" y="220390"/>
            <a:ext cx="2095500" cy="3024188"/>
          </a:xfrm>
          <a:prstGeom prst="rect">
            <a:avLst/>
          </a:prstGeom>
          <a:ln>
            <a:noFill/>
          </a:ln>
          <a:extLst>
            <a:ext uri="{53640926-AAD7-44D8-BBD7-CCE9431645EC}">
              <a14:shadowObscured xmlns:a14="http://schemas.microsoft.com/office/drawing/2010/main"/>
            </a:ext>
          </a:extLst>
        </p:spPr>
      </p:pic>
      <p:pic>
        <p:nvPicPr>
          <p:cNvPr id="5" name="Picture 4"/>
          <p:cNvPicPr>
            <a:picLocks noChangeAspect="1"/>
          </p:cNvPicPr>
          <p:nvPr/>
        </p:nvPicPr>
        <p:blipFill rotWithShape="1">
          <a:blip r:embed="rId5"/>
          <a:srcRect l="35859" t="21616" r="36616" b="17778"/>
          <a:stretch/>
        </p:blipFill>
        <p:spPr>
          <a:xfrm>
            <a:off x="9781308" y="266266"/>
            <a:ext cx="2207028" cy="3037195"/>
          </a:xfrm>
          <a:prstGeom prst="rect">
            <a:avLst/>
          </a:prstGeom>
        </p:spPr>
      </p:pic>
      <p:pic>
        <p:nvPicPr>
          <p:cNvPr id="6" name="Picture 5"/>
          <p:cNvPicPr/>
          <p:nvPr/>
        </p:nvPicPr>
        <p:blipFill rotWithShape="1">
          <a:blip r:embed="rId6">
            <a:extLst>
              <a:ext uri="{28A0092B-C50C-407E-A947-70E740481C1C}">
                <a14:useLocalDpi xmlns:a14="http://schemas.microsoft.com/office/drawing/2010/main" val="0"/>
              </a:ext>
            </a:extLst>
          </a:blip>
          <a:srcRect l="35693" t="41444" r="37651" b="11328"/>
          <a:stretch/>
        </p:blipFill>
        <p:spPr bwMode="auto">
          <a:xfrm>
            <a:off x="9718962" y="3303461"/>
            <a:ext cx="2331719" cy="1866900"/>
          </a:xfrm>
          <a:prstGeom prst="rect">
            <a:avLst/>
          </a:prstGeom>
          <a:ln>
            <a:noFill/>
          </a:ln>
          <a:extLst>
            <a:ext uri="{53640926-AAD7-44D8-BBD7-CCE9431645EC}">
              <a14:shadowObscured xmlns:a14="http://schemas.microsoft.com/office/drawing/2010/main"/>
            </a:ext>
          </a:extLst>
        </p:spPr>
      </p:pic>
      <p:pic>
        <p:nvPicPr>
          <p:cNvPr id="7" name="Picture 6"/>
          <p:cNvPicPr>
            <a:picLocks noChangeAspect="1"/>
          </p:cNvPicPr>
          <p:nvPr/>
        </p:nvPicPr>
        <p:blipFill rotWithShape="1">
          <a:blip r:embed="rId7"/>
          <a:srcRect l="23738" t="30505" r="24242" b="10303"/>
          <a:stretch/>
        </p:blipFill>
        <p:spPr>
          <a:xfrm>
            <a:off x="68701" y="2767758"/>
            <a:ext cx="3738156" cy="2658446"/>
          </a:xfrm>
          <a:prstGeom prst="rect">
            <a:avLst/>
          </a:prstGeom>
        </p:spPr>
      </p:pic>
      <p:pic>
        <p:nvPicPr>
          <p:cNvPr id="8" name="Picture 7"/>
          <p:cNvPicPr/>
          <p:nvPr/>
        </p:nvPicPr>
        <p:blipFill rotWithShape="1">
          <a:blip r:embed="rId8">
            <a:extLst>
              <a:ext uri="{28A0092B-C50C-407E-A947-70E740481C1C}">
                <a14:useLocalDpi xmlns:a14="http://schemas.microsoft.com/office/drawing/2010/main" val="0"/>
              </a:ext>
            </a:extLst>
          </a:blip>
          <a:srcRect l="36260" t="18115" r="36508" b="20426"/>
          <a:stretch/>
        </p:blipFill>
        <p:spPr bwMode="auto">
          <a:xfrm>
            <a:off x="3708393" y="3269672"/>
            <a:ext cx="2252229" cy="3216133"/>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9"/>
          <a:srcRect l="36405" t="18116" r="37225" b="19737"/>
          <a:stretch/>
        </p:blipFill>
        <p:spPr bwMode="auto">
          <a:xfrm>
            <a:off x="7214324" y="1102250"/>
            <a:ext cx="2246357" cy="3207328"/>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10"/>
          <a:srcRect l="31244" t="13531" r="32639" b="5747"/>
          <a:stretch/>
        </p:blipFill>
        <p:spPr bwMode="auto">
          <a:xfrm>
            <a:off x="5942210" y="3873704"/>
            <a:ext cx="1897581" cy="2931640"/>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11">
            <a:extLst>
              <a:ext uri="{28A0092B-C50C-407E-A947-70E740481C1C}">
                <a14:useLocalDpi xmlns:a14="http://schemas.microsoft.com/office/drawing/2010/main" val="0"/>
              </a:ext>
            </a:extLst>
          </a:blip>
          <a:srcRect l="35400" t="16740" r="36795" b="23865"/>
          <a:stretch/>
        </p:blipFill>
        <p:spPr bwMode="auto">
          <a:xfrm>
            <a:off x="8194439" y="4338369"/>
            <a:ext cx="1847850" cy="2466975"/>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12"/>
          <a:srcRect l="35975" t="22475" r="37368" b="16067"/>
          <a:stretch/>
        </p:blipFill>
        <p:spPr bwMode="auto">
          <a:xfrm>
            <a:off x="10099379" y="4149854"/>
            <a:ext cx="1771650" cy="25527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628491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52400" y="193638"/>
            <a:ext cx="11917680" cy="5109091"/>
          </a:xfrm>
          <a:prstGeom prst="rect">
            <a:avLst/>
          </a:prstGeom>
          <a:noFill/>
        </p:spPr>
        <p:txBody>
          <a:bodyPr wrap="square" rtlCol="0">
            <a:spAutoFit/>
          </a:bodyPr>
          <a:lstStyle/>
          <a:p>
            <a:r>
              <a:rPr lang="en-GB" dirty="0">
                <a:latin typeface="Comic Sans MS" panose="030F0702030302020204" pitchFamily="66" charset="0"/>
              </a:rPr>
              <a:t>Play </a:t>
            </a:r>
            <a:r>
              <a:rPr lang="en-GB" dirty="0" smtClean="0">
                <a:latin typeface="Comic Sans MS" panose="030F0702030302020204" pitchFamily="66" charset="0"/>
              </a:rPr>
              <a:t>Picnic on Pluto </a:t>
            </a:r>
            <a:r>
              <a:rPr lang="en-GB" dirty="0">
                <a:latin typeface="Comic Sans MS" panose="030F0702030302020204" pitchFamily="66" charset="0"/>
              </a:rPr>
              <a:t>on Phonics Play use the username and password provided. </a:t>
            </a:r>
          </a:p>
          <a:p>
            <a:r>
              <a:rPr lang="en-GB" dirty="0" smtClean="0">
                <a:latin typeface="Comic Sans MS" panose="030F0702030302020204" pitchFamily="66" charset="0"/>
              </a:rPr>
              <a:t>Revise all Phase 5. </a:t>
            </a:r>
            <a:r>
              <a:rPr lang="en-GB" dirty="0" smtClean="0">
                <a:solidFill>
                  <a:srgbClr val="FFFF00"/>
                </a:solidFill>
                <a:latin typeface="Comic Sans MS" panose="030F0702030302020204" pitchFamily="66" charset="0"/>
              </a:rPr>
              <a:t> </a:t>
            </a:r>
            <a:r>
              <a:rPr lang="en-GB" dirty="0" smtClean="0">
                <a:latin typeface="Comic Sans MS" panose="030F0702030302020204" pitchFamily="66" charset="0"/>
              </a:rPr>
              <a:t>How </a:t>
            </a:r>
            <a:r>
              <a:rPr lang="en-GB" dirty="0">
                <a:latin typeface="Comic Sans MS" panose="030F0702030302020204" pitchFamily="66" charset="0"/>
              </a:rPr>
              <a:t>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p>
          <a:p>
            <a:endParaRPr lang="en-GB" dirty="0">
              <a:latin typeface="Comic Sans MS" panose="030F0702030302020204" pitchFamily="66" charset="0"/>
            </a:endParaRPr>
          </a:p>
          <a:p>
            <a:r>
              <a:rPr lang="en-GB" sz="4000" dirty="0" smtClean="0">
                <a:solidFill>
                  <a:srgbClr val="FFC000"/>
                </a:solidFill>
                <a:latin typeface="Comic Sans MS" panose="030F0702030302020204" pitchFamily="66" charset="0"/>
              </a:rPr>
              <a:t>Is bread a treat or do you dread it?</a:t>
            </a:r>
          </a:p>
          <a:p>
            <a:endParaRPr lang="en-GB" sz="4000" dirty="0">
              <a:solidFill>
                <a:srgbClr val="FFC000"/>
              </a:solidFill>
              <a:latin typeface="Comic Sans MS" panose="030F0702030302020204" pitchFamily="66" charset="0"/>
            </a:endParaRPr>
          </a:p>
          <a:p>
            <a:r>
              <a:rPr lang="en-GB" sz="4000" dirty="0" smtClean="0">
                <a:solidFill>
                  <a:srgbClr val="002060"/>
                </a:solidFill>
                <a:latin typeface="Comic Sans MS" panose="030F0702030302020204" pitchFamily="66" charset="0"/>
              </a:rPr>
              <a:t>Will a deaf cat bleat to get treats?</a:t>
            </a:r>
          </a:p>
          <a:p>
            <a:endParaRPr lang="en-GB" sz="4000" dirty="0" smtClean="0">
              <a:solidFill>
                <a:srgbClr val="002060"/>
              </a:solidFill>
              <a:latin typeface="Comic Sans MS" panose="030F0702030302020204" pitchFamily="66" charset="0"/>
            </a:endParaRPr>
          </a:p>
          <a:p>
            <a:r>
              <a:rPr lang="en-GB" sz="4000" dirty="0" smtClean="0">
                <a:solidFill>
                  <a:srgbClr val="FF0000"/>
                </a:solidFill>
                <a:latin typeface="Comic Sans MS" panose="030F0702030302020204" pitchFamily="66" charset="0"/>
              </a:rPr>
              <a:t>Can reading a book freak you out?</a:t>
            </a:r>
            <a:endParaRPr lang="en-GB" sz="4000" dirty="0">
              <a:solidFill>
                <a:srgbClr val="FF0000"/>
              </a:solidFill>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25701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8" end="8"/>
                                            </p:txEl>
                                          </p:spTgt>
                                        </p:tgtEl>
                                        <p:attrNameLst>
                                          <p:attrName>style.visibility</p:attrName>
                                        </p:attrNameLst>
                                      </p:cBhvr>
                                      <p:to>
                                        <p:strVal val="visible"/>
                                      </p:to>
                                    </p:set>
                                    <p:animEffect transition="in" filter="fade">
                                      <p:cBhvr>
                                        <p:cTn id="7" dur="1000"/>
                                        <p:tgtEl>
                                          <p:spTgt spid="2">
                                            <p:txEl>
                                              <p:pRg st="8" end="8"/>
                                            </p:txEl>
                                          </p:spTgt>
                                        </p:tgtEl>
                                      </p:cBhvr>
                                    </p:animEffect>
                                    <p:anim calcmode="lin" valueType="num">
                                      <p:cBhvr>
                                        <p:cTn id="8"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10" end="10"/>
                                            </p:txEl>
                                          </p:spTgt>
                                        </p:tgtEl>
                                        <p:attrNameLst>
                                          <p:attrName>style.visibility</p:attrName>
                                        </p:attrNameLst>
                                      </p:cBhvr>
                                      <p:to>
                                        <p:strVal val="visible"/>
                                      </p:to>
                                    </p:set>
                                    <p:animEffect transition="in" filter="fade">
                                      <p:cBhvr>
                                        <p:cTn id="14"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766176" cy="3662541"/>
          </a:xfrm>
          <a:prstGeom prst="rect">
            <a:avLst/>
          </a:prstGeom>
          <a:noFill/>
        </p:spPr>
        <p:txBody>
          <a:bodyPr wrap="square" rtlCol="0">
            <a:spAutoFit/>
          </a:bodyPr>
          <a:lstStyle/>
          <a:p>
            <a:r>
              <a:rPr lang="en-GB" sz="3200" dirty="0" smtClean="0">
                <a:solidFill>
                  <a:srgbClr val="FF0000"/>
                </a:solidFill>
                <a:latin typeface="Comic Sans MS" panose="030F0702030302020204" pitchFamily="66" charset="0"/>
              </a:rPr>
              <a:t>Friday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learning to explore the alternative pronunciation for the</a:t>
            </a:r>
            <a:r>
              <a:rPr lang="en-GB" sz="2800" dirty="0">
                <a:solidFill>
                  <a:srgbClr val="FFFF00"/>
                </a:solidFill>
                <a:latin typeface="Comic Sans MS" panose="030F0702030302020204" pitchFamily="66" charset="0"/>
              </a:rPr>
              <a:t> </a:t>
            </a:r>
            <a:r>
              <a:rPr lang="en-GB" sz="2800" dirty="0" err="1" smtClean="0">
                <a:solidFill>
                  <a:srgbClr val="FFFF00"/>
                </a:solidFill>
                <a:latin typeface="Comic Sans MS" panose="030F0702030302020204" pitchFamily="66" charset="0"/>
              </a:rPr>
              <a:t>er</a:t>
            </a:r>
            <a:r>
              <a:rPr lang="en-GB" sz="2800" dirty="0" smtClean="0">
                <a:solidFill>
                  <a:srgbClr val="FFFF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solidFill>
                  <a:srgbClr val="FF0000"/>
                </a:solidFill>
                <a:latin typeface="Comic Sans MS" panose="030F0702030302020204" pitchFamily="66" charset="0"/>
              </a:rPr>
              <a:t>Practice playing </a:t>
            </a:r>
          </a:p>
          <a:p>
            <a:r>
              <a:rPr lang="en-GB" sz="2800" dirty="0" smtClean="0">
                <a:solidFill>
                  <a:srgbClr val="FF0000"/>
                </a:solidFill>
                <a:latin typeface="Comic Sans MS" panose="030F0702030302020204" pitchFamily="66" charset="0"/>
              </a:rPr>
              <a:t>Acorn Adventures</a:t>
            </a:r>
          </a:p>
          <a:p>
            <a:r>
              <a:rPr lang="en-GB" sz="3200" dirty="0" smtClean="0">
                <a:solidFill>
                  <a:srgbClr val="FF0000"/>
                </a:solidFill>
                <a:latin typeface="Comic Sans MS" panose="030F0702030302020204" pitchFamily="66" charset="0"/>
              </a:rPr>
              <a:t>o</a:t>
            </a:r>
            <a:r>
              <a:rPr lang="en-GB" sz="2800" dirty="0" smtClean="0">
                <a:solidFill>
                  <a:srgbClr val="FF0000"/>
                </a:solidFill>
                <a:latin typeface="Comic Sans MS" panose="030F0702030302020204" pitchFamily="66" charset="0"/>
              </a:rPr>
              <a:t>n Phonics Play. The words change </a:t>
            </a:r>
            <a:endParaRPr lang="en-GB" sz="2800" dirty="0">
              <a:solidFill>
                <a:srgbClr val="FF0000"/>
              </a:solidFill>
              <a:latin typeface="Comic Sans MS" panose="030F0702030302020204" pitchFamily="66" charset="0"/>
            </a:endParaRPr>
          </a:p>
          <a:p>
            <a:r>
              <a:rPr lang="en-GB" sz="2800" dirty="0" smtClean="0">
                <a:solidFill>
                  <a:srgbClr val="FF0000"/>
                </a:solidFill>
                <a:latin typeface="Comic Sans MS" panose="030F0702030302020204" pitchFamily="66" charset="0"/>
              </a:rPr>
              <a:t>So play more than once.  </a:t>
            </a:r>
            <a:endParaRPr lang="en-GB" sz="2800" dirty="0">
              <a:latin typeface="Comic Sans MS" panose="030F0702030302020204" pitchFamily="66" charset="0"/>
            </a:endParaRPr>
          </a:p>
        </p:txBody>
      </p:sp>
      <p:pic>
        <p:nvPicPr>
          <p:cNvPr id="5" name="Picture 4"/>
          <p:cNvPicPr/>
          <p:nvPr/>
        </p:nvPicPr>
        <p:blipFill rotWithShape="1">
          <a:blip r:embed="rId3" cstate="print">
            <a:extLst>
              <a:ext uri="{28A0092B-C50C-407E-A947-70E740481C1C}">
                <a14:useLocalDpi xmlns:a14="http://schemas.microsoft.com/office/drawing/2010/main" val="0"/>
              </a:ext>
            </a:extLst>
          </a:blip>
          <a:srcRect l="5151" t="16487" r="7435" b="30331"/>
          <a:stretch/>
        </p:blipFill>
        <p:spPr bwMode="auto">
          <a:xfrm>
            <a:off x="6418221" y="1749645"/>
            <a:ext cx="5010150" cy="1905000"/>
          </a:xfrm>
          <a:prstGeom prst="rect">
            <a:avLst/>
          </a:prstGeom>
          <a:ln>
            <a:noFill/>
          </a:ln>
          <a:extLst>
            <a:ext uri="{53640926-AAD7-44D8-BBD7-CCE9431645EC}">
              <a14:shadowObscured xmlns:a14="http://schemas.microsoft.com/office/drawing/2010/main"/>
            </a:ext>
          </a:extLst>
        </p:spPr>
      </p:pic>
      <p:sp>
        <p:nvSpPr>
          <p:cNvPr id="2" name="Oval 1"/>
          <p:cNvSpPr/>
          <p:nvPr/>
        </p:nvSpPr>
        <p:spPr>
          <a:xfrm>
            <a:off x="9701566" y="1609967"/>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p:nvPr/>
        </p:nvPicPr>
        <p:blipFill rotWithShape="1">
          <a:blip r:embed="rId4" cstate="print">
            <a:extLst>
              <a:ext uri="{28A0092B-C50C-407E-A947-70E740481C1C}">
                <a14:useLocalDpi xmlns:a14="http://schemas.microsoft.com/office/drawing/2010/main" val="0"/>
              </a:ext>
            </a:extLst>
          </a:blip>
          <a:srcRect l="8309" t="31377" r="6769" b="11452"/>
          <a:stretch/>
        </p:blipFill>
        <p:spPr bwMode="auto">
          <a:xfrm>
            <a:off x="303819" y="4510341"/>
            <a:ext cx="4867275" cy="2047875"/>
          </a:xfrm>
          <a:prstGeom prst="rect">
            <a:avLst/>
          </a:prstGeom>
          <a:ln>
            <a:noFill/>
          </a:ln>
          <a:extLst>
            <a:ext uri="{53640926-AAD7-44D8-BBD7-CCE9431645EC}">
              <a14:shadowObscured xmlns:a14="http://schemas.microsoft.com/office/drawing/2010/main"/>
            </a:ext>
          </a:extLst>
        </p:spPr>
      </p:pic>
      <p:sp>
        <p:nvSpPr>
          <p:cNvPr id="7" name="Oval 6"/>
          <p:cNvSpPr/>
          <p:nvPr/>
        </p:nvSpPr>
        <p:spPr>
          <a:xfrm>
            <a:off x="1683369" y="5056750"/>
            <a:ext cx="1895708" cy="1148576"/>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p:nvPr/>
        </p:nvPicPr>
        <p:blipFill rotWithShape="1">
          <a:blip r:embed="rId5" cstate="print">
            <a:extLst>
              <a:ext uri="{28A0092B-C50C-407E-A947-70E740481C1C}">
                <a14:useLocalDpi xmlns:a14="http://schemas.microsoft.com/office/drawing/2010/main" val="0"/>
              </a:ext>
            </a:extLst>
          </a:blip>
          <a:srcRect l="8808" t="13295" r="6769" b="13845"/>
          <a:stretch/>
        </p:blipFill>
        <p:spPr bwMode="auto">
          <a:xfrm>
            <a:off x="5869161" y="3934001"/>
            <a:ext cx="6128875" cy="2923999"/>
          </a:xfrm>
          <a:prstGeom prst="rect">
            <a:avLst/>
          </a:prstGeom>
          <a:ln>
            <a:noFill/>
          </a:ln>
          <a:extLst>
            <a:ext uri="{53640926-AAD7-44D8-BBD7-CCE9431645EC}">
              <a14:shadowObscured xmlns:a14="http://schemas.microsoft.com/office/drawing/2010/main"/>
            </a:ext>
          </a:extLst>
        </p:spPr>
      </p:pic>
      <p:sp>
        <p:nvSpPr>
          <p:cNvPr id="11" name="Oval 10"/>
          <p:cNvSpPr/>
          <p:nvPr/>
        </p:nvSpPr>
        <p:spPr>
          <a:xfrm>
            <a:off x="9243306" y="5670067"/>
            <a:ext cx="591015" cy="535259"/>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26781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pic>
        <p:nvPicPr>
          <p:cNvPr id="9" name="Picture 8"/>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9825078" y="479600"/>
            <a:ext cx="1985692" cy="2795697"/>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2">
            <a:extLst>
              <a:ext uri="{28A0092B-C50C-407E-A947-70E740481C1C}">
                <a14:useLocalDpi xmlns:a14="http://schemas.microsoft.com/office/drawing/2010/main" val="0"/>
              </a:ext>
            </a:extLst>
          </a:blip>
          <a:srcRect l="35830" t="27060" r="37083" b="10105"/>
          <a:stretch/>
        </p:blipFill>
        <p:spPr bwMode="auto">
          <a:xfrm>
            <a:off x="7508032" y="463951"/>
            <a:ext cx="1985692" cy="2795697"/>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830" t="30041" r="36939" b="13087"/>
          <a:stretch/>
        </p:blipFill>
        <p:spPr bwMode="auto">
          <a:xfrm>
            <a:off x="2840639" y="1511443"/>
            <a:ext cx="1986887" cy="27366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543" t="17658" r="37083" b="19508"/>
          <a:stretch/>
        </p:blipFill>
        <p:spPr bwMode="auto">
          <a:xfrm>
            <a:off x="277526" y="1511443"/>
            <a:ext cx="2286000" cy="3193415"/>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126448"/>
            <a:ext cx="7377341" cy="1384995"/>
          </a:xfrm>
          <a:prstGeom prst="rect">
            <a:avLst/>
          </a:prstGeom>
          <a:noFill/>
        </p:spPr>
        <p:txBody>
          <a:bodyPr wrap="none" rtlCol="0">
            <a:spAutoFit/>
          </a:bodyPr>
          <a:lstStyle/>
          <a:p>
            <a:r>
              <a:rPr lang="en-GB" sz="2800" dirty="0" smtClean="0">
                <a:latin typeface="Comic Sans MS" panose="030F0702030302020204" pitchFamily="66" charset="0"/>
              </a:rPr>
              <a:t>You could make your own Acorn Adventure </a:t>
            </a:r>
          </a:p>
          <a:p>
            <a:r>
              <a:rPr lang="en-GB" sz="2800" dirty="0" smtClean="0">
                <a:latin typeface="Comic Sans MS" panose="030F0702030302020204" pitchFamily="66" charset="0"/>
              </a:rPr>
              <a:t>and place the </a:t>
            </a:r>
            <a:r>
              <a:rPr lang="en-GB" sz="2800" dirty="0" err="1" smtClean="0">
                <a:solidFill>
                  <a:srgbClr val="FF0000"/>
                </a:solidFill>
                <a:latin typeface="Comic Sans MS" panose="030F0702030302020204" pitchFamily="66" charset="0"/>
              </a:rPr>
              <a:t>er</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grapheme</a:t>
            </a:r>
          </a:p>
          <a:p>
            <a:r>
              <a:rPr lang="en-GB" sz="2800" dirty="0" smtClean="0">
                <a:latin typeface="Comic Sans MS" panose="030F0702030302020204" pitchFamily="66" charset="0"/>
              </a:rPr>
              <a:t>under the correct pronunciation.</a:t>
            </a:r>
            <a:endParaRPr lang="en-GB" sz="2800" dirty="0">
              <a:latin typeface="Comic Sans MS" panose="030F0702030302020204" pitchFamily="66" charset="0"/>
            </a:endParaRPr>
          </a:p>
        </p:txBody>
      </p:sp>
      <p:pic>
        <p:nvPicPr>
          <p:cNvPr id="15" name="Picture 14"/>
          <p:cNvPicPr/>
          <p:nvPr/>
        </p:nvPicPr>
        <p:blipFill rotWithShape="1">
          <a:blip r:embed="rId5">
            <a:extLst>
              <a:ext uri="{28A0092B-C50C-407E-A947-70E740481C1C}">
                <a14:useLocalDpi xmlns:a14="http://schemas.microsoft.com/office/drawing/2010/main" val="0"/>
              </a:ext>
            </a:extLst>
          </a:blip>
          <a:srcRect l="19205" t="18347" r="19023" b="12168"/>
          <a:stretch/>
        </p:blipFill>
        <p:spPr bwMode="auto">
          <a:xfrm>
            <a:off x="4846926" y="3259648"/>
            <a:ext cx="6596929" cy="334417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45040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2" name="Picture 1"/>
          <p:cNvPicPr/>
          <p:nvPr/>
        </p:nvPicPr>
        <p:blipFill rotWithShape="1">
          <a:blip r:embed="rId2"/>
          <a:srcRect l="19348" t="18346" r="18881" b="11252"/>
          <a:stretch/>
        </p:blipFill>
        <p:spPr bwMode="auto">
          <a:xfrm>
            <a:off x="261072" y="304366"/>
            <a:ext cx="4105275" cy="2924175"/>
          </a:xfrm>
          <a:prstGeom prst="rect">
            <a:avLst/>
          </a:prstGeom>
          <a:ln>
            <a:noFill/>
          </a:ln>
          <a:extLst>
            <a:ext uri="{53640926-AAD7-44D8-BBD7-CCE9431645EC}">
              <a14:shadowObscured xmlns:a14="http://schemas.microsoft.com/office/drawing/2010/main"/>
            </a:ext>
          </a:extLst>
        </p:spPr>
      </p:pic>
      <p:pic>
        <p:nvPicPr>
          <p:cNvPr id="3" name="Picture 2"/>
          <p:cNvPicPr/>
          <p:nvPr/>
        </p:nvPicPr>
        <p:blipFill rotWithShape="1">
          <a:blip r:embed="rId3"/>
          <a:srcRect l="35687" t="17199" r="36795" b="21113"/>
          <a:stretch/>
        </p:blipFill>
        <p:spPr bwMode="auto">
          <a:xfrm>
            <a:off x="4821382" y="304366"/>
            <a:ext cx="2078182" cy="2924175"/>
          </a:xfrm>
          <a:prstGeom prst="rect">
            <a:avLst/>
          </a:prstGeom>
          <a:ln>
            <a:noFill/>
          </a:ln>
          <a:extLst>
            <a:ext uri="{53640926-AAD7-44D8-BBD7-CCE9431645EC}">
              <a14:shadowObscured xmlns:a14="http://schemas.microsoft.com/office/drawing/2010/main"/>
            </a:ext>
          </a:extLst>
        </p:spPr>
      </p:pic>
      <p:pic>
        <p:nvPicPr>
          <p:cNvPr id="4" name="Picture 3"/>
          <p:cNvPicPr/>
          <p:nvPr/>
        </p:nvPicPr>
        <p:blipFill rotWithShape="1">
          <a:blip r:embed="rId4"/>
          <a:srcRect l="35687" t="24996" r="37226" b="16297"/>
          <a:stretch/>
        </p:blipFill>
        <p:spPr bwMode="auto">
          <a:xfrm>
            <a:off x="7162800" y="304365"/>
            <a:ext cx="2078182" cy="2924175"/>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5">
            <a:extLst>
              <a:ext uri="{28A0092B-C50C-407E-A947-70E740481C1C}">
                <a14:useLocalDpi xmlns:a14="http://schemas.microsoft.com/office/drawing/2010/main" val="0"/>
              </a:ext>
            </a:extLst>
          </a:blip>
          <a:srcRect l="14906" t="13071" r="15441" b="7812"/>
          <a:stretch/>
        </p:blipFill>
        <p:spPr bwMode="auto">
          <a:xfrm>
            <a:off x="567171" y="3406920"/>
            <a:ext cx="4629150" cy="3286125"/>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6"/>
          <a:srcRect l="36403" t="18116" r="36366" b="21113"/>
          <a:stretch/>
        </p:blipFill>
        <p:spPr bwMode="auto">
          <a:xfrm>
            <a:off x="9334933" y="304365"/>
            <a:ext cx="2382116" cy="3186115"/>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7">
            <a:extLst>
              <a:ext uri="{28A0092B-C50C-407E-A947-70E740481C1C}">
                <a14:useLocalDpi xmlns:a14="http://schemas.microsoft.com/office/drawing/2010/main" val="0"/>
              </a:ext>
            </a:extLst>
          </a:blip>
          <a:srcRect l="35974" t="18576" r="37082" b="20654"/>
          <a:stretch/>
        </p:blipFill>
        <p:spPr bwMode="auto">
          <a:xfrm>
            <a:off x="5742060" y="3506930"/>
            <a:ext cx="2315008" cy="3186115"/>
          </a:xfrm>
          <a:prstGeom prst="rect">
            <a:avLst/>
          </a:prstGeom>
          <a:ln>
            <a:noFill/>
          </a:ln>
          <a:extLst>
            <a:ext uri="{53640926-AAD7-44D8-BBD7-CCE9431645EC}">
              <a14:shadowObscured xmlns:a14="http://schemas.microsoft.com/office/drawing/2010/main"/>
            </a:ext>
          </a:extLst>
        </p:spPr>
      </p:pic>
      <p:pic>
        <p:nvPicPr>
          <p:cNvPr id="8" name="Picture 7"/>
          <p:cNvPicPr/>
          <p:nvPr/>
        </p:nvPicPr>
        <p:blipFill rotWithShape="1">
          <a:blip r:embed="rId8">
            <a:extLst>
              <a:ext uri="{28A0092B-C50C-407E-A947-70E740481C1C}">
                <a14:useLocalDpi xmlns:a14="http://schemas.microsoft.com/office/drawing/2010/main" val="0"/>
              </a:ext>
            </a:extLst>
          </a:blip>
          <a:srcRect l="35974" t="28436" r="37655" b="35790"/>
          <a:stretch/>
        </p:blipFill>
        <p:spPr bwMode="auto">
          <a:xfrm>
            <a:off x="8201890" y="3668207"/>
            <a:ext cx="2022765" cy="2732594"/>
          </a:xfrm>
          <a:prstGeom prst="rect">
            <a:avLst/>
          </a:prstGeom>
          <a:ln>
            <a:noFill/>
          </a:ln>
          <a:extLst>
            <a:ext uri="{53640926-AAD7-44D8-BBD7-CCE9431645EC}">
              <a14:shadowObscured xmlns:a14="http://schemas.microsoft.com/office/drawing/2010/main"/>
            </a:ext>
          </a:extLst>
        </p:spPr>
      </p:pic>
      <p:sp>
        <p:nvSpPr>
          <p:cNvPr id="9" name="TextBox 8"/>
          <p:cNvSpPr txBox="1"/>
          <p:nvPr/>
        </p:nvSpPr>
        <p:spPr>
          <a:xfrm>
            <a:off x="10368717" y="3936380"/>
            <a:ext cx="1808508" cy="2862322"/>
          </a:xfrm>
          <a:prstGeom prst="rect">
            <a:avLst/>
          </a:prstGeom>
          <a:noFill/>
        </p:spPr>
        <p:txBody>
          <a:bodyPr wrap="none" rtlCol="0">
            <a:spAutoFit/>
          </a:bodyPr>
          <a:lstStyle/>
          <a:p>
            <a:r>
              <a:rPr lang="en-GB" dirty="0" smtClean="0">
                <a:latin typeface="Comic Sans MS" panose="030F0702030302020204" pitchFamily="66" charset="0"/>
              </a:rPr>
              <a:t>Cut the cards </a:t>
            </a:r>
          </a:p>
          <a:p>
            <a:r>
              <a:rPr lang="en-GB" dirty="0">
                <a:latin typeface="Comic Sans MS" panose="030F0702030302020204" pitchFamily="66" charset="0"/>
              </a:rPr>
              <a:t>o</a:t>
            </a:r>
            <a:r>
              <a:rPr lang="en-GB" dirty="0" smtClean="0">
                <a:latin typeface="Comic Sans MS" panose="030F0702030302020204" pitchFamily="66" charset="0"/>
              </a:rPr>
              <a:t>ut fold along </a:t>
            </a:r>
          </a:p>
          <a:p>
            <a:r>
              <a:rPr lang="en-GB" dirty="0" smtClean="0">
                <a:latin typeface="Comic Sans MS" panose="030F0702030302020204" pitchFamily="66" charset="0"/>
              </a:rPr>
              <a:t>the dotted</a:t>
            </a:r>
          </a:p>
          <a:p>
            <a:r>
              <a:rPr lang="en-GB" dirty="0">
                <a:latin typeface="Comic Sans MS" panose="030F0702030302020204" pitchFamily="66" charset="0"/>
              </a:rPr>
              <a:t>l</a:t>
            </a:r>
            <a:r>
              <a:rPr lang="en-GB" dirty="0" smtClean="0">
                <a:latin typeface="Comic Sans MS" panose="030F0702030302020204" pitchFamily="66" charset="0"/>
              </a:rPr>
              <a:t>ine to cover</a:t>
            </a:r>
          </a:p>
          <a:p>
            <a:r>
              <a:rPr lang="en-GB" dirty="0">
                <a:latin typeface="Comic Sans MS" panose="030F0702030302020204" pitchFamily="66" charset="0"/>
              </a:rPr>
              <a:t>t</a:t>
            </a:r>
            <a:r>
              <a:rPr lang="en-GB" dirty="0" smtClean="0">
                <a:latin typeface="Comic Sans MS" panose="030F0702030302020204" pitchFamily="66" charset="0"/>
              </a:rPr>
              <a:t>he picture. </a:t>
            </a:r>
          </a:p>
          <a:p>
            <a:r>
              <a:rPr lang="en-GB" dirty="0" smtClean="0">
                <a:latin typeface="Comic Sans MS" panose="030F0702030302020204" pitchFamily="66" charset="0"/>
              </a:rPr>
              <a:t>Read the word,</a:t>
            </a:r>
          </a:p>
          <a:p>
            <a:r>
              <a:rPr lang="en-GB" dirty="0">
                <a:latin typeface="Comic Sans MS" panose="030F0702030302020204" pitchFamily="66" charset="0"/>
              </a:rPr>
              <a:t>c</a:t>
            </a:r>
            <a:r>
              <a:rPr lang="en-GB" dirty="0" smtClean="0">
                <a:latin typeface="Comic Sans MS" panose="030F0702030302020204" pitchFamily="66" charset="0"/>
              </a:rPr>
              <a:t>heck if you </a:t>
            </a:r>
          </a:p>
          <a:p>
            <a:r>
              <a:rPr lang="en-GB" dirty="0" smtClean="0">
                <a:latin typeface="Comic Sans MS" panose="030F0702030302020204" pitchFamily="66" charset="0"/>
              </a:rPr>
              <a:t>are right by </a:t>
            </a:r>
          </a:p>
          <a:p>
            <a:r>
              <a:rPr lang="en-GB" dirty="0">
                <a:latin typeface="Comic Sans MS" panose="030F0702030302020204" pitchFamily="66" charset="0"/>
              </a:rPr>
              <a:t>r</a:t>
            </a:r>
            <a:r>
              <a:rPr lang="en-GB" dirty="0" smtClean="0">
                <a:latin typeface="Comic Sans MS" panose="030F0702030302020204" pitchFamily="66" charset="0"/>
              </a:rPr>
              <a:t>evealing the </a:t>
            </a:r>
          </a:p>
          <a:p>
            <a:r>
              <a:rPr lang="en-GB" dirty="0">
                <a:latin typeface="Comic Sans MS" panose="030F0702030302020204" pitchFamily="66" charset="0"/>
              </a:rPr>
              <a:t>p</a:t>
            </a:r>
            <a:r>
              <a:rPr lang="en-GB" dirty="0" smtClean="0">
                <a:latin typeface="Comic Sans MS" panose="030F0702030302020204" pitchFamily="66" charset="0"/>
              </a:rPr>
              <a:t>icture. </a:t>
            </a:r>
            <a:endParaRPr lang="en-GB" dirty="0">
              <a:latin typeface="Comic Sans MS" panose="030F0702030302020204" pitchFamily="66" charset="0"/>
            </a:endParaRPr>
          </a:p>
        </p:txBody>
      </p:sp>
    </p:spTree>
    <p:extLst>
      <p:ext uri="{BB962C8B-B14F-4D97-AF65-F5344CB8AC3E}">
        <p14:creationId xmlns:p14="http://schemas.microsoft.com/office/powerpoint/2010/main" val="41431801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52400" y="150608"/>
            <a:ext cx="11971468" cy="5539978"/>
          </a:xfrm>
          <a:prstGeom prst="rect">
            <a:avLst/>
          </a:prstGeom>
          <a:noFill/>
        </p:spPr>
        <p:txBody>
          <a:bodyPr wrap="square" rtlCol="0">
            <a:spAutoFit/>
          </a:bodyPr>
          <a:lstStyle/>
          <a:p>
            <a:r>
              <a:rPr lang="en-GB" dirty="0">
                <a:latin typeface="Comic Sans MS" panose="030F0702030302020204" pitchFamily="66" charset="0"/>
              </a:rPr>
              <a:t>Play Picnic on Pluto on Phonics Play use the username and password provided. </a:t>
            </a:r>
          </a:p>
          <a:p>
            <a:r>
              <a:rPr lang="en-GB" dirty="0" smtClean="0">
                <a:latin typeface="Comic Sans MS" panose="030F0702030302020204" pitchFamily="66" charset="0"/>
              </a:rPr>
              <a:t>Revise all of Phase 5. </a:t>
            </a:r>
            <a:r>
              <a:rPr lang="en-GB" dirty="0">
                <a:latin typeface="Comic Sans MS" panose="030F0702030302020204" pitchFamily="66" charset="0"/>
              </a:rPr>
              <a:t>How many did you get right?</a:t>
            </a:r>
          </a:p>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endParaRPr lang="en-GB" dirty="0">
              <a:latin typeface="Comic Sans MS" panose="030F0702030302020204" pitchFamily="66" charset="0"/>
            </a:endParaRPr>
          </a:p>
          <a:p>
            <a:endParaRPr lang="en-GB" sz="4400" dirty="0" smtClean="0">
              <a:solidFill>
                <a:srgbClr val="FFC000"/>
              </a:solidFill>
              <a:latin typeface="Comic Sans MS" panose="030F0702030302020204" pitchFamily="66" charset="0"/>
            </a:endParaRPr>
          </a:p>
          <a:p>
            <a:r>
              <a:rPr lang="en-GB" sz="4400" dirty="0" smtClean="0">
                <a:solidFill>
                  <a:srgbClr val="FFC000"/>
                </a:solidFill>
                <a:latin typeface="Comic Sans MS" panose="030F0702030302020204" pitchFamily="66" charset="0"/>
              </a:rPr>
              <a:t>Can a farmer grow herbs?</a:t>
            </a:r>
            <a:endParaRPr lang="en-GB" sz="4400" dirty="0">
              <a:solidFill>
                <a:srgbClr val="FFC000"/>
              </a:solidFill>
              <a:latin typeface="Comic Sans MS" panose="030F0702030302020204" pitchFamily="66" charset="0"/>
            </a:endParaRPr>
          </a:p>
          <a:p>
            <a:endParaRPr lang="en-GB" sz="4400" dirty="0">
              <a:latin typeface="Comic Sans MS" panose="030F0702030302020204" pitchFamily="66" charset="0"/>
            </a:endParaRPr>
          </a:p>
          <a:p>
            <a:r>
              <a:rPr lang="en-GB" sz="4400" dirty="0" smtClean="0">
                <a:solidFill>
                  <a:srgbClr val="7030A0"/>
                </a:solidFill>
                <a:latin typeface="Comic Sans MS" panose="030F0702030302020204" pitchFamily="66" charset="0"/>
              </a:rPr>
              <a:t>Did a boxer hit a fern with a hammer?</a:t>
            </a:r>
          </a:p>
          <a:p>
            <a:endParaRPr lang="en-GB" sz="4400" dirty="0" smtClean="0">
              <a:solidFill>
                <a:srgbClr val="7030A0"/>
              </a:solidFill>
              <a:latin typeface="Comic Sans MS" panose="030F0702030302020204" pitchFamily="66" charset="0"/>
            </a:endParaRPr>
          </a:p>
          <a:p>
            <a:r>
              <a:rPr lang="en-GB" sz="4400" dirty="0" smtClean="0">
                <a:solidFill>
                  <a:srgbClr val="FF0000"/>
                </a:solidFill>
                <a:latin typeface="Comic Sans MS" panose="030F0702030302020204" pitchFamily="66" charset="0"/>
              </a:rPr>
              <a:t>Can a stern rocker get up a ladder?</a:t>
            </a:r>
            <a:endParaRPr lang="en-GB" sz="44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184083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0" end="10"/>
                                            </p:txEl>
                                          </p:spTgt>
                                        </p:tgtEl>
                                        <p:attrNameLst>
                                          <p:attrName>style.visibility</p:attrName>
                                        </p:attrNameLst>
                                      </p:cBhvr>
                                      <p:to>
                                        <p:strVal val="visible"/>
                                      </p:to>
                                    </p:set>
                                    <p:anim calcmode="lin" valueType="num">
                                      <p:cBhvr additive="base">
                                        <p:cTn id="14"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2127</TotalTime>
  <Words>1201</Words>
  <Application>Microsoft Office PowerPoint</Application>
  <PresentationFormat>Custom</PresentationFormat>
  <Paragraphs>229</Paragraphs>
  <Slides>25</Slides>
  <Notes>4</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Owner</cp:lastModifiedBy>
  <cp:revision>275</cp:revision>
  <dcterms:created xsi:type="dcterms:W3CDTF">2020-04-29T08:19:42Z</dcterms:created>
  <dcterms:modified xsi:type="dcterms:W3CDTF">2020-06-06T23:45:55Z</dcterms:modified>
</cp:coreProperties>
</file>