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309" r:id="rId4"/>
    <p:sldId id="326" r:id="rId5"/>
    <p:sldId id="327" r:id="rId6"/>
    <p:sldId id="263" r:id="rId7"/>
    <p:sldId id="319" r:id="rId8"/>
    <p:sldId id="266" r:id="rId9"/>
    <p:sldId id="283" r:id="rId10"/>
    <p:sldId id="271" r:id="rId11"/>
    <p:sldId id="328" r:id="rId12"/>
    <p:sldId id="320" r:id="rId13"/>
    <p:sldId id="270" r:id="rId14"/>
    <p:sldId id="331" r:id="rId15"/>
    <p:sldId id="329" r:id="rId16"/>
    <p:sldId id="330" r:id="rId17"/>
    <p:sldId id="332" r:id="rId18"/>
    <p:sldId id="273" r:id="rId19"/>
    <p:sldId id="321" r:id="rId20"/>
    <p:sldId id="322"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7" autoAdjust="0"/>
    <p:restoredTop sz="94660"/>
  </p:normalViewPr>
  <p:slideViewPr>
    <p:cSldViewPr snapToGrid="0">
      <p:cViewPr>
        <p:scale>
          <a:sx n="78" d="100"/>
          <a:sy n="78" d="100"/>
        </p:scale>
        <p:origin x="-20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68B99-9A64-451A-A15B-E86CF2DA9876}" type="datetimeFigureOut">
              <a:rPr lang="en-GB" smtClean="0"/>
              <a:t>28/06/2020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EAEC8-99DE-4506-B9C3-4B4A16F94025}" type="slidenum">
              <a:rPr lang="en-GB" smtClean="0"/>
              <a:t>‹#›</a:t>
            </a:fld>
            <a:endParaRPr lang="en-GB"/>
          </a:p>
        </p:txBody>
      </p:sp>
    </p:spTree>
    <p:extLst>
      <p:ext uri="{BB962C8B-B14F-4D97-AF65-F5344CB8AC3E}">
        <p14:creationId xmlns:p14="http://schemas.microsoft.com/office/powerpoint/2010/main" val="20202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6</a:t>
            </a:fld>
            <a:endParaRPr lang="en-GB"/>
          </a:p>
        </p:txBody>
      </p:sp>
    </p:spTree>
    <p:extLst>
      <p:ext uri="{BB962C8B-B14F-4D97-AF65-F5344CB8AC3E}">
        <p14:creationId xmlns:p14="http://schemas.microsoft.com/office/powerpoint/2010/main" val="1987727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7</a:t>
            </a:fld>
            <a:endParaRPr lang="en-GB"/>
          </a:p>
        </p:txBody>
      </p:sp>
    </p:spTree>
    <p:extLst>
      <p:ext uri="{BB962C8B-B14F-4D97-AF65-F5344CB8AC3E}">
        <p14:creationId xmlns:p14="http://schemas.microsoft.com/office/powerpoint/2010/main" val="2078138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19</a:t>
            </a:fld>
            <a:endParaRPr lang="en-GB"/>
          </a:p>
        </p:txBody>
      </p:sp>
    </p:spTree>
    <p:extLst>
      <p:ext uri="{BB962C8B-B14F-4D97-AF65-F5344CB8AC3E}">
        <p14:creationId xmlns:p14="http://schemas.microsoft.com/office/powerpoint/2010/main" val="2266003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927523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49457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D0D6CB-E69E-483E-AEB2-5F53F741E397}"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584544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D0D6CB-E69E-483E-AEB2-5F53F741E397}"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838836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D0D6CB-E69E-483E-AEB2-5F53F741E397}" type="datetimeFigureOut">
              <a:rPr lang="en-GB" smtClean="0"/>
              <a:t>28/06/2020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52353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D0D6CB-E69E-483E-AEB2-5F53F741E397}" type="datetimeFigureOut">
              <a:rPr lang="en-GB" smtClean="0"/>
              <a:t>28/06/2020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79026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0D6CB-E69E-483E-AEB2-5F53F741E397}" type="datetimeFigureOut">
              <a:rPr lang="en-GB" smtClean="0"/>
              <a:t>28/06/2020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78400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4763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803284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5860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628066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D0D6CB-E69E-483E-AEB2-5F53F741E397}" type="datetimeFigureOut">
              <a:rPr lang="en-GB" smtClean="0"/>
              <a:t>28/06/2020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61F2DE-161C-4CA7-A8AE-65743BDF4A14}" type="slidenum">
              <a:rPr lang="en-GB" smtClean="0"/>
              <a:t>‹#›</a:t>
            </a:fld>
            <a:endParaRPr lang="en-GB"/>
          </a:p>
        </p:txBody>
      </p:sp>
    </p:spTree>
    <p:extLst>
      <p:ext uri="{BB962C8B-B14F-4D97-AF65-F5344CB8AC3E}">
        <p14:creationId xmlns:p14="http://schemas.microsoft.com/office/powerpoint/2010/main" val="1467832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YeMpUdufN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Box 4"/>
          <p:cNvSpPr txBox="1"/>
          <p:nvPr/>
        </p:nvSpPr>
        <p:spPr>
          <a:xfrm>
            <a:off x="96982" y="1621848"/>
            <a:ext cx="12192000" cy="6401753"/>
          </a:xfrm>
          <a:prstGeom prst="rect">
            <a:avLst/>
          </a:prstGeom>
          <a:noFill/>
        </p:spPr>
        <p:txBody>
          <a:bodyPr wrap="square" rtlCol="0">
            <a:spAutoFit/>
          </a:bodyPr>
          <a:lstStyle/>
          <a:p>
            <a:endParaRPr lang="en-GB" dirty="0"/>
          </a:p>
          <a:p>
            <a:r>
              <a:rPr lang="en-GB" sz="2000" dirty="0" smtClean="0">
                <a:latin typeface="Comic Sans MS" panose="030F0702030302020204" pitchFamily="66" charset="0"/>
              </a:rPr>
              <a:t>Hello and Welcome to Mrs Smith’s </a:t>
            </a:r>
            <a:r>
              <a:rPr lang="en-GB" sz="2000" dirty="0">
                <a:latin typeface="Comic Sans MS" panose="030F0702030302020204" pitchFamily="66" charset="0"/>
              </a:rPr>
              <a:t>P</a:t>
            </a:r>
            <a:r>
              <a:rPr lang="en-GB" sz="2000" dirty="0" smtClean="0">
                <a:latin typeface="Comic Sans MS" panose="030F0702030302020204" pitchFamily="66" charset="0"/>
              </a:rPr>
              <a:t>honics Group Week </a:t>
            </a:r>
            <a:r>
              <a:rPr lang="en-GB" sz="2000" dirty="0">
                <a:latin typeface="Comic Sans MS" panose="030F0702030302020204" pitchFamily="66" charset="0"/>
              </a:rPr>
              <a:t>9</a:t>
            </a:r>
            <a:r>
              <a:rPr lang="en-GB" sz="2000" dirty="0" smtClean="0">
                <a:latin typeface="Comic Sans MS" panose="030F0702030302020204" pitchFamily="66" charset="0"/>
              </a:rPr>
              <a:t>.</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How did you get on last week with practising your blending and reading. I bet you were amazing! </a:t>
            </a:r>
            <a:r>
              <a:rPr lang="en-GB" sz="3200" dirty="0">
                <a:solidFill>
                  <a:srgbClr val="FF0000"/>
                </a:solidFill>
                <a:latin typeface="Comic Sans MS" panose="030F0702030302020204" pitchFamily="66" charset="0"/>
                <a:sym typeface="Wingdings" panose="05000000000000000000" pitchFamily="2" charset="2"/>
              </a:rPr>
              <a:t></a:t>
            </a:r>
            <a:endParaRPr lang="en-GB" sz="3200" dirty="0">
              <a:latin typeface="Comic Sans MS" panose="030F0702030302020204" pitchFamily="66" charset="0"/>
            </a:endParaRPr>
          </a:p>
          <a:p>
            <a:r>
              <a:rPr lang="en-GB" sz="2000" dirty="0" smtClean="0">
                <a:latin typeface="Comic Sans MS" panose="030F0702030302020204" pitchFamily="66" charset="0"/>
                <a:sym typeface="Wingdings" panose="05000000000000000000" pitchFamily="2" charset="2"/>
              </a:rPr>
              <a:t>This week we are going to learn the alternative spellings for the </a:t>
            </a:r>
            <a:r>
              <a:rPr lang="en-GB" sz="3200" dirty="0" err="1" smtClean="0">
                <a:solidFill>
                  <a:srgbClr val="FF0000"/>
                </a:solidFill>
                <a:latin typeface="Comic Sans MS" panose="030F0702030302020204" pitchFamily="66" charset="0"/>
                <a:sym typeface="Wingdings" panose="05000000000000000000" pitchFamily="2" charset="2"/>
              </a:rPr>
              <a:t>ai</a:t>
            </a:r>
            <a:r>
              <a:rPr lang="en-GB" sz="2000" dirty="0" smtClean="0">
                <a:latin typeface="Comic Sans MS" panose="030F0702030302020204" pitchFamily="66" charset="0"/>
                <a:sym typeface="Wingdings" panose="05000000000000000000" pitchFamily="2" charset="2"/>
              </a:rPr>
              <a:t> and </a:t>
            </a:r>
            <a:r>
              <a:rPr lang="en-GB" sz="3600" dirty="0" smtClean="0">
                <a:solidFill>
                  <a:srgbClr val="FF0000"/>
                </a:solidFill>
                <a:latin typeface="Comic Sans MS" panose="030F0702030302020204" pitchFamily="66" charset="0"/>
                <a:sym typeface="Wingdings" panose="05000000000000000000" pitchFamily="2" charset="2"/>
              </a:rPr>
              <a:t>c</a:t>
            </a:r>
            <a:r>
              <a:rPr lang="en-GB" sz="2000" dirty="0" smtClean="0">
                <a:latin typeface="Comic Sans MS" panose="030F0702030302020204" pitchFamily="66" charset="0"/>
                <a:sym typeface="Wingdings" panose="05000000000000000000" pitchFamily="2" charset="2"/>
              </a:rPr>
              <a:t> phoneme</a:t>
            </a:r>
            <a:r>
              <a:rPr lang="en-GB" sz="4000" dirty="0" smtClean="0">
                <a:solidFill>
                  <a:srgbClr val="FF0000"/>
                </a:solidFill>
                <a:latin typeface="Comic Sans MS" panose="030F0702030302020204" pitchFamily="66" charset="0"/>
                <a:sym typeface="Wingdings" panose="05000000000000000000" pitchFamily="2" charset="2"/>
              </a:rPr>
              <a:t></a:t>
            </a:r>
            <a:r>
              <a:rPr lang="en-GB" sz="4000" dirty="0" smtClean="0">
                <a:latin typeface="Comic Sans MS" panose="030F0702030302020204" pitchFamily="66" charset="0"/>
                <a:sym typeface="Wingdings" panose="05000000000000000000" pitchFamily="2" charset="2"/>
              </a:rPr>
              <a:t>.</a:t>
            </a:r>
            <a:endParaRPr lang="en-GB" sz="4000" dirty="0" smtClean="0">
              <a:latin typeface="Comic Sans MS" panose="030F0702030302020204" pitchFamily="66" charset="0"/>
            </a:endParaRPr>
          </a:p>
          <a:p>
            <a:endParaRPr lang="en-GB" sz="2000" dirty="0" smtClean="0">
              <a:latin typeface="Comic Sans MS" panose="030F0702030302020204" pitchFamily="66" charset="0"/>
            </a:endParaRPr>
          </a:p>
          <a:p>
            <a:r>
              <a:rPr lang="en-GB" sz="2000" dirty="0" smtClean="0">
                <a:latin typeface="Comic Sans MS" panose="030F0702030302020204" pitchFamily="66" charset="0"/>
              </a:rPr>
              <a:t>Why not start your phonics learning  daily with our alphabet song or to get you moving BBC Super Movers  with Naomi Wilkinson </a:t>
            </a:r>
            <a:r>
              <a:rPr lang="en-GB" sz="2000" dirty="0" smtClean="0">
                <a:hlinkClick r:id="rId2"/>
              </a:rPr>
              <a:t>https://www.youtube.com/watch?v=jYeMpUdufNk</a:t>
            </a:r>
            <a:r>
              <a:rPr lang="en-GB" sz="2000" dirty="0" smtClean="0">
                <a:latin typeface="Comic Sans MS" panose="030F0702030302020204" pitchFamily="66" charset="0"/>
              </a:rPr>
              <a:t> </a:t>
            </a:r>
          </a:p>
          <a:p>
            <a:endParaRPr lang="en-GB" sz="2000" dirty="0">
              <a:latin typeface="Comic Sans MS" panose="030F0702030302020204" pitchFamily="66" charset="0"/>
            </a:endParaRPr>
          </a:p>
          <a:p>
            <a:r>
              <a:rPr lang="en-GB" sz="2000" dirty="0" smtClean="0">
                <a:latin typeface="Comic Sans MS" panose="030F0702030302020204" pitchFamily="66" charset="0"/>
              </a:rPr>
              <a:t>Work hard and have </a:t>
            </a:r>
            <a:r>
              <a:rPr lang="en-GB" sz="2000" dirty="0" smtClean="0">
                <a:solidFill>
                  <a:srgbClr val="FF0000"/>
                </a:solidFill>
                <a:latin typeface="Comic Sans MS" panose="030F0702030302020204" pitchFamily="66" charset="0"/>
              </a:rPr>
              <a:t>Fun.  </a:t>
            </a:r>
          </a:p>
          <a:p>
            <a:endParaRPr lang="en-GB" sz="2000" dirty="0" smtClean="0">
              <a:solidFill>
                <a:srgbClr val="FF0000"/>
              </a:solidFill>
              <a:latin typeface="Comic Sans MS" panose="030F0702030302020204" pitchFamily="66" charset="0"/>
            </a:endParaRPr>
          </a:p>
          <a:p>
            <a:r>
              <a:rPr lang="en-GB" sz="2000" dirty="0" smtClean="0">
                <a:solidFill>
                  <a:srgbClr val="FF0000"/>
                </a:solidFill>
                <a:latin typeface="Comic Sans MS" panose="030F0702030302020204" pitchFamily="66" charset="0"/>
              </a:rPr>
              <a:t>Hope to see you soon</a:t>
            </a:r>
          </a:p>
          <a:p>
            <a:endParaRPr lang="en-GB" sz="2000" dirty="0">
              <a:solidFill>
                <a:srgbClr val="FF0000"/>
              </a:solidFill>
              <a:latin typeface="Comic Sans MS" panose="030F0702030302020204" pitchFamily="66" charset="0"/>
            </a:endParaRPr>
          </a:p>
          <a:p>
            <a:r>
              <a:rPr lang="en-GB" sz="2000" dirty="0" smtClean="0">
                <a:latin typeface="Comic Sans MS" panose="030F0702030302020204" pitchFamily="66" charset="0"/>
              </a:rPr>
              <a:t>Love Mrs Smith xx</a:t>
            </a:r>
          </a:p>
          <a:p>
            <a:endParaRPr lang="en-GB" sz="2000" dirty="0" smtClean="0">
              <a:latin typeface="Comic Sans MS" panose="030F0702030302020204" pitchFamily="66" charset="0"/>
            </a:endParaRPr>
          </a:p>
          <a:p>
            <a:endParaRPr lang="en-GB" sz="2000" dirty="0" smtClean="0">
              <a:solidFill>
                <a:srgbClr val="FF0000"/>
              </a:solidFill>
              <a:latin typeface="Comic Sans MS" panose="030F0702030302020204" pitchFamily="66" charset="0"/>
            </a:endParaRPr>
          </a:p>
          <a:p>
            <a:endParaRPr lang="en-GB" sz="2000" dirty="0">
              <a:latin typeface="Comic Sans MS" panose="030F0702030302020204" pitchFamily="66" charset="0"/>
            </a:endParaRPr>
          </a:p>
          <a:p>
            <a:r>
              <a:rPr lang="en-GB" sz="2000" dirty="0" smtClean="0">
                <a:latin typeface="Comic Sans MS" panose="030F0702030302020204" pitchFamily="66" charset="0"/>
              </a:rPr>
              <a:t> </a:t>
            </a:r>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6" name="Picture 5" descr="Ideo English 123 2014-2015: &lt;strong&gt;Phonics&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9849" y="177900"/>
            <a:ext cx="5819776" cy="1748364"/>
          </a:xfrm>
          <a:prstGeom prst="rect">
            <a:avLst/>
          </a:prstGeom>
        </p:spPr>
      </p:pic>
    </p:spTree>
    <p:extLst>
      <p:ext uri="{BB962C8B-B14F-4D97-AF65-F5344CB8AC3E}">
        <p14:creationId xmlns:p14="http://schemas.microsoft.com/office/powerpoint/2010/main" val="3905444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2"/>
          <p:cNvSpPr>
            <a:spLocks noChangeArrowheads="1"/>
          </p:cNvSpPr>
          <p:nvPr/>
        </p:nvSpPr>
        <p:spPr bwMode="auto">
          <a:xfrm rot="13987025">
            <a:off x="2271713"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153014" y="109254"/>
            <a:ext cx="11699502" cy="1600438"/>
          </a:xfrm>
          <a:prstGeom prst="rect">
            <a:avLst/>
          </a:prstGeom>
          <a:noFill/>
        </p:spPr>
        <p:txBody>
          <a:bodyPr wrap="square" rtlCol="0">
            <a:spAutoFit/>
          </a:bodyPr>
          <a:lstStyle/>
          <a:p>
            <a:r>
              <a:rPr lang="en-GB" dirty="0" smtClean="0">
                <a:latin typeface="Comic Sans MS" panose="030F0702030302020204" pitchFamily="66" charset="0"/>
              </a:rPr>
              <a:t>You could print this grid off and check what phonemes (sounds) to grapheme (written) you can recall daily. You could colour, tick or cover with counters, coins or pebbles the ones you can say using the </a:t>
            </a:r>
            <a:r>
              <a:rPr lang="en-GB" sz="2000" dirty="0" smtClean="0">
                <a:solidFill>
                  <a:srgbClr val="FF0000"/>
                </a:solidFill>
                <a:latin typeface="Comic Sans MS" panose="030F0702030302020204" pitchFamily="66" charset="0"/>
              </a:rPr>
              <a:t>PURE SOUND</a:t>
            </a:r>
            <a:r>
              <a:rPr lang="en-GB" sz="2000" dirty="0" smtClean="0">
                <a:latin typeface="Comic Sans MS" panose="030F0702030302020204" pitchFamily="66" charset="0"/>
              </a:rPr>
              <a:t>. </a:t>
            </a:r>
            <a:r>
              <a:rPr lang="en-GB" dirty="0" smtClean="0">
                <a:latin typeface="Comic Sans MS" panose="030F0702030302020204" pitchFamily="66" charset="0"/>
              </a:rPr>
              <a:t>If you don’t want to print it off you could point to each sound and say using the </a:t>
            </a:r>
            <a:r>
              <a:rPr lang="en-GB" sz="2000" dirty="0" smtClean="0">
                <a:solidFill>
                  <a:srgbClr val="FF0000"/>
                </a:solidFill>
                <a:latin typeface="Comic Sans MS" panose="030F0702030302020204" pitchFamily="66" charset="0"/>
              </a:rPr>
              <a:t>PURE SOUND</a:t>
            </a:r>
            <a:r>
              <a:rPr lang="en-GB" sz="2000" dirty="0" smtClean="0"/>
              <a:t>. </a:t>
            </a:r>
            <a:r>
              <a:rPr lang="en-GB" sz="2000" dirty="0" smtClean="0">
                <a:latin typeface="Comic Sans MS" panose="030F0702030302020204" pitchFamily="66" charset="0"/>
              </a:rPr>
              <a:t> Are you getting quicker maybe you could time yourself. Let’s check what you know. Are you getting quicker?</a:t>
            </a:r>
            <a:endParaRPr lang="en-GB" sz="2000" dirty="0">
              <a:latin typeface="Comic Sans MS" panose="030F0702030302020204" pitchFamily="66" charset="0"/>
            </a:endParaRPr>
          </a:p>
        </p:txBody>
      </p:sp>
      <p:sp>
        <p:nvSpPr>
          <p:cNvPr id="3" name="Rectangle 2"/>
          <p:cNvSpPr/>
          <p:nvPr/>
        </p:nvSpPr>
        <p:spPr>
          <a:xfrm>
            <a:off x="1658934" y="6176962"/>
            <a:ext cx="7523213" cy="619272"/>
          </a:xfrm>
          <a:prstGeom prst="rect">
            <a:avLst/>
          </a:prstGeom>
        </p:spPr>
        <p:txBody>
          <a:bodyPr wrap="none">
            <a:spAutoFit/>
          </a:bodyPr>
          <a:lstStyle/>
          <a:p>
            <a:pPr>
              <a:lnSpc>
                <a:spcPct val="107000"/>
              </a:lnSpc>
              <a:spcAft>
                <a:spcPts val="800"/>
              </a:spcAft>
            </a:pPr>
            <a:r>
              <a:rPr lang="en-GB" sz="3200" dirty="0" smtClean="0">
                <a:latin typeface="Comic Sans MS" panose="030F0702030302020204" pitchFamily="66" charset="0"/>
                <a:ea typeface="Calibri" panose="020F0502020204030204" pitchFamily="34" charset="0"/>
                <a:cs typeface="Times New Roman" panose="02020603050405020304" pitchFamily="18" charset="0"/>
              </a:rPr>
              <a:t>Practice the ones you are not sure of.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1475432053"/>
              </p:ext>
            </p:extLst>
          </p:nvPr>
        </p:nvGraphicFramePr>
        <p:xfrm>
          <a:off x="748147" y="1825626"/>
          <a:ext cx="10820398" cy="4351336"/>
        </p:xfrm>
        <a:graphic>
          <a:graphicData uri="http://schemas.openxmlformats.org/drawingml/2006/table">
            <a:tbl>
              <a:tblPr>
                <a:tableStyleId>{5C22544A-7EE6-4342-B048-85BDC9FD1C3A}</a:tableStyleId>
              </a:tblPr>
              <a:tblGrid>
                <a:gridCol w="1592199"/>
                <a:gridCol w="1549462"/>
                <a:gridCol w="1640900"/>
                <a:gridCol w="1613072"/>
                <a:gridCol w="1372551"/>
                <a:gridCol w="1677674"/>
                <a:gridCol w="1374540"/>
              </a:tblGrid>
              <a:tr h="395576">
                <a:tc>
                  <a:txBody>
                    <a:bodyPr/>
                    <a:lstStyle/>
                    <a:p>
                      <a:pPr algn="ctr">
                        <a:lnSpc>
                          <a:spcPct val="107000"/>
                        </a:lnSpc>
                        <a:spcAft>
                          <a:spcPts val="0"/>
                        </a:spcAft>
                      </a:pPr>
                      <a:r>
                        <a:rPr lang="en-GB" sz="2400" dirty="0">
                          <a:effectLst/>
                        </a:rPr>
                        <a:t>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m</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d</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b</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ll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ss</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j</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v</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x</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zz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qu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igh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791152">
                <a:tc>
                  <a:txBody>
                    <a:bodyPr/>
                    <a:lstStyle/>
                    <a:p>
                      <a:pPr algn="ctr">
                        <a:lnSpc>
                          <a:spcPct val="107000"/>
                        </a:lnSpc>
                        <a:spcAft>
                          <a:spcPts val="0"/>
                        </a:spcAft>
                      </a:pPr>
                      <a:r>
                        <a:rPr lang="en-GB" sz="2400">
                          <a:effectLst/>
                        </a:rPr>
                        <a:t>ur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ure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ay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nSpc>
                          <a:spcPct val="107000"/>
                        </a:lnSpc>
                        <a:spcAft>
                          <a:spcPts val="0"/>
                        </a:spcAft>
                      </a:pPr>
                      <a:r>
                        <a:rPr lang="en-GB" sz="2400" dirty="0" smtClean="0">
                          <a:effectLst/>
                        </a:rPr>
                        <a:t>        oy</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aw</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 </a:t>
                      </a:r>
                      <a:r>
                        <a:rPr lang="en-GB" sz="2400" dirty="0" err="1" smtClean="0">
                          <a:effectLst/>
                        </a:rPr>
                        <a:t>i</a:t>
                      </a:r>
                      <a:r>
                        <a:rPr lang="en-GB" sz="2400" dirty="0" smtClean="0">
                          <a:effectLst/>
                        </a:rPr>
                        <a:t>-e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o-e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a-e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u-e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e-e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bl>
          </a:graphicData>
        </a:graphic>
      </p:graphicFrame>
    </p:spTree>
    <p:extLst>
      <p:ext uri="{BB962C8B-B14F-4D97-AF65-F5344CB8AC3E}">
        <p14:creationId xmlns:p14="http://schemas.microsoft.com/office/powerpoint/2010/main" val="1619179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46172" y="321025"/>
            <a:ext cx="11948846" cy="5816977"/>
          </a:xfrm>
          <a:prstGeom prst="rect">
            <a:avLst/>
          </a:prstGeom>
        </p:spPr>
        <p:txBody>
          <a:bodyPr wrap="square">
            <a:spAutoFit/>
          </a:bodyPr>
          <a:lstStyle/>
          <a:p>
            <a:r>
              <a:rPr lang="en-GB" sz="4000" dirty="0">
                <a:latin typeface="Comic Sans MS" panose="030F0702030302020204" pitchFamily="66" charset="0"/>
              </a:rPr>
              <a:t>Phase </a:t>
            </a:r>
            <a:r>
              <a:rPr lang="en-GB" sz="4000" dirty="0" smtClean="0">
                <a:latin typeface="Comic Sans MS" panose="030F0702030302020204" pitchFamily="66" charset="0"/>
              </a:rPr>
              <a:t>5c </a:t>
            </a:r>
            <a:r>
              <a:rPr lang="en-GB" sz="4000" dirty="0">
                <a:latin typeface="Comic Sans MS" panose="030F0702030302020204" pitchFamily="66" charset="0"/>
              </a:rPr>
              <a:t>Week </a:t>
            </a:r>
            <a:r>
              <a:rPr lang="en-GB" sz="4000" dirty="0" smtClean="0">
                <a:latin typeface="Comic Sans MS" panose="030F0702030302020204" pitchFamily="66" charset="0"/>
              </a:rPr>
              <a:t>8:</a:t>
            </a:r>
          </a:p>
          <a:p>
            <a:endParaRPr lang="en-GB" sz="4000" dirty="0" smtClean="0">
              <a:latin typeface="Comic Sans MS" panose="030F0702030302020204" pitchFamily="66" charset="0"/>
            </a:endParaRPr>
          </a:p>
          <a:p>
            <a:r>
              <a:rPr lang="en-GB" sz="3200" dirty="0" smtClean="0">
                <a:latin typeface="Comic Sans MS" panose="030F0702030302020204" pitchFamily="66" charset="0"/>
              </a:rPr>
              <a:t>This week we are going to be learning the alternative spellings for the</a:t>
            </a:r>
            <a:r>
              <a:rPr lang="en-GB" sz="3600" dirty="0" smtClean="0">
                <a:solidFill>
                  <a:srgbClr val="FF0000"/>
                </a:solidFill>
                <a:latin typeface="Comic Sans MS" panose="030F0702030302020204" pitchFamily="66" charset="0"/>
              </a:rPr>
              <a:t> </a:t>
            </a:r>
            <a:r>
              <a:rPr lang="en-GB" sz="3600" dirty="0" err="1" smtClean="0">
                <a:solidFill>
                  <a:srgbClr val="FF0000"/>
                </a:solidFill>
                <a:latin typeface="Comic Sans MS" panose="030F0702030302020204" pitchFamily="66" charset="0"/>
              </a:rPr>
              <a:t>ai</a:t>
            </a:r>
            <a:r>
              <a:rPr lang="en-GB" sz="3600" dirty="0" smtClean="0">
                <a:solidFill>
                  <a:srgbClr val="FF0000"/>
                </a:solidFill>
                <a:latin typeface="Comic Sans MS" panose="030F0702030302020204" pitchFamily="66" charset="0"/>
              </a:rPr>
              <a:t> </a:t>
            </a:r>
            <a:r>
              <a:rPr lang="en-GB" sz="3200" dirty="0" smtClean="0">
                <a:latin typeface="Comic Sans MS" panose="030F0702030302020204" pitchFamily="66" charset="0"/>
              </a:rPr>
              <a:t>and </a:t>
            </a:r>
            <a:r>
              <a:rPr lang="en-GB" sz="3600" dirty="0" smtClean="0">
                <a:solidFill>
                  <a:srgbClr val="FF0000"/>
                </a:solidFill>
                <a:latin typeface="Comic Sans MS" panose="030F0702030302020204" pitchFamily="66" charset="0"/>
              </a:rPr>
              <a:t>c</a:t>
            </a:r>
            <a:r>
              <a:rPr lang="en-GB" sz="3200" dirty="0" smtClean="0">
                <a:latin typeface="Comic Sans MS" panose="030F0702030302020204" pitchFamily="66" charset="0"/>
              </a:rPr>
              <a:t> phonemes. These sound the same but are written differently. You may have spotted some already in our other phonics lessons.</a:t>
            </a:r>
          </a:p>
          <a:p>
            <a:endParaRPr lang="en-GB" sz="3200" dirty="0">
              <a:latin typeface="Comic Sans MS" panose="030F0702030302020204" pitchFamily="66" charset="0"/>
            </a:endParaRPr>
          </a:p>
          <a:p>
            <a:endParaRPr lang="en-GB" sz="3200" dirty="0">
              <a:latin typeface="Comic Sans MS" panose="030F0702030302020204" pitchFamily="66" charset="0"/>
            </a:endParaRPr>
          </a:p>
          <a:p>
            <a:r>
              <a:rPr lang="en-GB" sz="3200" dirty="0" smtClean="0">
                <a:latin typeface="Comic Sans MS" panose="030F0702030302020204" pitchFamily="66" charset="0"/>
              </a:rPr>
              <a:t>Let’s find out more…..</a:t>
            </a:r>
          </a:p>
          <a:p>
            <a:endParaRPr lang="en-GB" sz="3200" dirty="0">
              <a:latin typeface="Comic Sans MS" panose="030F0702030302020204" pitchFamily="66" charset="0"/>
            </a:endParaRPr>
          </a:p>
          <a:p>
            <a:r>
              <a:rPr lang="en-GB" sz="3200" dirty="0" smtClean="0">
                <a:latin typeface="Comic Sans MS" panose="030F0702030302020204" pitchFamily="66" charset="0"/>
              </a:rPr>
              <a:t>      </a:t>
            </a:r>
            <a:endParaRPr lang="en-GB" sz="3200" dirty="0">
              <a:latin typeface="Comic Sans MS" panose="030F0702030302020204" pitchFamily="66" charset="0"/>
            </a:endParaRPr>
          </a:p>
        </p:txBody>
      </p:sp>
    </p:spTree>
    <p:extLst>
      <p:ext uri="{BB962C8B-B14F-4D97-AF65-F5344CB8AC3E}">
        <p14:creationId xmlns:p14="http://schemas.microsoft.com/office/powerpoint/2010/main" val="4015120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28600" y="2003612"/>
            <a:ext cx="11778890" cy="707886"/>
          </a:xfrm>
          <a:prstGeom prst="rect">
            <a:avLst/>
          </a:prstGeom>
          <a:noFill/>
        </p:spPr>
        <p:txBody>
          <a:bodyPr wrap="square" rtlCol="0">
            <a:spAutoFit/>
          </a:bodyPr>
          <a:lstStyle/>
          <a:p>
            <a:r>
              <a:rPr lang="en-GB" sz="4000" dirty="0" smtClean="0">
                <a:solidFill>
                  <a:srgbClr val="FFC000"/>
                </a:solidFill>
                <a:latin typeface="Comic Sans MS" panose="030F0702030302020204" pitchFamily="66" charset="0"/>
              </a:rPr>
              <a:t>Play one of these games on Phonics Play</a:t>
            </a:r>
          </a:p>
        </p:txBody>
      </p:sp>
      <p:sp>
        <p:nvSpPr>
          <p:cNvPr id="3" name="Rectangle 2"/>
          <p:cNvSpPr/>
          <p:nvPr/>
        </p:nvSpPr>
        <p:spPr>
          <a:xfrm>
            <a:off x="228600" y="158697"/>
            <a:ext cx="11778890" cy="1754326"/>
          </a:xfrm>
          <a:prstGeom prst="rect">
            <a:avLst/>
          </a:prstGeom>
        </p:spPr>
        <p:txBody>
          <a:bodyPr wrap="square">
            <a:spAutoFit/>
          </a:bodyPr>
          <a:lstStyle/>
          <a:p>
            <a:r>
              <a:rPr lang="en-GB" sz="3600" dirty="0">
                <a:latin typeface="Comic Sans MS" panose="030F0702030302020204" pitchFamily="66" charset="0"/>
              </a:rPr>
              <a:t>Phase </a:t>
            </a:r>
            <a:r>
              <a:rPr lang="en-GB" sz="3600" dirty="0" smtClean="0">
                <a:latin typeface="Comic Sans MS" panose="030F0702030302020204" pitchFamily="66" charset="0"/>
              </a:rPr>
              <a:t>5c </a:t>
            </a:r>
            <a:r>
              <a:rPr lang="en-GB" sz="3600" dirty="0">
                <a:latin typeface="Comic Sans MS" panose="030F0702030302020204" pitchFamily="66" charset="0"/>
              </a:rPr>
              <a:t>Week 8</a:t>
            </a:r>
            <a:r>
              <a:rPr lang="en-GB" sz="3600" dirty="0" smtClean="0">
                <a:latin typeface="Comic Sans MS" panose="030F0702030302020204" pitchFamily="66" charset="0"/>
              </a:rPr>
              <a:t>:</a:t>
            </a:r>
            <a:endParaRPr lang="en-GB" sz="3600" dirty="0">
              <a:latin typeface="Comic Sans MS" panose="030F0702030302020204" pitchFamily="66" charset="0"/>
            </a:endParaRPr>
          </a:p>
          <a:p>
            <a:r>
              <a:rPr lang="en-GB" sz="3600" dirty="0">
                <a:solidFill>
                  <a:srgbClr val="7030A0"/>
                </a:solidFill>
                <a:latin typeface="Comic Sans MS" panose="030F0702030302020204" pitchFamily="66" charset="0"/>
              </a:rPr>
              <a:t>Monday</a:t>
            </a:r>
            <a:r>
              <a:rPr lang="en-GB" sz="3600" dirty="0">
                <a:latin typeface="Comic Sans MS" panose="030F0702030302020204" pitchFamily="66" charset="0"/>
              </a:rPr>
              <a:t>: Practise the phonemes and graphemes on the sheet (slide 2) using the </a:t>
            </a:r>
            <a:r>
              <a:rPr lang="en-GB" sz="3600" dirty="0">
                <a:solidFill>
                  <a:srgbClr val="FF0000"/>
                </a:solidFill>
                <a:latin typeface="Comic Sans MS" panose="030F0702030302020204" pitchFamily="66" charset="0"/>
              </a:rPr>
              <a:t>Pure Sound.</a:t>
            </a:r>
            <a:endParaRPr lang="en-GB" sz="3600" dirty="0">
              <a:latin typeface="Comic Sans MS" panose="030F0702030302020204" pitchFamily="66" charset="0"/>
            </a:endParaRPr>
          </a:p>
        </p:txBody>
      </p:sp>
      <p:pic>
        <p:nvPicPr>
          <p:cNvPr id="4" name="Picture 3"/>
          <p:cNvPicPr>
            <a:picLocks noChangeAspect="1"/>
          </p:cNvPicPr>
          <p:nvPr/>
        </p:nvPicPr>
        <p:blipFill rotWithShape="1">
          <a:blip r:embed="rId2"/>
          <a:srcRect l="5318" t="22764" r="35434" b="37886"/>
          <a:stretch/>
        </p:blipFill>
        <p:spPr>
          <a:xfrm>
            <a:off x="1059366" y="3378820"/>
            <a:ext cx="9322419" cy="2698596"/>
          </a:xfrm>
          <a:prstGeom prst="rect">
            <a:avLst/>
          </a:prstGeom>
        </p:spPr>
      </p:pic>
    </p:spTree>
    <p:extLst>
      <p:ext uri="{BB962C8B-B14F-4D97-AF65-F5344CB8AC3E}">
        <p14:creationId xmlns:p14="http://schemas.microsoft.com/office/powerpoint/2010/main" val="28282010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5114" t="31220" r="3828" b="6666"/>
          <a:stretch/>
        </p:blipFill>
        <p:spPr>
          <a:xfrm>
            <a:off x="1043135" y="2344596"/>
            <a:ext cx="5330284" cy="2272510"/>
          </a:xfrm>
          <a:prstGeom prst="rect">
            <a:avLst/>
          </a:prstGeom>
        </p:spPr>
      </p:pic>
      <p:sp>
        <p:nvSpPr>
          <p:cNvPr id="4" name="Oval 3"/>
          <p:cNvSpPr/>
          <p:nvPr/>
        </p:nvSpPr>
        <p:spPr>
          <a:xfrm>
            <a:off x="814683" y="2202139"/>
            <a:ext cx="2274205" cy="170078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22663" y="151652"/>
            <a:ext cx="11374920" cy="1877437"/>
          </a:xfrm>
          <a:prstGeom prst="rect">
            <a:avLst/>
          </a:prstGeom>
          <a:noFill/>
        </p:spPr>
        <p:txBody>
          <a:bodyPr wrap="square" rtlCol="0">
            <a:spAutoFit/>
          </a:bodyPr>
          <a:lstStyle/>
          <a:p>
            <a:r>
              <a:rPr lang="en-GB" sz="2400" dirty="0" smtClean="0">
                <a:latin typeface="Comic Sans MS" panose="030F0702030302020204" pitchFamily="66" charset="0"/>
              </a:rPr>
              <a:t>Today we are learning the alternative spellings for the </a:t>
            </a:r>
            <a:r>
              <a:rPr lang="en-GB" sz="2400" dirty="0" err="1" smtClean="0">
                <a:solidFill>
                  <a:srgbClr val="FF0000"/>
                </a:solidFill>
                <a:latin typeface="Comic Sans MS" panose="030F0702030302020204" pitchFamily="66" charset="0"/>
              </a:rPr>
              <a:t>ai</a:t>
            </a:r>
            <a:r>
              <a:rPr lang="en-GB" sz="2400" dirty="0" smtClean="0">
                <a:latin typeface="Comic Sans MS" panose="030F0702030302020204" pitchFamily="66" charset="0"/>
              </a:rPr>
              <a:t> phoneme.</a:t>
            </a:r>
          </a:p>
          <a:p>
            <a:r>
              <a:rPr lang="en-GB" sz="2400" dirty="0" smtClean="0">
                <a:latin typeface="Comic Sans MS" panose="030F0702030302020204" pitchFamily="66" charset="0"/>
              </a:rPr>
              <a:t>There are 6 alternative spellings and ways to write the </a:t>
            </a:r>
            <a:r>
              <a:rPr lang="en-GB" sz="2400" dirty="0" err="1" smtClean="0">
                <a:solidFill>
                  <a:srgbClr val="FF0000"/>
                </a:solidFill>
                <a:latin typeface="Comic Sans MS" panose="030F0702030302020204" pitchFamily="66" charset="0"/>
              </a:rPr>
              <a:t>ai</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phoneme</a:t>
            </a:r>
          </a:p>
          <a:p>
            <a:pPr algn="ctr"/>
            <a:r>
              <a:rPr lang="en-GB" sz="4400" dirty="0" smtClean="0">
                <a:solidFill>
                  <a:srgbClr val="FF0000"/>
                </a:solidFill>
                <a:latin typeface="Comic Sans MS" panose="030F0702030302020204" pitchFamily="66" charset="0"/>
              </a:rPr>
              <a:t>a-e   ay  </a:t>
            </a:r>
            <a:r>
              <a:rPr lang="en-GB" sz="4400" dirty="0" err="1" smtClean="0">
                <a:solidFill>
                  <a:srgbClr val="FF0000"/>
                </a:solidFill>
                <a:latin typeface="Comic Sans MS" panose="030F0702030302020204" pitchFamily="66" charset="0"/>
              </a:rPr>
              <a:t>ai</a:t>
            </a:r>
            <a:r>
              <a:rPr lang="en-GB" sz="4400" dirty="0" smtClean="0">
                <a:solidFill>
                  <a:srgbClr val="FF0000"/>
                </a:solidFill>
                <a:latin typeface="Comic Sans MS" panose="030F0702030302020204" pitchFamily="66" charset="0"/>
              </a:rPr>
              <a:t>   </a:t>
            </a:r>
            <a:r>
              <a:rPr lang="en-GB" sz="4400" dirty="0" err="1" smtClean="0">
                <a:solidFill>
                  <a:srgbClr val="FF0000"/>
                </a:solidFill>
                <a:latin typeface="Comic Sans MS" panose="030F0702030302020204" pitchFamily="66" charset="0"/>
              </a:rPr>
              <a:t>eigh</a:t>
            </a:r>
            <a:r>
              <a:rPr lang="en-GB" sz="4400" dirty="0" smtClean="0">
                <a:solidFill>
                  <a:srgbClr val="FF0000"/>
                </a:solidFill>
                <a:latin typeface="Comic Sans MS" panose="030F0702030302020204" pitchFamily="66" charset="0"/>
              </a:rPr>
              <a:t>   a  </a:t>
            </a:r>
            <a:r>
              <a:rPr lang="en-GB" sz="4400" dirty="0" err="1" smtClean="0">
                <a:solidFill>
                  <a:srgbClr val="FF0000"/>
                </a:solidFill>
                <a:latin typeface="Comic Sans MS" panose="030F0702030302020204" pitchFamily="66" charset="0"/>
              </a:rPr>
              <a:t>ey</a:t>
            </a:r>
            <a:r>
              <a:rPr lang="en-GB" sz="4400" dirty="0" smtClean="0">
                <a:solidFill>
                  <a:srgbClr val="FF0000"/>
                </a:solidFill>
                <a:latin typeface="Comic Sans MS" panose="030F0702030302020204" pitchFamily="66" charset="0"/>
              </a:rPr>
              <a:t> </a:t>
            </a:r>
          </a:p>
          <a:p>
            <a:r>
              <a:rPr lang="en-GB" sz="2400" dirty="0" smtClean="0">
                <a:latin typeface="Comic Sans MS" panose="030F0702030302020204" pitchFamily="66" charset="0"/>
              </a:rPr>
              <a:t>Investigate the alternative spellings on Phonics Play. How many did you spot? </a:t>
            </a:r>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4932" t="21138" r="26490" b="15122"/>
          <a:stretch/>
        </p:blipFill>
        <p:spPr>
          <a:xfrm>
            <a:off x="7888178" y="2029089"/>
            <a:ext cx="3155795" cy="2588017"/>
          </a:xfrm>
          <a:prstGeom prst="rect">
            <a:avLst/>
          </a:prstGeom>
        </p:spPr>
      </p:pic>
      <p:pic>
        <p:nvPicPr>
          <p:cNvPr id="10" name="Picture 9"/>
          <p:cNvPicPr/>
          <p:nvPr/>
        </p:nvPicPr>
        <p:blipFill rotWithShape="1">
          <a:blip r:embed="rId4" cstate="print">
            <a:extLst>
              <a:ext uri="{28A0092B-C50C-407E-A947-70E740481C1C}">
                <a14:useLocalDpi xmlns:a14="http://schemas.microsoft.com/office/drawing/2010/main" val="0"/>
              </a:ext>
            </a:extLst>
          </a:blip>
          <a:srcRect l="20781" t="26372" r="19310" b="12399"/>
          <a:stretch/>
        </p:blipFill>
        <p:spPr bwMode="auto">
          <a:xfrm>
            <a:off x="314713" y="4522851"/>
            <a:ext cx="3055436" cy="2185639"/>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5">
            <a:extLst>
              <a:ext uri="{28A0092B-C50C-407E-A947-70E740481C1C}">
                <a14:useLocalDpi xmlns:a14="http://schemas.microsoft.com/office/drawing/2010/main" val="0"/>
              </a:ext>
            </a:extLst>
          </a:blip>
          <a:srcRect l="18632" t="33253" r="19454" b="10104"/>
          <a:stretch/>
        </p:blipFill>
        <p:spPr bwMode="auto">
          <a:xfrm>
            <a:off x="3582021" y="4439332"/>
            <a:ext cx="4114800" cy="2352675"/>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6"/>
          <a:srcRect l="14475" t="17199" r="15584" b="10105"/>
          <a:stretch/>
        </p:blipFill>
        <p:spPr bwMode="auto">
          <a:xfrm>
            <a:off x="7888178" y="4187785"/>
            <a:ext cx="3494978" cy="240972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076714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9" name="Picture 8"/>
          <p:cNvPicPr/>
          <p:nvPr/>
        </p:nvPicPr>
        <p:blipFill rotWithShape="1">
          <a:blip r:embed="rId3"/>
          <a:srcRect l="35830" t="18805" r="37083" b="20196"/>
          <a:stretch/>
        </p:blipFill>
        <p:spPr bwMode="auto">
          <a:xfrm>
            <a:off x="456619" y="2072964"/>
            <a:ext cx="3379401" cy="3848334"/>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4">
            <a:extLst>
              <a:ext uri="{28A0092B-C50C-407E-A947-70E740481C1C}">
                <a14:useLocalDpi xmlns:a14="http://schemas.microsoft.com/office/drawing/2010/main" val="0"/>
              </a:ext>
            </a:extLst>
          </a:blip>
          <a:srcRect l="35974" t="18117" r="37656" b="20196"/>
          <a:stretch/>
        </p:blipFill>
        <p:spPr bwMode="auto">
          <a:xfrm>
            <a:off x="4015368" y="1984917"/>
            <a:ext cx="3467100" cy="3936381"/>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5"/>
          <a:srcRect l="19063" t="18117" r="19309" b="11481"/>
          <a:stretch/>
        </p:blipFill>
        <p:spPr bwMode="auto">
          <a:xfrm>
            <a:off x="7560760" y="2535043"/>
            <a:ext cx="4095750" cy="2924175"/>
          </a:xfrm>
          <a:prstGeom prst="rect">
            <a:avLst/>
          </a:prstGeom>
          <a:ln>
            <a:noFill/>
          </a:ln>
          <a:extLst>
            <a:ext uri="{53640926-AAD7-44D8-BBD7-CCE9431645EC}">
              <a14:shadowObscured xmlns:a14="http://schemas.microsoft.com/office/drawing/2010/main"/>
            </a:ext>
          </a:extLst>
        </p:spPr>
      </p:pic>
      <p:sp>
        <p:nvSpPr>
          <p:cNvPr id="4" name="TextBox 3"/>
          <p:cNvSpPr txBox="1"/>
          <p:nvPr/>
        </p:nvSpPr>
        <p:spPr>
          <a:xfrm>
            <a:off x="546410" y="390293"/>
            <a:ext cx="9278502" cy="646331"/>
          </a:xfrm>
          <a:prstGeom prst="rect">
            <a:avLst/>
          </a:prstGeom>
          <a:noFill/>
        </p:spPr>
        <p:txBody>
          <a:bodyPr wrap="none" rtlCol="0">
            <a:spAutoFit/>
          </a:bodyPr>
          <a:lstStyle/>
          <a:p>
            <a:r>
              <a:rPr lang="en-GB" sz="3600" dirty="0" smtClean="0">
                <a:latin typeface="Comic Sans MS" panose="030F0702030302020204" pitchFamily="66" charset="0"/>
              </a:rPr>
              <a:t>Why not try one or all of these activities?</a:t>
            </a:r>
            <a:endParaRPr lang="en-GB" sz="3600" dirty="0">
              <a:latin typeface="Comic Sans MS" panose="030F0702030302020204" pitchFamily="66" charset="0"/>
            </a:endParaRPr>
          </a:p>
        </p:txBody>
      </p:sp>
    </p:spTree>
    <p:extLst>
      <p:ext uri="{BB962C8B-B14F-4D97-AF65-F5344CB8AC3E}">
        <p14:creationId xmlns:p14="http://schemas.microsoft.com/office/powerpoint/2010/main" val="2083508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6124754"/>
          </a:xfrm>
          <a:prstGeom prst="rect">
            <a:avLst/>
          </a:prstGeom>
          <a:noFill/>
        </p:spPr>
        <p:txBody>
          <a:bodyPr wrap="square" rtlCol="0">
            <a:spAutoFit/>
          </a:bodyPr>
          <a:lstStyle/>
          <a:p>
            <a:r>
              <a:rPr lang="en-GB" sz="3200" dirty="0" smtClean="0">
                <a:solidFill>
                  <a:srgbClr val="7030A0"/>
                </a:solidFill>
                <a:latin typeface="Comic Sans MS" panose="030F0702030302020204" pitchFamily="66" charset="0"/>
              </a:rPr>
              <a:t>Tuesday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continuing to learn the alternative spellings for the </a:t>
            </a:r>
            <a:r>
              <a:rPr lang="en-GB" sz="2800" dirty="0" err="1" smtClean="0">
                <a:solidFill>
                  <a:srgbClr val="FF0000"/>
                </a:solidFill>
                <a:latin typeface="Comic Sans MS" panose="030F0702030302020204" pitchFamily="66" charset="0"/>
              </a:rPr>
              <a:t>ai</a:t>
            </a:r>
            <a:r>
              <a:rPr lang="en-GB" sz="2800" dirty="0" smtClean="0">
                <a:solidFill>
                  <a:srgbClr val="FF0000"/>
                </a:solidFill>
                <a:latin typeface="Comic Sans MS" panose="030F0702030302020204" pitchFamily="66" charset="0"/>
              </a:rPr>
              <a:t> </a:t>
            </a:r>
            <a:r>
              <a:rPr lang="en-GB" sz="2800" dirty="0">
                <a:latin typeface="Comic Sans MS" panose="030F0702030302020204" pitchFamily="66" charset="0"/>
              </a:rPr>
              <a:t> </a:t>
            </a:r>
            <a:r>
              <a:rPr lang="en-GB" sz="2800" dirty="0" smtClean="0">
                <a:latin typeface="Comic Sans MS" panose="030F0702030302020204" pitchFamily="66" charset="0"/>
              </a:rPr>
              <a:t>phoneme.</a:t>
            </a:r>
          </a:p>
          <a:p>
            <a:endParaRPr lang="en-GB" sz="2800" dirty="0">
              <a:latin typeface="Comic Sans MS" panose="030F0702030302020204" pitchFamily="66" charset="0"/>
            </a:endParaRPr>
          </a:p>
          <a:p>
            <a:r>
              <a:rPr lang="en-GB" sz="2800" dirty="0" smtClean="0">
                <a:latin typeface="Comic Sans MS" panose="030F0702030302020204" pitchFamily="66" charset="0"/>
              </a:rPr>
              <a:t>First lets practise reading the tricky words</a:t>
            </a:r>
          </a:p>
          <a:p>
            <a:endParaRPr lang="en-GB" sz="2800" dirty="0">
              <a:latin typeface="Comic Sans MS" panose="030F0702030302020204" pitchFamily="66" charset="0"/>
            </a:endParaRPr>
          </a:p>
          <a:p>
            <a:r>
              <a:rPr lang="en-GB" sz="7200" dirty="0" smtClean="0">
                <a:latin typeface="Comic Sans MS" panose="030F0702030302020204" pitchFamily="66" charset="0"/>
              </a:rPr>
              <a:t>    </a:t>
            </a:r>
            <a:r>
              <a:rPr lang="en-GB" sz="7200" dirty="0" smtClean="0">
                <a:solidFill>
                  <a:srgbClr val="FF0000"/>
                </a:solidFill>
                <a:latin typeface="Comic Sans MS" panose="030F0702030302020204" pitchFamily="66" charset="0"/>
              </a:rPr>
              <a:t>said,</a:t>
            </a:r>
            <a:r>
              <a:rPr lang="en-GB" sz="7200" dirty="0" smtClean="0">
                <a:latin typeface="Comic Sans MS" panose="030F0702030302020204" pitchFamily="66" charset="0"/>
              </a:rPr>
              <a:t> </a:t>
            </a:r>
            <a:r>
              <a:rPr lang="en-GB" sz="7200" dirty="0" smtClean="0">
                <a:solidFill>
                  <a:srgbClr val="7030A0"/>
                </a:solidFill>
                <a:latin typeface="Comic Sans MS" panose="030F0702030302020204" pitchFamily="66" charset="0"/>
              </a:rPr>
              <a:t>so,</a:t>
            </a:r>
            <a:r>
              <a:rPr lang="en-GB" sz="7200" dirty="0" smtClean="0">
                <a:latin typeface="Comic Sans MS" panose="030F0702030302020204" pitchFamily="66" charset="0"/>
              </a:rPr>
              <a:t> </a:t>
            </a:r>
            <a:r>
              <a:rPr lang="en-GB" sz="7200" dirty="0" smtClean="0">
                <a:solidFill>
                  <a:srgbClr val="FFFF00"/>
                </a:solidFill>
                <a:latin typeface="Comic Sans MS" panose="030F0702030302020204" pitchFamily="66" charset="0"/>
              </a:rPr>
              <a:t>have,</a:t>
            </a:r>
            <a:r>
              <a:rPr lang="en-GB" sz="7200" dirty="0" smtClean="0">
                <a:latin typeface="Comic Sans MS" panose="030F0702030302020204" pitchFamily="66" charset="0"/>
              </a:rPr>
              <a:t> </a:t>
            </a:r>
            <a:r>
              <a:rPr lang="en-GB" sz="7200" dirty="0" smtClean="0">
                <a:solidFill>
                  <a:srgbClr val="FFC000"/>
                </a:solidFill>
                <a:latin typeface="Comic Sans MS" panose="030F0702030302020204" pitchFamily="66" charset="0"/>
              </a:rPr>
              <a:t>like</a:t>
            </a:r>
          </a:p>
          <a:p>
            <a:endParaRPr lang="en-GB" sz="4000" dirty="0" smtClean="0">
              <a:solidFill>
                <a:schemeClr val="accent6">
                  <a:lumMod val="50000"/>
                </a:schemeClr>
              </a:solidFill>
              <a:latin typeface="Comic Sans MS" panose="030F0702030302020204" pitchFamily="66" charset="0"/>
            </a:endParaRPr>
          </a:p>
          <a:p>
            <a:r>
              <a:rPr lang="en-GB" sz="4000" dirty="0">
                <a:solidFill>
                  <a:schemeClr val="accent6">
                    <a:lumMod val="50000"/>
                  </a:schemeClr>
                </a:solidFill>
                <a:latin typeface="Comic Sans MS" panose="030F0702030302020204" pitchFamily="66" charset="0"/>
              </a:rPr>
              <a:t> </a:t>
            </a:r>
            <a:r>
              <a:rPr lang="en-GB" sz="4000" dirty="0" smtClean="0">
                <a:solidFill>
                  <a:schemeClr val="accent6">
                    <a:lumMod val="50000"/>
                  </a:schemeClr>
                </a:solidFill>
                <a:latin typeface="Comic Sans MS" panose="030F0702030302020204" pitchFamily="66" charset="0"/>
              </a:rPr>
              <a:t>Play Train your Brain on</a:t>
            </a:r>
          </a:p>
          <a:p>
            <a:r>
              <a:rPr lang="en-GB" sz="4000" dirty="0" smtClean="0">
                <a:solidFill>
                  <a:schemeClr val="accent6">
                    <a:lumMod val="50000"/>
                  </a:schemeClr>
                </a:solidFill>
                <a:latin typeface="Comic Sans MS" panose="030F0702030302020204" pitchFamily="66" charset="0"/>
              </a:rPr>
              <a:t>Phonics Play</a:t>
            </a:r>
          </a:p>
        </p:txBody>
      </p:sp>
      <p:pic>
        <p:nvPicPr>
          <p:cNvPr id="4" name="Picture 3"/>
          <p:cNvPicPr>
            <a:picLocks noChangeAspect="1"/>
          </p:cNvPicPr>
          <p:nvPr/>
        </p:nvPicPr>
        <p:blipFill rotWithShape="1">
          <a:blip r:embed="rId3"/>
          <a:srcRect l="5928" t="44390" r="65922" b="20976"/>
          <a:stretch/>
        </p:blipFill>
        <p:spPr>
          <a:xfrm>
            <a:off x="6289289" y="4248614"/>
            <a:ext cx="3088888" cy="2375211"/>
          </a:xfrm>
          <a:prstGeom prst="rect">
            <a:avLst/>
          </a:prstGeom>
        </p:spPr>
      </p:pic>
    </p:spTree>
    <p:extLst>
      <p:ext uri="{BB962C8B-B14F-4D97-AF65-F5344CB8AC3E}">
        <p14:creationId xmlns:p14="http://schemas.microsoft.com/office/powerpoint/2010/main" val="8078160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1050" t="20487" r="28523" b="34472"/>
          <a:stretch/>
        </p:blipFill>
        <p:spPr>
          <a:xfrm>
            <a:off x="161692" y="2967586"/>
            <a:ext cx="2787806" cy="3841901"/>
          </a:xfrm>
          <a:prstGeom prst="rect">
            <a:avLst/>
          </a:prstGeom>
        </p:spPr>
      </p:pic>
      <p:pic>
        <p:nvPicPr>
          <p:cNvPr id="5" name="Picture 4"/>
          <p:cNvPicPr>
            <a:picLocks noChangeAspect="1"/>
          </p:cNvPicPr>
          <p:nvPr/>
        </p:nvPicPr>
        <p:blipFill rotWithShape="1">
          <a:blip r:embed="rId3"/>
          <a:srcRect l="29099" t="40976" r="50068" b="16911"/>
          <a:stretch/>
        </p:blipFill>
        <p:spPr>
          <a:xfrm>
            <a:off x="3233854" y="2967586"/>
            <a:ext cx="2913697" cy="3681209"/>
          </a:xfrm>
          <a:prstGeom prst="rect">
            <a:avLst/>
          </a:prstGeom>
        </p:spPr>
      </p:pic>
      <p:sp>
        <p:nvSpPr>
          <p:cNvPr id="7" name="TextBox 6"/>
          <p:cNvSpPr txBox="1"/>
          <p:nvPr/>
        </p:nvSpPr>
        <p:spPr>
          <a:xfrm>
            <a:off x="1" y="289932"/>
            <a:ext cx="12021014" cy="3970318"/>
          </a:xfrm>
          <a:prstGeom prst="rect">
            <a:avLst/>
          </a:prstGeom>
          <a:noFill/>
        </p:spPr>
        <p:txBody>
          <a:bodyPr wrap="square" rtlCol="0">
            <a:spAutoFit/>
          </a:bodyPr>
          <a:lstStyle/>
          <a:p>
            <a:r>
              <a:rPr lang="en-GB" sz="2800" dirty="0" smtClean="0">
                <a:latin typeface="Comic Sans MS" panose="030F0702030302020204" pitchFamily="66" charset="0"/>
              </a:rPr>
              <a:t>Place the alternative spellings of </a:t>
            </a:r>
            <a:r>
              <a:rPr lang="en-GB" sz="2800" dirty="0" err="1" smtClean="0">
                <a:solidFill>
                  <a:srgbClr val="FF0000"/>
                </a:solidFill>
                <a:latin typeface="Comic Sans MS" panose="030F0702030302020204" pitchFamily="66" charset="0"/>
              </a:rPr>
              <a:t>ai</a:t>
            </a:r>
            <a:r>
              <a:rPr lang="en-GB" sz="2800" dirty="0" smtClean="0">
                <a:latin typeface="Comic Sans MS" panose="030F0702030302020204" pitchFamily="66" charset="0"/>
              </a:rPr>
              <a:t> at the top. </a:t>
            </a:r>
          </a:p>
          <a:p>
            <a:r>
              <a:rPr lang="en-GB" sz="2800" dirty="0" smtClean="0">
                <a:latin typeface="Comic Sans MS" panose="030F0702030302020204" pitchFamily="66" charset="0"/>
              </a:rPr>
              <a:t>You could place them on a wall inside or outside. Cut up the words. Read the words and place under the correct spelling.</a:t>
            </a:r>
          </a:p>
          <a:p>
            <a:endParaRPr lang="en-GB" sz="2800" dirty="0">
              <a:latin typeface="Comic Sans MS" panose="030F0702030302020204" pitchFamily="66" charset="0"/>
            </a:endParaRPr>
          </a:p>
          <a:p>
            <a:r>
              <a:rPr lang="en-GB" sz="2800" dirty="0" smtClean="0">
                <a:latin typeface="Comic Sans MS" panose="030F0702030302020204" pitchFamily="66" charset="0"/>
              </a:rPr>
              <a:t>What do you notice? Where does each spelling sit in the word? At the beginning , middle or end?</a:t>
            </a:r>
          </a:p>
          <a:p>
            <a:endParaRPr lang="en-GB" sz="2800" dirty="0">
              <a:latin typeface="Comic Sans MS" panose="030F0702030302020204" pitchFamily="66" charset="0"/>
            </a:endParaRPr>
          </a:p>
          <a:p>
            <a:r>
              <a:rPr lang="en-GB" sz="2800" dirty="0" smtClean="0">
                <a:latin typeface="Comic Sans MS" panose="030F0702030302020204" pitchFamily="66" charset="0"/>
              </a:rPr>
              <a:t>                                                           Check the Best Bet for</a:t>
            </a:r>
          </a:p>
          <a:p>
            <a:r>
              <a:rPr lang="en-GB" sz="2800" dirty="0">
                <a:latin typeface="Comic Sans MS" panose="030F0702030302020204" pitchFamily="66" charset="0"/>
              </a:rPr>
              <a:t> </a:t>
            </a:r>
            <a:r>
              <a:rPr lang="en-GB" sz="2800" dirty="0" smtClean="0">
                <a:latin typeface="Comic Sans MS" panose="030F0702030302020204" pitchFamily="66" charset="0"/>
              </a:rPr>
              <a:t>                                                          spelling words on </a:t>
            </a:r>
            <a:r>
              <a:rPr lang="en-GB" sz="2800" dirty="0">
                <a:latin typeface="Comic Sans MS" panose="030F0702030302020204" pitchFamily="66" charset="0"/>
              </a:rPr>
              <a:t>P</a:t>
            </a:r>
            <a:r>
              <a:rPr lang="en-GB" sz="2800" dirty="0" smtClean="0">
                <a:latin typeface="Comic Sans MS" panose="030F0702030302020204" pitchFamily="66" charset="0"/>
              </a:rPr>
              <a:t>honics Play</a:t>
            </a:r>
            <a:endParaRPr lang="en-GB" sz="2800" dirty="0">
              <a:latin typeface="Comic Sans MS" panose="030F0702030302020204" pitchFamily="66" charset="0"/>
            </a:endParaRPr>
          </a:p>
        </p:txBody>
      </p:sp>
      <p:pic>
        <p:nvPicPr>
          <p:cNvPr id="8" name="Picture 7"/>
          <p:cNvPicPr>
            <a:picLocks noChangeAspect="1"/>
          </p:cNvPicPr>
          <p:nvPr/>
        </p:nvPicPr>
        <p:blipFill rotWithShape="1">
          <a:blip r:embed="rId4"/>
          <a:srcRect l="5114" t="31220" r="3828" b="6666"/>
          <a:stretch/>
        </p:blipFill>
        <p:spPr>
          <a:xfrm>
            <a:off x="6330501" y="4348975"/>
            <a:ext cx="3949515" cy="1683834"/>
          </a:xfrm>
          <a:prstGeom prst="rect">
            <a:avLst/>
          </a:prstGeom>
        </p:spPr>
      </p:pic>
      <p:sp>
        <p:nvSpPr>
          <p:cNvPr id="9" name="Oval 8"/>
          <p:cNvSpPr/>
          <p:nvPr/>
        </p:nvSpPr>
        <p:spPr>
          <a:xfrm>
            <a:off x="6304807" y="4348975"/>
            <a:ext cx="1315200" cy="1030139"/>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p:nvPr/>
        </p:nvPicPr>
        <p:blipFill rotWithShape="1">
          <a:blip r:embed="rId5"/>
          <a:srcRect l="14475" t="17199" r="15584" b="10105"/>
          <a:stretch/>
        </p:blipFill>
        <p:spPr bwMode="auto">
          <a:xfrm>
            <a:off x="8552985" y="4783873"/>
            <a:ext cx="3468029" cy="186492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302326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14" name="Picture 13"/>
          <p:cNvPicPr/>
          <p:nvPr/>
        </p:nvPicPr>
        <p:blipFill rotWithShape="1">
          <a:blip r:embed="rId2"/>
          <a:srcRect l="36977" t="18115" r="36652" b="20426"/>
          <a:stretch/>
        </p:blipFill>
        <p:spPr bwMode="auto">
          <a:xfrm>
            <a:off x="4382609" y="2152650"/>
            <a:ext cx="3319482" cy="3735194"/>
          </a:xfrm>
          <a:prstGeom prst="rect">
            <a:avLst/>
          </a:prstGeom>
          <a:ln>
            <a:noFill/>
          </a:ln>
          <a:extLst>
            <a:ext uri="{53640926-AAD7-44D8-BBD7-CCE9431645EC}">
              <a14:shadowObscured xmlns:a14="http://schemas.microsoft.com/office/drawing/2010/main"/>
            </a:ext>
          </a:extLst>
        </p:spPr>
      </p:pic>
      <p:pic>
        <p:nvPicPr>
          <p:cNvPr id="15" name="Picture 14"/>
          <p:cNvPicPr/>
          <p:nvPr/>
        </p:nvPicPr>
        <p:blipFill rotWithShape="1">
          <a:blip r:embed="rId3">
            <a:extLst>
              <a:ext uri="{28A0092B-C50C-407E-A947-70E740481C1C}">
                <a14:useLocalDpi xmlns:a14="http://schemas.microsoft.com/office/drawing/2010/main" val="0"/>
              </a:ext>
            </a:extLst>
          </a:blip>
          <a:srcRect l="19492" t="19034" r="19023" b="12628"/>
          <a:stretch/>
        </p:blipFill>
        <p:spPr bwMode="auto">
          <a:xfrm>
            <a:off x="239192" y="2243951"/>
            <a:ext cx="4086225" cy="2838450"/>
          </a:xfrm>
          <a:prstGeom prst="rect">
            <a:avLst/>
          </a:prstGeom>
          <a:ln>
            <a:noFill/>
          </a:ln>
          <a:extLst>
            <a:ext uri="{53640926-AAD7-44D8-BBD7-CCE9431645EC}">
              <a14:shadowObscured xmlns:a14="http://schemas.microsoft.com/office/drawing/2010/main"/>
            </a:ext>
          </a:extLst>
        </p:spPr>
      </p:pic>
      <p:pic>
        <p:nvPicPr>
          <p:cNvPr id="16" name="Picture 15"/>
          <p:cNvPicPr/>
          <p:nvPr/>
        </p:nvPicPr>
        <p:blipFill rotWithShape="1">
          <a:blip r:embed="rId4"/>
          <a:srcRect l="36690" t="18346" r="36222" b="21113"/>
          <a:stretch/>
        </p:blipFill>
        <p:spPr bwMode="auto">
          <a:xfrm>
            <a:off x="8496648" y="2152649"/>
            <a:ext cx="2799537" cy="3913613"/>
          </a:xfrm>
          <a:prstGeom prst="rect">
            <a:avLst/>
          </a:prstGeom>
          <a:ln>
            <a:noFill/>
          </a:ln>
          <a:extLst>
            <a:ext uri="{53640926-AAD7-44D8-BBD7-CCE9431645EC}">
              <a14:shadowObscured xmlns:a14="http://schemas.microsoft.com/office/drawing/2010/main"/>
            </a:ext>
          </a:extLst>
        </p:spPr>
      </p:pic>
      <p:sp>
        <p:nvSpPr>
          <p:cNvPr id="3" name="TextBox 2"/>
          <p:cNvSpPr txBox="1"/>
          <p:nvPr/>
        </p:nvSpPr>
        <p:spPr>
          <a:xfrm>
            <a:off x="225862" y="468351"/>
            <a:ext cx="8313494" cy="707886"/>
          </a:xfrm>
          <a:prstGeom prst="rect">
            <a:avLst/>
          </a:prstGeom>
          <a:noFill/>
        </p:spPr>
        <p:txBody>
          <a:bodyPr wrap="none" rtlCol="0">
            <a:spAutoFit/>
          </a:bodyPr>
          <a:lstStyle/>
          <a:p>
            <a:r>
              <a:rPr lang="en-GB" sz="4000" dirty="0" smtClean="0">
                <a:latin typeface="Comic Sans MS" panose="030F0702030302020204" pitchFamily="66" charset="0"/>
              </a:rPr>
              <a:t>Why not try the activities here ? </a:t>
            </a:r>
            <a:endParaRPr lang="en-GB" sz="4000" dirty="0">
              <a:latin typeface="Comic Sans MS" panose="030F0702030302020204" pitchFamily="66" charset="0"/>
            </a:endParaRPr>
          </a:p>
        </p:txBody>
      </p:sp>
    </p:spTree>
    <p:extLst>
      <p:ext uri="{BB962C8B-B14F-4D97-AF65-F5344CB8AC3E}">
        <p14:creationId xmlns:p14="http://schemas.microsoft.com/office/powerpoint/2010/main" val="22470699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9092" y="75304"/>
            <a:ext cx="11758108" cy="6678751"/>
          </a:xfrm>
          <a:prstGeom prst="rect">
            <a:avLst/>
          </a:prstGeom>
          <a:noFill/>
        </p:spPr>
        <p:txBody>
          <a:bodyPr wrap="square" rtlCol="0">
            <a:spAutoFit/>
          </a:bodyPr>
          <a:lstStyle/>
          <a:p>
            <a:r>
              <a:rPr lang="en-GB" sz="3200" dirty="0" smtClean="0">
                <a:solidFill>
                  <a:srgbClr val="FFC000"/>
                </a:solidFill>
                <a:latin typeface="Comic Sans MS" panose="030F0702030302020204" pitchFamily="66" charset="0"/>
              </a:rPr>
              <a:t>Wednesday</a:t>
            </a:r>
            <a:r>
              <a:rPr lang="en-GB" sz="3200" dirty="0" smtClean="0">
                <a:latin typeface="Comic Sans MS" panose="030F0702030302020204" pitchFamily="66" charset="0"/>
              </a:rPr>
              <a:t>: Play Quickwrite Graphemes practise writing the</a:t>
            </a:r>
          </a:p>
          <a:p>
            <a:r>
              <a:rPr lang="en-GB" sz="3200" dirty="0" smtClean="0">
                <a:latin typeface="Comic Sans MS" panose="030F0702030302020204" pitchFamily="66" charset="0"/>
              </a:rPr>
              <a:t>Graphemes on the sheet and slide 2. </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Get your grown up or someone to say the sound and see if you can write the grapheme. </a:t>
            </a:r>
          </a:p>
          <a:p>
            <a:endParaRPr lang="en-GB" sz="2800" dirty="0">
              <a:latin typeface="Comic Sans MS" panose="030F0702030302020204" pitchFamily="66" charset="0"/>
            </a:endParaRPr>
          </a:p>
          <a:p>
            <a:r>
              <a:rPr lang="en-GB" sz="2800" dirty="0" smtClean="0">
                <a:solidFill>
                  <a:srgbClr val="FF0000"/>
                </a:solidFill>
                <a:latin typeface="Comic Sans MS" panose="030F0702030302020204" pitchFamily="66" charset="0"/>
              </a:rPr>
              <a:t>Can you write more than one grapheme for each phoneme?</a:t>
            </a:r>
          </a:p>
          <a:p>
            <a:endParaRPr lang="en-GB" sz="2800" dirty="0">
              <a:latin typeface="Comic Sans MS" panose="030F0702030302020204" pitchFamily="66" charset="0"/>
            </a:endParaRPr>
          </a:p>
          <a:p>
            <a:r>
              <a:rPr lang="en-GB" sz="2800" dirty="0" smtClean="0">
                <a:solidFill>
                  <a:srgbClr val="7030A0"/>
                </a:solidFill>
                <a:latin typeface="Comic Sans MS" panose="030F0702030302020204" pitchFamily="66" charset="0"/>
              </a:rPr>
              <a:t>How quick can you write them? </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solidFill>
                  <a:srgbClr val="FFFF00"/>
                </a:solidFill>
                <a:latin typeface="Comic Sans MS" panose="030F0702030302020204" pitchFamily="66" charset="0"/>
              </a:rPr>
              <a:t>How many did you get right?  </a:t>
            </a: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solidFill>
                  <a:srgbClr val="002060"/>
                </a:solidFill>
                <a:latin typeface="Comic Sans MS" panose="030F0702030302020204" pitchFamily="66" charset="0"/>
              </a:rPr>
              <a:t>Which ones do you need to practise? </a:t>
            </a:r>
          </a:p>
        </p:txBody>
      </p:sp>
    </p:spTree>
    <p:extLst>
      <p:ext uri="{BB962C8B-B14F-4D97-AF65-F5344CB8AC3E}">
        <p14:creationId xmlns:p14="http://schemas.microsoft.com/office/powerpoint/2010/main" val="12317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fade">
                                      <p:cBhvr>
                                        <p:cTn id="7" dur="1000"/>
                                        <p:tgtEl>
                                          <p:spTgt spid="2">
                                            <p:txEl>
                                              <p:pRg st="5" end="5"/>
                                            </p:txEl>
                                          </p:spTgt>
                                        </p:tgtEl>
                                      </p:cBhvr>
                                    </p:animEffect>
                                    <p:anim calcmode="lin" valueType="num">
                                      <p:cBhvr>
                                        <p:cTn id="8"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7" end="7"/>
                                            </p:txEl>
                                          </p:spTgt>
                                        </p:tgtEl>
                                        <p:attrNameLst>
                                          <p:attrName>style.visibility</p:attrName>
                                        </p:attrNameLst>
                                      </p:cBhvr>
                                      <p:to>
                                        <p:strVal val="visible"/>
                                      </p:to>
                                    </p:set>
                                    <p:animEffect transition="in" filter="fade">
                                      <p:cBhvr>
                                        <p:cTn id="14" dur="1000"/>
                                        <p:tgtEl>
                                          <p:spTgt spid="2">
                                            <p:txEl>
                                              <p:pRg st="7" end="7"/>
                                            </p:txEl>
                                          </p:spTgt>
                                        </p:tgtEl>
                                      </p:cBhvr>
                                    </p:animEffect>
                                    <p:anim calcmode="lin" valueType="num">
                                      <p:cBhvr>
                                        <p:cTn id="15"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10" end="10"/>
                                            </p:txEl>
                                          </p:spTgt>
                                        </p:tgtEl>
                                        <p:attrNameLst>
                                          <p:attrName>style.visibility</p:attrName>
                                        </p:attrNameLst>
                                      </p:cBhvr>
                                      <p:to>
                                        <p:strVal val="visible"/>
                                      </p:to>
                                    </p:set>
                                    <p:animEffect transition="in" filter="fade">
                                      <p:cBhvr>
                                        <p:cTn id="21" dur="1000"/>
                                        <p:tgtEl>
                                          <p:spTgt spid="2">
                                            <p:txEl>
                                              <p:pRg st="10" end="10"/>
                                            </p:txEl>
                                          </p:spTgt>
                                        </p:tgtEl>
                                      </p:cBhvr>
                                    </p:animEffect>
                                    <p:anim calcmode="lin" valueType="num">
                                      <p:cBhvr>
                                        <p:cTn id="22"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13" end="13"/>
                                            </p:txEl>
                                          </p:spTgt>
                                        </p:tgtEl>
                                        <p:attrNameLst>
                                          <p:attrName>style.visibility</p:attrName>
                                        </p:attrNameLst>
                                      </p:cBhvr>
                                      <p:to>
                                        <p:strVal val="visible"/>
                                      </p:to>
                                    </p:set>
                                    <p:animEffect transition="in" filter="fade">
                                      <p:cBhvr>
                                        <p:cTn id="28" dur="1000"/>
                                        <p:tgtEl>
                                          <p:spTgt spid="2">
                                            <p:txEl>
                                              <p:pRg st="13" end="13"/>
                                            </p:txEl>
                                          </p:spTgt>
                                        </p:tgtEl>
                                      </p:cBhvr>
                                    </p:animEffect>
                                    <p:anim calcmode="lin" valueType="num">
                                      <p:cBhvr>
                                        <p:cTn id="29" dur="1000" fill="hold"/>
                                        <p:tgtEl>
                                          <p:spTgt spid="2">
                                            <p:txEl>
                                              <p:pRg st="13" end="1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5318" t="22764" r="65767" b="37886"/>
          <a:stretch/>
        </p:blipFill>
        <p:spPr>
          <a:xfrm>
            <a:off x="2408664" y="2743200"/>
            <a:ext cx="6266985" cy="3717184"/>
          </a:xfrm>
          <a:prstGeom prst="rect">
            <a:avLst/>
          </a:prstGeom>
        </p:spPr>
      </p:pic>
      <p:sp>
        <p:nvSpPr>
          <p:cNvPr id="11" name="TextBox 10"/>
          <p:cNvSpPr txBox="1"/>
          <p:nvPr/>
        </p:nvSpPr>
        <p:spPr>
          <a:xfrm>
            <a:off x="591015" y="457200"/>
            <a:ext cx="11162030" cy="954107"/>
          </a:xfrm>
          <a:prstGeom prst="rect">
            <a:avLst/>
          </a:prstGeom>
          <a:noFill/>
        </p:spPr>
        <p:txBody>
          <a:bodyPr wrap="none" rtlCol="0">
            <a:spAutoFit/>
          </a:bodyPr>
          <a:lstStyle/>
          <a:p>
            <a:r>
              <a:rPr lang="en-GB" sz="2800" dirty="0" smtClean="0">
                <a:latin typeface="Comic Sans MS" panose="030F0702030302020204" pitchFamily="66" charset="0"/>
              </a:rPr>
              <a:t>Practise your grapheme recognition with Flash Cards Speed Trial </a:t>
            </a:r>
          </a:p>
          <a:p>
            <a:r>
              <a:rPr lang="en-GB" sz="2800" dirty="0" smtClean="0">
                <a:latin typeface="Comic Sans MS" panose="030F0702030302020204" pitchFamily="66" charset="0"/>
              </a:rPr>
              <a:t>on Phonics play.</a:t>
            </a:r>
            <a:r>
              <a:rPr lang="en-GB" dirty="0" smtClean="0"/>
              <a:t> </a:t>
            </a:r>
            <a:endParaRPr lang="en-GB" dirty="0"/>
          </a:p>
        </p:txBody>
      </p:sp>
    </p:spTree>
    <p:extLst>
      <p:ext uri="{BB962C8B-B14F-4D97-AF65-F5344CB8AC3E}">
        <p14:creationId xmlns:p14="http://schemas.microsoft.com/office/powerpoint/2010/main" val="2241419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sp>
        <p:nvSpPr>
          <p:cNvPr id="3" name="TextBox 2"/>
          <p:cNvSpPr txBox="1"/>
          <p:nvPr/>
        </p:nvSpPr>
        <p:spPr>
          <a:xfrm>
            <a:off x="267629" y="245326"/>
            <a:ext cx="8169224" cy="954107"/>
          </a:xfrm>
          <a:prstGeom prst="rect">
            <a:avLst/>
          </a:prstGeom>
          <a:noFill/>
        </p:spPr>
        <p:txBody>
          <a:bodyPr wrap="none" rtlCol="0">
            <a:spAutoFit/>
          </a:bodyPr>
          <a:lstStyle/>
          <a:p>
            <a:r>
              <a:rPr lang="en-GB" sz="2800" dirty="0" smtClean="0">
                <a:latin typeface="Comic Sans MS" panose="030F0702030302020204" pitchFamily="66" charset="0"/>
              </a:rPr>
              <a:t>Play word sort using either of these resources. </a:t>
            </a:r>
          </a:p>
          <a:p>
            <a:r>
              <a:rPr lang="en-GB" sz="2800" dirty="0" smtClean="0">
                <a:solidFill>
                  <a:srgbClr val="FF0000"/>
                </a:solidFill>
                <a:latin typeface="Comic Sans MS" panose="030F0702030302020204" pitchFamily="66" charset="0"/>
              </a:rPr>
              <a:t>Remember</a:t>
            </a:r>
            <a:r>
              <a:rPr lang="en-GB" sz="2800" dirty="0" smtClean="0">
                <a:latin typeface="Comic Sans MS" panose="030F0702030302020204" pitchFamily="66" charset="0"/>
              </a:rPr>
              <a:t> the Best Bet for spelling !</a:t>
            </a:r>
            <a:endParaRPr lang="en-GB" sz="2800" dirty="0">
              <a:latin typeface="Comic Sans MS" panose="030F0702030302020204" pitchFamily="66" charset="0"/>
            </a:endParaRPr>
          </a:p>
        </p:txBody>
      </p:sp>
      <p:pic>
        <p:nvPicPr>
          <p:cNvPr id="13" name="Picture 12"/>
          <p:cNvPicPr>
            <a:picLocks noChangeAspect="1"/>
          </p:cNvPicPr>
          <p:nvPr/>
        </p:nvPicPr>
        <p:blipFill rotWithShape="1">
          <a:blip r:embed="rId2"/>
          <a:srcRect l="5114" t="31220" r="3828" b="6666"/>
          <a:stretch/>
        </p:blipFill>
        <p:spPr>
          <a:xfrm>
            <a:off x="292647" y="1547937"/>
            <a:ext cx="5330284" cy="2272510"/>
          </a:xfrm>
          <a:prstGeom prst="rect">
            <a:avLst/>
          </a:prstGeom>
        </p:spPr>
      </p:pic>
      <p:sp>
        <p:nvSpPr>
          <p:cNvPr id="14" name="Oval 13"/>
          <p:cNvSpPr/>
          <p:nvPr/>
        </p:nvSpPr>
        <p:spPr>
          <a:xfrm>
            <a:off x="-67115" y="1415784"/>
            <a:ext cx="2274205" cy="170078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p:cNvPicPr/>
          <p:nvPr/>
        </p:nvPicPr>
        <p:blipFill rotWithShape="1">
          <a:blip r:embed="rId3" cstate="print">
            <a:extLst>
              <a:ext uri="{28A0092B-C50C-407E-A947-70E740481C1C}">
                <a14:useLocalDpi xmlns:a14="http://schemas.microsoft.com/office/drawing/2010/main" val="0"/>
              </a:ext>
            </a:extLst>
          </a:blip>
          <a:srcRect l="20781" t="26372" r="19310" b="12399"/>
          <a:stretch/>
        </p:blipFill>
        <p:spPr bwMode="auto">
          <a:xfrm>
            <a:off x="3124176" y="1877449"/>
            <a:ext cx="3055436" cy="2185639"/>
          </a:xfrm>
          <a:prstGeom prst="rect">
            <a:avLst/>
          </a:prstGeom>
          <a:ln>
            <a:noFill/>
          </a:ln>
          <a:extLst>
            <a:ext uri="{53640926-AAD7-44D8-BBD7-CCE9431645EC}">
              <a14:shadowObscured xmlns:a14="http://schemas.microsoft.com/office/drawing/2010/main"/>
            </a:ext>
          </a:extLst>
        </p:spPr>
      </p:pic>
      <p:pic>
        <p:nvPicPr>
          <p:cNvPr id="17" name="Picture 16"/>
          <p:cNvPicPr/>
          <p:nvPr/>
        </p:nvPicPr>
        <p:blipFill rotWithShape="1">
          <a:blip r:embed="rId4">
            <a:extLst>
              <a:ext uri="{28A0092B-C50C-407E-A947-70E740481C1C}">
                <a14:useLocalDpi xmlns:a14="http://schemas.microsoft.com/office/drawing/2010/main" val="0"/>
              </a:ext>
            </a:extLst>
          </a:blip>
          <a:srcRect l="18632" t="33253" r="19454" b="10104"/>
          <a:stretch/>
        </p:blipFill>
        <p:spPr bwMode="auto">
          <a:xfrm>
            <a:off x="6187412" y="1793930"/>
            <a:ext cx="4114800" cy="2352675"/>
          </a:xfrm>
          <a:prstGeom prst="rect">
            <a:avLst/>
          </a:prstGeom>
          <a:ln>
            <a:noFill/>
          </a:ln>
          <a:extLst>
            <a:ext uri="{53640926-AAD7-44D8-BBD7-CCE9431645EC}">
              <a14:shadowObscured xmlns:a14="http://schemas.microsoft.com/office/drawing/2010/main"/>
            </a:ext>
          </a:extLst>
        </p:spPr>
      </p:pic>
      <p:pic>
        <p:nvPicPr>
          <p:cNvPr id="18" name="Picture 17"/>
          <p:cNvPicPr>
            <a:picLocks noChangeAspect="1"/>
          </p:cNvPicPr>
          <p:nvPr/>
        </p:nvPicPr>
        <p:blipFill rotWithShape="1">
          <a:blip r:embed="rId5"/>
          <a:srcRect l="51050" t="20487" r="28523" b="34472"/>
          <a:stretch/>
        </p:blipFill>
        <p:spPr>
          <a:xfrm>
            <a:off x="747133" y="3339438"/>
            <a:ext cx="2377044" cy="3275826"/>
          </a:xfrm>
          <a:prstGeom prst="rect">
            <a:avLst/>
          </a:prstGeom>
        </p:spPr>
      </p:pic>
      <p:pic>
        <p:nvPicPr>
          <p:cNvPr id="19" name="Picture 18"/>
          <p:cNvPicPr>
            <a:picLocks noChangeAspect="1"/>
          </p:cNvPicPr>
          <p:nvPr/>
        </p:nvPicPr>
        <p:blipFill rotWithShape="1">
          <a:blip r:embed="rId6"/>
          <a:srcRect l="29099" t="40976" r="50068" b="16911"/>
          <a:stretch/>
        </p:blipFill>
        <p:spPr>
          <a:xfrm>
            <a:off x="3557239" y="3376156"/>
            <a:ext cx="2590312" cy="3272639"/>
          </a:xfrm>
          <a:prstGeom prst="rect">
            <a:avLst/>
          </a:prstGeom>
        </p:spPr>
      </p:pic>
      <p:pic>
        <p:nvPicPr>
          <p:cNvPr id="20" name="Picture 19"/>
          <p:cNvPicPr/>
          <p:nvPr/>
        </p:nvPicPr>
        <p:blipFill rotWithShape="1">
          <a:blip r:embed="rId7"/>
          <a:srcRect l="14475" t="17199" r="15584" b="10105"/>
          <a:stretch/>
        </p:blipFill>
        <p:spPr bwMode="auto">
          <a:xfrm>
            <a:off x="6724186" y="4371277"/>
            <a:ext cx="4705814" cy="227751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029429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74530" y="133815"/>
            <a:ext cx="11801138" cy="7140416"/>
          </a:xfrm>
          <a:prstGeom prst="rect">
            <a:avLst/>
          </a:prstGeom>
          <a:noFill/>
        </p:spPr>
        <p:txBody>
          <a:bodyPr wrap="square" rtlCol="0">
            <a:spAutoFit/>
          </a:bodyPr>
          <a:lstStyle/>
          <a:p>
            <a:endParaRPr lang="en-GB" dirty="0" smtClean="0">
              <a:latin typeface="Comic Sans MS" panose="030F0702030302020204" pitchFamily="66" charset="0"/>
            </a:endParaRPr>
          </a:p>
          <a:p>
            <a:r>
              <a:rPr lang="en-GB" sz="2000" dirty="0" smtClean="0">
                <a:latin typeface="Comic Sans MS" panose="030F0702030302020204" pitchFamily="66" charset="0"/>
              </a:rPr>
              <a:t>Read the following sentences. </a:t>
            </a:r>
            <a:r>
              <a:rPr lang="en-GB" sz="2000" dirty="0" smtClean="0">
                <a:solidFill>
                  <a:srgbClr val="FF0000"/>
                </a:solidFill>
                <a:latin typeface="Comic Sans MS" panose="030F0702030302020204" pitchFamily="66" charset="0"/>
              </a:rPr>
              <a:t>Remember</a:t>
            </a:r>
            <a:r>
              <a:rPr lang="en-GB" sz="2000" dirty="0" smtClean="0">
                <a:latin typeface="Comic Sans MS" panose="030F0702030302020204" pitchFamily="66" charset="0"/>
              </a:rPr>
              <a:t> to sound out the words you are unsure </a:t>
            </a:r>
          </a:p>
          <a:p>
            <a:r>
              <a:rPr lang="en-GB" sz="2000" dirty="0" smtClean="0">
                <a:latin typeface="Comic Sans MS" panose="030F0702030302020204" pitchFamily="66" charset="0"/>
              </a:rPr>
              <a:t>of </a:t>
            </a:r>
            <a:r>
              <a:rPr lang="en-GB" sz="2000" dirty="0" smtClean="0">
                <a:solidFill>
                  <a:srgbClr val="FF0000"/>
                </a:solidFill>
                <a:latin typeface="Comic Sans MS" panose="030F0702030302020204" pitchFamily="66" charset="0"/>
              </a:rPr>
              <a:t>(don’t guess) </a:t>
            </a:r>
            <a:r>
              <a:rPr lang="en-GB" sz="2000" dirty="0" smtClean="0">
                <a:latin typeface="Comic Sans MS" panose="030F0702030302020204" pitchFamily="66" charset="0"/>
              </a:rPr>
              <a:t>and then read the complete sentence.</a:t>
            </a:r>
          </a:p>
          <a:p>
            <a:endParaRPr lang="en-GB" sz="2000" dirty="0" smtClean="0">
              <a:latin typeface="Comic Sans MS" panose="030F0702030302020204" pitchFamily="66" charset="0"/>
            </a:endParaRPr>
          </a:p>
          <a:p>
            <a:endParaRPr lang="en-GB" dirty="0" smtClean="0">
              <a:latin typeface="Comic Sans MS" panose="030F0702030302020204" pitchFamily="66" charset="0"/>
            </a:endParaRPr>
          </a:p>
          <a:p>
            <a:r>
              <a:rPr lang="en-GB" sz="4400" dirty="0" smtClean="0">
                <a:solidFill>
                  <a:srgbClr val="7030A0"/>
                </a:solidFill>
                <a:latin typeface="Comic Sans MS" panose="030F0702030302020204" pitchFamily="66" charset="0"/>
              </a:rPr>
              <a:t>Snakes and ladders is a good game to play.</a:t>
            </a:r>
          </a:p>
          <a:p>
            <a:endParaRPr lang="en-GB" sz="4400" dirty="0" smtClean="0">
              <a:solidFill>
                <a:srgbClr val="7030A0"/>
              </a:solidFill>
              <a:latin typeface="Comic Sans MS" panose="030F0702030302020204" pitchFamily="66" charset="0"/>
            </a:endParaRPr>
          </a:p>
          <a:p>
            <a:r>
              <a:rPr lang="en-GB" sz="4400" dirty="0" smtClean="0">
                <a:solidFill>
                  <a:srgbClr val="FFC000"/>
                </a:solidFill>
                <a:latin typeface="Comic Sans MS" panose="030F0702030302020204" pitchFamily="66" charset="0"/>
              </a:rPr>
              <a:t>If a lady, in a grey apron, is on a train that gets delayed, should she complain?</a:t>
            </a:r>
          </a:p>
          <a:p>
            <a:endParaRPr lang="en-GB" sz="4400" dirty="0" smtClean="0">
              <a:solidFill>
                <a:srgbClr val="C00000"/>
              </a:solidFill>
              <a:latin typeface="Comic Sans MS" panose="030F0702030302020204" pitchFamily="66" charset="0"/>
            </a:endParaRPr>
          </a:p>
          <a:p>
            <a:r>
              <a:rPr lang="en-GB" sz="4400" dirty="0" smtClean="0">
                <a:solidFill>
                  <a:srgbClr val="C00000"/>
                </a:solidFill>
                <a:latin typeface="Comic Sans MS" panose="030F0702030302020204" pitchFamily="66" charset="0"/>
              </a:rPr>
              <a:t>Can a snail get on a plane to go away on holiday?</a:t>
            </a:r>
          </a:p>
          <a:p>
            <a:endParaRPr lang="en-GB" sz="5400" dirty="0">
              <a:solidFill>
                <a:srgbClr val="7030A0"/>
              </a:solidFill>
            </a:endParaRPr>
          </a:p>
        </p:txBody>
      </p:sp>
    </p:spTree>
    <p:extLst>
      <p:ext uri="{BB962C8B-B14F-4D97-AF65-F5344CB8AC3E}">
        <p14:creationId xmlns:p14="http://schemas.microsoft.com/office/powerpoint/2010/main" val="271751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angle 2"/>
          <p:cNvSpPr/>
          <p:nvPr/>
        </p:nvSpPr>
        <p:spPr>
          <a:xfrm>
            <a:off x="180109" y="291828"/>
            <a:ext cx="11831782" cy="1200329"/>
          </a:xfrm>
          <a:prstGeom prst="rect">
            <a:avLst/>
          </a:prstGeom>
        </p:spPr>
        <p:txBody>
          <a:bodyPr wrap="square">
            <a:spAutoFit/>
          </a:bodyPr>
          <a:lstStyle/>
          <a:p>
            <a:r>
              <a:rPr lang="en-GB" sz="3600" dirty="0">
                <a:solidFill>
                  <a:srgbClr val="FFFF00"/>
                </a:solidFill>
                <a:latin typeface="Comic Sans MS" panose="030F0702030302020204" pitchFamily="66" charset="0"/>
              </a:rPr>
              <a:t>Thursday</a:t>
            </a:r>
            <a:r>
              <a:rPr lang="en-GB" sz="3600" dirty="0">
                <a:latin typeface="Comic Sans MS" panose="030F0702030302020204" pitchFamily="66" charset="0"/>
              </a:rPr>
              <a:t>: Practise the phonemes and graphemes on the sheet (slide 2) using the </a:t>
            </a:r>
            <a:r>
              <a:rPr lang="en-GB" sz="3600" dirty="0">
                <a:solidFill>
                  <a:srgbClr val="FF0000"/>
                </a:solidFill>
                <a:latin typeface="Comic Sans MS" panose="030F0702030302020204" pitchFamily="66" charset="0"/>
              </a:rPr>
              <a:t>Pure Sound.</a:t>
            </a:r>
            <a:endParaRPr lang="en-GB" sz="3600" dirty="0">
              <a:latin typeface="Comic Sans MS" panose="030F0702030302020204" pitchFamily="66" charset="0"/>
            </a:endParaRPr>
          </a:p>
        </p:txBody>
      </p:sp>
      <p:sp>
        <p:nvSpPr>
          <p:cNvPr id="5" name="Rectangle 4"/>
          <p:cNvSpPr/>
          <p:nvPr/>
        </p:nvSpPr>
        <p:spPr>
          <a:xfrm>
            <a:off x="180109" y="1628249"/>
            <a:ext cx="11684789" cy="1477328"/>
          </a:xfrm>
          <a:prstGeom prst="rect">
            <a:avLst/>
          </a:prstGeom>
        </p:spPr>
        <p:txBody>
          <a:bodyPr wrap="square">
            <a:spAutoFit/>
          </a:bodyPr>
          <a:lstStyle/>
          <a:p>
            <a:r>
              <a:rPr lang="en-GB" sz="3600" dirty="0" smtClean="0">
                <a:solidFill>
                  <a:srgbClr val="002060"/>
                </a:solidFill>
                <a:latin typeface="Comic Sans MS" panose="030F0702030302020204" pitchFamily="66" charset="0"/>
              </a:rPr>
              <a:t>Today we are going to be learning the alternative spellings for </a:t>
            </a:r>
            <a:r>
              <a:rPr lang="en-GB" sz="5400" dirty="0" smtClean="0">
                <a:solidFill>
                  <a:srgbClr val="FF0000"/>
                </a:solidFill>
                <a:latin typeface="Comic Sans MS" panose="030F0702030302020204" pitchFamily="66" charset="0"/>
              </a:rPr>
              <a:t>c</a:t>
            </a:r>
            <a:endParaRPr lang="en-GB" sz="5400" dirty="0">
              <a:solidFill>
                <a:srgbClr val="FF0000"/>
              </a:solidFill>
              <a:latin typeface="Comic Sans MS" panose="030F0702030302020204" pitchFamily="66" charset="0"/>
            </a:endParaRPr>
          </a:p>
        </p:txBody>
      </p:sp>
      <p:sp>
        <p:nvSpPr>
          <p:cNvPr id="2" name="Rectangle 1"/>
          <p:cNvSpPr/>
          <p:nvPr/>
        </p:nvSpPr>
        <p:spPr>
          <a:xfrm>
            <a:off x="434897" y="3356505"/>
            <a:ext cx="10995103" cy="1477328"/>
          </a:xfrm>
          <a:prstGeom prst="rect">
            <a:avLst/>
          </a:prstGeom>
        </p:spPr>
        <p:txBody>
          <a:bodyPr wrap="square">
            <a:spAutoFit/>
          </a:bodyPr>
          <a:lstStyle/>
          <a:p>
            <a:r>
              <a:rPr lang="en-GB" sz="3600" dirty="0">
                <a:latin typeface="Comic Sans MS" panose="030F0702030302020204" pitchFamily="66" charset="0"/>
              </a:rPr>
              <a:t>First lets practise reading the tricky words</a:t>
            </a:r>
          </a:p>
          <a:p>
            <a:r>
              <a:rPr lang="en-GB" sz="5400" dirty="0" smtClean="0">
                <a:solidFill>
                  <a:srgbClr val="FF0000"/>
                </a:solidFill>
                <a:latin typeface="Comic Sans MS" panose="030F0702030302020204" pitchFamily="66" charset="0"/>
              </a:rPr>
              <a:t>some,</a:t>
            </a:r>
            <a:r>
              <a:rPr lang="en-GB" sz="5400" dirty="0" smtClean="0">
                <a:latin typeface="Comic Sans MS" panose="030F0702030302020204" pitchFamily="66" charset="0"/>
              </a:rPr>
              <a:t> </a:t>
            </a:r>
            <a:r>
              <a:rPr lang="en-GB" sz="5400" dirty="0" smtClean="0">
                <a:solidFill>
                  <a:srgbClr val="7030A0"/>
                </a:solidFill>
                <a:latin typeface="Comic Sans MS" panose="030F0702030302020204" pitchFamily="66" charset="0"/>
              </a:rPr>
              <a:t>come,</a:t>
            </a:r>
            <a:r>
              <a:rPr lang="en-GB" sz="5400" dirty="0" smtClean="0">
                <a:latin typeface="Comic Sans MS" panose="030F0702030302020204" pitchFamily="66" charset="0"/>
              </a:rPr>
              <a:t> </a:t>
            </a:r>
            <a:r>
              <a:rPr lang="en-GB" sz="5400" dirty="0" smtClean="0">
                <a:solidFill>
                  <a:srgbClr val="FFFF00"/>
                </a:solidFill>
                <a:latin typeface="Comic Sans MS" panose="030F0702030302020204" pitchFamily="66" charset="0"/>
              </a:rPr>
              <a:t>were,</a:t>
            </a:r>
            <a:r>
              <a:rPr lang="en-GB" sz="5400" dirty="0" smtClean="0">
                <a:latin typeface="Comic Sans MS" panose="030F0702030302020204" pitchFamily="66" charset="0"/>
              </a:rPr>
              <a:t> </a:t>
            </a:r>
            <a:r>
              <a:rPr lang="en-GB" sz="5400" dirty="0" smtClean="0">
                <a:solidFill>
                  <a:srgbClr val="FFC000"/>
                </a:solidFill>
                <a:latin typeface="Comic Sans MS" panose="030F0702030302020204" pitchFamily="66" charset="0"/>
              </a:rPr>
              <a:t>who</a:t>
            </a:r>
            <a:endParaRPr lang="en-GB" sz="5400" dirty="0">
              <a:solidFill>
                <a:srgbClr val="FFC000"/>
              </a:solidFill>
              <a:latin typeface="Comic Sans MS" panose="030F0702030302020204" pitchFamily="66" charset="0"/>
            </a:endParaRPr>
          </a:p>
        </p:txBody>
      </p:sp>
      <p:sp>
        <p:nvSpPr>
          <p:cNvPr id="4" name="Rectangle 3"/>
          <p:cNvSpPr/>
          <p:nvPr/>
        </p:nvSpPr>
        <p:spPr>
          <a:xfrm>
            <a:off x="1787914" y="5171940"/>
            <a:ext cx="6096000" cy="1323439"/>
          </a:xfrm>
          <a:prstGeom prst="rect">
            <a:avLst/>
          </a:prstGeom>
        </p:spPr>
        <p:txBody>
          <a:bodyPr>
            <a:spAutoFit/>
          </a:bodyPr>
          <a:lstStyle/>
          <a:p>
            <a:r>
              <a:rPr lang="en-GB" sz="4000" dirty="0">
                <a:solidFill>
                  <a:schemeClr val="accent6">
                    <a:lumMod val="50000"/>
                  </a:schemeClr>
                </a:solidFill>
                <a:latin typeface="Comic Sans MS" panose="030F0702030302020204" pitchFamily="66" charset="0"/>
              </a:rPr>
              <a:t>Play Train your Brain on</a:t>
            </a:r>
          </a:p>
          <a:p>
            <a:r>
              <a:rPr lang="en-GB" sz="4000" dirty="0">
                <a:solidFill>
                  <a:schemeClr val="accent6">
                    <a:lumMod val="50000"/>
                  </a:schemeClr>
                </a:solidFill>
                <a:latin typeface="Comic Sans MS" panose="030F0702030302020204" pitchFamily="66" charset="0"/>
              </a:rPr>
              <a:t>Phonics Play</a:t>
            </a:r>
          </a:p>
        </p:txBody>
      </p:sp>
      <p:pic>
        <p:nvPicPr>
          <p:cNvPr id="6" name="Picture 5"/>
          <p:cNvPicPr>
            <a:picLocks noChangeAspect="1"/>
          </p:cNvPicPr>
          <p:nvPr/>
        </p:nvPicPr>
        <p:blipFill rotWithShape="1">
          <a:blip r:embed="rId2"/>
          <a:srcRect l="5928" t="44390" r="65922" b="20976"/>
          <a:stretch/>
        </p:blipFill>
        <p:spPr>
          <a:xfrm>
            <a:off x="7883914" y="4356332"/>
            <a:ext cx="3088888" cy="2375211"/>
          </a:xfrm>
          <a:prstGeom prst="rect">
            <a:avLst/>
          </a:prstGeom>
        </p:spPr>
      </p:pic>
    </p:spTree>
    <p:extLst>
      <p:ext uri="{BB962C8B-B14F-4D97-AF65-F5344CB8AC3E}">
        <p14:creationId xmlns:p14="http://schemas.microsoft.com/office/powerpoint/2010/main" val="35792723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11" name="TextBox 10"/>
          <p:cNvSpPr txBox="1"/>
          <p:nvPr/>
        </p:nvSpPr>
        <p:spPr>
          <a:xfrm>
            <a:off x="133815" y="301083"/>
            <a:ext cx="11232211" cy="6247864"/>
          </a:xfrm>
          <a:prstGeom prst="rect">
            <a:avLst/>
          </a:prstGeom>
          <a:noFill/>
        </p:spPr>
        <p:txBody>
          <a:bodyPr wrap="square" rtlCol="0">
            <a:spAutoFit/>
          </a:bodyPr>
          <a:lstStyle/>
          <a:p>
            <a:r>
              <a:rPr lang="en-GB" sz="3600" dirty="0" smtClean="0">
                <a:latin typeface="Comic Sans MS" panose="030F0702030302020204" pitchFamily="66" charset="0"/>
              </a:rPr>
              <a:t>Write the words  </a:t>
            </a:r>
            <a:r>
              <a:rPr lang="en-GB" sz="3600" dirty="0" smtClean="0">
                <a:solidFill>
                  <a:srgbClr val="FF0000"/>
                </a:solidFill>
                <a:latin typeface="Comic Sans MS" panose="030F0702030302020204" pitchFamily="66" charset="0"/>
              </a:rPr>
              <a:t>cat, </a:t>
            </a:r>
            <a:r>
              <a:rPr lang="en-GB" sz="3600" dirty="0" smtClean="0">
                <a:solidFill>
                  <a:srgbClr val="7030A0"/>
                </a:solidFill>
                <a:latin typeface="Comic Sans MS" panose="030F0702030302020204" pitchFamily="66" charset="0"/>
              </a:rPr>
              <a:t>lick,</a:t>
            </a:r>
            <a:r>
              <a:rPr lang="en-GB" sz="3600" dirty="0" smtClean="0">
                <a:latin typeface="Comic Sans MS" panose="030F0702030302020204" pitchFamily="66" charset="0"/>
              </a:rPr>
              <a:t> </a:t>
            </a:r>
            <a:r>
              <a:rPr lang="en-GB" sz="3600" dirty="0" smtClean="0">
                <a:solidFill>
                  <a:srgbClr val="FFC000"/>
                </a:solidFill>
                <a:latin typeface="Comic Sans MS" panose="030F0702030302020204" pitchFamily="66" charset="0"/>
              </a:rPr>
              <a:t>box,</a:t>
            </a:r>
            <a:r>
              <a:rPr lang="en-GB" sz="3600" dirty="0" smtClean="0">
                <a:latin typeface="Comic Sans MS" panose="030F0702030302020204" pitchFamily="66" charset="0"/>
              </a:rPr>
              <a:t> </a:t>
            </a:r>
            <a:r>
              <a:rPr lang="en-GB" sz="3600" dirty="0" smtClean="0">
                <a:solidFill>
                  <a:schemeClr val="accent6">
                    <a:lumMod val="50000"/>
                  </a:schemeClr>
                </a:solidFill>
                <a:latin typeface="Comic Sans MS" panose="030F0702030302020204" pitchFamily="66" charset="0"/>
              </a:rPr>
              <a:t>school,</a:t>
            </a:r>
            <a:r>
              <a:rPr lang="en-GB" sz="3600" dirty="0" smtClean="0">
                <a:latin typeface="Comic Sans MS" panose="030F0702030302020204" pitchFamily="66" charset="0"/>
              </a:rPr>
              <a:t> </a:t>
            </a:r>
            <a:r>
              <a:rPr lang="en-GB" sz="3600" dirty="0" smtClean="0">
                <a:solidFill>
                  <a:srgbClr val="FFFF00"/>
                </a:solidFill>
                <a:latin typeface="Comic Sans MS" panose="030F0702030302020204" pitchFamily="66" charset="0"/>
              </a:rPr>
              <a:t>fox, </a:t>
            </a:r>
            <a:r>
              <a:rPr lang="en-GB" sz="3600" dirty="0" smtClean="0">
                <a:solidFill>
                  <a:srgbClr val="002060"/>
                </a:solidFill>
                <a:latin typeface="Comic Sans MS" panose="030F0702030302020204" pitchFamily="66" charset="0"/>
              </a:rPr>
              <a:t>queen</a:t>
            </a:r>
          </a:p>
          <a:p>
            <a:endParaRPr lang="en-GB" sz="3600" dirty="0">
              <a:solidFill>
                <a:srgbClr val="002060"/>
              </a:solidFill>
              <a:latin typeface="Comic Sans MS" panose="030F0702030302020204" pitchFamily="66" charset="0"/>
            </a:endParaRPr>
          </a:p>
          <a:p>
            <a:r>
              <a:rPr lang="en-GB" sz="3600" dirty="0" smtClean="0">
                <a:solidFill>
                  <a:srgbClr val="002060"/>
                </a:solidFill>
                <a:latin typeface="Comic Sans MS" panose="030F0702030302020204" pitchFamily="66" charset="0"/>
              </a:rPr>
              <a:t>Read the words aloud and soundtalk them.</a:t>
            </a:r>
          </a:p>
          <a:p>
            <a:endParaRPr lang="en-GB" sz="3600" dirty="0">
              <a:solidFill>
                <a:srgbClr val="002060"/>
              </a:solidFill>
              <a:latin typeface="Comic Sans MS" panose="030F0702030302020204" pitchFamily="66" charset="0"/>
            </a:endParaRPr>
          </a:p>
          <a:p>
            <a:r>
              <a:rPr lang="en-GB" sz="3600" dirty="0" smtClean="0">
                <a:solidFill>
                  <a:srgbClr val="7030A0"/>
                </a:solidFill>
                <a:latin typeface="Comic Sans MS" panose="030F0702030302020204" pitchFamily="66" charset="0"/>
              </a:rPr>
              <a:t>Which phoneme do these words all contain?</a:t>
            </a:r>
          </a:p>
          <a:p>
            <a:endParaRPr lang="en-GB" sz="3600" dirty="0">
              <a:solidFill>
                <a:srgbClr val="7030A0"/>
              </a:solidFill>
              <a:latin typeface="Comic Sans MS" panose="030F0702030302020204" pitchFamily="66" charset="0"/>
            </a:endParaRPr>
          </a:p>
          <a:p>
            <a:r>
              <a:rPr lang="en-GB" sz="3600" dirty="0" smtClean="0">
                <a:solidFill>
                  <a:srgbClr val="FF0000"/>
                </a:solidFill>
                <a:latin typeface="Comic Sans MS" panose="030F0702030302020204" pitchFamily="66" charset="0"/>
              </a:rPr>
              <a:t>Soundtalk each word and draw the sound buttons.</a:t>
            </a:r>
          </a:p>
          <a:p>
            <a:endParaRPr lang="en-GB" sz="3600" dirty="0">
              <a:solidFill>
                <a:srgbClr val="7030A0"/>
              </a:solidFill>
              <a:latin typeface="Comic Sans MS" panose="030F0702030302020204" pitchFamily="66" charset="0"/>
            </a:endParaRPr>
          </a:p>
          <a:p>
            <a:r>
              <a:rPr lang="en-GB" sz="3600" dirty="0" smtClean="0">
                <a:solidFill>
                  <a:schemeClr val="accent6">
                    <a:lumMod val="50000"/>
                  </a:schemeClr>
                </a:solidFill>
                <a:latin typeface="Comic Sans MS" panose="030F0702030302020204" pitchFamily="66" charset="0"/>
              </a:rPr>
              <a:t>Highlight the button which makes the </a:t>
            </a:r>
            <a:r>
              <a:rPr lang="en-GB" sz="4000" dirty="0" smtClean="0">
                <a:solidFill>
                  <a:srgbClr val="FFC000"/>
                </a:solidFill>
                <a:latin typeface="Comic Sans MS" panose="030F0702030302020204" pitchFamily="66" charset="0"/>
              </a:rPr>
              <a:t>c</a:t>
            </a:r>
            <a:r>
              <a:rPr lang="en-GB" sz="3600" dirty="0" smtClean="0">
                <a:solidFill>
                  <a:schemeClr val="accent6">
                    <a:lumMod val="50000"/>
                  </a:schemeClr>
                </a:solidFill>
                <a:latin typeface="Comic Sans MS" panose="030F0702030302020204" pitchFamily="66" charset="0"/>
              </a:rPr>
              <a:t> phoneme</a:t>
            </a:r>
          </a:p>
          <a:p>
            <a:endParaRPr lang="en-GB" sz="3600" dirty="0">
              <a:solidFill>
                <a:srgbClr val="7030A0"/>
              </a:solidFill>
              <a:latin typeface="Comic Sans MS" panose="030F0702030302020204" pitchFamily="66" charset="0"/>
            </a:endParaRPr>
          </a:p>
          <a:p>
            <a:r>
              <a:rPr lang="en-GB" sz="3600" dirty="0" smtClean="0">
                <a:solidFill>
                  <a:srgbClr val="7030A0"/>
                </a:solidFill>
                <a:latin typeface="Comic Sans MS" panose="030F0702030302020204" pitchFamily="66" charset="0"/>
              </a:rPr>
              <a:t>Check on the next slide if you were right.</a:t>
            </a:r>
            <a:endParaRPr lang="en-GB" sz="36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2975456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1">
                                            <p:txEl>
                                              <p:pRg st="4" end="4"/>
                                            </p:txEl>
                                          </p:spTgt>
                                        </p:tgtEl>
                                        <p:attrNameLst>
                                          <p:attrName>style.visibility</p:attrName>
                                        </p:attrNameLst>
                                      </p:cBhvr>
                                      <p:to>
                                        <p:strVal val="visible"/>
                                      </p:to>
                                    </p:set>
                                    <p:animEffect transition="in" filter="fade">
                                      <p:cBhvr>
                                        <p:cTn id="11" dur="1000"/>
                                        <p:tgtEl>
                                          <p:spTgt spid="11">
                                            <p:txEl>
                                              <p:pRg st="4" end="4"/>
                                            </p:txEl>
                                          </p:spTgt>
                                        </p:tgtEl>
                                      </p:cBhvr>
                                    </p:animEffect>
                                    <p:anim calcmode="lin" valueType="num">
                                      <p:cBhvr>
                                        <p:cTn id="12"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13" dur="1000" fill="hold"/>
                                        <p:tgtEl>
                                          <p:spTgt spid="1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1">
                                            <p:txEl>
                                              <p:pRg st="6" end="6"/>
                                            </p:txEl>
                                          </p:spTgt>
                                        </p:tgtEl>
                                        <p:attrNameLst>
                                          <p:attrName>style.visibility</p:attrName>
                                        </p:attrNameLst>
                                      </p:cBhvr>
                                      <p:to>
                                        <p:strVal val="visible"/>
                                      </p:to>
                                    </p:set>
                                    <p:animEffect transition="in" filter="fade">
                                      <p:cBhvr>
                                        <p:cTn id="18" dur="1000"/>
                                        <p:tgtEl>
                                          <p:spTgt spid="11">
                                            <p:txEl>
                                              <p:pRg st="6" end="6"/>
                                            </p:txEl>
                                          </p:spTgt>
                                        </p:tgtEl>
                                      </p:cBhvr>
                                    </p:animEffect>
                                    <p:anim calcmode="lin" valueType="num">
                                      <p:cBhvr>
                                        <p:cTn id="19" dur="10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20" dur="1000" fill="hold"/>
                                        <p:tgtEl>
                                          <p:spTgt spid="1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8" end="8"/>
                                            </p:txEl>
                                          </p:spTgt>
                                        </p:tgtEl>
                                        <p:attrNameLst>
                                          <p:attrName>style.visibility</p:attrName>
                                        </p:attrNameLst>
                                      </p:cBhvr>
                                      <p:to>
                                        <p:strVal val="visible"/>
                                      </p:to>
                                    </p:set>
                                    <p:anim calcmode="lin" valueType="num">
                                      <p:cBhvr additive="base">
                                        <p:cTn id="25" dur="500" fill="hold"/>
                                        <p:tgtEl>
                                          <p:spTgt spid="11">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11">
                                            <p:txEl>
                                              <p:pRg st="10" end="10"/>
                                            </p:txEl>
                                          </p:spTgt>
                                        </p:tgtEl>
                                        <p:attrNameLst>
                                          <p:attrName>style.visibility</p:attrName>
                                        </p:attrNameLst>
                                      </p:cBhvr>
                                      <p:to>
                                        <p:strVal val="visible"/>
                                      </p:to>
                                    </p:set>
                                    <p:animEffect transition="in" filter="circle(in)">
                                      <p:cBhvr>
                                        <p:cTn id="31" dur="2000"/>
                                        <p:tgtEl>
                                          <p:spTgt spid="1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 name="TextBox 3"/>
          <p:cNvSpPr txBox="1"/>
          <p:nvPr/>
        </p:nvSpPr>
        <p:spPr>
          <a:xfrm>
            <a:off x="747133" y="617709"/>
            <a:ext cx="13894418" cy="9140964"/>
          </a:xfrm>
          <a:prstGeom prst="rect">
            <a:avLst/>
          </a:prstGeom>
          <a:noFill/>
        </p:spPr>
        <p:txBody>
          <a:bodyPr wrap="square" rtlCol="0">
            <a:spAutoFit/>
          </a:bodyPr>
          <a:lstStyle/>
          <a:p>
            <a:r>
              <a:rPr lang="en-GB" sz="4800" dirty="0" smtClean="0">
                <a:solidFill>
                  <a:srgbClr val="FFFF00"/>
                </a:solidFill>
                <a:latin typeface="Comic Sans MS" panose="030F0702030302020204" pitchFamily="66" charset="0"/>
              </a:rPr>
              <a:t>c</a:t>
            </a:r>
            <a:r>
              <a:rPr lang="en-GB" sz="4800" dirty="0" smtClean="0">
                <a:latin typeface="Comic Sans MS" panose="030F0702030302020204" pitchFamily="66" charset="0"/>
              </a:rPr>
              <a:t>  a  t              l </a:t>
            </a:r>
            <a:r>
              <a:rPr lang="en-GB" sz="4800" dirty="0" err="1" smtClean="0">
                <a:latin typeface="Comic Sans MS" panose="030F0702030302020204" pitchFamily="66" charset="0"/>
              </a:rPr>
              <a:t>i</a:t>
            </a:r>
            <a:r>
              <a:rPr lang="en-GB" sz="4800" dirty="0" smtClean="0">
                <a:latin typeface="Comic Sans MS" panose="030F0702030302020204" pitchFamily="66" charset="0"/>
              </a:rPr>
              <a:t> </a:t>
            </a:r>
            <a:r>
              <a:rPr lang="en-GB" sz="4800" dirty="0" smtClean="0">
                <a:solidFill>
                  <a:srgbClr val="FFFF00"/>
                </a:solidFill>
                <a:latin typeface="Comic Sans MS" panose="030F0702030302020204" pitchFamily="66" charset="0"/>
              </a:rPr>
              <a:t>c k</a:t>
            </a:r>
          </a:p>
          <a:p>
            <a:r>
              <a:rPr lang="en-GB" sz="4800" dirty="0" smtClean="0">
                <a:solidFill>
                  <a:srgbClr val="FF0000"/>
                </a:solidFill>
                <a:latin typeface="Comic Sans MS" panose="030F0702030302020204" pitchFamily="66" charset="0"/>
              </a:rPr>
              <a:t>● ● ●              ●●</a:t>
            </a:r>
          </a:p>
          <a:p>
            <a:r>
              <a:rPr lang="en-GB" sz="4800" dirty="0" smtClean="0">
                <a:solidFill>
                  <a:srgbClr val="FFFF00"/>
                </a:solidFill>
                <a:latin typeface="Comic Sans MS" panose="030F0702030302020204" pitchFamily="66" charset="0"/>
              </a:rPr>
              <a:t>k </a:t>
            </a:r>
            <a:r>
              <a:rPr lang="en-GB" sz="4800" dirty="0" smtClean="0">
                <a:latin typeface="Comic Sans MS" panose="030F0702030302020204" pitchFamily="66" charset="0"/>
              </a:rPr>
              <a:t> </a:t>
            </a:r>
            <a:r>
              <a:rPr lang="en-GB" sz="4800" dirty="0" err="1" smtClean="0">
                <a:latin typeface="Comic Sans MS" panose="030F0702030302020204" pitchFamily="66" charset="0"/>
              </a:rPr>
              <a:t>i</a:t>
            </a:r>
            <a:r>
              <a:rPr lang="en-GB" sz="4800" dirty="0" smtClean="0">
                <a:latin typeface="Comic Sans MS" panose="030F0702030302020204" pitchFamily="66" charset="0"/>
              </a:rPr>
              <a:t>   t               b o </a:t>
            </a:r>
            <a:r>
              <a:rPr lang="en-GB" sz="4800" dirty="0" smtClean="0">
                <a:solidFill>
                  <a:srgbClr val="FFFF00"/>
                </a:solidFill>
                <a:latin typeface="Comic Sans MS" panose="030F0702030302020204" pitchFamily="66" charset="0"/>
              </a:rPr>
              <a:t>x</a:t>
            </a:r>
            <a:r>
              <a:rPr lang="en-GB" sz="4800" dirty="0" smtClean="0">
                <a:latin typeface="Comic Sans MS" panose="030F0702030302020204" pitchFamily="66" charset="0"/>
              </a:rPr>
              <a:t>  </a:t>
            </a:r>
          </a:p>
          <a:p>
            <a:r>
              <a:rPr lang="en-GB" sz="4800" dirty="0" smtClean="0">
                <a:solidFill>
                  <a:srgbClr val="FF0000"/>
                </a:solidFill>
                <a:latin typeface="Comic Sans MS" panose="030F0702030302020204" pitchFamily="66" charset="0"/>
              </a:rPr>
              <a:t>● ● ●                ● ● ●</a:t>
            </a:r>
            <a:endParaRPr lang="en-GB" sz="4800" dirty="0" smtClean="0">
              <a:latin typeface="Comic Sans MS" panose="030F0702030302020204" pitchFamily="66" charset="0"/>
            </a:endParaRPr>
          </a:p>
          <a:p>
            <a:r>
              <a:rPr lang="en-GB" sz="4800" dirty="0" smtClean="0">
                <a:latin typeface="Comic Sans MS" panose="030F0702030302020204" pitchFamily="66" charset="0"/>
              </a:rPr>
              <a:t>s </a:t>
            </a:r>
            <a:r>
              <a:rPr lang="en-GB" sz="4800" dirty="0" smtClean="0">
                <a:solidFill>
                  <a:srgbClr val="FFFF00"/>
                </a:solidFill>
                <a:latin typeface="Comic Sans MS" panose="030F0702030302020204" pitchFamily="66" charset="0"/>
              </a:rPr>
              <a:t>c</a:t>
            </a:r>
            <a:r>
              <a:rPr lang="en-GB" sz="4800" dirty="0" smtClean="0">
                <a:latin typeface="Comic Sans MS" panose="030F0702030302020204" pitchFamily="66" charset="0"/>
              </a:rPr>
              <a:t> h o o l       f o  </a:t>
            </a:r>
            <a:r>
              <a:rPr lang="en-GB" sz="4800" dirty="0" smtClean="0">
                <a:solidFill>
                  <a:srgbClr val="FFFF00"/>
                </a:solidFill>
                <a:latin typeface="Comic Sans MS" panose="030F0702030302020204" pitchFamily="66" charset="0"/>
              </a:rPr>
              <a:t>x           q u </a:t>
            </a:r>
            <a:r>
              <a:rPr lang="en-GB" sz="4800" dirty="0" smtClean="0">
                <a:solidFill>
                  <a:srgbClr val="FF0000"/>
                </a:solidFill>
                <a:latin typeface="Comic Sans MS" panose="030F0702030302020204" pitchFamily="66" charset="0"/>
              </a:rPr>
              <a:t>e </a:t>
            </a:r>
            <a:r>
              <a:rPr lang="en-GB" sz="4800" dirty="0" err="1" smtClean="0">
                <a:solidFill>
                  <a:srgbClr val="FF0000"/>
                </a:solidFill>
                <a:latin typeface="Comic Sans MS" panose="030F0702030302020204" pitchFamily="66" charset="0"/>
              </a:rPr>
              <a:t>e</a:t>
            </a:r>
            <a:r>
              <a:rPr lang="en-GB" sz="4800" dirty="0" smtClean="0">
                <a:solidFill>
                  <a:srgbClr val="FF0000"/>
                </a:solidFill>
                <a:latin typeface="Comic Sans MS" panose="030F0702030302020204" pitchFamily="66" charset="0"/>
              </a:rPr>
              <a:t> n</a:t>
            </a:r>
          </a:p>
          <a:p>
            <a:r>
              <a:rPr lang="en-GB" sz="4800" dirty="0" smtClean="0">
                <a:solidFill>
                  <a:srgbClr val="FF0000"/>
                </a:solidFill>
                <a:latin typeface="Comic Sans MS" panose="030F0702030302020204" pitchFamily="66" charset="0"/>
              </a:rPr>
              <a:t>● ● ●     ●      ● ● ●                      ● </a:t>
            </a:r>
            <a:endParaRPr lang="en-GB" sz="48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p:txBody>
      </p:sp>
      <p:cxnSp>
        <p:nvCxnSpPr>
          <p:cNvPr id="10" name="Straight Connector 9"/>
          <p:cNvCxnSpPr/>
          <p:nvPr/>
        </p:nvCxnSpPr>
        <p:spPr>
          <a:xfrm>
            <a:off x="6055112" y="1817649"/>
            <a:ext cx="546410"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494157" y="4791309"/>
            <a:ext cx="617034" cy="1486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8504662" y="4791309"/>
            <a:ext cx="546410"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9523142" y="4791309"/>
            <a:ext cx="546410"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068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 calcmode="lin" valueType="num">
                                      <p:cBhvr additive="base">
                                        <p:cTn id="1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4" end="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 calcmode="lin" valueType="num">
                                      <p:cBhvr additive="base">
                                        <p:cTn id="1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773" t="14546" r="16666" b="10909"/>
          <a:stretch/>
        </p:blipFill>
        <p:spPr>
          <a:xfrm>
            <a:off x="2202873" y="1246907"/>
            <a:ext cx="7523018" cy="5112329"/>
          </a:xfrm>
          <a:prstGeom prst="rect">
            <a:avLst/>
          </a:prstGeom>
        </p:spPr>
      </p:pic>
      <p:sp>
        <p:nvSpPr>
          <p:cNvPr id="3" name="TextBox 2"/>
          <p:cNvSpPr txBox="1"/>
          <p:nvPr/>
        </p:nvSpPr>
        <p:spPr>
          <a:xfrm>
            <a:off x="415636" y="221673"/>
            <a:ext cx="6566221" cy="646331"/>
          </a:xfrm>
          <a:prstGeom prst="rect">
            <a:avLst/>
          </a:prstGeom>
          <a:noFill/>
        </p:spPr>
        <p:txBody>
          <a:bodyPr wrap="none" rtlCol="0">
            <a:spAutoFit/>
          </a:bodyPr>
          <a:lstStyle/>
          <a:p>
            <a:r>
              <a:rPr lang="en-GB" sz="3600" dirty="0" smtClean="0">
                <a:latin typeface="Comic Sans MS" panose="030F0702030302020204" pitchFamily="66" charset="0"/>
              </a:rPr>
              <a:t>Why not try this worksheet ?</a:t>
            </a:r>
            <a:endParaRPr lang="en-GB" sz="3600" dirty="0">
              <a:latin typeface="Comic Sans MS" panose="030F0702030302020204" pitchFamily="66" charset="0"/>
            </a:endParaRPr>
          </a:p>
        </p:txBody>
      </p:sp>
    </p:spTree>
    <p:extLst>
      <p:ext uri="{BB962C8B-B14F-4D97-AF65-F5344CB8AC3E}">
        <p14:creationId xmlns:p14="http://schemas.microsoft.com/office/powerpoint/2010/main" val="15723103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38544" y="0"/>
            <a:ext cx="11953051" cy="6771084"/>
          </a:xfrm>
          <a:prstGeom prst="rect">
            <a:avLst/>
          </a:prstGeom>
          <a:noFill/>
        </p:spPr>
        <p:txBody>
          <a:bodyPr wrap="square" rtlCol="0">
            <a:spAutoFit/>
          </a:bodyPr>
          <a:lstStyle/>
          <a:p>
            <a:r>
              <a:rPr lang="en-GB" sz="3200" dirty="0" smtClean="0">
                <a:latin typeface="Comic Sans MS" panose="030F0702030302020204" pitchFamily="66" charset="0"/>
              </a:rPr>
              <a:t>Can you write the following sentences. </a:t>
            </a:r>
            <a:r>
              <a:rPr lang="en-GB" sz="3200" dirty="0" smtClean="0">
                <a:solidFill>
                  <a:srgbClr val="FF0000"/>
                </a:solidFill>
                <a:latin typeface="Comic Sans MS" panose="030F0702030302020204" pitchFamily="66" charset="0"/>
              </a:rPr>
              <a:t>Remember</a:t>
            </a:r>
            <a:r>
              <a:rPr lang="en-GB" sz="3200" dirty="0" smtClean="0">
                <a:latin typeface="Comic Sans MS" panose="030F0702030302020204" pitchFamily="66" charset="0"/>
              </a:rPr>
              <a:t> to sound out each word</a:t>
            </a:r>
          </a:p>
          <a:p>
            <a:endParaRPr lang="en-GB" sz="3200" dirty="0" smtClean="0">
              <a:solidFill>
                <a:srgbClr val="FF0000"/>
              </a:solidFill>
              <a:latin typeface="Comic Sans MS" panose="030F0702030302020204" pitchFamily="66" charset="0"/>
            </a:endParaRPr>
          </a:p>
          <a:p>
            <a:r>
              <a:rPr lang="en-GB" sz="4000" dirty="0">
                <a:solidFill>
                  <a:srgbClr val="FF0000"/>
                </a:solidFill>
                <a:latin typeface="Comic Sans MS" panose="030F0702030302020204" pitchFamily="66" charset="0"/>
              </a:rPr>
              <a:t>The quick fox kicks like a cat.</a:t>
            </a:r>
          </a:p>
          <a:p>
            <a:endParaRPr lang="en-GB" sz="4000" dirty="0">
              <a:solidFill>
                <a:srgbClr val="FF0000"/>
              </a:solidFill>
              <a:latin typeface="Comic Sans MS" panose="030F0702030302020204" pitchFamily="66" charset="0"/>
            </a:endParaRPr>
          </a:p>
          <a:p>
            <a:endParaRPr lang="en-GB" sz="4000" dirty="0">
              <a:solidFill>
                <a:srgbClr val="FF0000"/>
              </a:solidFill>
              <a:latin typeface="Comic Sans MS" panose="030F0702030302020204" pitchFamily="66" charset="0"/>
            </a:endParaRPr>
          </a:p>
          <a:p>
            <a:r>
              <a:rPr lang="en-GB" sz="4000" dirty="0" smtClean="0">
                <a:solidFill>
                  <a:srgbClr val="7030A0"/>
                </a:solidFill>
                <a:latin typeface="Comic Sans MS" panose="030F0702030302020204" pitchFamily="66" charset="0"/>
              </a:rPr>
              <a:t>A box of cookies is quite cool.</a:t>
            </a:r>
          </a:p>
          <a:p>
            <a:endParaRPr lang="en-GB" sz="4000" dirty="0" smtClean="0">
              <a:latin typeface="Comic Sans MS" panose="030F0702030302020204" pitchFamily="66" charset="0"/>
            </a:endParaRPr>
          </a:p>
          <a:p>
            <a:endParaRPr lang="en-GB" sz="4000" dirty="0" smtClean="0">
              <a:latin typeface="Comic Sans MS" panose="030F0702030302020204" pitchFamily="66" charset="0"/>
            </a:endParaRPr>
          </a:p>
          <a:p>
            <a:endParaRPr lang="en-GB" sz="4000" dirty="0">
              <a:latin typeface="Comic Sans MS" panose="030F0702030302020204" pitchFamily="66" charset="0"/>
            </a:endParaRPr>
          </a:p>
          <a:p>
            <a:r>
              <a:rPr lang="en-GB" sz="4000" dirty="0" smtClean="0">
                <a:latin typeface="Comic Sans MS" panose="030F0702030302020204" pitchFamily="66" charset="0"/>
              </a:rPr>
              <a:t>Can a skunk quack like a duck?</a:t>
            </a:r>
            <a:endParaRPr lang="en-GB" sz="40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4527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2">
                                            <p:txEl>
                                              <p:pRg st="9" end="9"/>
                                            </p:txEl>
                                          </p:spTgt>
                                        </p:tgtEl>
                                        <p:attrNameLst>
                                          <p:attrName>style.visibility</p:attrName>
                                        </p:attrNameLst>
                                      </p:cBhvr>
                                      <p:to>
                                        <p:strVal val="visible"/>
                                      </p:to>
                                    </p:set>
                                    <p:animEffect transition="in" filter="barn(inVertical)">
                                      <p:cBhvr>
                                        <p:cTn id="11"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1569660"/>
          </a:xfrm>
          <a:prstGeom prst="rect">
            <a:avLst/>
          </a:prstGeom>
          <a:noFill/>
        </p:spPr>
        <p:txBody>
          <a:bodyPr wrap="square" rtlCol="0">
            <a:spAutoFit/>
          </a:bodyPr>
          <a:lstStyle/>
          <a:p>
            <a:r>
              <a:rPr lang="en-GB" sz="2800" dirty="0" smtClean="0">
                <a:solidFill>
                  <a:srgbClr val="FF0000"/>
                </a:solidFill>
                <a:latin typeface="Comic Sans MS" panose="030F0702030302020204" pitchFamily="66" charset="0"/>
              </a:rPr>
              <a:t>Friday:</a:t>
            </a:r>
          </a:p>
          <a:p>
            <a:r>
              <a:rPr lang="en-GB" sz="2800" dirty="0" smtClean="0">
                <a:latin typeface="Comic Sans MS" panose="030F0702030302020204" pitchFamily="66" charset="0"/>
              </a:rPr>
              <a:t>Today we are continuing to learn the alternative spellings for the </a:t>
            </a:r>
            <a:r>
              <a:rPr lang="en-GB" sz="4000" dirty="0" err="1" smtClean="0">
                <a:solidFill>
                  <a:srgbClr val="FF0000"/>
                </a:solidFill>
                <a:latin typeface="Comic Sans MS" panose="030F0702030302020204" pitchFamily="66" charset="0"/>
              </a:rPr>
              <a:t>ai</a:t>
            </a:r>
            <a:r>
              <a:rPr lang="en-GB" sz="40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phoneme.</a:t>
            </a:r>
          </a:p>
        </p:txBody>
      </p:sp>
      <p:sp>
        <p:nvSpPr>
          <p:cNvPr id="4" name="Rectangle 3"/>
          <p:cNvSpPr/>
          <p:nvPr/>
        </p:nvSpPr>
        <p:spPr>
          <a:xfrm>
            <a:off x="386220" y="1917338"/>
            <a:ext cx="10556095" cy="1323439"/>
          </a:xfrm>
          <a:prstGeom prst="rect">
            <a:avLst/>
          </a:prstGeom>
        </p:spPr>
        <p:txBody>
          <a:bodyPr wrap="none">
            <a:spAutoFit/>
          </a:bodyPr>
          <a:lstStyle/>
          <a:p>
            <a:r>
              <a:rPr lang="en-GB" sz="4000" dirty="0">
                <a:solidFill>
                  <a:srgbClr val="FFC000"/>
                </a:solidFill>
                <a:latin typeface="Comic Sans MS" panose="030F0702030302020204" pitchFamily="66" charset="0"/>
              </a:rPr>
              <a:t>Play one of these games on Phonics </a:t>
            </a:r>
            <a:r>
              <a:rPr lang="en-GB" sz="4000" dirty="0" smtClean="0">
                <a:solidFill>
                  <a:srgbClr val="FFC000"/>
                </a:solidFill>
                <a:latin typeface="Comic Sans MS" panose="030F0702030302020204" pitchFamily="66" charset="0"/>
              </a:rPr>
              <a:t>Play to </a:t>
            </a:r>
          </a:p>
          <a:p>
            <a:r>
              <a:rPr lang="en-GB" sz="4000" dirty="0" smtClean="0">
                <a:solidFill>
                  <a:srgbClr val="FFC000"/>
                </a:solidFill>
                <a:latin typeface="Comic Sans MS" panose="030F0702030302020204" pitchFamily="66" charset="0"/>
              </a:rPr>
              <a:t>practise reading the  GPC’s you have learnt.</a:t>
            </a:r>
            <a:endParaRPr lang="en-GB" sz="4000" dirty="0">
              <a:solidFill>
                <a:srgbClr val="FFC000"/>
              </a:solidFill>
              <a:latin typeface="Comic Sans MS" panose="030F0702030302020204" pitchFamily="66" charset="0"/>
            </a:endParaRPr>
          </a:p>
        </p:txBody>
      </p:sp>
      <p:pic>
        <p:nvPicPr>
          <p:cNvPr id="10" name="Picture 9"/>
          <p:cNvPicPr>
            <a:picLocks noChangeAspect="1"/>
          </p:cNvPicPr>
          <p:nvPr/>
        </p:nvPicPr>
        <p:blipFill rotWithShape="1">
          <a:blip r:embed="rId3"/>
          <a:srcRect l="5318" t="22764" r="35434" b="37886"/>
          <a:stretch/>
        </p:blipFill>
        <p:spPr>
          <a:xfrm>
            <a:off x="1115122" y="3624146"/>
            <a:ext cx="9322419" cy="2698596"/>
          </a:xfrm>
          <a:prstGeom prst="rect">
            <a:avLst/>
          </a:prstGeom>
        </p:spPr>
      </p:pic>
    </p:spTree>
    <p:extLst>
      <p:ext uri="{BB962C8B-B14F-4D97-AF65-F5344CB8AC3E}">
        <p14:creationId xmlns:p14="http://schemas.microsoft.com/office/powerpoint/2010/main" val="33707102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sp>
        <p:nvSpPr>
          <p:cNvPr id="4" name="TextBox 3"/>
          <p:cNvSpPr txBox="1"/>
          <p:nvPr/>
        </p:nvSpPr>
        <p:spPr>
          <a:xfrm>
            <a:off x="278780" y="256478"/>
            <a:ext cx="11892999" cy="5324535"/>
          </a:xfrm>
          <a:prstGeom prst="rect">
            <a:avLst/>
          </a:prstGeom>
          <a:noFill/>
        </p:spPr>
        <p:txBody>
          <a:bodyPr wrap="none" rtlCol="0">
            <a:spAutoFit/>
          </a:bodyPr>
          <a:lstStyle/>
          <a:p>
            <a:r>
              <a:rPr lang="en-GB" sz="3600" dirty="0" smtClean="0">
                <a:latin typeface="Comic Sans MS" panose="030F0702030302020204" pitchFamily="66" charset="0"/>
              </a:rPr>
              <a:t>Can you write the following words:</a:t>
            </a:r>
          </a:p>
          <a:p>
            <a:endParaRPr lang="en-GB" sz="3600" dirty="0">
              <a:latin typeface="Comic Sans MS" panose="030F0702030302020204" pitchFamily="66" charset="0"/>
            </a:endParaRPr>
          </a:p>
          <a:p>
            <a:r>
              <a:rPr lang="en-GB" sz="3600" dirty="0" smtClean="0">
                <a:solidFill>
                  <a:srgbClr val="FF0000"/>
                </a:solidFill>
                <a:latin typeface="Comic Sans MS" panose="030F0702030302020204" pitchFamily="66" charset="0"/>
              </a:rPr>
              <a:t>make,   </a:t>
            </a:r>
            <a:r>
              <a:rPr lang="en-GB" sz="3600" dirty="0" smtClean="0">
                <a:solidFill>
                  <a:srgbClr val="7030A0"/>
                </a:solidFill>
                <a:latin typeface="Comic Sans MS" panose="030F0702030302020204" pitchFamily="66" charset="0"/>
              </a:rPr>
              <a:t>clay,   </a:t>
            </a:r>
            <a:r>
              <a:rPr lang="en-GB" sz="3600" dirty="0" smtClean="0">
                <a:solidFill>
                  <a:srgbClr val="002060"/>
                </a:solidFill>
                <a:latin typeface="Comic Sans MS" panose="030F0702030302020204" pitchFamily="66" charset="0"/>
              </a:rPr>
              <a:t>snail,   </a:t>
            </a:r>
            <a:r>
              <a:rPr lang="en-GB" sz="3600" dirty="0" smtClean="0">
                <a:solidFill>
                  <a:schemeClr val="accent6">
                    <a:lumMod val="50000"/>
                  </a:schemeClr>
                </a:solidFill>
                <a:latin typeface="Comic Sans MS" panose="030F0702030302020204" pitchFamily="66" charset="0"/>
              </a:rPr>
              <a:t>eight,   </a:t>
            </a:r>
            <a:r>
              <a:rPr lang="en-GB" sz="3600" dirty="0" smtClean="0">
                <a:solidFill>
                  <a:srgbClr val="FFFF00"/>
                </a:solidFill>
                <a:latin typeface="Comic Sans MS" panose="030F0702030302020204" pitchFamily="66" charset="0"/>
              </a:rPr>
              <a:t>grey,    </a:t>
            </a:r>
            <a:r>
              <a:rPr lang="en-GB" sz="3600" dirty="0" smtClean="0">
                <a:solidFill>
                  <a:srgbClr val="FFC000"/>
                </a:solidFill>
                <a:latin typeface="Comic Sans MS" panose="030F0702030302020204" pitchFamily="66" charset="0"/>
              </a:rPr>
              <a:t>date,   </a:t>
            </a:r>
            <a:r>
              <a:rPr lang="en-GB" sz="3600" dirty="0" smtClean="0">
                <a:solidFill>
                  <a:srgbClr val="C00000"/>
                </a:solidFill>
                <a:latin typeface="Comic Sans MS" panose="030F0702030302020204" pitchFamily="66" charset="0"/>
              </a:rPr>
              <a:t>tray </a:t>
            </a:r>
          </a:p>
          <a:p>
            <a:endParaRPr lang="en-GB" sz="3600" dirty="0">
              <a:solidFill>
                <a:srgbClr val="C00000"/>
              </a:solidFill>
              <a:latin typeface="Comic Sans MS" panose="030F0702030302020204" pitchFamily="66" charset="0"/>
            </a:endParaRPr>
          </a:p>
          <a:p>
            <a:r>
              <a:rPr lang="en-GB" sz="3600" dirty="0" smtClean="0">
                <a:solidFill>
                  <a:srgbClr val="C00000"/>
                </a:solidFill>
                <a:latin typeface="Comic Sans MS" panose="030F0702030302020204" pitchFamily="66" charset="0"/>
              </a:rPr>
              <a:t>Which phonemes can you hear when you soundtalk the </a:t>
            </a:r>
          </a:p>
          <a:p>
            <a:r>
              <a:rPr lang="en-GB" sz="3600" dirty="0">
                <a:solidFill>
                  <a:srgbClr val="C00000"/>
                </a:solidFill>
                <a:latin typeface="Comic Sans MS" panose="030F0702030302020204" pitchFamily="66" charset="0"/>
              </a:rPr>
              <a:t>w</a:t>
            </a:r>
            <a:r>
              <a:rPr lang="en-GB" sz="3600" dirty="0" smtClean="0">
                <a:solidFill>
                  <a:srgbClr val="C00000"/>
                </a:solidFill>
                <a:latin typeface="Comic Sans MS" panose="030F0702030302020204" pitchFamily="66" charset="0"/>
              </a:rPr>
              <a:t>ords?</a:t>
            </a:r>
          </a:p>
          <a:p>
            <a:endParaRPr lang="en-GB" sz="3600" dirty="0">
              <a:solidFill>
                <a:srgbClr val="C00000"/>
              </a:solidFill>
              <a:latin typeface="Comic Sans MS" panose="030F0702030302020204" pitchFamily="66" charset="0"/>
            </a:endParaRPr>
          </a:p>
          <a:p>
            <a:r>
              <a:rPr lang="en-GB" sz="3600" dirty="0" smtClean="0">
                <a:solidFill>
                  <a:srgbClr val="7030A0"/>
                </a:solidFill>
                <a:latin typeface="Comic Sans MS" panose="030F0702030302020204" pitchFamily="66" charset="0"/>
              </a:rPr>
              <a:t>Which are the tricky </a:t>
            </a:r>
            <a:r>
              <a:rPr lang="en-GB" sz="4000" dirty="0" smtClean="0">
                <a:solidFill>
                  <a:srgbClr val="7030A0"/>
                </a:solidFill>
                <a:latin typeface="Comic Sans MS" panose="030F0702030302020204" pitchFamily="66" charset="0"/>
              </a:rPr>
              <a:t>parts of the word? </a:t>
            </a:r>
          </a:p>
          <a:p>
            <a:r>
              <a:rPr lang="en-GB" sz="4000" dirty="0" smtClean="0">
                <a:solidFill>
                  <a:srgbClr val="FFC000"/>
                </a:solidFill>
                <a:latin typeface="Comic Sans MS" panose="030F0702030302020204" pitchFamily="66" charset="0"/>
              </a:rPr>
              <a:t>(the </a:t>
            </a:r>
            <a:r>
              <a:rPr lang="en-GB" sz="4800" dirty="0" err="1" smtClean="0">
                <a:solidFill>
                  <a:srgbClr val="FFFF00"/>
                </a:solidFill>
                <a:latin typeface="Comic Sans MS" panose="030F0702030302020204" pitchFamily="66" charset="0"/>
              </a:rPr>
              <a:t>ai</a:t>
            </a:r>
            <a:r>
              <a:rPr lang="en-GB" sz="4000" dirty="0" smtClean="0">
                <a:solidFill>
                  <a:srgbClr val="FFFF00"/>
                </a:solidFill>
                <a:latin typeface="Comic Sans MS" panose="030F0702030302020204" pitchFamily="66" charset="0"/>
              </a:rPr>
              <a:t> </a:t>
            </a:r>
            <a:r>
              <a:rPr lang="en-GB" sz="4000" dirty="0" smtClean="0">
                <a:solidFill>
                  <a:srgbClr val="FFC000"/>
                </a:solidFill>
                <a:latin typeface="Comic Sans MS" panose="030F0702030302020204" pitchFamily="66" charset="0"/>
              </a:rPr>
              <a:t>phoneme)</a:t>
            </a:r>
            <a:endParaRPr lang="en-GB" sz="4000" dirty="0">
              <a:solidFill>
                <a:srgbClr val="FFC000"/>
              </a:solidFill>
              <a:latin typeface="Comic Sans MS" panose="030F0702030302020204" pitchFamily="66" charset="0"/>
            </a:endParaRPr>
          </a:p>
        </p:txBody>
      </p:sp>
    </p:spTree>
    <p:extLst>
      <p:ext uri="{BB962C8B-B14F-4D97-AF65-F5344CB8AC3E}">
        <p14:creationId xmlns:p14="http://schemas.microsoft.com/office/powerpoint/2010/main" val="415442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circle(in)">
                                      <p:cBhvr>
                                        <p:cTn id="7" dur="2000"/>
                                        <p:tgtEl>
                                          <p:spTgt spid="4">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4">
                                            <p:txEl>
                                              <p:pRg st="5" end="5"/>
                                            </p:txEl>
                                          </p:spTgt>
                                        </p:tgtEl>
                                        <p:attrNameLst>
                                          <p:attrName>style.visibility</p:attrName>
                                        </p:attrNameLst>
                                      </p:cBhvr>
                                      <p:to>
                                        <p:strVal val="visible"/>
                                      </p:to>
                                    </p:set>
                                    <p:animEffect transition="in" filter="circle(in)">
                                      <p:cBhvr>
                                        <p:cTn id="10" dur="2000"/>
                                        <p:tgtEl>
                                          <p:spTgt spid="4">
                                            <p:txEl>
                                              <p:pRg st="5" end="5"/>
                                            </p:txEl>
                                          </p:spTgt>
                                        </p:tgtEl>
                                      </p:cBhvr>
                                    </p:animEffect>
                                  </p:childTnLst>
                                </p:cTn>
                              </p:par>
                              <p:par>
                                <p:cTn id="11" presetID="1" presetClass="entr" presetSubtype="0" fill="hold" nodeType="withEffect">
                                  <p:stCondLst>
                                    <p:cond delay="0"/>
                                  </p:stCondLst>
                                  <p:childTnLst>
                                    <p:set>
                                      <p:cBhvr>
                                        <p:cTn id="12" dur="1" fill="hold">
                                          <p:stCondLst>
                                            <p:cond delay="0"/>
                                          </p:stCondLst>
                                        </p:cTn>
                                        <p:tgtEl>
                                          <p:spTgt spid="4">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52400" y="193638"/>
            <a:ext cx="11917680" cy="6832640"/>
          </a:xfrm>
          <a:prstGeom prst="rect">
            <a:avLst/>
          </a:prstGeom>
          <a:noFill/>
        </p:spPr>
        <p:txBody>
          <a:bodyPr wrap="square" rtlCol="0">
            <a:spAutoFit/>
          </a:bodyPr>
          <a:lstStyle/>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p>
          <a:p>
            <a:r>
              <a:rPr lang="en-GB" sz="4800" dirty="0" smtClean="0">
                <a:solidFill>
                  <a:srgbClr val="FFC000"/>
                </a:solidFill>
                <a:latin typeface="Comic Sans MS" panose="030F0702030302020204" pitchFamily="66" charset="0"/>
              </a:rPr>
              <a:t>I ate eight rashers of bacon today.</a:t>
            </a:r>
            <a:endParaRPr lang="en-GB" sz="4800" dirty="0">
              <a:solidFill>
                <a:srgbClr val="FFC000"/>
              </a:solidFill>
              <a:latin typeface="Comic Sans MS" panose="030F0702030302020204" pitchFamily="66" charset="0"/>
            </a:endParaRPr>
          </a:p>
          <a:p>
            <a:endParaRPr lang="en-GB" sz="4800" dirty="0" smtClean="0">
              <a:solidFill>
                <a:srgbClr val="002060"/>
              </a:solidFill>
              <a:latin typeface="Comic Sans MS" panose="030F0702030302020204" pitchFamily="66" charset="0"/>
            </a:endParaRPr>
          </a:p>
          <a:p>
            <a:r>
              <a:rPr lang="en-GB" sz="4800" dirty="0" smtClean="0">
                <a:solidFill>
                  <a:srgbClr val="002060"/>
                </a:solidFill>
                <a:latin typeface="Comic Sans MS" panose="030F0702030302020204" pitchFamily="66" charset="0"/>
              </a:rPr>
              <a:t>Should you always obey and do what your mates say?</a:t>
            </a:r>
          </a:p>
          <a:p>
            <a:endParaRPr lang="en-GB" sz="4800" dirty="0" smtClean="0">
              <a:solidFill>
                <a:srgbClr val="FF0000"/>
              </a:solidFill>
              <a:latin typeface="Comic Sans MS" panose="030F0702030302020204" pitchFamily="66" charset="0"/>
            </a:endParaRPr>
          </a:p>
          <a:p>
            <a:r>
              <a:rPr lang="en-GB" sz="4800" dirty="0" smtClean="0">
                <a:solidFill>
                  <a:srgbClr val="FF0000"/>
                </a:solidFill>
                <a:latin typeface="Comic Sans MS" panose="030F0702030302020204" pitchFamily="66" charset="0"/>
              </a:rPr>
              <a:t>How much do you think a whale’s brain would weigh?</a:t>
            </a:r>
            <a:endParaRPr lang="en-GB" sz="4800" dirty="0">
              <a:solidFill>
                <a:srgbClr val="FF0000"/>
              </a:solidFill>
              <a:latin typeface="Comic Sans MS" panose="030F0702030302020204" pitchFamily="66" charset="0"/>
            </a:endParaRPr>
          </a:p>
          <a:p>
            <a:endParaRPr lang="en-GB" sz="4800" dirty="0">
              <a:latin typeface="Comic Sans MS" panose="030F0702030302020204" pitchFamily="66" charset="0"/>
            </a:endParaRPr>
          </a:p>
        </p:txBody>
      </p:sp>
    </p:spTree>
    <p:extLst>
      <p:ext uri="{BB962C8B-B14F-4D97-AF65-F5344CB8AC3E}">
        <p14:creationId xmlns:p14="http://schemas.microsoft.com/office/powerpoint/2010/main" val="257019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fade">
                                      <p:cBhvr>
                                        <p:cTn id="7" dur="1000"/>
                                        <p:tgtEl>
                                          <p:spTgt spid="2">
                                            <p:txEl>
                                              <p:pRg st="5" end="5"/>
                                            </p:txEl>
                                          </p:spTgt>
                                        </p:tgtEl>
                                      </p:cBhvr>
                                    </p:animEffect>
                                    <p:anim calcmode="lin" valueType="num">
                                      <p:cBhvr>
                                        <p:cTn id="8"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7" end="7"/>
                                            </p:txEl>
                                          </p:spTgt>
                                        </p:tgtEl>
                                        <p:attrNameLst>
                                          <p:attrName>style.visibility</p:attrName>
                                        </p:attrNameLst>
                                      </p:cBhvr>
                                      <p:to>
                                        <p:strVal val="visible"/>
                                      </p:to>
                                    </p:set>
                                    <p:animEffect transition="in" filter="fade">
                                      <p:cBhvr>
                                        <p:cTn id="14"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2555</TotalTime>
  <Words>1024</Words>
  <Application>Microsoft Office PowerPoint</Application>
  <PresentationFormat>Custom</PresentationFormat>
  <Paragraphs>211</Paragraphs>
  <Slides>21</Slides>
  <Notes>3</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Smith</dc:creator>
  <cp:lastModifiedBy>Owner</cp:lastModifiedBy>
  <cp:revision>297</cp:revision>
  <dcterms:created xsi:type="dcterms:W3CDTF">2020-04-29T08:19:42Z</dcterms:created>
  <dcterms:modified xsi:type="dcterms:W3CDTF">2020-06-27T23:49:40Z</dcterms:modified>
</cp:coreProperties>
</file>