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87" r:id="rId16"/>
    <p:sldId id="288" r:id="rId17"/>
    <p:sldId id="285" r:id="rId18"/>
    <p:sldId id="289" r:id="rId19"/>
    <p:sldId id="290" r:id="rId20"/>
    <p:sldId id="311" r:id="rId21"/>
    <p:sldId id="264" r:id="rId22"/>
    <p:sldId id="291" r:id="rId23"/>
    <p:sldId id="292" r:id="rId24"/>
    <p:sldId id="295" r:id="rId25"/>
    <p:sldId id="296" r:id="rId26"/>
    <p:sldId id="297" r:id="rId27"/>
    <p:sldId id="298" r:id="rId28"/>
    <p:sldId id="299" r:id="rId29"/>
    <p:sldId id="300" r:id="rId30"/>
    <p:sldId id="294" r:id="rId31"/>
    <p:sldId id="302" r:id="rId32"/>
    <p:sldId id="293" r:id="rId33"/>
    <p:sldId id="301" r:id="rId34"/>
    <p:sldId id="304" r:id="rId35"/>
    <p:sldId id="305" r:id="rId36"/>
    <p:sldId id="306" r:id="rId37"/>
    <p:sldId id="307" r:id="rId38"/>
    <p:sldId id="308" r:id="rId39"/>
    <p:sldId id="309" r:id="rId40"/>
    <p:sldId id="303" r:id="rId41"/>
    <p:sldId id="310" r:id="rId42"/>
    <p:sldId id="279" r:id="rId43"/>
    <p:sldId id="269" r:id="rId44"/>
    <p:sldId id="27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20864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9320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www.youtube.com/watch?v=8JeYA2x1OIk"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5</a:t>
            </a:r>
            <a:r>
              <a:rPr lang="en-GB" sz="6600" dirty="0" smtClean="0"/>
              <a:t> Week </a:t>
            </a:r>
            <a:r>
              <a:rPr lang="en-GB" sz="6600" dirty="0"/>
              <a:t>4</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Here we are, another week. We really miss your smiling faces. We hope you are all ok and are helping your adults (and siblings) at home through this very strange time. </a:t>
            </a:r>
            <a:r>
              <a:rPr lang="en-GB" sz="2400" dirty="0" smtClean="0"/>
              <a:t>We hope that you enjoyed the school lockdown video. We loved making it and it made us really happy when we watched it back. Hope it did the same </a:t>
            </a:r>
            <a:r>
              <a:rPr lang="en-GB" sz="2400" smtClean="0"/>
              <a:t>for you.</a:t>
            </a:r>
            <a:endParaRPr lang="en-GB" sz="2400" dirty="0" smtClean="0"/>
          </a:p>
          <a:p>
            <a:pPr marL="0" indent="0">
              <a:buNone/>
            </a:pPr>
            <a:r>
              <a:rPr lang="en-GB" sz="2400" dirty="0" smtClean="0"/>
              <a:t>Remember: </a:t>
            </a:r>
          </a:p>
          <a:p>
            <a:pPr marL="0" indent="0">
              <a:buNone/>
            </a:pPr>
            <a:r>
              <a:rPr lang="en-GB" sz="2400" dirty="0" smtClean="0"/>
              <a:t>Wash your hands; </a:t>
            </a:r>
          </a:p>
          <a:p>
            <a:pPr marL="0" indent="0">
              <a:buNone/>
            </a:pPr>
            <a:r>
              <a:rPr lang="en-GB" sz="2400" dirty="0" smtClean="0"/>
              <a:t>Be kind;</a:t>
            </a:r>
          </a:p>
          <a:p>
            <a:pPr marL="0" indent="0">
              <a:buNone/>
            </a:pPr>
            <a:r>
              <a:rPr lang="en-GB" sz="2400" dirty="0" smtClean="0"/>
              <a:t>Read, read to someone (even a pet), listen to someone read to you; </a:t>
            </a:r>
          </a:p>
          <a:p>
            <a:pPr marL="0" indent="0">
              <a:buNone/>
            </a:pPr>
            <a:r>
              <a:rPr lang="en-GB" sz="2400" dirty="0" smtClean="0"/>
              <a:t>Talk about how you feel.  </a:t>
            </a:r>
          </a:p>
          <a:p>
            <a:pPr marL="0" indent="0">
              <a:buNone/>
            </a:pPr>
            <a:endParaRPr lang="en-GB" sz="2400" dirty="0" smtClean="0"/>
          </a:p>
          <a:p>
            <a:pPr marL="0" indent="0">
              <a:buNone/>
            </a:pPr>
            <a:r>
              <a:rPr lang="en-GB" sz="2400" dirty="0" smtClean="0"/>
              <a:t>Thank </a:t>
            </a:r>
            <a:r>
              <a:rPr lang="en-GB" sz="2400" dirty="0" smtClean="0"/>
              <a:t>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0155"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455083" y="773761"/>
            <a:ext cx="3542765" cy="461665"/>
          </a:xfrm>
          <a:prstGeom prst="rect">
            <a:avLst/>
          </a:prstGeom>
          <a:noFill/>
        </p:spPr>
        <p:txBody>
          <a:bodyPr wrap="none" rtlCol="0">
            <a:spAutoFit/>
          </a:bodyPr>
          <a:lstStyle/>
          <a:p>
            <a:r>
              <a:rPr lang="en-GB" sz="2400" dirty="0" smtClean="0"/>
              <a:t>Task 1: spelling correction. </a:t>
            </a:r>
            <a:endParaRPr lang="en-GB" sz="24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9" y="1235426"/>
            <a:ext cx="9168469" cy="5622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229600" cy="836712"/>
          </a:xfrm>
        </p:spPr>
        <p:txBody>
          <a:bodyPr>
            <a:normAutofit/>
          </a:bodyPr>
          <a:lstStyle/>
          <a:p>
            <a:pPr algn="l"/>
            <a:r>
              <a:rPr lang="en-GB" sz="3600" dirty="0" smtClean="0"/>
              <a:t>Task 2: The Truth about Ogres</a:t>
            </a:r>
            <a:endParaRPr lang="en-GB" sz="36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27384"/>
            <a:ext cx="2497358" cy="1800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5" y="1700808"/>
            <a:ext cx="917131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984"/>
            <a:ext cx="914400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797152"/>
            <a:ext cx="9144000"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73" y="6237312"/>
            <a:ext cx="8296275"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762762"/>
            <a:ext cx="2575318" cy="268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277905" cy="4869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17" y="0"/>
            <a:ext cx="3491883"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18" y="790575"/>
            <a:ext cx="3491881"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119" y="1133475"/>
            <a:ext cx="3491881"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72" y="116632"/>
            <a:ext cx="8420100"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4825807"/>
            <a:ext cx="5137770" cy="2032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12306" y="16405"/>
            <a:ext cx="3154416" cy="2836531"/>
          </a:xfrm>
        </p:spPr>
        <p:txBody>
          <a:bodyPr>
            <a:normAutofit/>
          </a:bodyPr>
          <a:lstStyle/>
          <a:p>
            <a:pPr algn="l"/>
            <a:r>
              <a:rPr lang="en-GB" sz="2400" b="1" dirty="0"/>
              <a:t>Task 2</a:t>
            </a:r>
            <a:r>
              <a:rPr lang="en-GB" sz="2400" b="1" dirty="0" smtClean="0"/>
              <a:t>: adjectives.</a:t>
            </a:r>
            <a:br>
              <a:rPr lang="en-GB" sz="2400" b="1" dirty="0" smtClean="0"/>
            </a:br>
            <a:r>
              <a:rPr lang="en-GB" sz="2400" b="1" dirty="0" smtClean="0"/>
              <a:t>Can you come up with expanded noun phrases (2 adjectives separated by a comma) to describe the troll you created last week? </a:t>
            </a:r>
            <a:endParaRPr lang="en-GB"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2345" y="21246"/>
            <a:ext cx="5911655" cy="28316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15" y="2852937"/>
            <a:ext cx="6262213" cy="4005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a:spLocks noGrp="1"/>
          </p:cNvSpPr>
          <p:nvPr>
            <p:ph type="title"/>
          </p:nvPr>
        </p:nvSpPr>
        <p:spPr>
          <a:xfrm>
            <a:off x="12306" y="16405"/>
            <a:ext cx="9024190" cy="1972435"/>
          </a:xfrm>
        </p:spPr>
        <p:txBody>
          <a:bodyPr>
            <a:normAutofit/>
          </a:bodyPr>
          <a:lstStyle/>
          <a:p>
            <a:pPr algn="l"/>
            <a:r>
              <a:rPr lang="en-GB" sz="2400" b="1" dirty="0"/>
              <a:t>Task </a:t>
            </a:r>
            <a:r>
              <a:rPr lang="en-GB" sz="2400" b="1" dirty="0" smtClean="0"/>
              <a:t>3: more adjectives.</a:t>
            </a:r>
            <a:br>
              <a:rPr lang="en-GB" sz="2400" b="1" dirty="0" smtClean="0"/>
            </a:br>
            <a:r>
              <a:rPr lang="en-GB" sz="2400" b="1" dirty="0" smtClean="0"/>
              <a:t>Can you come up with a sentence of 3 for your troll adding to the adjectives you have just come up with? </a:t>
            </a:r>
            <a:endParaRPr lang="en-GB"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16832"/>
            <a:ext cx="9149709"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9720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TextBox 2"/>
          <p:cNvSpPr txBox="1"/>
          <p:nvPr/>
        </p:nvSpPr>
        <p:spPr>
          <a:xfrm>
            <a:off x="179512" y="836712"/>
            <a:ext cx="8798148" cy="5262979"/>
          </a:xfrm>
          <a:prstGeom prst="rect">
            <a:avLst/>
          </a:prstGeom>
          <a:noFill/>
        </p:spPr>
        <p:txBody>
          <a:bodyPr wrap="square" rtlCol="0">
            <a:spAutoFit/>
          </a:bodyPr>
          <a:lstStyle/>
          <a:p>
            <a:r>
              <a:rPr lang="en-GB" sz="2400" dirty="0" smtClean="0"/>
              <a:t>You will be happy to know that we are done with fractions. </a:t>
            </a:r>
          </a:p>
          <a:p>
            <a:r>
              <a:rPr lang="en-GB" sz="2400" dirty="0" smtClean="0"/>
              <a:t>Now we move on to </a:t>
            </a:r>
            <a:r>
              <a:rPr lang="en-GB" sz="2400" b="1" dirty="0" smtClean="0"/>
              <a:t>time</a:t>
            </a:r>
            <a:r>
              <a:rPr lang="en-GB" sz="2400" dirty="0" smtClean="0"/>
              <a:t>.</a:t>
            </a:r>
          </a:p>
          <a:p>
            <a:r>
              <a:rPr lang="en-GB" sz="2400" dirty="0" smtClean="0"/>
              <a:t>I will set up the lessons a bit differently as after next week the White Rose Home Learning section is becoming a premium site that you need to pay for to access to their worksheets. I am disappointed they are doing this but there are plenty of other resources out there. </a:t>
            </a:r>
          </a:p>
          <a:p>
            <a:endParaRPr lang="en-GB" sz="2400" dirty="0"/>
          </a:p>
          <a:p>
            <a:r>
              <a:rPr lang="en-GB" sz="2400" dirty="0" smtClean="0"/>
              <a:t>The following 3 lessons are best downloaded as a PowerPoint as some of the animations will work when viewed in </a:t>
            </a:r>
            <a:r>
              <a:rPr lang="en-GB" sz="2400" smtClean="0"/>
              <a:t>slide show mode</a:t>
            </a:r>
            <a:r>
              <a:rPr lang="en-GB" sz="2400" dirty="0" smtClean="0"/>
              <a:t>.</a:t>
            </a:r>
          </a:p>
          <a:p>
            <a:r>
              <a:rPr lang="en-GB" sz="2400" dirty="0" smtClean="0"/>
              <a:t>I have added worksheet slides at the end of each lesson. If you can print them then do so. Otherwise just complete the work on paper the best you can. If you are able to print, remember to only print the slides that have the worksheets (slides 22,30,31,40,41), not the entire presentation. I have made that mistake before (x30 for each child)!!!!</a:t>
            </a:r>
            <a:endParaRPr lang="en-GB" sz="2400" dirty="0"/>
          </a:p>
        </p:txBody>
      </p:sp>
    </p:spTree>
    <p:extLst>
      <p:ext uri="{BB962C8B-B14F-4D97-AF65-F5344CB8AC3E}">
        <p14:creationId xmlns:p14="http://schemas.microsoft.com/office/powerpoint/2010/main" val="7775335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47611"/>
          <a:stretch/>
        </p:blipFill>
        <p:spPr bwMode="auto">
          <a:xfrm>
            <a:off x="-7392" y="1902916"/>
            <a:ext cx="4631968" cy="3236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51737"/>
          <a:stretch/>
        </p:blipFill>
        <p:spPr bwMode="auto">
          <a:xfrm>
            <a:off x="4614292" y="2448272"/>
            <a:ext cx="4522316" cy="2690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Months and Years</a:t>
            </a:r>
            <a:endParaRPr lang="en-GB" sz="3200" b="1" u="sng" dirty="0"/>
          </a:p>
        </p:txBody>
      </p:sp>
    </p:spTree>
    <p:extLst>
      <p:ext uri="{BB962C8B-B14F-4D97-AF65-F5344CB8AC3E}">
        <p14:creationId xmlns:p14="http://schemas.microsoft.com/office/powerpoint/2010/main" val="14786024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772" y="33040"/>
            <a:ext cx="6768752" cy="584775"/>
          </a:xfrm>
          <a:prstGeom prst="rect">
            <a:avLst/>
          </a:prstGeom>
          <a:noFill/>
        </p:spPr>
        <p:txBody>
          <a:bodyPr wrap="square" rtlCol="0">
            <a:spAutoFit/>
          </a:bodyPr>
          <a:lstStyle/>
          <a:p>
            <a:r>
              <a:rPr lang="en-GB" sz="3200" b="1" u="sng" dirty="0" smtClean="0"/>
              <a:t>Lesson 1: Months and Years</a:t>
            </a:r>
            <a:endParaRPr lang="en-GB" sz="32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492896"/>
            <a:ext cx="9036496" cy="3624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27472" y="1811278"/>
            <a:ext cx="8496944" cy="646331"/>
          </a:xfrm>
          <a:prstGeom prst="rect">
            <a:avLst/>
          </a:prstGeom>
          <a:noFill/>
        </p:spPr>
        <p:txBody>
          <a:bodyPr wrap="square" rtlCol="0">
            <a:spAutoFit/>
          </a:bodyPr>
          <a:lstStyle/>
          <a:p>
            <a:r>
              <a:rPr lang="en-GB" dirty="0" smtClean="0"/>
              <a:t>As a refresher, start on this lesson. You can start on slide 5 if you like as the first slides are about days of the week. However it doesn’t hurt to review. </a:t>
            </a:r>
            <a:endParaRPr lang="en-GB" dirty="0"/>
          </a:p>
        </p:txBody>
      </p:sp>
      <p:sp>
        <p:nvSpPr>
          <p:cNvPr id="7" name="Rectangle 6"/>
          <p:cNvSpPr/>
          <p:nvPr/>
        </p:nvSpPr>
        <p:spPr>
          <a:xfrm>
            <a:off x="127472" y="617815"/>
            <a:ext cx="9016528" cy="923330"/>
          </a:xfrm>
          <a:prstGeom prst="rect">
            <a:avLst/>
          </a:prstGeom>
        </p:spPr>
        <p:txBody>
          <a:bodyPr wrap="square">
            <a:spAutoFit/>
          </a:bodyPr>
          <a:lstStyle/>
          <a:p>
            <a:r>
              <a:rPr lang="en-GB" dirty="0"/>
              <a:t>Children should spend time exploring a real calendar. They sort the months into groups, by the </a:t>
            </a:r>
            <a:r>
              <a:rPr lang="en-GB" b="1" dirty="0"/>
              <a:t>number of days in each month</a:t>
            </a:r>
            <a:r>
              <a:rPr lang="en-GB" dirty="0"/>
              <a:t>, for both a year and a leap year. Children can use the groups to compare - what is the same and what is different?</a:t>
            </a:r>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25772" y="33040"/>
            <a:ext cx="7838132" cy="584775"/>
          </a:xfrm>
          <a:prstGeom prst="rect">
            <a:avLst/>
          </a:prstGeom>
          <a:noFill/>
        </p:spPr>
        <p:txBody>
          <a:bodyPr wrap="square" rtlCol="0">
            <a:spAutoFit/>
          </a:bodyPr>
          <a:lstStyle/>
          <a:p>
            <a:r>
              <a:rPr lang="en-GB" sz="3200" b="1" u="sng" dirty="0" smtClean="0"/>
              <a:t>Lesson 1: Months and Years - Worksheet</a:t>
            </a:r>
            <a:endParaRPr lang="en-GB" sz="3200" b="1"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05" y="1340768"/>
            <a:ext cx="5588492"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77072"/>
            <a:ext cx="5504464"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5155" y="617815"/>
            <a:ext cx="3362325" cy="5000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92250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783"/>
            <a:ext cx="4812603" cy="3168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2603" y="1988840"/>
            <a:ext cx="4315759" cy="26639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95536" y="4941168"/>
            <a:ext cx="8496944" cy="707886"/>
          </a:xfrm>
          <a:prstGeom prst="rect">
            <a:avLst/>
          </a:prstGeom>
          <a:noFill/>
        </p:spPr>
        <p:txBody>
          <a:bodyPr wrap="square" rtlCol="0">
            <a:spAutoFit/>
          </a:bodyPr>
          <a:lstStyle/>
          <a:p>
            <a:r>
              <a:rPr lang="en-GB" sz="2000" dirty="0" smtClean="0"/>
              <a:t>Hard to compare hours spent at school and hours spent at home right now but try and use your imagination!!!</a:t>
            </a:r>
            <a:endParaRPr lang="en-GB" sz="2000" dirty="0"/>
          </a:p>
        </p:txBody>
      </p:sp>
    </p:spTree>
    <p:extLst>
      <p:ext uri="{BB962C8B-B14F-4D97-AF65-F5344CB8AC3E}">
        <p14:creationId xmlns:p14="http://schemas.microsoft.com/office/powerpoint/2010/main" val="24131841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1" name="TextBox 20"/>
          <p:cNvSpPr txBox="1"/>
          <p:nvPr/>
        </p:nvSpPr>
        <p:spPr>
          <a:xfrm>
            <a:off x="18950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evening</a:t>
            </a:r>
          </a:p>
        </p:txBody>
      </p:sp>
      <p:sp>
        <p:nvSpPr>
          <p:cNvPr id="22" name="TextBox 21"/>
          <p:cNvSpPr txBox="1"/>
          <p:nvPr/>
        </p:nvSpPr>
        <p:spPr>
          <a:xfrm>
            <a:off x="50319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midday</a:t>
            </a:r>
          </a:p>
        </p:txBody>
      </p:sp>
      <p:sp>
        <p:nvSpPr>
          <p:cNvPr id="23" name="TextBox 22"/>
          <p:cNvSpPr txBox="1"/>
          <p:nvPr/>
        </p:nvSpPr>
        <p:spPr>
          <a:xfrm>
            <a:off x="18950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morning</a:t>
            </a:r>
          </a:p>
        </p:txBody>
      </p:sp>
      <p:sp>
        <p:nvSpPr>
          <p:cNvPr id="24" name="TextBox 23"/>
          <p:cNvSpPr txBox="1"/>
          <p:nvPr/>
        </p:nvSpPr>
        <p:spPr>
          <a:xfrm>
            <a:off x="50319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afternoon</a:t>
            </a:r>
          </a:p>
        </p:txBody>
      </p:sp>
      <p:sp>
        <p:nvSpPr>
          <p:cNvPr id="12" name="TextBox 11"/>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of these times comes first?</a:t>
            </a:r>
          </a:p>
        </p:txBody>
      </p:sp>
      <p:sp>
        <p:nvSpPr>
          <p:cNvPr id="11" name="TextBox 10"/>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1494403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3"/>
                                        </p:tgtEl>
                                        <p:attrNameLst>
                                          <p:attrName>fillcolor</p:attrName>
                                        </p:attrNameLst>
                                      </p:cBhvr>
                                      <p:to>
                                        <a:srgbClr val="689429"/>
                                      </p:to>
                                    </p:animClr>
                                    <p:set>
                                      <p:cBhvr>
                                        <p:cTn id="7" dur="2000" fill="hold"/>
                                        <p:tgtEl>
                                          <p:spTgt spid="23"/>
                                        </p:tgtEl>
                                        <p:attrNameLst>
                                          <p:attrName>fill.type</p:attrName>
                                        </p:attrNameLst>
                                      </p:cBhvr>
                                      <p:to>
                                        <p:strVal val="solid"/>
                                      </p:to>
                                    </p:set>
                                    <p:set>
                                      <p:cBhvr>
                                        <p:cTn id="8" dur="2000" fill="hold"/>
                                        <p:tgtEl>
                                          <p:spTgt spid="2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1" name="TextBox 20"/>
          <p:cNvSpPr txBox="1"/>
          <p:nvPr/>
        </p:nvSpPr>
        <p:spPr>
          <a:xfrm>
            <a:off x="18950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evening</a:t>
            </a:r>
          </a:p>
        </p:txBody>
      </p:sp>
      <p:sp>
        <p:nvSpPr>
          <p:cNvPr id="22" name="TextBox 21"/>
          <p:cNvSpPr txBox="1"/>
          <p:nvPr/>
        </p:nvSpPr>
        <p:spPr>
          <a:xfrm>
            <a:off x="5031935" y="25113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midday</a:t>
            </a:r>
          </a:p>
        </p:txBody>
      </p:sp>
      <p:sp>
        <p:nvSpPr>
          <p:cNvPr id="23" name="TextBox 22"/>
          <p:cNvSpPr txBox="1"/>
          <p:nvPr/>
        </p:nvSpPr>
        <p:spPr>
          <a:xfrm>
            <a:off x="18950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morning</a:t>
            </a:r>
          </a:p>
        </p:txBody>
      </p:sp>
      <p:sp>
        <p:nvSpPr>
          <p:cNvPr id="24" name="TextBox 23"/>
          <p:cNvSpPr txBox="1"/>
          <p:nvPr/>
        </p:nvSpPr>
        <p:spPr>
          <a:xfrm>
            <a:off x="5031935" y="4279117"/>
            <a:ext cx="2197100"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afternoon</a:t>
            </a:r>
          </a:p>
        </p:txBody>
      </p:sp>
      <p:sp>
        <p:nvSpPr>
          <p:cNvPr id="12" name="TextBox 11"/>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of these times comes last?</a:t>
            </a:r>
          </a:p>
        </p:txBody>
      </p:sp>
      <p:sp>
        <p:nvSpPr>
          <p:cNvPr id="11" name="TextBox 10"/>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186538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1" name="TextBox 20"/>
          <p:cNvSpPr txBox="1"/>
          <p:nvPr/>
        </p:nvSpPr>
        <p:spPr>
          <a:xfrm>
            <a:off x="2955470"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12</a:t>
            </a:r>
          </a:p>
        </p:txBody>
      </p:sp>
      <p:sp>
        <p:nvSpPr>
          <p:cNvPr id="22" name="TextBox 21"/>
          <p:cNvSpPr txBox="1"/>
          <p:nvPr/>
        </p:nvSpPr>
        <p:spPr>
          <a:xfrm>
            <a:off x="515952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18</a:t>
            </a:r>
          </a:p>
        </p:txBody>
      </p:sp>
      <p:sp>
        <p:nvSpPr>
          <p:cNvPr id="23" name="TextBox 22"/>
          <p:cNvSpPr txBox="1"/>
          <p:nvPr/>
        </p:nvSpPr>
        <p:spPr>
          <a:xfrm>
            <a:off x="751411"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6</a:t>
            </a:r>
          </a:p>
        </p:txBody>
      </p:sp>
      <p:sp>
        <p:nvSpPr>
          <p:cNvPr id="24" name="TextBox 23"/>
          <p:cNvSpPr txBox="1"/>
          <p:nvPr/>
        </p:nvSpPr>
        <p:spPr>
          <a:xfrm>
            <a:off x="736358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a:t>
            </a:r>
          </a:p>
        </p:txBody>
      </p:sp>
      <p:sp>
        <p:nvSpPr>
          <p:cNvPr id="13" name="Rectangle 12"/>
          <p:cNvSpPr/>
          <p:nvPr/>
        </p:nvSpPr>
        <p:spPr>
          <a:xfrm>
            <a:off x="751411" y="2400926"/>
            <a:ext cx="7636939" cy="1028074"/>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There are </a:t>
            </a:r>
            <a:r>
              <a:rPr lang="en-GB" sz="2400" u="sng" dirty="0">
                <a:solidFill>
                  <a:srgbClr val="009588"/>
                </a:solidFill>
              </a:rPr>
              <a:t>	</a:t>
            </a:r>
            <a:r>
              <a:rPr lang="en-GB" sz="2400" dirty="0">
                <a:solidFill>
                  <a:srgbClr val="009588"/>
                </a:solidFill>
              </a:rPr>
              <a:t> hours in    </a:t>
            </a:r>
            <a:r>
              <a:rPr lang="en-GB" sz="2400">
                <a:solidFill>
                  <a:srgbClr val="009588"/>
                </a:solidFill>
              </a:rPr>
              <a:t>a day.</a:t>
            </a:r>
            <a:endParaRPr lang="en-GB" sz="2400" dirty="0">
              <a:solidFill>
                <a:srgbClr val="009588"/>
              </a:solidFill>
            </a:endParaRPr>
          </a:p>
        </p:txBody>
      </p:sp>
      <p:sp>
        <p:nvSpPr>
          <p:cNvPr id="2" name="TextBox 1"/>
          <p:cNvSpPr txBox="1"/>
          <p:nvPr/>
        </p:nvSpPr>
        <p:spPr>
          <a:xfrm>
            <a:off x="5640522" y="2655121"/>
            <a:ext cx="139714" cy="615553"/>
          </a:xfrm>
          <a:prstGeom prst="rect">
            <a:avLst/>
          </a:prstGeom>
          <a:noFill/>
        </p:spPr>
        <p:txBody>
          <a:bodyPr wrap="square" lIns="0" tIns="0" rIns="0" bIns="0" rtlCol="0">
            <a:spAutoFit/>
          </a:bodyPr>
          <a:lstStyle/>
          <a:p>
            <a:pPr algn="ctr"/>
            <a:r>
              <a:rPr lang="en-GB" sz="2000" dirty="0">
                <a:solidFill>
                  <a:srgbClr val="009588"/>
                </a:solidFill>
              </a:rPr>
              <a:t>1</a:t>
            </a:r>
            <a:br>
              <a:rPr lang="en-GB" sz="2000" dirty="0">
                <a:solidFill>
                  <a:srgbClr val="009588"/>
                </a:solidFill>
              </a:rPr>
            </a:br>
            <a:r>
              <a:rPr lang="en-GB" sz="2000" dirty="0">
                <a:solidFill>
                  <a:srgbClr val="009588"/>
                </a:solidFill>
              </a:rPr>
              <a:t>2</a:t>
            </a:r>
          </a:p>
        </p:txBody>
      </p:sp>
      <p:cxnSp>
        <p:nvCxnSpPr>
          <p:cNvPr id="4" name="Straight Connector 3"/>
          <p:cNvCxnSpPr>
            <a:stCxn id="2" idx="1"/>
            <a:endCxn id="2" idx="3"/>
          </p:cNvCxnSpPr>
          <p:nvPr/>
        </p:nvCxnSpPr>
        <p:spPr>
          <a:xfrm>
            <a:off x="5640522" y="2962898"/>
            <a:ext cx="139714" cy="0"/>
          </a:xfrm>
          <a:prstGeom prst="line">
            <a:avLst/>
          </a:prstGeom>
          <a:ln>
            <a:solidFill>
              <a:srgbClr val="009588"/>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number can be used to correctly complete the sentence?</a:t>
            </a:r>
          </a:p>
        </p:txBody>
      </p:sp>
      <p:sp>
        <p:nvSpPr>
          <p:cNvPr id="14" name="TextBox 13"/>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329676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1" name="TextBox 20"/>
          <p:cNvSpPr txBox="1"/>
          <p:nvPr/>
        </p:nvSpPr>
        <p:spPr>
          <a:xfrm>
            <a:off x="515952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72</a:t>
            </a:r>
          </a:p>
        </p:txBody>
      </p:sp>
      <p:sp>
        <p:nvSpPr>
          <p:cNvPr id="22" name="TextBox 21"/>
          <p:cNvSpPr txBox="1"/>
          <p:nvPr/>
        </p:nvSpPr>
        <p:spPr>
          <a:xfrm>
            <a:off x="2955470"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48</a:t>
            </a:r>
          </a:p>
        </p:txBody>
      </p:sp>
      <p:sp>
        <p:nvSpPr>
          <p:cNvPr id="23" name="TextBox 22"/>
          <p:cNvSpPr txBox="1"/>
          <p:nvPr/>
        </p:nvSpPr>
        <p:spPr>
          <a:xfrm>
            <a:off x="751411"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a:t>
            </a:r>
          </a:p>
        </p:txBody>
      </p:sp>
      <p:sp>
        <p:nvSpPr>
          <p:cNvPr id="24" name="TextBox 23"/>
          <p:cNvSpPr txBox="1"/>
          <p:nvPr/>
        </p:nvSpPr>
        <p:spPr>
          <a:xfrm>
            <a:off x="7363589" y="431294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96</a:t>
            </a:r>
          </a:p>
        </p:txBody>
      </p:sp>
      <p:sp>
        <p:nvSpPr>
          <p:cNvPr id="13" name="Rectangle 12"/>
          <p:cNvSpPr/>
          <p:nvPr/>
        </p:nvSpPr>
        <p:spPr>
          <a:xfrm>
            <a:off x="751411" y="2400926"/>
            <a:ext cx="7636939" cy="1028074"/>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There are </a:t>
            </a:r>
            <a:r>
              <a:rPr lang="en-GB" sz="2400" u="sng" dirty="0">
                <a:solidFill>
                  <a:srgbClr val="009588"/>
                </a:solidFill>
              </a:rPr>
              <a:t>	</a:t>
            </a:r>
            <a:r>
              <a:rPr lang="en-GB" sz="2400" dirty="0">
                <a:solidFill>
                  <a:srgbClr val="009588"/>
                </a:solidFill>
              </a:rPr>
              <a:t> hours in 3 days.</a:t>
            </a:r>
          </a:p>
        </p:txBody>
      </p:sp>
      <p:sp>
        <p:nvSpPr>
          <p:cNvPr id="14" name="TextBox 13"/>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Which number can be used to correctly complete the sentence?</a:t>
            </a:r>
          </a:p>
        </p:txBody>
      </p:sp>
      <p:sp>
        <p:nvSpPr>
          <p:cNvPr id="12" name="TextBox 11"/>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2049006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1"/>
                                        </p:tgtEl>
                                        <p:attrNameLst>
                                          <p:attrName>fillcolor</p:attrName>
                                        </p:attrNameLst>
                                      </p:cBhvr>
                                      <p:to>
                                        <a:srgbClr val="689429"/>
                                      </p:to>
                                    </p:animClr>
                                    <p:set>
                                      <p:cBhvr>
                                        <p:cTn id="7" dur="2000" fill="hold"/>
                                        <p:tgtEl>
                                          <p:spTgt spid="21"/>
                                        </p:tgtEl>
                                        <p:attrNameLst>
                                          <p:attrName>fill.type</p:attrName>
                                        </p:attrNameLst>
                                      </p:cBhvr>
                                      <p:to>
                                        <p:strVal val="solid"/>
                                      </p:to>
                                    </p:set>
                                    <p:set>
                                      <p:cBhvr>
                                        <p:cTn id="8" dur="2000" fill="hold"/>
                                        <p:tgtEl>
                                          <p:spTgt spid="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3" name="Rectangle 12"/>
          <p:cNvSpPr/>
          <p:nvPr/>
        </p:nvSpPr>
        <p:spPr>
          <a:xfrm>
            <a:off x="751412" y="2357455"/>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days in 48 hours</a:t>
            </a:r>
          </a:p>
        </p:txBody>
      </p:sp>
      <p:sp>
        <p:nvSpPr>
          <p:cNvPr id="16" name="Rectangle 15"/>
          <p:cNvSpPr/>
          <p:nvPr/>
        </p:nvSpPr>
        <p:spPr>
          <a:xfrm>
            <a:off x="751412" y="3569676"/>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hours in 10 days</a:t>
            </a:r>
          </a:p>
        </p:txBody>
      </p:sp>
      <p:sp>
        <p:nvSpPr>
          <p:cNvPr id="17" name="Rectangle 16"/>
          <p:cNvSpPr/>
          <p:nvPr/>
        </p:nvSpPr>
        <p:spPr>
          <a:xfrm>
            <a:off x="733315" y="4781897"/>
            <a:ext cx="2978760" cy="917683"/>
          </a:xfrm>
          <a:prstGeom prst="rect">
            <a:avLst/>
          </a:prstGeom>
          <a:noFill/>
          <a:ln w="28575">
            <a:solidFill>
              <a:srgbClr val="00958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9588"/>
                </a:solidFill>
              </a:rPr>
              <a:t>hours in 4 days</a:t>
            </a:r>
          </a:p>
        </p:txBody>
      </p:sp>
      <p:cxnSp>
        <p:nvCxnSpPr>
          <p:cNvPr id="6" name="Straight Connector 5"/>
          <p:cNvCxnSpPr>
            <a:stCxn id="13" idx="3"/>
            <a:endCxn id="22" idx="1"/>
          </p:cNvCxnSpPr>
          <p:nvPr/>
        </p:nvCxnSpPr>
        <p:spPr>
          <a:xfrm>
            <a:off x="3730172" y="2816297"/>
            <a:ext cx="3637656" cy="121222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16" idx="3"/>
            <a:endCxn id="23" idx="1"/>
          </p:cNvCxnSpPr>
          <p:nvPr/>
        </p:nvCxnSpPr>
        <p:spPr>
          <a:xfrm flipV="1">
            <a:off x="3730172" y="2816297"/>
            <a:ext cx="3637656" cy="121222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17" idx="3"/>
            <a:endCxn id="24" idx="1"/>
          </p:cNvCxnSpPr>
          <p:nvPr/>
        </p:nvCxnSpPr>
        <p:spPr>
          <a:xfrm flipV="1">
            <a:off x="3712075" y="5240738"/>
            <a:ext cx="3655753" cy="1"/>
          </a:xfrm>
          <a:prstGeom prst="line">
            <a:avLst/>
          </a:prstGeom>
          <a:ln w="28575">
            <a:solidFill>
              <a:srgbClr val="009588"/>
            </a:solidFill>
            <a:prstDash val="soli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367828" y="3569676"/>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a:t>
            </a:r>
          </a:p>
        </p:txBody>
      </p:sp>
      <p:sp>
        <p:nvSpPr>
          <p:cNvPr id="23" name="TextBox 22"/>
          <p:cNvSpPr txBox="1"/>
          <p:nvPr/>
        </p:nvSpPr>
        <p:spPr>
          <a:xfrm>
            <a:off x="7367828" y="2357455"/>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240</a:t>
            </a:r>
          </a:p>
        </p:txBody>
      </p:sp>
      <p:sp>
        <p:nvSpPr>
          <p:cNvPr id="24" name="TextBox 23"/>
          <p:cNvSpPr txBox="1"/>
          <p:nvPr/>
        </p:nvSpPr>
        <p:spPr>
          <a:xfrm>
            <a:off x="7367828" y="4781896"/>
            <a:ext cx="1020522" cy="917683"/>
          </a:xfrm>
          <a:prstGeom prst="rect">
            <a:avLst/>
          </a:prstGeom>
          <a:solidFill>
            <a:srgbClr val="F08215"/>
          </a:solidFill>
          <a:ln w="28575">
            <a:solidFill>
              <a:srgbClr val="FFB900"/>
            </a:solidFill>
          </a:ln>
        </p:spPr>
        <p:txBody>
          <a:bodyPr wrap="square" lIns="108000" tIns="108000" rIns="108000" bIns="108000" rtlCol="0" anchor="ctr">
            <a:noAutofit/>
          </a:bodyPr>
          <a:lstStyle/>
          <a:p>
            <a:pPr algn="ctr"/>
            <a:r>
              <a:rPr lang="en-GB" b="1" dirty="0">
                <a:solidFill>
                  <a:schemeClr val="bg1"/>
                </a:solidFill>
              </a:rPr>
              <a:t>96</a:t>
            </a:r>
          </a:p>
        </p:txBody>
      </p:sp>
      <p:sp>
        <p:nvSpPr>
          <p:cNvPr id="18" name="TextBox 17"/>
          <p:cNvSpPr txBox="1"/>
          <p:nvPr/>
        </p:nvSpPr>
        <p:spPr>
          <a:xfrm>
            <a:off x="755650" y="1333755"/>
            <a:ext cx="7641077" cy="525340"/>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Match the statements to the correct number.</a:t>
            </a:r>
          </a:p>
        </p:txBody>
      </p:sp>
      <p:sp>
        <p:nvSpPr>
          <p:cNvPr id="19" name="TextBox 18"/>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164045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9" name="Rectangle 28"/>
          <p:cNvSpPr/>
          <p:nvPr/>
        </p:nvSpPr>
        <p:spPr>
          <a:xfrm>
            <a:off x="792168" y="4551528"/>
            <a:ext cx="4357682" cy="475748"/>
          </a:xfrm>
          <a:prstGeom prst="rect">
            <a:avLst/>
          </a:prstGeom>
          <a:solidFill>
            <a:srgbClr val="8ACBC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1874520" y="2633212"/>
            <a:ext cx="4358640" cy="475748"/>
          </a:xfrm>
          <a:prstGeom prst="rect">
            <a:avLst/>
          </a:prstGeom>
          <a:solidFill>
            <a:srgbClr val="8ACBC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92168" y="3108960"/>
            <a:ext cx="5440992" cy="1434906"/>
          </a:xfrm>
          <a:prstGeom prst="rect">
            <a:avLst/>
          </a:prstGeom>
          <a:solidFill>
            <a:srgbClr val="8ACBC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 name="Table 1"/>
          <p:cNvGraphicFramePr>
            <a:graphicFrameLocks noGrp="1"/>
          </p:cNvGraphicFramePr>
          <p:nvPr>
            <p:extLst>
              <p:ext uri="{D42A27DB-BD31-4B8C-83A1-F6EECF244321}">
                <p14:modId xmlns:p14="http://schemas.microsoft.com/office/powerpoint/2010/main" val="3284555631"/>
              </p:ext>
            </p:extLst>
          </p:nvPr>
        </p:nvGraphicFramePr>
        <p:xfrm>
          <a:off x="792168" y="2146340"/>
          <a:ext cx="7614439" cy="2880936"/>
        </p:xfrm>
        <a:graphic>
          <a:graphicData uri="http://schemas.openxmlformats.org/drawingml/2006/table">
            <a:tbl>
              <a:tblPr firstRow="1" bandRow="1">
                <a:tableStyleId>{5C22544A-7EE6-4342-B048-85BDC9FD1C3A}</a:tableStyleId>
              </a:tblPr>
              <a:tblGrid>
                <a:gridCol w="1087777">
                  <a:extLst>
                    <a:ext uri="{9D8B030D-6E8A-4147-A177-3AD203B41FA5}">
                      <a16:colId xmlns:a16="http://schemas.microsoft.com/office/drawing/2014/main" xmlns="" val="2311644365"/>
                    </a:ext>
                  </a:extLst>
                </a:gridCol>
                <a:gridCol w="1087777">
                  <a:extLst>
                    <a:ext uri="{9D8B030D-6E8A-4147-A177-3AD203B41FA5}">
                      <a16:colId xmlns:a16="http://schemas.microsoft.com/office/drawing/2014/main" xmlns="" val="1376964302"/>
                    </a:ext>
                  </a:extLst>
                </a:gridCol>
                <a:gridCol w="1087777">
                  <a:extLst>
                    <a:ext uri="{9D8B030D-6E8A-4147-A177-3AD203B41FA5}">
                      <a16:colId xmlns:a16="http://schemas.microsoft.com/office/drawing/2014/main" xmlns="" val="3774700827"/>
                    </a:ext>
                  </a:extLst>
                </a:gridCol>
                <a:gridCol w="1087777">
                  <a:extLst>
                    <a:ext uri="{9D8B030D-6E8A-4147-A177-3AD203B41FA5}">
                      <a16:colId xmlns:a16="http://schemas.microsoft.com/office/drawing/2014/main" xmlns="" val="1965826244"/>
                    </a:ext>
                  </a:extLst>
                </a:gridCol>
                <a:gridCol w="1087777">
                  <a:extLst>
                    <a:ext uri="{9D8B030D-6E8A-4147-A177-3AD203B41FA5}">
                      <a16:colId xmlns:a16="http://schemas.microsoft.com/office/drawing/2014/main" xmlns="" val="2076559216"/>
                    </a:ext>
                  </a:extLst>
                </a:gridCol>
                <a:gridCol w="1087777">
                  <a:extLst>
                    <a:ext uri="{9D8B030D-6E8A-4147-A177-3AD203B41FA5}">
                      <a16:colId xmlns:a16="http://schemas.microsoft.com/office/drawing/2014/main" xmlns="" val="4121081741"/>
                    </a:ext>
                  </a:extLst>
                </a:gridCol>
                <a:gridCol w="1087777">
                  <a:extLst>
                    <a:ext uri="{9D8B030D-6E8A-4147-A177-3AD203B41FA5}">
                      <a16:colId xmlns:a16="http://schemas.microsoft.com/office/drawing/2014/main" xmlns="" val="989618155"/>
                    </a:ext>
                  </a:extLst>
                </a:gridCol>
              </a:tblGrid>
              <a:tr h="480156">
                <a:tc>
                  <a:txBody>
                    <a:bodyPr/>
                    <a:lstStyle/>
                    <a:p>
                      <a:pPr algn="ctr"/>
                      <a:r>
                        <a:rPr lang="en-GB" dirty="0">
                          <a:solidFill>
                            <a:schemeClr val="bg1"/>
                          </a:solidFill>
                        </a:rPr>
                        <a:t>Mo</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err="1">
                          <a:solidFill>
                            <a:schemeClr val="bg1"/>
                          </a:solidFill>
                        </a:rPr>
                        <a:t>Tu</a:t>
                      </a:r>
                      <a:endParaRPr lang="en-GB" dirty="0">
                        <a:solidFill>
                          <a:schemeClr val="bg1"/>
                        </a:solidFill>
                      </a:endParaRP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We</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Thu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Fri</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Sa</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tc>
                  <a:txBody>
                    <a:bodyPr/>
                    <a:lstStyle/>
                    <a:p>
                      <a:pPr algn="ctr"/>
                      <a:r>
                        <a:rPr lang="en-GB" dirty="0">
                          <a:solidFill>
                            <a:schemeClr val="bg1"/>
                          </a:solidFill>
                        </a:rPr>
                        <a:t>Su</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solidFill>
                      <a:srgbClr val="F08215"/>
                    </a:solidFill>
                  </a:tcPr>
                </a:tc>
                <a:extLst>
                  <a:ext uri="{0D108BD9-81ED-4DB2-BD59-A6C34878D82A}">
                    <a16:rowId xmlns:a16="http://schemas.microsoft.com/office/drawing/2014/main" xmlns="" val="3131088457"/>
                  </a:ext>
                </a:extLst>
              </a:tr>
              <a:tr h="480156">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01757097"/>
                  </a:ext>
                </a:extLst>
              </a:tr>
              <a:tr h="480156">
                <a:tc>
                  <a:txBody>
                    <a:bodyPr/>
                    <a:lstStyle/>
                    <a:p>
                      <a:pPr algn="ctr"/>
                      <a:r>
                        <a:rPr lang="en-GB" dirty="0"/>
                        <a:t>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82469998"/>
                  </a:ext>
                </a:extLst>
              </a:tr>
              <a:tr h="480156">
                <a:tc>
                  <a:txBody>
                    <a:bodyPr/>
                    <a:lstStyle/>
                    <a:p>
                      <a:pPr algn="ctr"/>
                      <a:r>
                        <a:rPr lang="en-GB" dirty="0"/>
                        <a:t>14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19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219199477"/>
                  </a:ext>
                </a:extLst>
              </a:tr>
              <a:tr h="480156">
                <a:tc>
                  <a:txBody>
                    <a:bodyPr/>
                    <a:lstStyle/>
                    <a:p>
                      <a:pPr algn="ctr"/>
                      <a:r>
                        <a:rPr lang="en-GB" dirty="0"/>
                        <a:t>21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22</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23</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24</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25</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26</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27</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24776256"/>
                  </a:ext>
                </a:extLst>
              </a:tr>
              <a:tr h="480156">
                <a:tc>
                  <a:txBody>
                    <a:bodyPr/>
                    <a:lstStyle/>
                    <a:p>
                      <a:pPr algn="ctr"/>
                      <a:r>
                        <a:rPr lang="en-GB" dirty="0"/>
                        <a:t>28</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29</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30</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dirty="0"/>
                        <a:t>31</a:t>
                      </a:r>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dirty="0"/>
                    </a:p>
                  </a:txBody>
                  <a:tcPr anchor="ctr">
                    <a:lnL w="12700" cap="flat" cmpd="sng" algn="ctr">
                      <a:solidFill>
                        <a:srgbClr val="FFB900"/>
                      </a:solidFill>
                      <a:prstDash val="solid"/>
                      <a:round/>
                      <a:headEnd type="none" w="med" len="med"/>
                      <a:tailEnd type="none" w="med" len="med"/>
                    </a:lnL>
                    <a:lnR w="12700" cap="flat" cmpd="sng" algn="ctr">
                      <a:solidFill>
                        <a:srgbClr val="FFB900"/>
                      </a:solidFill>
                      <a:prstDash val="solid"/>
                      <a:round/>
                      <a:headEnd type="none" w="med" len="med"/>
                      <a:tailEnd type="none" w="med" len="med"/>
                    </a:lnR>
                    <a:lnT w="12700" cap="flat" cmpd="sng" algn="ctr">
                      <a:solidFill>
                        <a:srgbClr val="FFB900"/>
                      </a:solidFill>
                      <a:prstDash val="solid"/>
                      <a:round/>
                      <a:headEnd type="none" w="med" len="med"/>
                      <a:tailEnd type="none" w="med" len="med"/>
                    </a:lnT>
                    <a:lnB w="12700" cap="flat" cmpd="sng" algn="ctr">
                      <a:solidFill>
                        <a:srgbClr val="FFB9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504526811"/>
                  </a:ext>
                </a:extLst>
              </a:tr>
            </a:tbl>
          </a:graphicData>
        </a:graphic>
      </p:graphicFrame>
      <p:sp>
        <p:nvSpPr>
          <p:cNvPr id="20" name="TextBox 19"/>
          <p:cNvSpPr txBox="1"/>
          <p:nvPr/>
        </p:nvSpPr>
        <p:spPr>
          <a:xfrm>
            <a:off x="773907" y="5206472"/>
            <a:ext cx="3816350" cy="917683"/>
          </a:xfrm>
          <a:prstGeom prst="rect">
            <a:avLst/>
          </a:prstGeom>
          <a:solidFill>
            <a:schemeClr val="bg1"/>
          </a:solidFill>
          <a:ln w="28575">
            <a:solidFill>
              <a:srgbClr val="689429"/>
            </a:solidFill>
          </a:ln>
        </p:spPr>
        <p:txBody>
          <a:bodyPr wrap="square" lIns="108000" tIns="108000" rIns="108000" bIns="108000" rtlCol="0" anchor="ctr">
            <a:noAutofit/>
          </a:bodyPr>
          <a:lstStyle/>
          <a:p>
            <a:pPr algn="ctr"/>
            <a:r>
              <a:rPr lang="en-GB" b="1" dirty="0">
                <a:solidFill>
                  <a:srgbClr val="689429"/>
                </a:solidFill>
              </a:rPr>
              <a:t>There are 3 full working weeks </a:t>
            </a:r>
            <a:br>
              <a:rPr lang="en-GB" b="1" dirty="0">
                <a:solidFill>
                  <a:srgbClr val="689429"/>
                </a:solidFill>
              </a:rPr>
            </a:br>
            <a:r>
              <a:rPr lang="en-GB" b="1" dirty="0">
                <a:solidFill>
                  <a:srgbClr val="689429"/>
                </a:solidFill>
              </a:rPr>
              <a:t>(15 days) and 8 additional days.</a:t>
            </a:r>
          </a:p>
        </p:txBody>
      </p:sp>
      <p:sp>
        <p:nvSpPr>
          <p:cNvPr id="21" name="Rectangle 20"/>
          <p:cNvSpPr/>
          <p:nvPr/>
        </p:nvSpPr>
        <p:spPr>
          <a:xfrm>
            <a:off x="6199840" y="5366655"/>
            <a:ext cx="2188510" cy="623241"/>
          </a:xfrm>
          <a:prstGeom prst="rect">
            <a:avLst/>
          </a:prstGeom>
          <a:noFill/>
          <a:ln w="28575">
            <a:solidFill>
              <a:srgbClr val="68942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689429"/>
                </a:solidFill>
              </a:rPr>
              <a:t>15 + 8 = 23</a:t>
            </a:r>
          </a:p>
        </p:txBody>
      </p:sp>
      <p:cxnSp>
        <p:nvCxnSpPr>
          <p:cNvPr id="22" name="Straight Connector 21"/>
          <p:cNvCxnSpPr>
            <a:stCxn id="21" idx="1"/>
            <a:endCxn id="20" idx="3"/>
          </p:cNvCxnSpPr>
          <p:nvPr/>
        </p:nvCxnSpPr>
        <p:spPr>
          <a:xfrm flipH="1" flipV="1">
            <a:off x="4590257" y="5665314"/>
            <a:ext cx="1609583" cy="12962"/>
          </a:xfrm>
          <a:prstGeom prst="line">
            <a:avLst/>
          </a:prstGeom>
          <a:ln w="28575">
            <a:solidFill>
              <a:srgbClr val="689429"/>
            </a:solidFill>
            <a:prstDash val="solid"/>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73907" y="1320405"/>
            <a:ext cx="7641077" cy="746472"/>
          </a:xfrm>
          <a:prstGeom prst="rect">
            <a:avLst/>
          </a:prstGeom>
          <a:solidFill>
            <a:srgbClr val="009588"/>
          </a:solidFill>
          <a:ln w="28575">
            <a:solidFill>
              <a:srgbClr val="8ACBC0"/>
            </a:solidFill>
          </a:ln>
        </p:spPr>
        <p:txBody>
          <a:bodyPr wrap="square" lIns="144000" tIns="108000" rIns="108000" bIns="108000" rtlCol="0" anchor="ctr">
            <a:noAutofit/>
          </a:bodyPr>
          <a:lstStyle/>
          <a:p>
            <a:r>
              <a:rPr lang="en-GB" b="1" dirty="0">
                <a:solidFill>
                  <a:schemeClr val="bg1"/>
                </a:solidFill>
              </a:rPr>
              <a:t>A doctor’s surgery is open Monday to Friday every week. How many days will it be open in this month? </a:t>
            </a:r>
            <a:r>
              <a:rPr lang="en-GB" dirty="0">
                <a:solidFill>
                  <a:schemeClr val="bg1"/>
                </a:solidFill>
              </a:rPr>
              <a:t>Explain your answer</a:t>
            </a:r>
            <a:r>
              <a:rPr lang="en-GB" b="1" dirty="0">
                <a:solidFill>
                  <a:schemeClr val="bg1"/>
                </a:solidFill>
              </a:rPr>
              <a:t>.</a:t>
            </a:r>
            <a:endParaRPr lang="en-GB" dirty="0">
              <a:solidFill>
                <a:schemeClr val="bg1"/>
              </a:solidFill>
            </a:endParaRPr>
          </a:p>
        </p:txBody>
      </p:sp>
      <p:sp>
        <p:nvSpPr>
          <p:cNvPr id="14" name="TextBox 13"/>
          <p:cNvSpPr txBox="1"/>
          <p:nvPr/>
        </p:nvSpPr>
        <p:spPr>
          <a:xfrm>
            <a:off x="-25772" y="33040"/>
            <a:ext cx="6768752" cy="523220"/>
          </a:xfrm>
          <a:prstGeom prst="rect">
            <a:avLst/>
          </a:prstGeom>
          <a:noFill/>
        </p:spPr>
        <p:txBody>
          <a:bodyPr wrap="square" rtlCol="0">
            <a:spAutoFit/>
          </a:bodyPr>
          <a:lstStyle/>
          <a:p>
            <a:r>
              <a:rPr lang="en-GB" sz="2800" b="1" u="sng" dirty="0" smtClean="0"/>
              <a:t>Lesson 2: Hours in a day</a:t>
            </a:r>
            <a:endParaRPr lang="en-GB" sz="2800" b="1" u="sng" dirty="0"/>
          </a:p>
        </p:txBody>
      </p:sp>
    </p:spTree>
    <p:extLst>
      <p:ext uri="{BB962C8B-B14F-4D97-AF65-F5344CB8AC3E}">
        <p14:creationId xmlns:p14="http://schemas.microsoft.com/office/powerpoint/2010/main" val="192060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750"/>
                                        <p:tgtEl>
                                          <p:spTgt spid="25"/>
                                        </p:tgtEl>
                                      </p:cBhvr>
                                    </p:animEffect>
                                  </p:childTnLst>
                                </p:cTn>
                              </p:par>
                            </p:childTnLst>
                          </p:cTn>
                        </p:par>
                        <p:par>
                          <p:cTn id="12" fill="hold">
                            <p:stCondLst>
                              <p:cond delay="1750"/>
                            </p:stCondLst>
                            <p:childTnLst>
                              <p:par>
                                <p:cTn id="13" presetID="10" presetClass="entr" presetSubtype="0" fill="hold" grpId="0" nodeType="afterEffect">
                                  <p:stCondLst>
                                    <p:cond delay="50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750"/>
                                        <p:tgtEl>
                                          <p:spTgt spid="28"/>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750"/>
                                        <p:tgtEl>
                                          <p:spTgt spid="29"/>
                                        </p:tgtEl>
                                      </p:cBhvr>
                                    </p:animEffect>
                                  </p:childTnLst>
                                </p:cTn>
                              </p:par>
                            </p:childTnLst>
                          </p:cTn>
                        </p:par>
                        <p:par>
                          <p:cTn id="19" fill="hold">
                            <p:stCondLst>
                              <p:cond delay="3000"/>
                            </p:stCondLst>
                            <p:childTnLst>
                              <p:par>
                                <p:cTn id="20" presetID="22" presetClass="entr" presetSubtype="8" fill="hold" nodeType="afterEffect">
                                  <p:stCondLst>
                                    <p:cond delay="100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4500"/>
                            </p:stCondLst>
                            <p:childTnLst>
                              <p:par>
                                <p:cTn id="24" presetID="22" presetClass="entr" presetSubtype="8"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5" grpId="0" animBg="1"/>
      <p:bldP spid="20"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25772" y="33040"/>
            <a:ext cx="6768752" cy="584775"/>
          </a:xfrm>
          <a:prstGeom prst="rect">
            <a:avLst/>
          </a:prstGeom>
          <a:noFill/>
        </p:spPr>
        <p:txBody>
          <a:bodyPr wrap="square" rtlCol="0">
            <a:spAutoFit/>
          </a:bodyPr>
          <a:lstStyle/>
          <a:p>
            <a:r>
              <a:rPr lang="en-GB" sz="3200" b="1" u="sng" dirty="0" smtClean="0"/>
              <a:t>Lesson 2: Hours in a day – Worksheet </a:t>
            </a:r>
            <a:endParaRPr lang="en-GB" sz="3200" b="1" u="sn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604743"/>
            <a:ext cx="2952328" cy="3083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036" y="3605320"/>
            <a:ext cx="4467225" cy="286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890" y="667375"/>
            <a:ext cx="4095750" cy="2638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6440" y="3608768"/>
            <a:ext cx="4438650" cy="3171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12003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25772" y="33040"/>
            <a:ext cx="6768752" cy="584775"/>
          </a:xfrm>
          <a:prstGeom prst="rect">
            <a:avLst/>
          </a:prstGeom>
          <a:noFill/>
        </p:spPr>
        <p:txBody>
          <a:bodyPr wrap="square" rtlCol="0">
            <a:spAutoFit/>
          </a:bodyPr>
          <a:lstStyle/>
          <a:p>
            <a:r>
              <a:rPr lang="en-GB" sz="3200" b="1" u="sng" dirty="0" smtClean="0"/>
              <a:t>Lesson 2: Hours in a day - Worksheet</a:t>
            </a:r>
            <a:endParaRPr lang="en-GB" sz="3200" b="1" u="sn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742950"/>
            <a:ext cx="9124950" cy="537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1844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84775"/>
          </a:xfrm>
          <a:prstGeom prst="rect">
            <a:avLst/>
          </a:prstGeom>
          <a:noFill/>
        </p:spPr>
        <p:txBody>
          <a:bodyPr wrap="square" rtlCol="0">
            <a:spAutoFit/>
          </a:bodyPr>
          <a:lstStyle/>
          <a:p>
            <a:r>
              <a:rPr lang="en-GB" sz="3200" b="1" u="sng" dirty="0" smtClean="0"/>
              <a:t>Lesson 3: Telling time (part 1)</a:t>
            </a:r>
            <a:endParaRPr lang="en-GB" sz="3200" b="1" u="sng"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32" y="1461113"/>
            <a:ext cx="4707755" cy="3192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1788" y="1988840"/>
            <a:ext cx="4382864"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01986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772" y="33040"/>
            <a:ext cx="6768752" cy="584775"/>
          </a:xfrm>
          <a:prstGeom prst="rect">
            <a:avLst/>
          </a:prstGeom>
          <a:noFill/>
        </p:spPr>
        <p:txBody>
          <a:bodyPr wrap="square" rtlCol="0">
            <a:spAutoFit/>
          </a:bodyPr>
          <a:lstStyle/>
          <a:p>
            <a:r>
              <a:rPr lang="en-GB" sz="3200" b="1" u="sng" dirty="0" smtClean="0"/>
              <a:t>Lesson 3: Telling time (part 1)</a:t>
            </a:r>
            <a:endParaRPr lang="en-GB" sz="3200" b="1" u="sng"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97" y="2348880"/>
            <a:ext cx="8991103" cy="3118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52897" y="1124744"/>
            <a:ext cx="8883599" cy="1015663"/>
          </a:xfrm>
          <a:prstGeom prst="rect">
            <a:avLst/>
          </a:prstGeom>
          <a:noFill/>
        </p:spPr>
        <p:txBody>
          <a:bodyPr wrap="square" rtlCol="0">
            <a:spAutoFit/>
          </a:bodyPr>
          <a:lstStyle/>
          <a:p>
            <a:r>
              <a:rPr lang="en-GB" sz="2000" dirty="0" smtClean="0"/>
              <a:t>Go through all the slides on this lesson; </a:t>
            </a:r>
            <a:r>
              <a:rPr lang="en-GB" sz="2000" b="1" dirty="0" smtClean="0"/>
              <a:t>Telling the time – to 5 mins</a:t>
            </a:r>
            <a:r>
              <a:rPr lang="en-GB" sz="2000" dirty="0" smtClean="0"/>
              <a:t>. </a:t>
            </a:r>
          </a:p>
          <a:p>
            <a:r>
              <a:rPr lang="en-GB" sz="2000" dirty="0" smtClean="0"/>
              <a:t>If you need to go back and do the lessons above it: Telling the time 1 and </a:t>
            </a:r>
          </a:p>
          <a:p>
            <a:r>
              <a:rPr lang="en-GB" sz="2000" dirty="0" smtClean="0"/>
              <a:t>Telling the time – quarter to/past</a:t>
            </a:r>
            <a:endParaRPr lang="en-GB" sz="2000" dirty="0"/>
          </a:p>
        </p:txBody>
      </p:sp>
    </p:spTree>
    <p:extLst>
      <p:ext uri="{BB962C8B-B14F-4D97-AF65-F5344CB8AC3E}">
        <p14:creationId xmlns:p14="http://schemas.microsoft.com/office/powerpoint/2010/main" val="21263076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1" name="TextBox 10"/>
          <p:cNvSpPr txBox="1"/>
          <p:nvPr/>
        </p:nvSpPr>
        <p:spPr>
          <a:xfrm>
            <a:off x="755650"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10 minutes to 4</a:t>
            </a:r>
          </a:p>
        </p:txBody>
      </p:sp>
      <p:sp>
        <p:nvSpPr>
          <p:cNvPr id="12" name="TextBox 11"/>
          <p:cNvSpPr txBox="1"/>
          <p:nvPr/>
        </p:nvSpPr>
        <p:spPr>
          <a:xfrm>
            <a:off x="3500703" y="4969853"/>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5 minutes past 10</a:t>
            </a:r>
          </a:p>
        </p:txBody>
      </p:sp>
      <p:sp>
        <p:nvSpPr>
          <p:cNvPr id="13" name="TextBox 12"/>
          <p:cNvSpPr txBox="1"/>
          <p:nvPr/>
        </p:nvSpPr>
        <p:spPr>
          <a:xfrm>
            <a:off x="6199627"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10 minutes to 1</a:t>
            </a:r>
          </a:p>
        </p:txBody>
      </p:sp>
      <p:sp>
        <p:nvSpPr>
          <p:cNvPr id="14" name="TextBox 13"/>
          <p:cNvSpPr txBox="1"/>
          <p:nvPr/>
        </p:nvSpPr>
        <p:spPr>
          <a:xfrm>
            <a:off x="755650" y="1333755"/>
            <a:ext cx="7641077" cy="525340"/>
          </a:xfrm>
          <a:prstGeom prst="rect">
            <a:avLst/>
          </a:prstGeom>
          <a:solidFill>
            <a:srgbClr val="F1884C"/>
          </a:solidFill>
          <a:ln w="38100">
            <a:noFill/>
          </a:ln>
        </p:spPr>
        <p:txBody>
          <a:bodyPr wrap="square" lIns="144000" tIns="108000" rIns="108000" bIns="108000" rtlCol="0" anchor="ctr">
            <a:noAutofit/>
          </a:bodyPr>
          <a:lstStyle/>
          <a:p>
            <a:r>
              <a:rPr lang="en-GB" b="1" dirty="0">
                <a:solidFill>
                  <a:schemeClr val="bg1"/>
                </a:solidFill>
              </a:rPr>
              <a:t>Which of the times match the time shown on the analogue clock?</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871" y="2080747"/>
            <a:ext cx="2672258" cy="2667453"/>
          </a:xfrm>
          <a:prstGeom prst="rect">
            <a:avLst/>
          </a:prstGeom>
        </p:spPr>
      </p:pic>
      <p:cxnSp>
        <p:nvCxnSpPr>
          <p:cNvPr id="6" name="Straight Arrow Connector 5"/>
          <p:cNvCxnSpPr/>
          <p:nvPr/>
        </p:nvCxnSpPr>
        <p:spPr>
          <a:xfrm flipV="1">
            <a:off x="4572000" y="3003550"/>
            <a:ext cx="203200" cy="425450"/>
          </a:xfrm>
          <a:prstGeom prst="straightConnector1">
            <a:avLst/>
          </a:prstGeom>
          <a:ln w="19050"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3989045" y="3073400"/>
            <a:ext cx="582956" cy="355600"/>
          </a:xfrm>
          <a:prstGeom prst="straightConnector1">
            <a:avLst/>
          </a:prstGeom>
          <a:ln w="19050"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4538928" y="3397250"/>
            <a:ext cx="63500" cy="635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391175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750" fill="hold"/>
                                        <p:tgtEl>
                                          <p:spTgt spid="13"/>
                                        </p:tgtEl>
                                        <p:attrNameLst>
                                          <p:attrName>fillcolor</p:attrName>
                                        </p:attrNameLst>
                                      </p:cBhvr>
                                      <p:to>
                                        <a:srgbClr val="689429"/>
                                      </p:to>
                                    </p:animClr>
                                    <p:set>
                                      <p:cBhvr>
                                        <p:cTn id="7" dur="750" fill="hold"/>
                                        <p:tgtEl>
                                          <p:spTgt spid="13"/>
                                        </p:tgtEl>
                                        <p:attrNameLst>
                                          <p:attrName>fill.type</p:attrName>
                                        </p:attrNameLst>
                                      </p:cBhvr>
                                      <p:to>
                                        <p:strVal val="solid"/>
                                      </p:to>
                                    </p:set>
                                    <p:set>
                                      <p:cBhvr>
                                        <p:cTn id="8" dur="75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1" name="TextBox 10"/>
          <p:cNvSpPr txBox="1"/>
          <p:nvPr/>
        </p:nvSpPr>
        <p:spPr>
          <a:xfrm>
            <a:off x="755650"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25 minutes to 2</a:t>
            </a:r>
          </a:p>
        </p:txBody>
      </p:sp>
      <p:sp>
        <p:nvSpPr>
          <p:cNvPr id="12" name="TextBox 11"/>
          <p:cNvSpPr txBox="1"/>
          <p:nvPr/>
        </p:nvSpPr>
        <p:spPr>
          <a:xfrm>
            <a:off x="6188606" y="4959743"/>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quarter past 7</a:t>
            </a:r>
          </a:p>
        </p:txBody>
      </p:sp>
      <p:sp>
        <p:nvSpPr>
          <p:cNvPr id="13" name="TextBox 12"/>
          <p:cNvSpPr txBox="1"/>
          <p:nvPr/>
        </p:nvSpPr>
        <p:spPr>
          <a:xfrm>
            <a:off x="3472128"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25 minutes to 3</a:t>
            </a:r>
          </a:p>
        </p:txBody>
      </p:sp>
      <p:sp>
        <p:nvSpPr>
          <p:cNvPr id="14" name="TextBox 13"/>
          <p:cNvSpPr txBox="1"/>
          <p:nvPr/>
        </p:nvSpPr>
        <p:spPr>
          <a:xfrm>
            <a:off x="755650" y="1333755"/>
            <a:ext cx="7641077" cy="525340"/>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Which of the times match the time shown on the analogue clock?</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871" y="2080747"/>
            <a:ext cx="2672258" cy="2667453"/>
          </a:xfrm>
          <a:prstGeom prst="rect">
            <a:avLst/>
          </a:prstGeom>
        </p:spPr>
      </p:pic>
      <p:cxnSp>
        <p:nvCxnSpPr>
          <p:cNvPr id="6" name="Straight Arrow Connector 5"/>
          <p:cNvCxnSpPr/>
          <p:nvPr/>
        </p:nvCxnSpPr>
        <p:spPr>
          <a:xfrm flipV="1">
            <a:off x="4572000" y="3276600"/>
            <a:ext cx="514350" cy="152400"/>
          </a:xfrm>
          <a:prstGeom prst="straightConnector1">
            <a:avLst/>
          </a:prstGeom>
          <a:ln w="19050"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4229100" y="3429000"/>
            <a:ext cx="342901" cy="590550"/>
          </a:xfrm>
          <a:prstGeom prst="straightConnector1">
            <a:avLst/>
          </a:prstGeom>
          <a:ln w="19050"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4538928" y="3397250"/>
            <a:ext cx="63500" cy="635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108715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750" fill="hold"/>
                                        <p:tgtEl>
                                          <p:spTgt spid="13"/>
                                        </p:tgtEl>
                                        <p:attrNameLst>
                                          <p:attrName>fillcolor</p:attrName>
                                        </p:attrNameLst>
                                      </p:cBhvr>
                                      <p:to>
                                        <a:srgbClr val="689429"/>
                                      </p:to>
                                    </p:animClr>
                                    <p:set>
                                      <p:cBhvr>
                                        <p:cTn id="7" dur="750" fill="hold"/>
                                        <p:tgtEl>
                                          <p:spTgt spid="13"/>
                                        </p:tgtEl>
                                        <p:attrNameLst>
                                          <p:attrName>fill.type</p:attrName>
                                        </p:attrNameLst>
                                      </p:cBhvr>
                                      <p:to>
                                        <p:strVal val="solid"/>
                                      </p:to>
                                    </p:set>
                                    <p:set>
                                      <p:cBhvr>
                                        <p:cTn id="8" dur="75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870" y="2173853"/>
            <a:ext cx="2672259" cy="2667454"/>
          </a:xfrm>
          <a:prstGeom prst="rect">
            <a:avLst/>
          </a:prstGeom>
        </p:spPr>
      </p:pic>
      <p:sp>
        <p:nvSpPr>
          <p:cNvPr id="11" name="TextBox 10"/>
          <p:cNvSpPr txBox="1"/>
          <p:nvPr/>
        </p:nvSpPr>
        <p:spPr>
          <a:xfrm>
            <a:off x="755650"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I</a:t>
            </a:r>
          </a:p>
        </p:txBody>
      </p:sp>
      <p:sp>
        <p:nvSpPr>
          <p:cNvPr id="12" name="TextBox 11"/>
          <p:cNvSpPr txBox="1"/>
          <p:nvPr/>
        </p:nvSpPr>
        <p:spPr>
          <a:xfrm>
            <a:off x="3500703"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II</a:t>
            </a:r>
          </a:p>
        </p:txBody>
      </p:sp>
      <p:sp>
        <p:nvSpPr>
          <p:cNvPr id="13" name="TextBox 12"/>
          <p:cNvSpPr txBox="1"/>
          <p:nvPr/>
        </p:nvSpPr>
        <p:spPr>
          <a:xfrm>
            <a:off x="6191250"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III</a:t>
            </a:r>
          </a:p>
        </p:txBody>
      </p:sp>
      <p:sp>
        <p:nvSpPr>
          <p:cNvPr id="14" name="TextBox 13"/>
          <p:cNvSpPr txBox="1"/>
          <p:nvPr/>
        </p:nvSpPr>
        <p:spPr>
          <a:xfrm>
            <a:off x="755650" y="1288974"/>
            <a:ext cx="7641077" cy="766696"/>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This clock should show quarter past 7</a:t>
            </a:r>
          </a:p>
          <a:p>
            <a:r>
              <a:rPr lang="en-GB" dirty="0">
                <a:solidFill>
                  <a:schemeClr val="bg1"/>
                </a:solidFill>
              </a:rPr>
              <a:t>What Roman numeral should the minute hand be pointing to?</a:t>
            </a:r>
          </a:p>
        </p:txBody>
      </p:sp>
      <p:sp>
        <p:nvSpPr>
          <p:cNvPr id="15" name="TextBox 14"/>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58638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750" fill="hold"/>
                                        <p:tgtEl>
                                          <p:spTgt spid="13"/>
                                        </p:tgtEl>
                                        <p:attrNameLst>
                                          <p:attrName>fillcolor</p:attrName>
                                        </p:attrNameLst>
                                      </p:cBhvr>
                                      <p:to>
                                        <a:srgbClr val="689429"/>
                                      </p:to>
                                    </p:animClr>
                                    <p:set>
                                      <p:cBhvr>
                                        <p:cTn id="7" dur="750" fill="hold"/>
                                        <p:tgtEl>
                                          <p:spTgt spid="13"/>
                                        </p:tgtEl>
                                        <p:attrNameLst>
                                          <p:attrName>fill.type</p:attrName>
                                        </p:attrNameLst>
                                      </p:cBhvr>
                                      <p:to>
                                        <p:strVal val="solid"/>
                                      </p:to>
                                    </p:set>
                                    <p:set>
                                      <p:cBhvr>
                                        <p:cTn id="8" dur="75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870" y="2173853"/>
            <a:ext cx="2672259" cy="2667454"/>
          </a:xfrm>
          <a:prstGeom prst="rect">
            <a:avLst/>
          </a:prstGeom>
        </p:spPr>
      </p:pic>
      <p:sp>
        <p:nvSpPr>
          <p:cNvPr id="11" name="TextBox 10"/>
          <p:cNvSpPr txBox="1"/>
          <p:nvPr/>
        </p:nvSpPr>
        <p:spPr>
          <a:xfrm>
            <a:off x="755650" y="4969854"/>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VII</a:t>
            </a:r>
          </a:p>
        </p:txBody>
      </p:sp>
      <p:sp>
        <p:nvSpPr>
          <p:cNvPr id="12" name="TextBox 11"/>
          <p:cNvSpPr txBox="1"/>
          <p:nvPr/>
        </p:nvSpPr>
        <p:spPr>
          <a:xfrm>
            <a:off x="6191250" y="4969853"/>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V</a:t>
            </a:r>
          </a:p>
        </p:txBody>
      </p:sp>
      <p:sp>
        <p:nvSpPr>
          <p:cNvPr id="13" name="TextBox 12"/>
          <p:cNvSpPr txBox="1"/>
          <p:nvPr/>
        </p:nvSpPr>
        <p:spPr>
          <a:xfrm>
            <a:off x="3500703" y="4969853"/>
            <a:ext cx="2197100" cy="917683"/>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VI</a:t>
            </a:r>
          </a:p>
        </p:txBody>
      </p:sp>
      <p:sp>
        <p:nvSpPr>
          <p:cNvPr id="14" name="TextBox 13"/>
          <p:cNvSpPr txBox="1"/>
          <p:nvPr/>
        </p:nvSpPr>
        <p:spPr>
          <a:xfrm>
            <a:off x="755650" y="1288974"/>
            <a:ext cx="7641077" cy="766696"/>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This clock should show 6 o’clock.</a:t>
            </a:r>
          </a:p>
          <a:p>
            <a:r>
              <a:rPr lang="en-GB" dirty="0">
                <a:solidFill>
                  <a:schemeClr val="bg1"/>
                </a:solidFill>
              </a:rPr>
              <a:t>What Roman numeral should the hour hand be pointing to?</a:t>
            </a:r>
          </a:p>
        </p:txBody>
      </p:sp>
      <p:sp>
        <p:nvSpPr>
          <p:cNvPr id="15" name="TextBox 14"/>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216512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750" fill="hold"/>
                                        <p:tgtEl>
                                          <p:spTgt spid="13"/>
                                        </p:tgtEl>
                                        <p:attrNameLst>
                                          <p:attrName>fillcolor</p:attrName>
                                        </p:attrNameLst>
                                      </p:cBhvr>
                                      <p:to>
                                        <a:srgbClr val="689429"/>
                                      </p:to>
                                    </p:animClr>
                                    <p:set>
                                      <p:cBhvr>
                                        <p:cTn id="7" dur="750" fill="hold"/>
                                        <p:tgtEl>
                                          <p:spTgt spid="13"/>
                                        </p:tgtEl>
                                        <p:attrNameLst>
                                          <p:attrName>fill.type</p:attrName>
                                        </p:attrNameLst>
                                      </p:cBhvr>
                                      <p:to>
                                        <p:strVal val="solid"/>
                                      </p:to>
                                    </p:set>
                                    <p:set>
                                      <p:cBhvr>
                                        <p:cTn id="8" dur="75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cxnSp>
        <p:nvCxnSpPr>
          <p:cNvPr id="55" name="Straight Connector 54"/>
          <p:cNvCxnSpPr>
            <a:stCxn id="15" idx="3"/>
          </p:cNvCxnSpPr>
          <p:nvPr/>
        </p:nvCxnSpPr>
        <p:spPr>
          <a:xfrm flipV="1">
            <a:off x="2961127" y="2898908"/>
            <a:ext cx="3706927" cy="2009487"/>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13" idx="3"/>
          </p:cNvCxnSpPr>
          <p:nvPr/>
        </p:nvCxnSpPr>
        <p:spPr>
          <a:xfrm>
            <a:off x="2961127" y="3269785"/>
            <a:ext cx="3760336" cy="814479"/>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2" idx="3"/>
          </p:cNvCxnSpPr>
          <p:nvPr/>
        </p:nvCxnSpPr>
        <p:spPr>
          <a:xfrm>
            <a:off x="2961127" y="2450480"/>
            <a:ext cx="3760336" cy="2714451"/>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288974"/>
            <a:ext cx="7641077" cy="553894"/>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Match the times in words to the correct clock face.</a:t>
            </a:r>
          </a:p>
        </p:txBody>
      </p:sp>
      <p:sp>
        <p:nvSpPr>
          <p:cNvPr id="12" name="TextBox 11"/>
          <p:cNvSpPr txBox="1"/>
          <p:nvPr/>
        </p:nvSpPr>
        <p:spPr>
          <a:xfrm>
            <a:off x="764027" y="2141730"/>
            <a:ext cx="2197100" cy="617499"/>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5 minutes past 6</a:t>
            </a:r>
          </a:p>
        </p:txBody>
      </p:sp>
      <p:sp>
        <p:nvSpPr>
          <p:cNvPr id="13" name="TextBox 12"/>
          <p:cNvSpPr txBox="1"/>
          <p:nvPr/>
        </p:nvSpPr>
        <p:spPr>
          <a:xfrm>
            <a:off x="764027" y="2961035"/>
            <a:ext cx="2197100" cy="617499"/>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25 to 4</a:t>
            </a:r>
          </a:p>
        </p:txBody>
      </p:sp>
      <p:sp>
        <p:nvSpPr>
          <p:cNvPr id="14" name="TextBox 13"/>
          <p:cNvSpPr txBox="1"/>
          <p:nvPr/>
        </p:nvSpPr>
        <p:spPr>
          <a:xfrm>
            <a:off x="764027" y="3780340"/>
            <a:ext cx="2197100" cy="617499"/>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20 minutes past 3</a:t>
            </a:r>
          </a:p>
        </p:txBody>
      </p:sp>
      <p:sp>
        <p:nvSpPr>
          <p:cNvPr id="15" name="TextBox 14"/>
          <p:cNvSpPr txBox="1"/>
          <p:nvPr/>
        </p:nvSpPr>
        <p:spPr>
          <a:xfrm>
            <a:off x="764027" y="4599645"/>
            <a:ext cx="2197100" cy="617499"/>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20 minutes past 1</a:t>
            </a:r>
          </a:p>
        </p:txBody>
      </p:sp>
      <p:sp>
        <p:nvSpPr>
          <p:cNvPr id="16" name="TextBox 15"/>
          <p:cNvSpPr txBox="1"/>
          <p:nvPr/>
        </p:nvSpPr>
        <p:spPr>
          <a:xfrm>
            <a:off x="755650" y="5538931"/>
            <a:ext cx="4238381" cy="553894"/>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Which time is not shown on a clock?</a:t>
            </a: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8569" y="4812588"/>
            <a:ext cx="1346158" cy="1343737"/>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68571" y="1971761"/>
            <a:ext cx="1346158" cy="1343737"/>
          </a:xfrm>
          <a:prstGeom prst="rect">
            <a:avLst/>
          </a:prstGeom>
        </p:spPr>
      </p:pic>
      <p:cxnSp>
        <p:nvCxnSpPr>
          <p:cNvPr id="19" name="Straight Arrow Connector 18"/>
          <p:cNvCxnSpPr/>
          <p:nvPr/>
        </p:nvCxnSpPr>
        <p:spPr>
          <a:xfrm>
            <a:off x="7241647" y="2643628"/>
            <a:ext cx="349778" cy="204347"/>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Oval 20"/>
          <p:cNvSpPr/>
          <p:nvPr/>
        </p:nvSpPr>
        <p:spPr>
          <a:xfrm>
            <a:off x="7218788" y="2620769"/>
            <a:ext cx="45719" cy="45719"/>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68570" y="3394505"/>
            <a:ext cx="1346158" cy="1343737"/>
          </a:xfrm>
          <a:prstGeom prst="rect">
            <a:avLst/>
          </a:prstGeom>
        </p:spPr>
      </p:pic>
      <p:sp>
        <p:nvSpPr>
          <p:cNvPr id="22" name="Oval 21"/>
          <p:cNvSpPr/>
          <p:nvPr/>
        </p:nvSpPr>
        <p:spPr>
          <a:xfrm>
            <a:off x="7850821" y="3365776"/>
            <a:ext cx="451497" cy="451497"/>
          </a:xfrm>
          <a:prstGeom prst="ellipse">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t>
            </a:r>
          </a:p>
        </p:txBody>
      </p:sp>
      <p:sp>
        <p:nvSpPr>
          <p:cNvPr id="25" name="Oval 24"/>
          <p:cNvSpPr/>
          <p:nvPr/>
        </p:nvSpPr>
        <p:spPr>
          <a:xfrm>
            <a:off x="7850822" y="4800369"/>
            <a:ext cx="451497" cy="451497"/>
          </a:xfrm>
          <a:prstGeom prst="ellipse">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a:t>
            </a:r>
          </a:p>
        </p:txBody>
      </p:sp>
      <p:sp>
        <p:nvSpPr>
          <p:cNvPr id="26" name="Oval 25"/>
          <p:cNvSpPr/>
          <p:nvPr/>
        </p:nvSpPr>
        <p:spPr>
          <a:xfrm>
            <a:off x="7850821" y="1961958"/>
            <a:ext cx="451497" cy="451497"/>
          </a:xfrm>
          <a:prstGeom prst="ellipse">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a:t>
            </a:r>
          </a:p>
        </p:txBody>
      </p:sp>
      <p:cxnSp>
        <p:nvCxnSpPr>
          <p:cNvPr id="29" name="Straight Arrow Connector 28"/>
          <p:cNvCxnSpPr/>
          <p:nvPr/>
        </p:nvCxnSpPr>
        <p:spPr>
          <a:xfrm flipV="1">
            <a:off x="7247840" y="2430124"/>
            <a:ext cx="169564" cy="207312"/>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H="1">
            <a:off x="7055644" y="4061404"/>
            <a:ext cx="186004" cy="336435"/>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7247840" y="4055212"/>
            <a:ext cx="248335" cy="108366"/>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5" name="Oval 34"/>
          <p:cNvSpPr/>
          <p:nvPr/>
        </p:nvSpPr>
        <p:spPr>
          <a:xfrm>
            <a:off x="7218788" y="4038545"/>
            <a:ext cx="45719" cy="45719"/>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1" name="Straight Arrow Connector 40"/>
          <p:cNvCxnSpPr/>
          <p:nvPr/>
        </p:nvCxnSpPr>
        <p:spPr>
          <a:xfrm flipV="1">
            <a:off x="7241648" y="5164931"/>
            <a:ext cx="204521" cy="327520"/>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7236884" y="5491021"/>
            <a:ext cx="6193" cy="223980"/>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Oval 42"/>
          <p:cNvSpPr/>
          <p:nvPr/>
        </p:nvSpPr>
        <p:spPr>
          <a:xfrm>
            <a:off x="7218788" y="5469591"/>
            <a:ext cx="45719" cy="45719"/>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201556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left)">
                                      <p:cBhvr>
                                        <p:cTn id="17" dur="5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mph" presetSubtype="2" fill="hold" nodeType="clickEffect">
                                  <p:stCondLst>
                                    <p:cond delay="0"/>
                                  </p:stCondLst>
                                  <p:childTnLst>
                                    <p:animClr clrSpc="rgb" dir="cw">
                                      <p:cBhvr>
                                        <p:cTn id="21" dur="750" fill="hold"/>
                                        <p:tgtEl>
                                          <p:spTgt spid="14"/>
                                        </p:tgtEl>
                                        <p:attrNameLst>
                                          <p:attrName>fillcolor</p:attrName>
                                        </p:attrNameLst>
                                      </p:cBhvr>
                                      <p:to>
                                        <a:srgbClr val="689429"/>
                                      </p:to>
                                    </p:animClr>
                                    <p:set>
                                      <p:cBhvr>
                                        <p:cTn id="22" dur="750" fill="hold"/>
                                        <p:tgtEl>
                                          <p:spTgt spid="14"/>
                                        </p:tgtEl>
                                        <p:attrNameLst>
                                          <p:attrName>fill.type</p:attrName>
                                        </p:attrNameLst>
                                      </p:cBhvr>
                                      <p:to>
                                        <p:strVal val="solid"/>
                                      </p:to>
                                    </p:set>
                                    <p:set>
                                      <p:cBhvr>
                                        <p:cTn id="23" dur="750" fill="hold"/>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cxnSp>
        <p:nvCxnSpPr>
          <p:cNvPr id="63" name="Straight Connector 62"/>
          <p:cNvCxnSpPr/>
          <p:nvPr/>
        </p:nvCxnSpPr>
        <p:spPr>
          <a:xfrm flipV="1">
            <a:off x="3571823" y="4055667"/>
            <a:ext cx="6932" cy="625005"/>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V="1">
            <a:off x="5593001" y="4067803"/>
            <a:ext cx="6932" cy="625005"/>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V="1">
            <a:off x="7611451" y="4085643"/>
            <a:ext cx="6932" cy="625005"/>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12" idx="0"/>
          </p:cNvCxnSpPr>
          <p:nvPr/>
        </p:nvCxnSpPr>
        <p:spPr>
          <a:xfrm flipV="1">
            <a:off x="1540702" y="4067804"/>
            <a:ext cx="6932" cy="625005"/>
          </a:xfrm>
          <a:prstGeom prst="line">
            <a:avLst/>
          </a:prstGeom>
          <a:ln w="28575">
            <a:solidFill>
              <a:srgbClr val="6FBD84"/>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288974"/>
            <a:ext cx="7641077" cy="767602"/>
          </a:xfrm>
          <a:prstGeom prst="rect">
            <a:avLst/>
          </a:prstGeom>
          <a:solidFill>
            <a:srgbClr val="F1884C"/>
          </a:solidFill>
          <a:ln w="28575">
            <a:noFill/>
          </a:ln>
        </p:spPr>
        <p:txBody>
          <a:bodyPr wrap="square" lIns="144000" tIns="108000" rIns="108000" bIns="108000" rtlCol="0" anchor="ctr">
            <a:noAutofit/>
          </a:bodyPr>
          <a:lstStyle/>
          <a:p>
            <a:r>
              <a:rPr lang="en-GB" b="1" dirty="0">
                <a:solidFill>
                  <a:schemeClr val="bg1"/>
                </a:solidFill>
              </a:rPr>
              <a:t>Each </a:t>
            </a:r>
            <a:r>
              <a:rPr lang="en-GB" b="1" dirty="0" err="1">
                <a:solidFill>
                  <a:schemeClr val="bg1"/>
                </a:solidFill>
              </a:rPr>
              <a:t>clockface</a:t>
            </a:r>
            <a:r>
              <a:rPr lang="en-GB" b="1" dirty="0">
                <a:solidFill>
                  <a:schemeClr val="bg1"/>
                </a:solidFill>
              </a:rPr>
              <a:t> shows a time in the morning. </a:t>
            </a:r>
            <a:br>
              <a:rPr lang="en-GB" b="1" dirty="0">
                <a:solidFill>
                  <a:schemeClr val="bg1"/>
                </a:solidFill>
              </a:rPr>
            </a:br>
            <a:r>
              <a:rPr lang="en-GB" dirty="0">
                <a:solidFill>
                  <a:schemeClr val="bg1"/>
                </a:solidFill>
              </a:rPr>
              <a:t>Order the times from earliest to latest.</a:t>
            </a:r>
          </a:p>
        </p:txBody>
      </p:sp>
      <p:sp>
        <p:nvSpPr>
          <p:cNvPr id="12" name="TextBox 11"/>
          <p:cNvSpPr txBox="1"/>
          <p:nvPr/>
        </p:nvSpPr>
        <p:spPr>
          <a:xfrm>
            <a:off x="755650" y="4692809"/>
            <a:ext cx="1570104" cy="985025"/>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5 minutes </a:t>
            </a:r>
          </a:p>
          <a:p>
            <a:pPr algn="ctr"/>
            <a:r>
              <a:rPr lang="en-GB" b="1" dirty="0">
                <a:solidFill>
                  <a:schemeClr val="bg1"/>
                </a:solidFill>
              </a:rPr>
              <a:t>to 7</a:t>
            </a:r>
          </a:p>
        </p:txBody>
      </p:sp>
      <p:sp>
        <p:nvSpPr>
          <p:cNvPr id="13" name="TextBox 12"/>
          <p:cNvSpPr txBox="1"/>
          <p:nvPr/>
        </p:nvSpPr>
        <p:spPr>
          <a:xfrm>
            <a:off x="6832973" y="4696839"/>
            <a:ext cx="1570104" cy="985025"/>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20 minutes past 11</a:t>
            </a:r>
          </a:p>
        </p:txBody>
      </p:sp>
      <p:sp>
        <p:nvSpPr>
          <p:cNvPr id="14" name="TextBox 13"/>
          <p:cNvSpPr txBox="1"/>
          <p:nvPr/>
        </p:nvSpPr>
        <p:spPr>
          <a:xfrm>
            <a:off x="2781424" y="4687052"/>
            <a:ext cx="1570104" cy="985025"/>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25 minutes past 8</a:t>
            </a:r>
          </a:p>
        </p:txBody>
      </p:sp>
      <p:sp>
        <p:nvSpPr>
          <p:cNvPr id="15" name="TextBox 14"/>
          <p:cNvSpPr txBox="1"/>
          <p:nvPr/>
        </p:nvSpPr>
        <p:spPr>
          <a:xfrm>
            <a:off x="4807198" y="4687051"/>
            <a:ext cx="1570104" cy="985025"/>
          </a:xfrm>
          <a:prstGeom prst="rect">
            <a:avLst/>
          </a:prstGeom>
          <a:solidFill>
            <a:srgbClr val="6FBD84"/>
          </a:solidFill>
          <a:ln w="28575">
            <a:solidFill>
              <a:srgbClr val="C0DFC3"/>
            </a:solidFill>
          </a:ln>
        </p:spPr>
        <p:txBody>
          <a:bodyPr wrap="square" lIns="108000" tIns="108000" rIns="108000" bIns="108000" rtlCol="0" anchor="ctr">
            <a:noAutofit/>
          </a:bodyPr>
          <a:lstStyle/>
          <a:p>
            <a:pPr algn="ctr"/>
            <a:r>
              <a:rPr lang="en-GB" b="1" dirty="0">
                <a:solidFill>
                  <a:schemeClr val="bg1"/>
                </a:solidFill>
              </a:rPr>
              <a:t>25 minutes past 10</a:t>
            </a:r>
          </a:p>
        </p:txBody>
      </p:sp>
      <p:grpSp>
        <p:nvGrpSpPr>
          <p:cNvPr id="2" name="Group 1"/>
          <p:cNvGrpSpPr/>
          <p:nvPr/>
        </p:nvGrpSpPr>
        <p:grpSpPr>
          <a:xfrm>
            <a:off x="4831713" y="2736642"/>
            <a:ext cx="1534046" cy="1531288"/>
            <a:chOff x="755650" y="2752374"/>
            <a:chExt cx="1346158" cy="1343737"/>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752374"/>
              <a:ext cx="1346158" cy="1343737"/>
            </a:xfrm>
            <a:prstGeom prst="rect">
              <a:avLst/>
            </a:prstGeom>
          </p:spPr>
        </p:pic>
        <p:cxnSp>
          <p:nvCxnSpPr>
            <p:cNvPr id="41" name="Straight Arrow Connector 40"/>
            <p:cNvCxnSpPr/>
            <p:nvPr/>
          </p:nvCxnSpPr>
          <p:spPr>
            <a:xfrm flipH="1" flipV="1">
              <a:off x="1255270" y="3118358"/>
              <a:ext cx="173459" cy="313880"/>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1319482" y="3430807"/>
              <a:ext cx="110677" cy="229269"/>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Oval 42"/>
            <p:cNvSpPr/>
            <p:nvPr/>
          </p:nvSpPr>
          <p:spPr>
            <a:xfrm>
              <a:off x="1405869" y="3409377"/>
              <a:ext cx="45719" cy="45719"/>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p:cNvGrpSpPr/>
          <p:nvPr/>
        </p:nvGrpSpPr>
        <p:grpSpPr>
          <a:xfrm>
            <a:off x="6864319" y="2736642"/>
            <a:ext cx="1534046" cy="1531288"/>
            <a:chOff x="2799453" y="2926209"/>
            <a:chExt cx="1534046" cy="1531288"/>
          </a:xfrm>
        </p:grpSpPr>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9453" y="2926209"/>
              <a:ext cx="1534046" cy="1531288"/>
            </a:xfrm>
            <a:prstGeom prst="rect">
              <a:avLst/>
            </a:prstGeom>
          </p:spPr>
        </p:pic>
        <p:cxnSp>
          <p:nvCxnSpPr>
            <p:cNvPr id="37" name="Straight Arrow Connector 36"/>
            <p:cNvCxnSpPr/>
            <p:nvPr/>
          </p:nvCxnSpPr>
          <p:spPr>
            <a:xfrm>
              <a:off x="3566476" y="3696201"/>
              <a:ext cx="233067" cy="373232"/>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3275041" y="3694571"/>
              <a:ext cx="293065" cy="83569"/>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Oval 38"/>
            <p:cNvSpPr/>
            <p:nvPr/>
          </p:nvSpPr>
          <p:spPr>
            <a:xfrm>
              <a:off x="3540425" y="3670150"/>
              <a:ext cx="52100" cy="521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751619" y="2740410"/>
            <a:ext cx="1541486" cy="1538714"/>
            <a:chOff x="4820573" y="2929977"/>
            <a:chExt cx="1541486" cy="1538714"/>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20573" y="2929977"/>
              <a:ext cx="1541486" cy="1538714"/>
            </a:xfrm>
            <a:prstGeom prst="rect">
              <a:avLst/>
            </a:prstGeom>
          </p:spPr>
        </p:pic>
        <p:cxnSp>
          <p:nvCxnSpPr>
            <p:cNvPr id="45" name="Straight Arrow Connector 44"/>
            <p:cNvCxnSpPr/>
            <p:nvPr/>
          </p:nvCxnSpPr>
          <p:spPr>
            <a:xfrm>
              <a:off x="5590539" y="3700584"/>
              <a:ext cx="212445" cy="347182"/>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5373329" y="3488393"/>
              <a:ext cx="214076" cy="210562"/>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7" name="Oval 46"/>
            <p:cNvSpPr/>
            <p:nvPr/>
          </p:nvSpPr>
          <p:spPr>
            <a:xfrm>
              <a:off x="5564488" y="3674533"/>
              <a:ext cx="52100" cy="521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p:cNvGrpSpPr/>
          <p:nvPr/>
        </p:nvGrpSpPr>
        <p:grpSpPr>
          <a:xfrm>
            <a:off x="2791666" y="2732929"/>
            <a:ext cx="1541486" cy="1538714"/>
            <a:chOff x="6846347" y="2922496"/>
            <a:chExt cx="1541486" cy="1538714"/>
          </a:xfrm>
        </p:grpSpPr>
        <p:pic>
          <p:nvPicPr>
            <p:cNvPr id="44" name="Picture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6347" y="2922496"/>
              <a:ext cx="1541486" cy="1538714"/>
            </a:xfrm>
            <a:prstGeom prst="rect">
              <a:avLst/>
            </a:prstGeom>
          </p:spPr>
        </p:pic>
        <p:cxnSp>
          <p:nvCxnSpPr>
            <p:cNvPr id="49" name="Straight Arrow Connector 48"/>
            <p:cNvCxnSpPr/>
            <p:nvPr/>
          </p:nvCxnSpPr>
          <p:spPr>
            <a:xfrm>
              <a:off x="7628890" y="3695821"/>
              <a:ext cx="379471" cy="240769"/>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H="1" flipV="1">
              <a:off x="7543800" y="3429000"/>
              <a:ext cx="86719" cy="265191"/>
            </a:xfrm>
            <a:prstGeom prst="straightConnector1">
              <a:avLst/>
            </a:prstGeom>
            <a:ln w="9525" cap="rnd">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Oval 50"/>
            <p:cNvSpPr/>
            <p:nvPr/>
          </p:nvSpPr>
          <p:spPr>
            <a:xfrm>
              <a:off x="7602839" y="3669770"/>
              <a:ext cx="52100" cy="521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extBox 39"/>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a:t>
            </a:r>
            <a:endParaRPr lang="en-GB" sz="2800" b="1" u="sng" dirty="0"/>
          </a:p>
        </p:txBody>
      </p:sp>
    </p:spTree>
    <p:extLst>
      <p:ext uri="{BB962C8B-B14F-4D97-AF65-F5344CB8AC3E}">
        <p14:creationId xmlns:p14="http://schemas.microsoft.com/office/powerpoint/2010/main" val="137165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61111E-6 1.85185E-6 L -0.44618 1.85185E-6 " pathEditMode="relative" rAng="0" ptsTypes="AA">
                                      <p:cBhvr>
                                        <p:cTn id="6" dur="2000" fill="hold"/>
                                        <p:tgtEl>
                                          <p:spTgt spid="2"/>
                                        </p:tgtEl>
                                        <p:attrNameLst>
                                          <p:attrName>ppt_x</p:attrName>
                                          <p:attrName>ppt_y</p:attrName>
                                        </p:attrNameLst>
                                      </p:cBhvr>
                                      <p:rCtr x="-22309" y="0"/>
                                    </p:animMotion>
                                  </p:childTnLst>
                                </p:cTn>
                              </p:par>
                              <p:par>
                                <p:cTn id="7" presetID="35" presetClass="path" presetSubtype="0" accel="50000" decel="50000" fill="hold" nodeType="withEffect">
                                  <p:stCondLst>
                                    <p:cond delay="0"/>
                                  </p:stCondLst>
                                  <p:childTnLst>
                                    <p:animMotion origin="layout" path="M 1.38889E-6 1.85185E-6 L -0.44392 1.85185E-6 " pathEditMode="relative" rAng="0" ptsTypes="AA">
                                      <p:cBhvr>
                                        <p:cTn id="8" dur="2000" fill="hold"/>
                                        <p:tgtEl>
                                          <p:spTgt spid="57"/>
                                        </p:tgtEl>
                                        <p:attrNameLst>
                                          <p:attrName>ppt_x</p:attrName>
                                          <p:attrName>ppt_y</p:attrName>
                                        </p:attrNameLst>
                                      </p:cBhvr>
                                      <p:rCtr x="-22205" y="0"/>
                                    </p:animMotion>
                                  </p:childTnLst>
                                </p:cTn>
                              </p:par>
                              <p:par>
                                <p:cTn id="9" presetID="63" presetClass="path" presetSubtype="0" accel="50000" decel="50000" fill="hold" nodeType="withEffect">
                                  <p:stCondLst>
                                    <p:cond delay="0"/>
                                  </p:stCondLst>
                                  <p:childTnLst>
                                    <p:animMotion origin="layout" path="M -3.33333E-6 1.85185E-6 L 0.44497 1.85185E-6 " pathEditMode="relative" rAng="0" ptsTypes="AA">
                                      <p:cBhvr>
                                        <p:cTn id="10" dur="2000" fill="hold"/>
                                        <p:tgtEl>
                                          <p:spTgt spid="59"/>
                                        </p:tgtEl>
                                        <p:attrNameLst>
                                          <p:attrName>ppt_x</p:attrName>
                                          <p:attrName>ppt_y</p:attrName>
                                        </p:attrNameLst>
                                      </p:cBhvr>
                                      <p:rCtr x="22240" y="0"/>
                                    </p:animMotion>
                                  </p:childTnLst>
                                </p:cTn>
                              </p:par>
                              <p:par>
                                <p:cTn id="11" presetID="63" presetClass="path" presetSubtype="0" accel="50000" decel="50000" fill="hold" nodeType="withEffect">
                                  <p:stCondLst>
                                    <p:cond delay="0"/>
                                  </p:stCondLst>
                                  <p:childTnLst>
                                    <p:animMotion origin="layout" path="M 5.55556E-7 4.44444E-6 L 0.44601 -0.00116 " pathEditMode="relative" rAng="0" ptsTypes="AA">
                                      <p:cBhvr>
                                        <p:cTn id="12" dur="2000" fill="hold"/>
                                        <p:tgtEl>
                                          <p:spTgt spid="58"/>
                                        </p:tgtEl>
                                        <p:attrNameLst>
                                          <p:attrName>ppt_x</p:attrName>
                                          <p:attrName>ppt_y</p:attrName>
                                        </p:attrNameLst>
                                      </p:cBhvr>
                                      <p:rCtr x="22292" y="-69"/>
                                    </p:animMotion>
                                  </p:childTnLst>
                                </p:cTn>
                              </p:par>
                            </p:childTnLst>
                          </p:cTn>
                        </p:par>
                        <p:par>
                          <p:cTn id="13" fill="hold">
                            <p:stCondLst>
                              <p:cond delay="2000"/>
                            </p:stCondLst>
                            <p:childTnLst>
                              <p:par>
                                <p:cTn id="14" presetID="22" presetClass="entr" presetSubtype="1" fill="hold" nodeType="after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up)">
                                      <p:cBhvr>
                                        <p:cTn id="16" dur="500"/>
                                        <p:tgtEl>
                                          <p:spTgt spid="61"/>
                                        </p:tgtEl>
                                      </p:cBhvr>
                                    </p:animEffect>
                                  </p:childTnLst>
                                </p:cTn>
                              </p:par>
                            </p:childTnLst>
                          </p:cTn>
                        </p:par>
                        <p:par>
                          <p:cTn id="17" fill="hold">
                            <p:stCondLst>
                              <p:cond delay="2500"/>
                            </p:stCondLst>
                            <p:childTnLst>
                              <p:par>
                                <p:cTn id="18" presetID="22" presetClass="entr" presetSubtype="1"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up)">
                                      <p:cBhvr>
                                        <p:cTn id="20" dur="750"/>
                                        <p:tgtEl>
                                          <p:spTgt spid="12"/>
                                        </p:tgtEl>
                                      </p:cBhvr>
                                    </p:animEffect>
                                  </p:childTnLst>
                                </p:cTn>
                              </p:par>
                            </p:childTnLst>
                          </p:cTn>
                        </p:par>
                        <p:par>
                          <p:cTn id="21" fill="hold">
                            <p:stCondLst>
                              <p:cond delay="3250"/>
                            </p:stCondLst>
                            <p:childTnLst>
                              <p:par>
                                <p:cTn id="22" presetID="22" presetClass="entr" presetSubtype="1" fill="hold" nodeType="after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wipe(up)">
                                      <p:cBhvr>
                                        <p:cTn id="24" dur="500"/>
                                        <p:tgtEl>
                                          <p:spTgt spid="63"/>
                                        </p:tgtEl>
                                      </p:cBhvr>
                                    </p:animEffect>
                                  </p:childTnLst>
                                </p:cTn>
                              </p:par>
                            </p:childTnLst>
                          </p:cTn>
                        </p:par>
                        <p:par>
                          <p:cTn id="25" fill="hold">
                            <p:stCondLst>
                              <p:cond delay="375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750"/>
                                        <p:tgtEl>
                                          <p:spTgt spid="14"/>
                                        </p:tgtEl>
                                      </p:cBhvr>
                                    </p:animEffect>
                                  </p:childTnLst>
                                </p:cTn>
                              </p:par>
                            </p:childTnLst>
                          </p:cTn>
                        </p:par>
                        <p:par>
                          <p:cTn id="29" fill="hold">
                            <p:stCondLst>
                              <p:cond delay="4500"/>
                            </p:stCondLst>
                            <p:childTnLst>
                              <p:par>
                                <p:cTn id="30" presetID="22" presetClass="entr" presetSubtype="1" fill="hold"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wipe(up)">
                                      <p:cBhvr>
                                        <p:cTn id="32" dur="500"/>
                                        <p:tgtEl>
                                          <p:spTgt spid="64"/>
                                        </p:tgtEl>
                                      </p:cBhvr>
                                    </p:animEffect>
                                  </p:childTnLst>
                                </p:cTn>
                              </p:par>
                            </p:childTnLst>
                          </p:cTn>
                        </p:par>
                        <p:par>
                          <p:cTn id="33" fill="hold">
                            <p:stCondLst>
                              <p:cond delay="5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750"/>
                                        <p:tgtEl>
                                          <p:spTgt spid="15"/>
                                        </p:tgtEl>
                                      </p:cBhvr>
                                    </p:animEffect>
                                  </p:childTnLst>
                                </p:cTn>
                              </p:par>
                            </p:childTnLst>
                          </p:cTn>
                        </p:par>
                        <p:par>
                          <p:cTn id="37" fill="hold">
                            <p:stCondLst>
                              <p:cond delay="5750"/>
                            </p:stCondLst>
                            <p:childTnLst>
                              <p:par>
                                <p:cTn id="38" presetID="22" presetClass="entr" presetSubtype="1" fill="hold"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wipe(up)">
                                      <p:cBhvr>
                                        <p:cTn id="40" dur="500"/>
                                        <p:tgtEl>
                                          <p:spTgt spid="65"/>
                                        </p:tgtEl>
                                      </p:cBhvr>
                                    </p:animEffect>
                                  </p:childTnLst>
                                </p:cTn>
                              </p:par>
                            </p:childTnLst>
                          </p:cTn>
                        </p:par>
                        <p:par>
                          <p:cTn id="41" fill="hold">
                            <p:stCondLst>
                              <p:cond delay="6250"/>
                            </p:stCondLst>
                            <p:childTnLst>
                              <p:par>
                                <p:cTn id="42" presetID="22" presetClass="entr" presetSubtype="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 - Worksheet</a:t>
            </a:r>
            <a:endParaRPr lang="en-GB" sz="2800" b="1" u="sng"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4" y="556261"/>
            <a:ext cx="2979170" cy="3273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1" y="555765"/>
            <a:ext cx="3096343" cy="3342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5" y="556261"/>
            <a:ext cx="3336653" cy="3152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3917352"/>
            <a:ext cx="6840760" cy="2971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513298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25772" y="33041"/>
            <a:ext cx="6541988" cy="523220"/>
          </a:xfrm>
          <a:prstGeom prst="rect">
            <a:avLst/>
          </a:prstGeom>
          <a:noFill/>
        </p:spPr>
        <p:txBody>
          <a:bodyPr wrap="square" rtlCol="0">
            <a:spAutoFit/>
          </a:bodyPr>
          <a:lstStyle/>
          <a:p>
            <a:r>
              <a:rPr lang="en-GB" sz="2800" b="1" u="sng" dirty="0" smtClean="0"/>
              <a:t>Lesson 3: Telling time (part 1) - Worksheet</a:t>
            </a:r>
            <a:endParaRPr lang="en-GB" sz="2800" b="1" u="sng"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72" y="1124744"/>
            <a:ext cx="9058275" cy="426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78300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813" y="908720"/>
            <a:ext cx="9144000" cy="5324535"/>
          </a:xfrm>
          <a:prstGeom prst="rect">
            <a:avLst/>
          </a:prstGeom>
        </p:spPr>
        <p:txBody>
          <a:bodyPr wrap="square">
            <a:spAutoFit/>
          </a:bodyPr>
          <a:lstStyle/>
          <a:p>
            <a:r>
              <a:rPr lang="en-GB" sz="2000" b="1" dirty="0" smtClean="0"/>
              <a:t>What is Faith?</a:t>
            </a:r>
            <a:endParaRPr lang="en-GB" sz="2000" dirty="0" smtClean="0"/>
          </a:p>
          <a:p>
            <a:r>
              <a:rPr lang="en-GB" sz="2000" dirty="0" smtClean="0"/>
              <a:t>Watch the start of Abraham’s story at: </a:t>
            </a:r>
            <a:r>
              <a:rPr lang="en-GB" sz="2000" u="sng" dirty="0" smtClean="0">
                <a:hlinkClick r:id="rId2"/>
              </a:rPr>
              <a:t>https://</a:t>
            </a:r>
            <a:r>
              <a:rPr lang="en-GB" sz="2000" u="sng" dirty="0" err="1" smtClean="0">
                <a:hlinkClick r:id="rId2"/>
              </a:rPr>
              <a:t>www.youtube.com</a:t>
            </a:r>
            <a:r>
              <a:rPr lang="en-GB" sz="2000" u="sng" dirty="0" smtClean="0">
                <a:hlinkClick r:id="rId2"/>
              </a:rPr>
              <a:t>/</a:t>
            </a:r>
            <a:r>
              <a:rPr lang="en-GB" sz="2000" u="sng" dirty="0" err="1" smtClean="0">
                <a:hlinkClick r:id="rId2"/>
              </a:rPr>
              <a:t>watch?v</a:t>
            </a:r>
            <a:r>
              <a:rPr lang="en-GB" sz="2000" u="sng" dirty="0" smtClean="0">
                <a:hlinkClick r:id="rId2"/>
              </a:rPr>
              <a:t>=</a:t>
            </a:r>
            <a:r>
              <a:rPr lang="en-GB" sz="2000" u="sng" dirty="0" err="1" smtClean="0">
                <a:hlinkClick r:id="rId2"/>
              </a:rPr>
              <a:t>8JeYA2x1OIk</a:t>
            </a:r>
            <a:endParaRPr lang="en-GB" sz="2000" dirty="0" smtClean="0"/>
          </a:p>
          <a:p>
            <a:r>
              <a:rPr lang="en-GB" sz="2000" dirty="0" smtClean="0"/>
              <a:t>Can you think about the following questions:</a:t>
            </a:r>
          </a:p>
          <a:p>
            <a:r>
              <a:rPr lang="en-GB" sz="2000" b="1" dirty="0" smtClean="0"/>
              <a:t>Why did Abraham follow God’s command to leave Haran?</a:t>
            </a:r>
          </a:p>
          <a:p>
            <a:r>
              <a:rPr lang="en-GB" sz="2000" b="1" dirty="0" smtClean="0"/>
              <a:t>What did Abraham, Sarah and Lot have to leave behind?</a:t>
            </a:r>
          </a:p>
          <a:p>
            <a:r>
              <a:rPr lang="en-GB" sz="2000" b="1" dirty="0" smtClean="0"/>
              <a:t>How would it feel to leave?</a:t>
            </a:r>
          </a:p>
          <a:p>
            <a:r>
              <a:rPr lang="en-GB" sz="2000" b="1" dirty="0" smtClean="0"/>
              <a:t>How might it feel to have to walk so far, not knowing where you are going?</a:t>
            </a:r>
          </a:p>
          <a:p>
            <a:r>
              <a:rPr lang="en-GB" sz="2000" b="1" dirty="0" smtClean="0"/>
              <a:t>Abraham had faith. What does the word faith mean? </a:t>
            </a:r>
          </a:p>
          <a:p>
            <a:r>
              <a:rPr lang="en-GB" sz="2000" u="sng" dirty="0" smtClean="0"/>
              <a:t>Activities: </a:t>
            </a:r>
            <a:endParaRPr lang="en-GB" sz="2000" dirty="0" smtClean="0"/>
          </a:p>
          <a:p>
            <a:pPr lvl="0"/>
            <a:r>
              <a:rPr lang="en-GB" sz="2000" dirty="0" smtClean="0"/>
              <a:t>Draw all the items you think Abraham and Sarah packed into their bags for their long journey</a:t>
            </a:r>
          </a:p>
          <a:p>
            <a:pPr lvl="0"/>
            <a:r>
              <a:rPr lang="en-GB" sz="2000" dirty="0" smtClean="0"/>
              <a:t>List all the ways in which Abraham and Sarah shows they have faith</a:t>
            </a:r>
          </a:p>
          <a:p>
            <a:r>
              <a:rPr lang="en-GB" sz="2000" dirty="0" smtClean="0"/>
              <a:t>God makes Abraham a number of promises: Abraham will have lots of descendants; Abraham will be known as a great man; Abraham’s family will be given land. Can you write a list of promises you would like to make. Maybe ask your family what promises they would like to make too. </a:t>
            </a:r>
            <a:endParaRPr lang="en-GB" sz="2000" dirty="0"/>
          </a:p>
        </p:txBody>
      </p:sp>
      <p:sp>
        <p:nvSpPr>
          <p:cNvPr id="10" name="Rectangle 9"/>
          <p:cNvSpPr/>
          <p:nvPr/>
        </p:nvSpPr>
        <p:spPr>
          <a:xfrm>
            <a:off x="3635896" y="0"/>
            <a:ext cx="4572000" cy="1046440"/>
          </a:xfrm>
          <a:prstGeom prst="rect">
            <a:avLst/>
          </a:prstGeom>
        </p:spPr>
        <p:txBody>
          <a:bodyPr>
            <a:spAutoFit/>
          </a:bodyPr>
          <a:lstStyle/>
          <a:p>
            <a:r>
              <a:rPr lang="en-GB" sz="4400" dirty="0" err="1" smtClean="0">
                <a:solidFill>
                  <a:prstClr val="black"/>
                </a:solidFill>
                <a:ea typeface="+mj-ea"/>
                <a:cs typeface="+mj-cs"/>
              </a:rPr>
              <a:t>R.E</a:t>
            </a:r>
            <a:r>
              <a:rPr lang="en-GB" sz="4400" dirty="0" smtClean="0">
                <a:solidFill>
                  <a:prstClr val="black"/>
                </a:solidFill>
                <a:ea typeface="+mj-ea"/>
                <a:cs typeface="+mj-cs"/>
              </a:rPr>
              <a:t>. </a:t>
            </a:r>
            <a:r>
              <a:rPr lang="en-GB" sz="3200" dirty="0" smtClean="0">
                <a:solidFill>
                  <a:prstClr val="black"/>
                </a:solidFill>
                <a:ea typeface="+mj-ea"/>
                <a:cs typeface="+mj-cs"/>
              </a:rPr>
              <a:t>(Two weeks) </a:t>
            </a:r>
            <a:r>
              <a:rPr lang="en-GB" sz="4400" dirty="0">
                <a:solidFill>
                  <a:prstClr val="black"/>
                </a:solidFill>
                <a:ea typeface="+mj-ea"/>
                <a:cs typeface="+mj-cs"/>
              </a:rPr>
              <a:t/>
            </a:r>
            <a:br>
              <a:rPr lang="en-GB" sz="4400" dirty="0">
                <a:solidFill>
                  <a:prstClr val="black"/>
                </a:solidFill>
                <a:ea typeface="+mj-ea"/>
                <a:cs typeface="+mj-cs"/>
              </a:rPr>
            </a:br>
            <a:endParaRPr lang="en-GB" dirty="0"/>
          </a:p>
        </p:txBody>
      </p:sp>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6121</TotalTime>
  <Words>1745</Words>
  <Application>Microsoft Office PowerPoint</Application>
  <PresentationFormat>On-screen Show (4:3)</PresentationFormat>
  <Paragraphs>212</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The Truth about Ogres</vt:lpstr>
      <vt:lpstr>PowerPoint Presentation</vt:lpstr>
      <vt:lpstr>PowerPoint Presentation</vt:lpstr>
      <vt:lpstr>Task 2: adjectives. Can you come up with expanded noun phrases (2 adjectives separated by a comma) to describe the troll you created last week? </vt:lpstr>
      <vt:lpstr>Task 3: more adjectives. Can you come up with a sentence of 3 for your troll adding to the adjectives you have just come up with?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55</cp:revision>
  <dcterms:created xsi:type="dcterms:W3CDTF">2020-03-18T10:41:37Z</dcterms:created>
  <dcterms:modified xsi:type="dcterms:W3CDTF">2020-05-03T21:53:17Z</dcterms:modified>
</cp:coreProperties>
</file>