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309" r:id="rId4"/>
    <p:sldId id="263" r:id="rId5"/>
    <p:sldId id="265" r:id="rId6"/>
    <p:sldId id="282" r:id="rId7"/>
    <p:sldId id="283" r:id="rId8"/>
    <p:sldId id="266" r:id="rId9"/>
    <p:sldId id="319" r:id="rId10"/>
    <p:sldId id="320" r:id="rId11"/>
    <p:sldId id="270" r:id="rId12"/>
    <p:sldId id="271" r:id="rId13"/>
    <p:sldId id="272" r:id="rId14"/>
    <p:sldId id="288" r:id="rId15"/>
    <p:sldId id="273" r:id="rId16"/>
    <p:sldId id="321" r:id="rId17"/>
    <p:sldId id="325" r:id="rId18"/>
    <p:sldId id="322" r:id="rId19"/>
    <p:sldId id="277" r:id="rId20"/>
    <p:sldId id="323" r:id="rId21"/>
    <p:sldId id="324" r:id="rId22"/>
    <p:sldId id="281" r:id="rId23"/>
    <p:sldId id="26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7" autoAdjust="0"/>
    <p:restoredTop sz="94660"/>
  </p:normalViewPr>
  <p:slideViewPr>
    <p:cSldViewPr snapToGrid="0">
      <p:cViewPr>
        <p:scale>
          <a:sx n="78" d="100"/>
          <a:sy n="78" d="100"/>
        </p:scale>
        <p:origin x="-186"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68B99-9A64-451A-A15B-E86CF2DA9876}" type="datetimeFigureOut">
              <a:rPr lang="en-GB" smtClean="0"/>
              <a:t>31/05/2020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4EAEC8-99DE-4506-B9C3-4B4A16F94025}" type="slidenum">
              <a:rPr lang="en-GB" smtClean="0"/>
              <a:t>‹#›</a:t>
            </a:fld>
            <a:endParaRPr lang="en-GB"/>
          </a:p>
        </p:txBody>
      </p:sp>
    </p:spTree>
    <p:extLst>
      <p:ext uri="{BB962C8B-B14F-4D97-AF65-F5344CB8AC3E}">
        <p14:creationId xmlns:p14="http://schemas.microsoft.com/office/powerpoint/2010/main" val="20202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4</a:t>
            </a:fld>
            <a:endParaRPr lang="en-GB"/>
          </a:p>
        </p:txBody>
      </p:sp>
    </p:spTree>
    <p:extLst>
      <p:ext uri="{BB962C8B-B14F-4D97-AF65-F5344CB8AC3E}">
        <p14:creationId xmlns:p14="http://schemas.microsoft.com/office/powerpoint/2010/main" val="1987727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9</a:t>
            </a:fld>
            <a:endParaRPr lang="en-GB"/>
          </a:p>
        </p:txBody>
      </p:sp>
    </p:spTree>
    <p:extLst>
      <p:ext uri="{BB962C8B-B14F-4D97-AF65-F5344CB8AC3E}">
        <p14:creationId xmlns:p14="http://schemas.microsoft.com/office/powerpoint/2010/main" val="2078138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16</a:t>
            </a:fld>
            <a:endParaRPr lang="en-GB"/>
          </a:p>
        </p:txBody>
      </p:sp>
    </p:spTree>
    <p:extLst>
      <p:ext uri="{BB962C8B-B14F-4D97-AF65-F5344CB8AC3E}">
        <p14:creationId xmlns:p14="http://schemas.microsoft.com/office/powerpoint/2010/main" val="2266003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20</a:t>
            </a:fld>
            <a:endParaRPr lang="en-GB"/>
          </a:p>
        </p:txBody>
      </p:sp>
    </p:spTree>
    <p:extLst>
      <p:ext uri="{BB962C8B-B14F-4D97-AF65-F5344CB8AC3E}">
        <p14:creationId xmlns:p14="http://schemas.microsoft.com/office/powerpoint/2010/main" val="4026102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927523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494571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D0D6CB-E69E-483E-AEB2-5F53F741E397}"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584544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D0D6CB-E69E-483E-AEB2-5F53F741E397}"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838836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D0D6CB-E69E-483E-AEB2-5F53F741E397}" type="datetimeFigureOut">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52353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D0D6CB-E69E-483E-AEB2-5F53F741E397}" type="datetimeFigureOut">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79026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D0D6CB-E69E-483E-AEB2-5F53F741E397}" type="datetimeFigureOut">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784005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47635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803284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58603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628066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D0D6CB-E69E-483E-AEB2-5F53F741E397}" type="datetimeFigureOut">
              <a:rPr lang="en-GB" smtClean="0"/>
              <a:t>31/05/2020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61F2DE-161C-4CA7-A8AE-65743BDF4A14}" type="slidenum">
              <a:rPr lang="en-GB" smtClean="0"/>
              <a:t>‹#›</a:t>
            </a:fld>
            <a:endParaRPr lang="en-GB"/>
          </a:p>
        </p:txBody>
      </p:sp>
    </p:spTree>
    <p:extLst>
      <p:ext uri="{BB962C8B-B14F-4D97-AF65-F5344CB8AC3E}">
        <p14:creationId xmlns:p14="http://schemas.microsoft.com/office/powerpoint/2010/main" val="1467832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YeMpUdufN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jpeg"/><Relationship Id="rId11" Type="http://schemas.openxmlformats.org/officeDocument/2006/relationships/image" Target="../media/image14.png"/><Relationship Id="rId5" Type="http://schemas.openxmlformats.org/officeDocument/2006/relationships/image" Target="../media/image8.jpeg"/><Relationship Id="rId10" Type="http://schemas.openxmlformats.org/officeDocument/2006/relationships/image" Target="../media/image13.png"/><Relationship Id="rId4" Type="http://schemas.openxmlformats.org/officeDocument/2006/relationships/image" Target="../media/image7.jpeg"/><Relationship Id="rId9" Type="http://schemas.openxmlformats.org/officeDocument/2006/relationships/image" Target="../media/image12.jpe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hyperlink" Target="https://www.youtube.com/watch?v=3NOzgR1ANc4" TargetMode="Externa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TextBox 4"/>
          <p:cNvSpPr txBox="1"/>
          <p:nvPr/>
        </p:nvSpPr>
        <p:spPr>
          <a:xfrm>
            <a:off x="96982" y="1621848"/>
            <a:ext cx="12192000" cy="5970865"/>
          </a:xfrm>
          <a:prstGeom prst="rect">
            <a:avLst/>
          </a:prstGeom>
          <a:noFill/>
        </p:spPr>
        <p:txBody>
          <a:bodyPr wrap="square" rtlCol="0">
            <a:spAutoFit/>
          </a:bodyPr>
          <a:lstStyle/>
          <a:p>
            <a:endParaRPr lang="en-GB" dirty="0"/>
          </a:p>
          <a:p>
            <a:r>
              <a:rPr lang="en-GB" sz="2000" dirty="0" smtClean="0">
                <a:latin typeface="Comic Sans MS" panose="030F0702030302020204" pitchFamily="66" charset="0"/>
              </a:rPr>
              <a:t>Hello and Welcome to Mrs Smith’s </a:t>
            </a:r>
            <a:r>
              <a:rPr lang="en-GB" sz="2000" dirty="0">
                <a:latin typeface="Comic Sans MS" panose="030F0702030302020204" pitchFamily="66" charset="0"/>
              </a:rPr>
              <a:t>P</a:t>
            </a:r>
            <a:r>
              <a:rPr lang="en-GB" sz="2000" dirty="0" smtClean="0">
                <a:latin typeface="Comic Sans MS" panose="030F0702030302020204" pitchFamily="66" charset="0"/>
              </a:rPr>
              <a:t>honics Group Week </a:t>
            </a:r>
            <a:r>
              <a:rPr lang="en-GB" sz="2000" dirty="0">
                <a:latin typeface="Comic Sans MS" panose="030F0702030302020204" pitchFamily="66" charset="0"/>
              </a:rPr>
              <a:t>5</a:t>
            </a:r>
            <a:r>
              <a:rPr lang="en-GB" sz="2000" dirty="0" smtClean="0">
                <a:latin typeface="Comic Sans MS" panose="030F0702030302020204" pitchFamily="66" charset="0"/>
              </a:rPr>
              <a:t>.</a:t>
            </a:r>
          </a:p>
          <a:p>
            <a:endParaRPr lang="en-GB" sz="2000" dirty="0">
              <a:latin typeface="Comic Sans MS" panose="030F0702030302020204" pitchFamily="66" charset="0"/>
            </a:endParaRPr>
          </a:p>
          <a:p>
            <a:r>
              <a:rPr lang="en-GB" sz="2000" dirty="0" smtClean="0">
                <a:latin typeface="Comic Sans MS" panose="030F0702030302020204" pitchFamily="66" charset="0"/>
                <a:sym typeface="Wingdings" panose="05000000000000000000" pitchFamily="2" charset="2"/>
              </a:rPr>
              <a:t>Hope you had a lovely half term with your family and enjoyed the weather. Hopefully I will see you soon </a:t>
            </a:r>
            <a:r>
              <a:rPr lang="en-GB" sz="3600" dirty="0" smtClean="0">
                <a:latin typeface="Comic Sans MS" panose="030F0702030302020204" pitchFamily="66" charset="0"/>
                <a:sym typeface="Wingdings" panose="05000000000000000000" pitchFamily="2" charset="2"/>
              </a:rPr>
              <a:t>. </a:t>
            </a:r>
            <a:endParaRPr lang="en-GB" sz="3600" dirty="0" smtClean="0">
              <a:latin typeface="Comic Sans MS" panose="030F0702030302020204" pitchFamily="66" charset="0"/>
            </a:endParaRPr>
          </a:p>
          <a:p>
            <a:r>
              <a:rPr lang="en-GB" sz="2000" dirty="0" smtClean="0">
                <a:latin typeface="Comic Sans MS" panose="030F0702030302020204" pitchFamily="66" charset="0"/>
              </a:rPr>
              <a:t>I know you have been working hard learning and revising the sounds we already know and our new Phase 5 graphemes and phonemes GPCs. Have you noticed how some of the GPCs make the same sound. Well done if you have </a:t>
            </a:r>
            <a:r>
              <a:rPr lang="en-GB" sz="2800" dirty="0" smtClean="0">
                <a:latin typeface="Comic Sans MS" panose="030F0702030302020204" pitchFamily="66" charset="0"/>
                <a:sym typeface="Wingdings" panose="05000000000000000000" pitchFamily="2" charset="2"/>
              </a:rPr>
              <a:t></a:t>
            </a:r>
            <a:endParaRPr lang="en-GB" sz="2000" dirty="0" smtClean="0">
              <a:latin typeface="Comic Sans MS" panose="030F0702030302020204" pitchFamily="66" charset="0"/>
            </a:endParaRPr>
          </a:p>
          <a:p>
            <a:r>
              <a:rPr lang="en-GB" sz="2000" dirty="0" smtClean="0">
                <a:latin typeface="Comic Sans MS" panose="030F0702030302020204" pitchFamily="66" charset="0"/>
              </a:rPr>
              <a:t>You could start your phonics learning  daily with our alphabet song or to get you moving BBC Super Movers  with Naomi Wilkinson </a:t>
            </a:r>
            <a:r>
              <a:rPr lang="en-GB" sz="2000" dirty="0" smtClean="0">
                <a:hlinkClick r:id="rId2"/>
              </a:rPr>
              <a:t>https://www.youtube.com/watch?v=jYeMpUdufNk</a:t>
            </a:r>
            <a:r>
              <a:rPr lang="en-GB" sz="2000" dirty="0" smtClean="0">
                <a:latin typeface="Comic Sans MS" panose="030F0702030302020204" pitchFamily="66" charset="0"/>
              </a:rPr>
              <a:t> </a:t>
            </a:r>
          </a:p>
          <a:p>
            <a:endParaRPr lang="en-GB" sz="2000" dirty="0">
              <a:latin typeface="Comic Sans MS" panose="030F0702030302020204" pitchFamily="66" charset="0"/>
            </a:endParaRPr>
          </a:p>
          <a:p>
            <a:r>
              <a:rPr lang="en-GB" sz="2000" dirty="0" smtClean="0">
                <a:latin typeface="Comic Sans MS" panose="030F0702030302020204" pitchFamily="66" charset="0"/>
              </a:rPr>
              <a:t>Do as much as you can and have </a:t>
            </a:r>
            <a:r>
              <a:rPr lang="en-GB" sz="2000" dirty="0" smtClean="0">
                <a:solidFill>
                  <a:srgbClr val="FF0000"/>
                </a:solidFill>
                <a:latin typeface="Comic Sans MS" panose="030F0702030302020204" pitchFamily="66" charset="0"/>
              </a:rPr>
              <a:t>Fun.  </a:t>
            </a:r>
            <a:r>
              <a:rPr lang="en-GB" sz="2000" dirty="0" smtClean="0">
                <a:latin typeface="Comic Sans MS" panose="030F0702030302020204" pitchFamily="66" charset="0"/>
              </a:rPr>
              <a:t>Love Mrs Smith xx</a:t>
            </a:r>
          </a:p>
          <a:p>
            <a:endParaRPr lang="en-GB" sz="2000" dirty="0" smtClean="0">
              <a:solidFill>
                <a:srgbClr val="FF0000"/>
              </a:solidFill>
              <a:latin typeface="Comic Sans MS" panose="030F0702030302020204" pitchFamily="66" charset="0"/>
            </a:endParaRPr>
          </a:p>
          <a:p>
            <a:r>
              <a:rPr lang="en-GB" sz="2000" dirty="0" smtClean="0">
                <a:solidFill>
                  <a:srgbClr val="FF0000"/>
                </a:solidFill>
                <a:latin typeface="Comic Sans MS" panose="030F0702030302020204" pitchFamily="66" charset="0"/>
              </a:rPr>
              <a:t>Please play this Power Point in slide show and keep clicking there are animations (it works better on a laptop than IPad). </a:t>
            </a:r>
          </a:p>
          <a:p>
            <a:endParaRPr lang="en-GB" sz="2000" dirty="0">
              <a:latin typeface="Comic Sans MS" panose="030F0702030302020204" pitchFamily="66" charset="0"/>
            </a:endParaRPr>
          </a:p>
          <a:p>
            <a:r>
              <a:rPr lang="en-GB" sz="2000" dirty="0" smtClean="0">
                <a:latin typeface="Comic Sans MS" panose="030F0702030302020204" pitchFamily="66" charset="0"/>
              </a:rPr>
              <a:t> </a:t>
            </a:r>
            <a:endParaRPr lang="en-GB" sz="2000" dirty="0">
              <a:latin typeface="Comic Sans MS" panose="030F0702030302020204" pitchFamily="66" charset="0"/>
            </a:endParaRPr>
          </a:p>
          <a:p>
            <a:endParaRPr lang="en-GB" sz="2000" dirty="0">
              <a:latin typeface="Comic Sans MS" panose="030F0702030302020204" pitchFamily="66" charset="0"/>
            </a:endParaRPr>
          </a:p>
        </p:txBody>
      </p:sp>
      <p:pic>
        <p:nvPicPr>
          <p:cNvPr id="6" name="Picture 5" descr="Ideo English 123 2014-2015: &lt;strong&gt;Phonics&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9849" y="177900"/>
            <a:ext cx="5819776" cy="1748364"/>
          </a:xfrm>
          <a:prstGeom prst="rect">
            <a:avLst/>
          </a:prstGeom>
        </p:spPr>
      </p:pic>
    </p:spTree>
    <p:extLst>
      <p:ext uri="{BB962C8B-B14F-4D97-AF65-F5344CB8AC3E}">
        <p14:creationId xmlns:p14="http://schemas.microsoft.com/office/powerpoint/2010/main" val="3905444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Rectangle 2"/>
          <p:cNvSpPr>
            <a:spLocks noChangeArrowheads="1"/>
          </p:cNvSpPr>
          <p:nvPr/>
        </p:nvSpPr>
        <p:spPr bwMode="auto">
          <a:xfrm rot="13987025">
            <a:off x="2271713"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153014" y="109254"/>
            <a:ext cx="11699502" cy="1600438"/>
          </a:xfrm>
          <a:prstGeom prst="rect">
            <a:avLst/>
          </a:prstGeom>
          <a:noFill/>
        </p:spPr>
        <p:txBody>
          <a:bodyPr wrap="square" rtlCol="0">
            <a:spAutoFit/>
          </a:bodyPr>
          <a:lstStyle/>
          <a:p>
            <a:r>
              <a:rPr lang="en-GB" dirty="0" smtClean="0">
                <a:latin typeface="Comic Sans MS" panose="030F0702030302020204" pitchFamily="66" charset="0"/>
              </a:rPr>
              <a:t>You could print this grid off and check what phonemes (sounds) to grapheme (written) you can recall daily. You could colour, tick or cover with counters, coins or pebbles the ones you can say using the </a:t>
            </a:r>
            <a:r>
              <a:rPr lang="en-GB" sz="2000" dirty="0" smtClean="0">
                <a:solidFill>
                  <a:srgbClr val="FF0000"/>
                </a:solidFill>
                <a:latin typeface="Comic Sans MS" panose="030F0702030302020204" pitchFamily="66" charset="0"/>
              </a:rPr>
              <a:t>PURE SOUND</a:t>
            </a:r>
            <a:r>
              <a:rPr lang="en-GB" sz="2000" dirty="0" smtClean="0">
                <a:latin typeface="Comic Sans MS" panose="030F0702030302020204" pitchFamily="66" charset="0"/>
              </a:rPr>
              <a:t>. </a:t>
            </a:r>
            <a:r>
              <a:rPr lang="en-GB" dirty="0" smtClean="0">
                <a:latin typeface="Comic Sans MS" panose="030F0702030302020204" pitchFamily="66" charset="0"/>
              </a:rPr>
              <a:t>If you don’t want to print it off you could point to each sound and say using the </a:t>
            </a:r>
            <a:r>
              <a:rPr lang="en-GB" sz="2000" dirty="0" smtClean="0">
                <a:solidFill>
                  <a:srgbClr val="FF0000"/>
                </a:solidFill>
                <a:latin typeface="Comic Sans MS" panose="030F0702030302020204" pitchFamily="66" charset="0"/>
              </a:rPr>
              <a:t>PURE SOUND</a:t>
            </a:r>
            <a:r>
              <a:rPr lang="en-GB" sz="2000" dirty="0" smtClean="0"/>
              <a:t>. </a:t>
            </a:r>
            <a:r>
              <a:rPr lang="en-GB" sz="2000" dirty="0" smtClean="0">
                <a:latin typeface="Comic Sans MS" panose="030F0702030302020204" pitchFamily="66" charset="0"/>
              </a:rPr>
              <a:t> Are you getting quicker maybe you could time yourself. Let’s check what you know. Are you getting quicker?</a:t>
            </a:r>
            <a:endParaRPr lang="en-GB" sz="2000" dirty="0">
              <a:latin typeface="Comic Sans MS" panose="030F0702030302020204" pitchFamily="66" charset="0"/>
            </a:endParaRPr>
          </a:p>
        </p:txBody>
      </p:sp>
      <p:sp>
        <p:nvSpPr>
          <p:cNvPr id="3" name="Rectangle 2"/>
          <p:cNvSpPr/>
          <p:nvPr/>
        </p:nvSpPr>
        <p:spPr>
          <a:xfrm>
            <a:off x="1658934" y="6176962"/>
            <a:ext cx="7523213" cy="619272"/>
          </a:xfrm>
          <a:prstGeom prst="rect">
            <a:avLst/>
          </a:prstGeom>
        </p:spPr>
        <p:txBody>
          <a:bodyPr wrap="none">
            <a:spAutoFit/>
          </a:bodyPr>
          <a:lstStyle/>
          <a:p>
            <a:pPr>
              <a:lnSpc>
                <a:spcPct val="107000"/>
              </a:lnSpc>
              <a:spcAft>
                <a:spcPts val="800"/>
              </a:spcAft>
            </a:pPr>
            <a:r>
              <a:rPr lang="en-GB" sz="3200" dirty="0" smtClean="0">
                <a:latin typeface="Comic Sans MS" panose="030F0702030302020204" pitchFamily="66" charset="0"/>
                <a:ea typeface="Calibri" panose="020F0502020204030204" pitchFamily="34" charset="0"/>
                <a:cs typeface="Times New Roman" panose="02020603050405020304" pitchFamily="18" charset="0"/>
              </a:rPr>
              <a:t>Practice the ones you are not sure of.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1475432053"/>
              </p:ext>
            </p:extLst>
          </p:nvPr>
        </p:nvGraphicFramePr>
        <p:xfrm>
          <a:off x="748147" y="1825626"/>
          <a:ext cx="10820398" cy="4351336"/>
        </p:xfrm>
        <a:graphic>
          <a:graphicData uri="http://schemas.openxmlformats.org/drawingml/2006/table">
            <a:tbl>
              <a:tblPr>
                <a:tableStyleId>{5C22544A-7EE6-4342-B048-85BDC9FD1C3A}</a:tableStyleId>
              </a:tblPr>
              <a:tblGrid>
                <a:gridCol w="1592199"/>
                <a:gridCol w="1549462"/>
                <a:gridCol w="1640900"/>
                <a:gridCol w="1613072"/>
                <a:gridCol w="1372551"/>
                <a:gridCol w="1677674"/>
                <a:gridCol w="1374540"/>
              </a:tblGrid>
              <a:tr h="395576">
                <a:tc>
                  <a:txBody>
                    <a:bodyPr/>
                    <a:lstStyle/>
                    <a:p>
                      <a:pPr algn="ctr">
                        <a:lnSpc>
                          <a:spcPct val="107000"/>
                        </a:lnSpc>
                        <a:spcAft>
                          <a:spcPts val="0"/>
                        </a:spcAft>
                      </a:pPr>
                      <a:r>
                        <a:rPr lang="en-GB" sz="2400" dirty="0">
                          <a:effectLst/>
                        </a:rPr>
                        <a:t>s</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t</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p</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n</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m</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d</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k</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ck</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b</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f</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ff</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l</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ll</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ss</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j</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v</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x</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y</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zz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qu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sh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th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ng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ai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igh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oo</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791152">
                <a:tc>
                  <a:txBody>
                    <a:bodyPr/>
                    <a:lstStyle/>
                    <a:p>
                      <a:pPr algn="ctr">
                        <a:lnSpc>
                          <a:spcPct val="107000"/>
                        </a:lnSpc>
                        <a:spcAft>
                          <a:spcPts val="0"/>
                        </a:spcAft>
                      </a:pPr>
                      <a:r>
                        <a:rPr lang="en-GB" sz="2400">
                          <a:effectLst/>
                        </a:rPr>
                        <a:t>ur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air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ure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ay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nSpc>
                          <a:spcPct val="107000"/>
                        </a:lnSpc>
                        <a:spcAft>
                          <a:spcPts val="0"/>
                        </a:spcAft>
                      </a:pPr>
                      <a:r>
                        <a:rPr lang="en-GB" sz="2400" dirty="0" smtClean="0">
                          <a:effectLst/>
                        </a:rPr>
                        <a:t>        oy</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ue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dirty="0">
                          <a:effectLst/>
                        </a:rPr>
                        <a:t>aw</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wh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ph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ey</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dirty="0">
                          <a:effectLst/>
                        </a:rPr>
                        <a:t> </a:t>
                      </a:r>
                      <a:r>
                        <a:rPr lang="en-GB" sz="2400" dirty="0" err="1" smtClean="0">
                          <a:effectLst/>
                        </a:rPr>
                        <a:t>i</a:t>
                      </a:r>
                      <a:r>
                        <a:rPr lang="en-GB" sz="2400" dirty="0" smtClean="0">
                          <a:effectLst/>
                        </a:rPr>
                        <a:t>-e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smtClean="0">
                          <a:effectLst/>
                        </a:rPr>
                        <a:t>o-e</a:t>
                      </a: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smtClean="0">
                          <a:effectLst/>
                        </a:rPr>
                        <a:t>a-e</a:t>
                      </a: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r>
                        <a:rPr lang="en-GB" sz="2400" dirty="0" smtClean="0">
                          <a:effectLst/>
                        </a:rPr>
                        <a:t>u-e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r>
                        <a:rPr lang="en-GB" sz="2400" dirty="0" smtClean="0">
                          <a:effectLst/>
                        </a:rPr>
                        <a:t>e-e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bl>
          </a:graphicData>
        </a:graphic>
      </p:graphicFrame>
    </p:spTree>
    <p:extLst>
      <p:ext uri="{BB962C8B-B14F-4D97-AF65-F5344CB8AC3E}">
        <p14:creationId xmlns:p14="http://schemas.microsoft.com/office/powerpoint/2010/main" val="1619179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46172" y="321025"/>
            <a:ext cx="11948846" cy="5755422"/>
          </a:xfrm>
          <a:prstGeom prst="rect">
            <a:avLst/>
          </a:prstGeom>
        </p:spPr>
        <p:txBody>
          <a:bodyPr wrap="square">
            <a:spAutoFit/>
          </a:bodyPr>
          <a:lstStyle/>
          <a:p>
            <a:r>
              <a:rPr lang="en-GB" sz="4000" dirty="0">
                <a:latin typeface="Comic Sans MS" panose="030F0702030302020204" pitchFamily="66" charset="0"/>
              </a:rPr>
              <a:t>Phase </a:t>
            </a:r>
            <a:r>
              <a:rPr lang="en-GB" sz="4000" dirty="0" smtClean="0">
                <a:latin typeface="Comic Sans MS" panose="030F0702030302020204" pitchFamily="66" charset="0"/>
              </a:rPr>
              <a:t>5b </a:t>
            </a:r>
            <a:r>
              <a:rPr lang="en-GB" sz="4000" dirty="0">
                <a:latin typeface="Comic Sans MS" panose="030F0702030302020204" pitchFamily="66" charset="0"/>
              </a:rPr>
              <a:t>Week </a:t>
            </a:r>
            <a:r>
              <a:rPr lang="en-GB" sz="4000" dirty="0" smtClean="0">
                <a:latin typeface="Comic Sans MS" panose="030F0702030302020204" pitchFamily="66" charset="0"/>
              </a:rPr>
              <a:t>5:</a:t>
            </a:r>
          </a:p>
          <a:p>
            <a:endParaRPr lang="en-GB" sz="4000" dirty="0" smtClean="0">
              <a:latin typeface="Comic Sans MS" panose="030F0702030302020204" pitchFamily="66" charset="0"/>
            </a:endParaRPr>
          </a:p>
          <a:p>
            <a:r>
              <a:rPr lang="en-GB" sz="3200" dirty="0" smtClean="0">
                <a:latin typeface="Comic Sans MS" panose="030F0702030302020204" pitchFamily="66" charset="0"/>
              </a:rPr>
              <a:t>This week we are going to be learning to explore alternative pronunciations of different graphemes. These sound the same but are written differently. You may have spotted some already!</a:t>
            </a:r>
          </a:p>
          <a:p>
            <a:endParaRPr lang="en-GB" sz="3200" dirty="0">
              <a:latin typeface="Comic Sans MS" panose="030F0702030302020204" pitchFamily="66" charset="0"/>
            </a:endParaRPr>
          </a:p>
          <a:p>
            <a:endParaRPr lang="en-GB" sz="3200" dirty="0">
              <a:latin typeface="Comic Sans MS" panose="030F0702030302020204" pitchFamily="66" charset="0"/>
            </a:endParaRPr>
          </a:p>
          <a:p>
            <a:r>
              <a:rPr lang="en-GB" sz="3200" dirty="0" smtClean="0">
                <a:latin typeface="Comic Sans MS" panose="030F0702030302020204" pitchFamily="66" charset="0"/>
              </a:rPr>
              <a:t>Let’s find out more…..</a:t>
            </a:r>
          </a:p>
          <a:p>
            <a:endParaRPr lang="en-GB" sz="3200" dirty="0">
              <a:latin typeface="Comic Sans MS" panose="030F0702030302020204" pitchFamily="66" charset="0"/>
            </a:endParaRPr>
          </a:p>
          <a:p>
            <a:r>
              <a:rPr lang="en-GB" sz="3200" dirty="0" smtClean="0">
                <a:latin typeface="Comic Sans MS" panose="030F0702030302020204" pitchFamily="66" charset="0"/>
              </a:rPr>
              <a:t>      </a:t>
            </a:r>
            <a:endParaRPr lang="en-GB" sz="3200" dirty="0">
              <a:latin typeface="Comic Sans MS" panose="030F0702030302020204" pitchFamily="66" charset="0"/>
            </a:endParaRPr>
          </a:p>
        </p:txBody>
      </p:sp>
    </p:spTree>
    <p:extLst>
      <p:ext uri="{BB962C8B-B14F-4D97-AF65-F5344CB8AC3E}">
        <p14:creationId xmlns:p14="http://schemas.microsoft.com/office/powerpoint/2010/main" val="4015120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5139869"/>
          </a:xfrm>
          <a:prstGeom prst="rect">
            <a:avLst/>
          </a:prstGeom>
          <a:noFill/>
        </p:spPr>
        <p:txBody>
          <a:bodyPr wrap="square" rtlCol="0">
            <a:spAutoFit/>
          </a:bodyPr>
          <a:lstStyle/>
          <a:p>
            <a:r>
              <a:rPr lang="en-GB" sz="4000" dirty="0" smtClean="0">
                <a:latin typeface="Comic Sans MS" panose="030F0702030302020204" pitchFamily="66" charset="0"/>
              </a:rPr>
              <a:t>Phase 5b Week 5:</a:t>
            </a:r>
          </a:p>
          <a:p>
            <a:r>
              <a:rPr lang="en-GB" sz="3200" dirty="0" smtClean="0">
                <a:solidFill>
                  <a:srgbClr val="7030A0"/>
                </a:solidFill>
                <a:latin typeface="Comic Sans MS" panose="030F0702030302020204" pitchFamily="66" charset="0"/>
              </a:rPr>
              <a:t>Monday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learning to explore the alternative pronunciation for the </a:t>
            </a:r>
            <a:r>
              <a:rPr lang="en-GB" sz="2800" dirty="0" err="1" smtClean="0">
                <a:solidFill>
                  <a:srgbClr val="FF0000"/>
                </a:solidFill>
                <a:latin typeface="Comic Sans MS" panose="030F0702030302020204" pitchFamily="66" charset="0"/>
              </a:rPr>
              <a:t>i</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grapheme</a:t>
            </a:r>
          </a:p>
          <a:p>
            <a:endParaRPr lang="en-GB" sz="2800" dirty="0" smtClean="0">
              <a:latin typeface="Comic Sans MS" panose="030F0702030302020204" pitchFamily="66" charset="0"/>
            </a:endParaRPr>
          </a:p>
          <a:p>
            <a:r>
              <a:rPr lang="en-GB" sz="2800" dirty="0" smtClean="0">
                <a:solidFill>
                  <a:srgbClr val="FF0000"/>
                </a:solidFill>
                <a:latin typeface="Comic Sans MS" panose="030F0702030302020204" pitchFamily="66" charset="0"/>
              </a:rPr>
              <a:t>Play 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a:t>
            </a:r>
            <a:r>
              <a:rPr lang="en-GB" sz="2800" dirty="0">
                <a:solidFill>
                  <a:srgbClr val="FF0000"/>
                </a:solidFill>
                <a:latin typeface="Comic Sans MS" panose="030F0702030302020204" pitchFamily="66" charset="0"/>
              </a:rPr>
              <a:t>Phonics </a:t>
            </a:r>
            <a:r>
              <a:rPr lang="en-GB" sz="2800" dirty="0" smtClean="0">
                <a:solidFill>
                  <a:srgbClr val="FF0000"/>
                </a:solidFill>
                <a:latin typeface="Comic Sans MS" panose="030F0702030302020204" pitchFamily="66" charset="0"/>
              </a:rPr>
              <a:t>Play. </a:t>
            </a:r>
            <a:r>
              <a:rPr lang="en-GB" sz="2800" dirty="0">
                <a:solidFill>
                  <a:srgbClr val="FF0000"/>
                </a:solidFill>
                <a:latin typeface="Comic Sans MS" panose="030F0702030302020204" pitchFamily="66" charset="0"/>
              </a:rPr>
              <a:t>The words change </a:t>
            </a:r>
          </a:p>
          <a:p>
            <a:r>
              <a:rPr lang="en-GB" sz="2800" dirty="0" smtClean="0">
                <a:solidFill>
                  <a:srgbClr val="FF0000"/>
                </a:solidFill>
                <a:latin typeface="Comic Sans MS" panose="030F0702030302020204" pitchFamily="66" charset="0"/>
              </a:rPr>
              <a:t>so </a:t>
            </a:r>
            <a:r>
              <a:rPr lang="en-GB" sz="2800" dirty="0">
                <a:solidFill>
                  <a:srgbClr val="FF0000"/>
                </a:solidFill>
                <a:latin typeface="Comic Sans MS" panose="030F0702030302020204" pitchFamily="66" charset="0"/>
              </a:rPr>
              <a:t>play more than once.  </a:t>
            </a:r>
            <a:endParaRPr lang="en-GB" sz="2800" dirty="0">
              <a:latin typeface="Comic Sans MS" panose="030F0702030302020204" pitchFamily="66" charset="0"/>
            </a:endParaRPr>
          </a:p>
          <a:p>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485254" y="2270456"/>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599696" y="207438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1809233" y="4759616"/>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683369" y="505675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7801098" y="4598494"/>
            <a:ext cx="4150809" cy="2208997"/>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9465657" y="5595282"/>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83508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04395" y="276201"/>
            <a:ext cx="11548333" cy="2308324"/>
          </a:xfrm>
          <a:prstGeom prst="rect">
            <a:avLst/>
          </a:prstGeom>
          <a:noFill/>
        </p:spPr>
        <p:txBody>
          <a:bodyPr wrap="square" rtlCol="0">
            <a:spAutoFit/>
          </a:bodyPr>
          <a:lstStyle/>
          <a:p>
            <a:r>
              <a:rPr lang="en-GB" dirty="0" smtClean="0"/>
              <a:t>                                                                </a:t>
            </a:r>
          </a:p>
          <a:p>
            <a:endParaRPr lang="en-GB" dirty="0"/>
          </a:p>
          <a:p>
            <a:r>
              <a:rPr lang="en-GB" dirty="0"/>
              <a:t> </a:t>
            </a:r>
            <a:r>
              <a:rPr lang="en-GB" dirty="0" smtClean="0"/>
              <a:t>                                                                  </a:t>
            </a:r>
          </a:p>
          <a:p>
            <a:endParaRPr lang="en-GB" dirty="0"/>
          </a:p>
          <a:p>
            <a:endParaRPr lang="en-GB" dirty="0" smtClean="0"/>
          </a:p>
          <a:p>
            <a:endParaRPr lang="en-GB" dirty="0"/>
          </a:p>
          <a:p>
            <a:r>
              <a:rPr lang="en-GB" sz="3600" dirty="0" smtClean="0">
                <a:latin typeface="Comic Sans MS" panose="030F0702030302020204" pitchFamily="66" charset="0"/>
              </a:rPr>
              <a:t>                                                                                                                                                                              </a:t>
            </a:r>
          </a:p>
        </p:txBody>
      </p:sp>
      <p:sp>
        <p:nvSpPr>
          <p:cNvPr id="14" name="TextBox 13"/>
          <p:cNvSpPr txBox="1"/>
          <p:nvPr/>
        </p:nvSpPr>
        <p:spPr>
          <a:xfrm>
            <a:off x="8306909" y="2218855"/>
            <a:ext cx="875561" cy="830997"/>
          </a:xfrm>
          <a:prstGeom prst="rect">
            <a:avLst/>
          </a:prstGeom>
          <a:noFill/>
        </p:spPr>
        <p:txBody>
          <a:bodyPr wrap="none" rtlCol="0">
            <a:spAutoFit/>
          </a:bodyPr>
          <a:lstStyle/>
          <a:p>
            <a:r>
              <a:rPr lang="en-GB" sz="4800" dirty="0" smtClean="0">
                <a:solidFill>
                  <a:srgbClr val="FF0000"/>
                </a:solidFill>
                <a:latin typeface="Comic Sans MS" panose="030F0702030302020204" pitchFamily="66" charset="0"/>
              </a:rPr>
              <a:t>   </a:t>
            </a:r>
            <a:r>
              <a:rPr lang="en-GB" sz="3600" dirty="0" smtClean="0">
                <a:latin typeface="Comic Sans MS" panose="030F0702030302020204" pitchFamily="66" charset="0"/>
              </a:rPr>
              <a:t> </a:t>
            </a:r>
            <a:endParaRPr lang="en-GB" sz="3600" dirty="0">
              <a:latin typeface="Comic Sans MS" panose="030F0702030302020204" pitchFamily="66" charset="0"/>
            </a:endParaRPr>
          </a:p>
        </p:txBody>
      </p:sp>
      <p:pic>
        <p:nvPicPr>
          <p:cNvPr id="9" name="Picture 8"/>
          <p:cNvPicPr/>
          <p:nvPr/>
        </p:nvPicPr>
        <p:blipFill rotWithShape="1">
          <a:blip r:embed="rId2" cstate="print">
            <a:extLst>
              <a:ext uri="{28A0092B-C50C-407E-A947-70E740481C1C}">
                <a14:useLocalDpi xmlns:a14="http://schemas.microsoft.com/office/drawing/2010/main" val="0"/>
              </a:ext>
            </a:extLst>
          </a:blip>
          <a:srcRect l="6481" t="29782" r="12253" b="14111"/>
          <a:stretch/>
        </p:blipFill>
        <p:spPr bwMode="auto">
          <a:xfrm>
            <a:off x="1349298" y="425475"/>
            <a:ext cx="8028878" cy="2009775"/>
          </a:xfrm>
          <a:prstGeom prst="rect">
            <a:avLst/>
          </a:prstGeom>
          <a:ln>
            <a:noFill/>
          </a:ln>
          <a:extLst>
            <a:ext uri="{53640926-AAD7-44D8-BBD7-CCE9431645EC}">
              <a14:shadowObscured xmlns:a14="http://schemas.microsoft.com/office/drawing/2010/main"/>
            </a:ext>
          </a:extLst>
        </p:spPr>
      </p:pic>
      <p:sp>
        <p:nvSpPr>
          <p:cNvPr id="3" name="TextBox 2"/>
          <p:cNvSpPr txBox="1"/>
          <p:nvPr/>
        </p:nvSpPr>
        <p:spPr>
          <a:xfrm>
            <a:off x="204394" y="2733799"/>
            <a:ext cx="11259059" cy="3539430"/>
          </a:xfrm>
          <a:prstGeom prst="rect">
            <a:avLst/>
          </a:prstGeom>
          <a:noFill/>
        </p:spPr>
        <p:txBody>
          <a:bodyPr wrap="square" rtlCol="0">
            <a:spAutoFit/>
          </a:bodyPr>
          <a:lstStyle/>
          <a:p>
            <a:r>
              <a:rPr lang="en-GB" sz="2800" dirty="0" smtClean="0">
                <a:latin typeface="Comic Sans MS" panose="030F0702030302020204" pitchFamily="66" charset="0"/>
              </a:rPr>
              <a:t>Sort these words in to the right list by how the </a:t>
            </a:r>
            <a:r>
              <a:rPr lang="en-GB" sz="2800" dirty="0" err="1" smtClean="0">
                <a:solidFill>
                  <a:srgbClr val="FF0000"/>
                </a:solidFill>
                <a:latin typeface="Comic Sans MS" panose="030F0702030302020204" pitchFamily="66" charset="0"/>
              </a:rPr>
              <a:t>i</a:t>
            </a:r>
            <a:r>
              <a:rPr lang="en-GB" sz="2800" dirty="0" smtClean="0">
                <a:latin typeface="Comic Sans MS" panose="030F0702030302020204" pitchFamily="66" charset="0"/>
              </a:rPr>
              <a:t> grapheme is pronounced</a:t>
            </a:r>
          </a:p>
          <a:p>
            <a:endParaRPr lang="en-GB" sz="2800" dirty="0">
              <a:latin typeface="Comic Sans MS" panose="030F0702030302020204" pitchFamily="66" charset="0"/>
            </a:endParaRPr>
          </a:p>
          <a:p>
            <a:r>
              <a:rPr lang="en-GB" sz="2800" dirty="0" smtClean="0">
                <a:latin typeface="Comic Sans MS" panose="030F0702030302020204" pitchFamily="66" charset="0"/>
              </a:rPr>
              <a:t>              </a:t>
            </a:r>
          </a:p>
          <a:p>
            <a:r>
              <a:rPr lang="en-GB" sz="2800" dirty="0" smtClean="0">
                <a:latin typeface="Comic Sans MS" panose="030F0702030302020204" pitchFamily="66" charset="0"/>
              </a:rPr>
              <a:t>milk                pin                     his                mild     </a:t>
            </a:r>
          </a:p>
          <a:p>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smtClean="0">
                <a:latin typeface="Comic Sans MS" panose="030F0702030302020204" pitchFamily="66" charset="0"/>
              </a:rPr>
              <a:t>         wild                           blind                               link           </a:t>
            </a:r>
            <a:endParaRPr lang="en-GB" sz="2800" dirty="0">
              <a:latin typeface="Comic Sans MS" panose="030F0702030302020204" pitchFamily="66" charset="0"/>
            </a:endParaRPr>
          </a:p>
        </p:txBody>
      </p:sp>
      <p:pic>
        <p:nvPicPr>
          <p:cNvPr id="16" name="Picture 15" descr="TREWITHEN MILK (SEMI SKIMMED)"/>
          <p:cNvPicPr/>
          <p:nvPr/>
        </p:nvPicPr>
        <p:blipFill rotWithShape="1">
          <a:blip r:embed="rId3" cstate="print">
            <a:extLst>
              <a:ext uri="{28A0092B-C50C-407E-A947-70E740481C1C}">
                <a14:useLocalDpi xmlns:a14="http://schemas.microsoft.com/office/drawing/2010/main" val="0"/>
              </a:ext>
            </a:extLst>
          </a:blip>
          <a:srcRect l="30567" t="1092" r="25109"/>
          <a:stretch/>
        </p:blipFill>
        <p:spPr bwMode="auto">
          <a:xfrm>
            <a:off x="1359324" y="3889286"/>
            <a:ext cx="735051" cy="1464295"/>
          </a:xfrm>
          <a:prstGeom prst="rect">
            <a:avLst/>
          </a:prstGeom>
          <a:noFill/>
          <a:ln>
            <a:noFill/>
          </a:ln>
          <a:extLst>
            <a:ext uri="{53640926-AAD7-44D8-BBD7-CCE9431645EC}">
              <a14:shadowObscured xmlns:a14="http://schemas.microsoft.com/office/drawing/2010/main"/>
            </a:ext>
          </a:extLst>
        </p:spPr>
      </p:pic>
      <p:pic>
        <p:nvPicPr>
          <p:cNvPr id="17" name="Picture 16" descr="Safety Pin Stock Pictures, Royalty-free Photos &amp; Images - Getty Images"/>
          <p:cNvPicPr/>
          <p:nvPr/>
        </p:nvPicPr>
        <p:blipFill rotWithShape="1">
          <a:blip r:embed="rId4" cstate="print">
            <a:extLst>
              <a:ext uri="{28A0092B-C50C-407E-A947-70E740481C1C}">
                <a14:useLocalDpi xmlns:a14="http://schemas.microsoft.com/office/drawing/2010/main" val="0"/>
              </a:ext>
            </a:extLst>
          </a:blip>
          <a:srcRect l="11468" t="29294" r="11585" b="37773"/>
          <a:stretch/>
        </p:blipFill>
        <p:spPr bwMode="auto">
          <a:xfrm>
            <a:off x="3409720" y="3808832"/>
            <a:ext cx="1413766" cy="552566"/>
          </a:xfrm>
          <a:prstGeom prst="rect">
            <a:avLst/>
          </a:prstGeom>
          <a:noFill/>
          <a:ln>
            <a:noFill/>
          </a:ln>
          <a:extLst>
            <a:ext uri="{53640926-AAD7-44D8-BBD7-CCE9431645EC}">
              <a14:shadowObscured xmlns:a14="http://schemas.microsoft.com/office/drawing/2010/main"/>
            </a:ext>
          </a:extLst>
        </p:spPr>
      </p:pic>
      <p:pic>
        <p:nvPicPr>
          <p:cNvPr id="19" name="Picture 18" descr="Drawing Pin | Free Vectors, Stock Photos &amp; PSD"/>
          <p:cNvPicPr/>
          <p:nvPr/>
        </p:nvPicPr>
        <p:blipFill rotWithShape="1">
          <a:blip r:embed="rId5" cstate="print">
            <a:extLst>
              <a:ext uri="{28A0092B-C50C-407E-A947-70E740481C1C}">
                <a14:useLocalDpi xmlns:a14="http://schemas.microsoft.com/office/drawing/2010/main" val="0"/>
              </a:ext>
            </a:extLst>
          </a:blip>
          <a:srcRect l="46536" t="5966" r="13909" b="31981"/>
          <a:stretch/>
        </p:blipFill>
        <p:spPr bwMode="auto">
          <a:xfrm>
            <a:off x="3469242" y="4376638"/>
            <a:ext cx="706214" cy="894739"/>
          </a:xfrm>
          <a:prstGeom prst="rect">
            <a:avLst/>
          </a:prstGeom>
          <a:noFill/>
          <a:ln>
            <a:noFill/>
          </a:ln>
          <a:extLst>
            <a:ext uri="{53640926-AAD7-44D8-BBD7-CCE9431645EC}">
              <a14:shadowObscured xmlns:a14="http://schemas.microsoft.com/office/drawing/2010/main"/>
            </a:ext>
          </a:extLst>
        </p:spPr>
      </p:pic>
      <p:pic>
        <p:nvPicPr>
          <p:cNvPr id="20" name="Picture 19" descr="Cartoon boy with his father holding hands together vector image on"/>
          <p:cNvPicPr/>
          <p:nvPr/>
        </p:nvPicPr>
        <p:blipFill rotWithShape="1">
          <a:blip r:embed="rId6" cstate="print">
            <a:extLst>
              <a:ext uri="{28A0092B-C50C-407E-A947-70E740481C1C}">
                <a14:useLocalDpi xmlns:a14="http://schemas.microsoft.com/office/drawing/2010/main" val="0"/>
              </a:ext>
            </a:extLst>
          </a:blip>
          <a:srcRect b="7707"/>
          <a:stretch/>
        </p:blipFill>
        <p:spPr bwMode="auto">
          <a:xfrm>
            <a:off x="6133569" y="3566334"/>
            <a:ext cx="1019175" cy="1327785"/>
          </a:xfrm>
          <a:prstGeom prst="rect">
            <a:avLst/>
          </a:prstGeom>
          <a:noFill/>
          <a:ln>
            <a:noFill/>
          </a:ln>
          <a:extLst>
            <a:ext uri="{53640926-AAD7-44D8-BBD7-CCE9431645EC}">
              <a14:shadowObscured xmlns:a14="http://schemas.microsoft.com/office/drawing/2010/main"/>
            </a:ext>
          </a:extLst>
        </p:spPr>
      </p:pic>
      <p:pic>
        <p:nvPicPr>
          <p:cNvPr id="21" name="Picture 20" descr="Cathedral City Mild Cheese 350g | Cheddar Cheese | Iceland Foods"/>
          <p:cNvPicPr/>
          <p:nvPr/>
        </p:nvPicPr>
        <p:blipFill rotWithShape="1">
          <a:blip r:embed="rId7" cstate="print">
            <a:extLst>
              <a:ext uri="{28A0092B-C50C-407E-A947-70E740481C1C}">
                <a14:useLocalDpi xmlns:a14="http://schemas.microsoft.com/office/drawing/2010/main" val="0"/>
              </a:ext>
            </a:extLst>
          </a:blip>
          <a:srcRect l="2659" t="14624" r="2780" b="14912"/>
          <a:stretch/>
        </p:blipFill>
        <p:spPr bwMode="auto">
          <a:xfrm>
            <a:off x="8395707" y="3649434"/>
            <a:ext cx="1495425" cy="1113790"/>
          </a:xfrm>
          <a:prstGeom prst="rect">
            <a:avLst/>
          </a:prstGeom>
          <a:noFill/>
          <a:ln>
            <a:noFill/>
          </a:ln>
          <a:extLst>
            <a:ext uri="{53640926-AAD7-44D8-BBD7-CCE9431645EC}">
              <a14:shadowObscured xmlns:a14="http://schemas.microsoft.com/office/drawing/2010/main"/>
            </a:ext>
          </a:extLst>
        </p:spPr>
      </p:pic>
      <p:sp>
        <p:nvSpPr>
          <p:cNvPr id="4" name="Oval 3"/>
          <p:cNvSpPr/>
          <p:nvPr/>
        </p:nvSpPr>
        <p:spPr>
          <a:xfrm>
            <a:off x="8652765" y="4346087"/>
            <a:ext cx="981307" cy="460303"/>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descr="How to Return a Farm to the Wild—And Maybe Save the Planet | Time"/>
          <p:cNvPicPr/>
          <p:nvPr/>
        </p:nvPicPr>
        <p:blipFill rotWithShape="1">
          <a:blip r:embed="rId8" cstate="print">
            <a:extLst>
              <a:ext uri="{28A0092B-C50C-407E-A947-70E740481C1C}">
                <a14:useLocalDpi xmlns:a14="http://schemas.microsoft.com/office/drawing/2010/main" val="0"/>
              </a:ext>
            </a:extLst>
          </a:blip>
          <a:srcRect l="4500" t="17380" r="4167" b="18136"/>
          <a:stretch/>
        </p:blipFill>
        <p:spPr bwMode="auto">
          <a:xfrm>
            <a:off x="1931826" y="5569926"/>
            <a:ext cx="2209030" cy="1058683"/>
          </a:xfrm>
          <a:prstGeom prst="rect">
            <a:avLst/>
          </a:prstGeom>
          <a:noFill/>
          <a:ln>
            <a:noFill/>
          </a:ln>
          <a:extLst>
            <a:ext uri="{53640926-AAD7-44D8-BBD7-CCE9431645EC}">
              <a14:shadowObscured xmlns:a14="http://schemas.microsoft.com/office/drawing/2010/main"/>
            </a:ext>
          </a:extLst>
        </p:spPr>
      </p:pic>
      <p:pic>
        <p:nvPicPr>
          <p:cNvPr id="23" name="Picture 22" descr="Computer Vision: An Artificial Eye To Blind People"/>
          <p:cNvPicPr/>
          <p:nvPr/>
        </p:nvPicPr>
        <p:blipFill rotWithShape="1">
          <a:blip r:embed="rId9">
            <a:extLst>
              <a:ext uri="{28A0092B-C50C-407E-A947-70E740481C1C}">
                <a14:useLocalDpi xmlns:a14="http://schemas.microsoft.com/office/drawing/2010/main" val="0"/>
              </a:ext>
            </a:extLst>
          </a:blip>
          <a:srcRect l="29298" t="10263" r="23859" b="6579"/>
          <a:stretch/>
        </p:blipFill>
        <p:spPr bwMode="auto">
          <a:xfrm>
            <a:off x="5673819" y="5077049"/>
            <a:ext cx="1179968" cy="1408500"/>
          </a:xfrm>
          <a:prstGeom prst="rect">
            <a:avLst/>
          </a:prstGeom>
          <a:noFill/>
          <a:ln>
            <a:noFill/>
          </a:ln>
          <a:extLst>
            <a:ext uri="{53640926-AAD7-44D8-BBD7-CCE9431645EC}">
              <a14:shadowObscured xmlns:a14="http://schemas.microsoft.com/office/drawing/2010/main"/>
            </a:ext>
          </a:extLst>
        </p:spPr>
      </p:pic>
      <p:pic>
        <p:nvPicPr>
          <p:cNvPr id="24" name="Picture 23"/>
          <p:cNvPicPr/>
          <p:nvPr/>
        </p:nvPicPr>
        <p:blipFill rotWithShape="1">
          <a:blip r:embed="rId10" cstate="print">
            <a:extLst>
              <a:ext uri="{28A0092B-C50C-407E-A947-70E740481C1C}">
                <a14:useLocalDpi xmlns:a14="http://schemas.microsoft.com/office/drawing/2010/main" val="0"/>
              </a:ext>
            </a:extLst>
          </a:blip>
          <a:srcRect l="30579" t="27389" r="44992" b="42563"/>
          <a:stretch/>
        </p:blipFill>
        <p:spPr bwMode="auto">
          <a:xfrm>
            <a:off x="6853787" y="5077049"/>
            <a:ext cx="1400175" cy="1076325"/>
          </a:xfrm>
          <a:prstGeom prst="rect">
            <a:avLst/>
          </a:prstGeom>
          <a:ln>
            <a:noFill/>
          </a:ln>
          <a:extLst>
            <a:ext uri="{53640926-AAD7-44D8-BBD7-CCE9431645EC}">
              <a14:shadowObscured xmlns:a14="http://schemas.microsoft.com/office/drawing/2010/main"/>
            </a:ext>
          </a:extLst>
        </p:spPr>
      </p:pic>
      <p:pic>
        <p:nvPicPr>
          <p:cNvPr id="25" name="Picture 24" descr="How to Make WordPress Links Open in New Tabs | Compete Themes"/>
          <p:cNvPicPr/>
          <p:nvPr/>
        </p:nvPicPr>
        <p:blipFill rotWithShape="1">
          <a:blip r:embed="rId11" cstate="print">
            <a:extLst>
              <a:ext uri="{28A0092B-C50C-407E-A947-70E740481C1C}">
                <a14:useLocalDpi xmlns:a14="http://schemas.microsoft.com/office/drawing/2010/main" val="0"/>
              </a:ext>
            </a:extLst>
          </a:blip>
          <a:srcRect l="31417" t="19789" r="33509" b="18469"/>
          <a:stretch/>
        </p:blipFill>
        <p:spPr bwMode="auto">
          <a:xfrm>
            <a:off x="9891132" y="4986482"/>
            <a:ext cx="1471649" cy="113238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414518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7" name="Picture 6"/>
          <p:cNvPicPr/>
          <p:nvPr/>
        </p:nvPicPr>
        <p:blipFill rotWithShape="1">
          <a:blip r:embed="rId2" cstate="print">
            <a:extLst>
              <a:ext uri="{28A0092B-C50C-407E-A947-70E740481C1C}">
                <a14:useLocalDpi xmlns:a14="http://schemas.microsoft.com/office/drawing/2010/main" val="0"/>
              </a:ext>
            </a:extLst>
          </a:blip>
          <a:srcRect l="6481" t="29782" r="12253" b="14111"/>
          <a:stretch/>
        </p:blipFill>
        <p:spPr bwMode="auto">
          <a:xfrm>
            <a:off x="1260088" y="1116851"/>
            <a:ext cx="8028878" cy="2183910"/>
          </a:xfrm>
          <a:prstGeom prst="rect">
            <a:avLst/>
          </a:prstGeom>
          <a:ln>
            <a:noFill/>
          </a:ln>
          <a:extLst>
            <a:ext uri="{53640926-AAD7-44D8-BBD7-CCE9431645EC}">
              <a14:shadowObscured xmlns:a14="http://schemas.microsoft.com/office/drawing/2010/main"/>
            </a:ext>
          </a:extLst>
        </p:spPr>
      </p:pic>
      <p:sp>
        <p:nvSpPr>
          <p:cNvPr id="2" name="TextBox 1"/>
          <p:cNvSpPr txBox="1"/>
          <p:nvPr/>
        </p:nvSpPr>
        <p:spPr>
          <a:xfrm>
            <a:off x="613317" y="323385"/>
            <a:ext cx="5113900" cy="523220"/>
          </a:xfrm>
          <a:prstGeom prst="rect">
            <a:avLst/>
          </a:prstGeom>
          <a:noFill/>
        </p:spPr>
        <p:txBody>
          <a:bodyPr wrap="none" rtlCol="0">
            <a:spAutoFit/>
          </a:bodyPr>
          <a:lstStyle/>
          <a:p>
            <a:r>
              <a:rPr lang="en-GB" sz="2800" dirty="0" smtClean="0">
                <a:latin typeface="Comic Sans MS" panose="030F0702030302020204" pitchFamily="66" charset="0"/>
              </a:rPr>
              <a:t>Were you right ? Let’s check.</a:t>
            </a:r>
            <a:endParaRPr lang="en-GB" sz="2800" dirty="0">
              <a:latin typeface="Comic Sans MS" panose="030F0702030302020204" pitchFamily="66" charset="0"/>
            </a:endParaRPr>
          </a:p>
        </p:txBody>
      </p:sp>
      <p:sp>
        <p:nvSpPr>
          <p:cNvPr id="8" name="Rectangle 7"/>
          <p:cNvSpPr/>
          <p:nvPr/>
        </p:nvSpPr>
        <p:spPr>
          <a:xfrm>
            <a:off x="2464420" y="3396872"/>
            <a:ext cx="6255833" cy="3416320"/>
          </a:xfrm>
          <a:prstGeom prst="rect">
            <a:avLst/>
          </a:prstGeom>
        </p:spPr>
        <p:txBody>
          <a:bodyPr wrap="square">
            <a:spAutoFit/>
          </a:bodyPr>
          <a:lstStyle/>
          <a:p>
            <a:r>
              <a:rPr lang="en-GB" sz="5400" dirty="0" smtClean="0">
                <a:latin typeface="Comic Sans MS" panose="030F0702030302020204" pitchFamily="66" charset="0"/>
              </a:rPr>
              <a:t>milk              mild          </a:t>
            </a:r>
            <a:endParaRPr lang="en-GB" sz="5400" dirty="0">
              <a:latin typeface="Comic Sans MS" panose="030F0702030302020204" pitchFamily="66" charset="0"/>
            </a:endParaRPr>
          </a:p>
          <a:p>
            <a:r>
              <a:rPr lang="en-GB" sz="5400" dirty="0" smtClean="0">
                <a:latin typeface="Comic Sans MS" panose="030F0702030302020204" pitchFamily="66" charset="0"/>
              </a:rPr>
              <a:t>pin                wild                        </a:t>
            </a:r>
          </a:p>
          <a:p>
            <a:r>
              <a:rPr lang="en-GB" sz="5400" dirty="0">
                <a:latin typeface="Comic Sans MS" panose="030F0702030302020204" pitchFamily="66" charset="0"/>
              </a:rPr>
              <a:t>h</a:t>
            </a:r>
            <a:r>
              <a:rPr lang="en-GB" sz="5400" dirty="0" smtClean="0">
                <a:latin typeface="Comic Sans MS" panose="030F0702030302020204" pitchFamily="66" charset="0"/>
              </a:rPr>
              <a:t>is               blind </a:t>
            </a:r>
          </a:p>
          <a:p>
            <a:r>
              <a:rPr lang="en-GB" sz="5400" dirty="0" smtClean="0">
                <a:latin typeface="Comic Sans MS" panose="030F0702030302020204" pitchFamily="66" charset="0"/>
              </a:rPr>
              <a:t>link                  </a:t>
            </a:r>
            <a:endParaRPr lang="en-GB" sz="5400" dirty="0">
              <a:latin typeface="Comic Sans MS" panose="030F0702030302020204" pitchFamily="66" charset="0"/>
            </a:endParaRPr>
          </a:p>
        </p:txBody>
      </p:sp>
    </p:spTree>
    <p:extLst>
      <p:ext uri="{BB962C8B-B14F-4D97-AF65-F5344CB8AC3E}">
        <p14:creationId xmlns:p14="http://schemas.microsoft.com/office/powerpoint/2010/main" val="10251703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l="20275" t="24729" r="21393" b="11452"/>
          <a:stretch/>
        </p:blipFill>
        <p:spPr bwMode="auto">
          <a:xfrm>
            <a:off x="6471430" y="3697812"/>
            <a:ext cx="3744328" cy="2920676"/>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3">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3">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4">
            <a:extLst>
              <a:ext uri="{28A0092B-C50C-407E-A947-70E740481C1C}">
                <a14:useLocalDpi xmlns:a14="http://schemas.microsoft.com/office/drawing/2010/main" val="0"/>
              </a:ext>
            </a:extLst>
          </a:blip>
          <a:srcRect l="35830" t="30041" r="36939" b="13087"/>
          <a:stretch/>
        </p:blipFill>
        <p:spPr bwMode="auto">
          <a:xfrm>
            <a:off x="3616382" y="2820125"/>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5">
            <a:extLst>
              <a:ext uri="{28A0092B-C50C-407E-A947-70E740481C1C}">
                <a14:useLocalDpi xmlns:a14="http://schemas.microsoft.com/office/drawing/2010/main" val="0"/>
              </a:ext>
            </a:extLst>
          </a:blip>
          <a:srcRect l="35543" t="17658" r="37083" b="19508"/>
          <a:stretch/>
        </p:blipFill>
        <p:spPr bwMode="auto">
          <a:xfrm>
            <a:off x="462222" y="2591758"/>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2246769"/>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err="1" smtClean="0">
                <a:solidFill>
                  <a:srgbClr val="FF0000"/>
                </a:solidFill>
                <a:latin typeface="Comic Sans MS" panose="030F0702030302020204" pitchFamily="66" charset="0"/>
              </a:rPr>
              <a:t>i</a:t>
            </a:r>
            <a:r>
              <a:rPr lang="en-GB" sz="2800" dirty="0" smtClean="0">
                <a:latin typeface="Comic Sans MS" panose="030F0702030302020204" pitchFamily="66" charset="0"/>
              </a:rPr>
              <a:t> graphemes </a:t>
            </a:r>
          </a:p>
          <a:p>
            <a:r>
              <a:rPr lang="en-GB" sz="2800" dirty="0" smtClean="0">
                <a:latin typeface="Comic Sans MS" panose="030F0702030302020204" pitchFamily="66" charset="0"/>
              </a:rPr>
              <a:t>under the correct pronunciation. </a:t>
            </a:r>
          </a:p>
          <a:p>
            <a:r>
              <a:rPr lang="en-GB" sz="2800" dirty="0" smtClean="0">
                <a:latin typeface="Comic Sans MS" panose="030F0702030302020204" pitchFamily="66" charset="0"/>
              </a:rPr>
              <a:t>(Trees, squirrel, acorn and words are</a:t>
            </a:r>
          </a:p>
          <a:p>
            <a:r>
              <a:rPr lang="en-GB" sz="2800" dirty="0" smtClean="0">
                <a:latin typeface="Comic Sans MS" panose="030F0702030302020204" pitchFamily="66" charset="0"/>
              </a:rPr>
              <a:t>in resource pack)</a:t>
            </a:r>
            <a:endParaRPr lang="en-GB" sz="2800" dirty="0">
              <a:latin typeface="Comic Sans MS" panose="030F0702030302020204" pitchFamily="66" charset="0"/>
            </a:endParaRPr>
          </a:p>
        </p:txBody>
      </p:sp>
    </p:spTree>
    <p:extLst>
      <p:ext uri="{BB962C8B-B14F-4D97-AF65-F5344CB8AC3E}">
        <p14:creationId xmlns:p14="http://schemas.microsoft.com/office/powerpoint/2010/main" val="22470699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02197" y="0"/>
            <a:ext cx="11811898" cy="7448193"/>
          </a:xfrm>
          <a:prstGeom prst="rect">
            <a:avLst/>
          </a:prstGeom>
          <a:noFill/>
        </p:spPr>
        <p:txBody>
          <a:bodyPr wrap="square" rtlCol="0">
            <a:spAutoFit/>
          </a:bodyPr>
          <a:lstStyle/>
          <a:p>
            <a:r>
              <a:rPr lang="en-GB" sz="2400" dirty="0" smtClean="0">
                <a:latin typeface="Comic Sans MS" panose="030F0702030302020204" pitchFamily="66" charset="0"/>
              </a:rPr>
              <a:t>Play Buried </a:t>
            </a:r>
            <a:r>
              <a:rPr lang="en-GB" sz="2400" dirty="0">
                <a:latin typeface="Comic Sans MS" panose="030F0702030302020204" pitchFamily="66" charset="0"/>
              </a:rPr>
              <a:t>T</a:t>
            </a:r>
            <a:r>
              <a:rPr lang="en-GB" sz="2400" dirty="0" smtClean="0">
                <a:latin typeface="Comic Sans MS" panose="030F0702030302020204" pitchFamily="66" charset="0"/>
              </a:rPr>
              <a:t>reasure on Phonics Play use the username and password provided. Revise all of Phase 5. </a:t>
            </a:r>
            <a:r>
              <a:rPr lang="en-GB" sz="2400" dirty="0" smtClean="0">
                <a:solidFill>
                  <a:srgbClr val="FF0000"/>
                </a:solidFill>
                <a:latin typeface="Comic Sans MS" panose="030F0702030302020204" pitchFamily="66" charset="0"/>
              </a:rPr>
              <a:t> </a:t>
            </a:r>
            <a:r>
              <a:rPr lang="en-GB" sz="2400" dirty="0" smtClean="0">
                <a:latin typeface="Comic Sans MS" panose="030F0702030302020204" pitchFamily="66" charset="0"/>
              </a:rPr>
              <a:t>How many did you get right?</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Read the following sentences. </a:t>
            </a:r>
            <a:r>
              <a:rPr lang="en-GB" sz="2400" dirty="0" smtClean="0">
                <a:solidFill>
                  <a:srgbClr val="FF0000"/>
                </a:solidFill>
                <a:latin typeface="Comic Sans MS" panose="030F0702030302020204" pitchFamily="66" charset="0"/>
              </a:rPr>
              <a:t>Remember</a:t>
            </a:r>
            <a:r>
              <a:rPr lang="en-GB" sz="2400" dirty="0" smtClean="0">
                <a:latin typeface="Comic Sans MS" panose="030F0702030302020204" pitchFamily="66" charset="0"/>
              </a:rPr>
              <a:t> to sound out the words you are unsure of </a:t>
            </a:r>
            <a:r>
              <a:rPr lang="en-GB" sz="2400" dirty="0" smtClean="0">
                <a:solidFill>
                  <a:srgbClr val="FF0000"/>
                </a:solidFill>
                <a:latin typeface="Comic Sans MS" panose="030F0702030302020204" pitchFamily="66" charset="0"/>
              </a:rPr>
              <a:t>(don’t guess) </a:t>
            </a:r>
            <a:r>
              <a:rPr lang="en-GB" sz="2400" dirty="0" smtClean="0">
                <a:latin typeface="Comic Sans MS" panose="030F0702030302020204" pitchFamily="66" charset="0"/>
              </a:rPr>
              <a:t>and then read the complete sentence.</a:t>
            </a:r>
          </a:p>
          <a:p>
            <a:endParaRPr lang="en-GB" sz="2800" dirty="0">
              <a:latin typeface="Comic Sans MS" panose="030F0702030302020204" pitchFamily="66" charset="0"/>
            </a:endParaRPr>
          </a:p>
          <a:p>
            <a:r>
              <a:rPr lang="en-GB" sz="4800" dirty="0" smtClean="0">
                <a:solidFill>
                  <a:srgbClr val="7030A0"/>
                </a:solidFill>
                <a:latin typeface="Comic Sans MS" panose="030F0702030302020204" pitchFamily="66" charset="0"/>
              </a:rPr>
              <a:t>The wild child did a trick</a:t>
            </a:r>
            <a:r>
              <a:rPr lang="en-GB" sz="4800" dirty="0">
                <a:solidFill>
                  <a:srgbClr val="7030A0"/>
                </a:solidFill>
                <a:latin typeface="Comic Sans MS" panose="030F0702030302020204" pitchFamily="66" charset="0"/>
              </a:rPr>
              <a:t>.</a:t>
            </a:r>
            <a:r>
              <a:rPr lang="en-GB" sz="4800" dirty="0" smtClean="0">
                <a:solidFill>
                  <a:srgbClr val="7030A0"/>
                </a:solidFill>
                <a:latin typeface="Comic Sans MS" panose="030F0702030302020204" pitchFamily="66" charset="0"/>
              </a:rPr>
              <a:t>    </a:t>
            </a:r>
          </a:p>
          <a:p>
            <a:endParaRPr lang="en-GB" sz="4800" dirty="0" smtClean="0">
              <a:solidFill>
                <a:srgbClr val="FFC000"/>
              </a:solidFill>
              <a:latin typeface="Comic Sans MS" panose="030F0702030302020204" pitchFamily="66" charset="0"/>
            </a:endParaRPr>
          </a:p>
          <a:p>
            <a:r>
              <a:rPr lang="en-GB" sz="4800" dirty="0" smtClean="0">
                <a:solidFill>
                  <a:srgbClr val="FFC000"/>
                </a:solidFill>
                <a:latin typeface="Comic Sans MS" panose="030F0702030302020204" pitchFamily="66" charset="0"/>
              </a:rPr>
              <a:t>You will find a big stick behind the tree</a:t>
            </a:r>
            <a:r>
              <a:rPr lang="en-GB" sz="4800" dirty="0">
                <a:solidFill>
                  <a:srgbClr val="FFC000"/>
                </a:solidFill>
                <a:latin typeface="Comic Sans MS" panose="030F0702030302020204" pitchFamily="66" charset="0"/>
              </a:rPr>
              <a:t>.</a:t>
            </a:r>
            <a:endParaRPr lang="en-GB" sz="4800" dirty="0" smtClean="0">
              <a:solidFill>
                <a:srgbClr val="FFC000"/>
              </a:solidFill>
              <a:latin typeface="Comic Sans MS" panose="030F0702030302020204" pitchFamily="66" charset="0"/>
            </a:endParaRPr>
          </a:p>
          <a:p>
            <a:endParaRPr lang="en-GB" sz="5400" dirty="0" smtClean="0">
              <a:solidFill>
                <a:srgbClr val="FFFF00"/>
              </a:solidFill>
              <a:latin typeface="Comic Sans MS" panose="030F0702030302020204" pitchFamily="66" charset="0"/>
            </a:endParaRPr>
          </a:p>
          <a:p>
            <a:r>
              <a:rPr lang="en-GB" sz="4800" dirty="0" smtClean="0">
                <a:solidFill>
                  <a:srgbClr val="FFFF00"/>
                </a:solidFill>
                <a:latin typeface="Comic Sans MS" panose="030F0702030302020204" pitchFamily="66" charset="0"/>
              </a:rPr>
              <a:t>Remind me to stick things in my mind. </a:t>
            </a:r>
            <a:r>
              <a:rPr lang="en-GB" sz="4800" dirty="0" smtClean="0">
                <a:latin typeface="Comic Sans MS" panose="030F0702030302020204" pitchFamily="66" charset="0"/>
              </a:rPr>
              <a:t>      </a:t>
            </a:r>
            <a:endParaRPr lang="en-GB" sz="4800" dirty="0">
              <a:latin typeface="Comic Sans MS" panose="030F0702030302020204" pitchFamily="66" charset="0"/>
            </a:endParaRPr>
          </a:p>
          <a:p>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latin typeface="Comic Sans MS" panose="030F0702030302020204" pitchFamily="66" charset="0"/>
              </a:rPr>
              <a:t> </a:t>
            </a:r>
            <a:endParaRPr lang="en-GB" sz="2800" dirty="0">
              <a:latin typeface="Comic Sans MS" panose="030F0702030302020204" pitchFamily="66" charset="0"/>
            </a:endParaRPr>
          </a:p>
        </p:txBody>
      </p:sp>
    </p:spTree>
    <p:extLst>
      <p:ext uri="{BB962C8B-B14F-4D97-AF65-F5344CB8AC3E}">
        <p14:creationId xmlns:p14="http://schemas.microsoft.com/office/powerpoint/2010/main" val="243023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8" end="8"/>
                                            </p:txEl>
                                          </p:spTgt>
                                        </p:tgtEl>
                                        <p:attrNameLst>
                                          <p:attrName>style.visibility</p:attrName>
                                        </p:attrNameLst>
                                      </p:cBhvr>
                                      <p:to>
                                        <p:strVal val="visible"/>
                                      </p:to>
                                    </p:set>
                                    <p:animEffect transition="in" filter="fade">
                                      <p:cBhvr>
                                        <p:cTn id="13" dur="1000"/>
                                        <p:tgtEl>
                                          <p:spTgt spid="2">
                                            <p:txEl>
                                              <p:pRg st="8" end="8"/>
                                            </p:txEl>
                                          </p:spTgt>
                                        </p:tgtEl>
                                      </p:cBhvr>
                                    </p:animEffect>
                                    <p:anim calcmode="lin" valueType="num">
                                      <p:cBhvr>
                                        <p:cTn id="14"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4278094"/>
          </a:xfrm>
          <a:prstGeom prst="rect">
            <a:avLst/>
          </a:prstGeom>
          <a:noFill/>
        </p:spPr>
        <p:txBody>
          <a:bodyPr wrap="square" rtlCol="0">
            <a:spAutoFit/>
          </a:bodyPr>
          <a:lstStyle/>
          <a:p>
            <a:r>
              <a:rPr lang="en-GB" sz="4000" dirty="0" smtClean="0">
                <a:latin typeface="Comic Sans MS" panose="030F0702030302020204" pitchFamily="66" charset="0"/>
              </a:rPr>
              <a:t>Phase 5b Week 5:</a:t>
            </a:r>
          </a:p>
          <a:p>
            <a:r>
              <a:rPr lang="en-GB" sz="3200" dirty="0" smtClean="0">
                <a:solidFill>
                  <a:srgbClr val="7030A0"/>
                </a:solidFill>
                <a:latin typeface="Comic Sans MS" panose="030F0702030302020204" pitchFamily="66" charset="0"/>
              </a:rPr>
              <a:t>Tuesday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learning to explore the alternative pronunciation for the </a:t>
            </a:r>
            <a:r>
              <a:rPr lang="en-GB" sz="2800" dirty="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grapheme</a:t>
            </a:r>
          </a:p>
          <a:p>
            <a:r>
              <a:rPr lang="en-GB" sz="2800" dirty="0" smtClean="0">
                <a:solidFill>
                  <a:srgbClr val="FF0000"/>
                </a:solidFill>
                <a:latin typeface="Comic Sans MS" panose="030F0702030302020204" pitchFamily="66" charset="0"/>
              </a:rPr>
              <a:t>Practice playing </a:t>
            </a:r>
          </a:p>
          <a:p>
            <a:r>
              <a:rPr lang="en-GB" sz="2800" dirty="0" smtClean="0">
                <a:solidFill>
                  <a:srgbClr val="FF0000"/>
                </a:solidFill>
                <a:latin typeface="Comic Sans MS" panose="030F0702030302020204" pitchFamily="66" charset="0"/>
              </a:rPr>
              <a:t>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Phonics Play. The words change </a:t>
            </a:r>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So play more than once.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116861" y="2702145"/>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435681" y="2506069"/>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303819" y="4510341"/>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683369" y="505675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7801098" y="4598494"/>
            <a:ext cx="4150809" cy="2208997"/>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9989764" y="5583803"/>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78160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4084228" y="1750656"/>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534004" y="2101104"/>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1384995"/>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a:solidFill>
                  <a:srgbClr val="FF0000"/>
                </a:solidFill>
                <a:latin typeface="Comic Sans MS" panose="030F0702030302020204" pitchFamily="66" charset="0"/>
              </a:rPr>
              <a:t>o</a:t>
            </a:r>
            <a:r>
              <a:rPr lang="en-GB" sz="2800" dirty="0" smtClean="0">
                <a:latin typeface="Comic Sans MS" panose="030F0702030302020204" pitchFamily="66" charset="0"/>
              </a:rPr>
              <a:t> grapheme</a:t>
            </a:r>
          </a:p>
          <a:p>
            <a:r>
              <a:rPr lang="en-GB" sz="2800" dirty="0" smtClean="0">
                <a:latin typeface="Comic Sans MS" panose="030F0702030302020204" pitchFamily="66" charset="0"/>
              </a:rPr>
              <a:t>under the correct pronunciation.</a:t>
            </a:r>
            <a:endParaRPr lang="en-GB" sz="2800" dirty="0">
              <a:latin typeface="Comic Sans MS" panose="030F0702030302020204" pitchFamily="66" charset="0"/>
            </a:endParaRPr>
          </a:p>
        </p:txBody>
      </p:sp>
      <p:pic>
        <p:nvPicPr>
          <p:cNvPr id="13" name="Picture 12"/>
          <p:cNvPicPr/>
          <p:nvPr/>
        </p:nvPicPr>
        <p:blipFill rotWithShape="1">
          <a:blip r:embed="rId5"/>
          <a:srcRect l="19491" t="18805" r="19741" b="12169"/>
          <a:stretch/>
        </p:blipFill>
        <p:spPr bwMode="auto">
          <a:xfrm>
            <a:off x="7211024" y="3489751"/>
            <a:ext cx="4038600" cy="2867025"/>
          </a:xfrm>
          <a:prstGeom prst="rect">
            <a:avLst/>
          </a:prstGeom>
          <a:ln>
            <a:noFill/>
          </a:ln>
          <a:extLst>
            <a:ext uri="{53640926-AAD7-44D8-BBD7-CCE9431645EC}">
              <a14:shadowObscured xmlns:a14="http://schemas.microsoft.com/office/drawing/2010/main"/>
            </a:ext>
          </a:extLst>
        </p:spPr>
      </p:pic>
      <p:pic>
        <p:nvPicPr>
          <p:cNvPr id="14" name="Picture 13"/>
          <p:cNvPicPr/>
          <p:nvPr/>
        </p:nvPicPr>
        <p:blipFill rotWithShape="1">
          <a:blip r:embed="rId6">
            <a:extLst>
              <a:ext uri="{28A0092B-C50C-407E-A947-70E740481C1C}">
                <a14:useLocalDpi xmlns:a14="http://schemas.microsoft.com/office/drawing/2010/main" val="0"/>
              </a:ext>
            </a:extLst>
          </a:blip>
          <a:srcRect l="23791" t="16740" r="25043" b="23407"/>
          <a:stretch/>
        </p:blipFill>
        <p:spPr bwMode="auto">
          <a:xfrm>
            <a:off x="3439819" y="4698671"/>
            <a:ext cx="3295517" cy="20589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029429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07983" y="0"/>
            <a:ext cx="11801138" cy="6247864"/>
          </a:xfrm>
          <a:prstGeom prst="rect">
            <a:avLst/>
          </a:prstGeom>
          <a:noFill/>
        </p:spPr>
        <p:txBody>
          <a:bodyPr wrap="square" rtlCol="0">
            <a:spAutoFit/>
          </a:bodyPr>
          <a:lstStyle/>
          <a:p>
            <a:r>
              <a:rPr lang="en-GB" dirty="0" smtClean="0">
                <a:latin typeface="Comic Sans MS" panose="030F0702030302020204" pitchFamily="66" charset="0"/>
              </a:rPr>
              <a:t>Play Dragon’s Den on Phonics Play use the username and password provided. </a:t>
            </a:r>
          </a:p>
          <a:p>
            <a:r>
              <a:rPr lang="en-GB" dirty="0" smtClean="0">
                <a:latin typeface="Comic Sans MS" panose="030F0702030302020204" pitchFamily="66" charset="0"/>
              </a:rPr>
              <a:t>Revise all Phase 5. How many did you get right?</a:t>
            </a:r>
          </a:p>
          <a:p>
            <a:endParaRPr lang="en-GB" dirty="0" smtClean="0">
              <a:latin typeface="Comic Sans MS" panose="030F0702030302020204" pitchFamily="66" charset="0"/>
            </a:endParaRPr>
          </a:p>
          <a:p>
            <a:r>
              <a:rPr lang="en-GB" dirty="0" smtClean="0">
                <a:latin typeface="Comic Sans MS" panose="030F0702030302020204" pitchFamily="66" charset="0"/>
              </a:rPr>
              <a:t>Read the following sentences. </a:t>
            </a:r>
            <a:r>
              <a:rPr lang="en-GB" dirty="0" smtClean="0">
                <a:solidFill>
                  <a:srgbClr val="FF0000"/>
                </a:solidFill>
                <a:latin typeface="Comic Sans MS" panose="030F0702030302020204" pitchFamily="66" charset="0"/>
              </a:rPr>
              <a:t>Remember</a:t>
            </a:r>
            <a:r>
              <a:rPr lang="en-GB" dirty="0" smtClean="0">
                <a:latin typeface="Comic Sans MS" panose="030F0702030302020204" pitchFamily="66" charset="0"/>
              </a:rPr>
              <a:t> to sound out the words you are unsure </a:t>
            </a:r>
          </a:p>
          <a:p>
            <a:r>
              <a:rPr lang="en-GB" dirty="0" smtClean="0">
                <a:latin typeface="Comic Sans MS" panose="030F0702030302020204" pitchFamily="66" charset="0"/>
              </a:rPr>
              <a:t>of </a:t>
            </a:r>
            <a:r>
              <a:rPr lang="en-GB" dirty="0" smtClean="0">
                <a:solidFill>
                  <a:srgbClr val="FF0000"/>
                </a:solidFill>
                <a:latin typeface="Comic Sans MS" panose="030F0702030302020204" pitchFamily="66" charset="0"/>
              </a:rPr>
              <a:t>(don’t guess) </a:t>
            </a:r>
            <a:r>
              <a:rPr lang="en-GB" dirty="0" smtClean="0">
                <a:latin typeface="Comic Sans MS" panose="030F0702030302020204" pitchFamily="66" charset="0"/>
              </a:rPr>
              <a:t>and then read the complete sentence.</a:t>
            </a:r>
          </a:p>
          <a:p>
            <a:endParaRPr lang="en-GB" dirty="0" smtClean="0">
              <a:latin typeface="Comic Sans MS" panose="030F0702030302020204" pitchFamily="66" charset="0"/>
            </a:endParaRPr>
          </a:p>
          <a:p>
            <a:endParaRPr lang="en-GB" dirty="0" smtClean="0">
              <a:latin typeface="Comic Sans MS" panose="030F0702030302020204" pitchFamily="66" charset="0"/>
            </a:endParaRPr>
          </a:p>
          <a:p>
            <a:r>
              <a:rPr lang="en-GB" sz="4400" dirty="0" smtClean="0">
                <a:solidFill>
                  <a:srgbClr val="7030A0"/>
                </a:solidFill>
                <a:latin typeface="Comic Sans MS" panose="030F0702030302020204" pitchFamily="66" charset="0"/>
              </a:rPr>
              <a:t>Don’t go to the hot spot.</a:t>
            </a:r>
          </a:p>
          <a:p>
            <a:endParaRPr lang="en-GB" sz="4400" dirty="0" smtClean="0">
              <a:solidFill>
                <a:srgbClr val="7030A0"/>
              </a:solidFill>
              <a:latin typeface="Comic Sans MS" panose="030F0702030302020204" pitchFamily="66" charset="0"/>
            </a:endParaRPr>
          </a:p>
          <a:p>
            <a:r>
              <a:rPr lang="en-GB" sz="4400" dirty="0" smtClean="0">
                <a:solidFill>
                  <a:srgbClr val="FFC000"/>
                </a:solidFill>
                <a:latin typeface="Comic Sans MS" panose="030F0702030302020204" pitchFamily="66" charset="0"/>
              </a:rPr>
              <a:t>Can we both hold the gold block?</a:t>
            </a:r>
          </a:p>
          <a:p>
            <a:endParaRPr lang="en-GB" sz="4400" dirty="0" smtClean="0">
              <a:solidFill>
                <a:srgbClr val="C00000"/>
              </a:solidFill>
              <a:latin typeface="Comic Sans MS" panose="030F0702030302020204" pitchFamily="66" charset="0"/>
            </a:endParaRPr>
          </a:p>
          <a:p>
            <a:r>
              <a:rPr lang="en-GB" sz="4400" dirty="0" smtClean="0">
                <a:solidFill>
                  <a:srgbClr val="C00000"/>
                </a:solidFill>
                <a:latin typeface="Comic Sans MS" panose="030F0702030302020204" pitchFamily="66" charset="0"/>
              </a:rPr>
              <a:t>Don’t get a shock if it is too cold or too hot.</a:t>
            </a:r>
          </a:p>
          <a:p>
            <a:endParaRPr lang="en-GB" sz="5400" dirty="0">
              <a:solidFill>
                <a:srgbClr val="7030A0"/>
              </a:solidFill>
            </a:endParaRPr>
          </a:p>
        </p:txBody>
      </p:sp>
    </p:spTree>
    <p:extLst>
      <p:ext uri="{BB962C8B-B14F-4D97-AF65-F5344CB8AC3E}">
        <p14:creationId xmlns:p14="http://schemas.microsoft.com/office/powerpoint/2010/main" val="271751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9092" y="75304"/>
            <a:ext cx="11758108" cy="6370975"/>
          </a:xfrm>
          <a:prstGeom prst="rect">
            <a:avLst/>
          </a:prstGeom>
          <a:noFill/>
        </p:spPr>
        <p:txBody>
          <a:bodyPr wrap="square" rtlCol="0">
            <a:spAutoFit/>
          </a:bodyPr>
          <a:lstStyle/>
          <a:p>
            <a:r>
              <a:rPr lang="en-GB" sz="3200" dirty="0" smtClean="0">
                <a:solidFill>
                  <a:srgbClr val="FFC000"/>
                </a:solidFill>
                <a:latin typeface="Comic Sans MS" panose="030F0702030302020204" pitchFamily="66" charset="0"/>
              </a:rPr>
              <a:t>Wednesday</a:t>
            </a:r>
            <a:r>
              <a:rPr lang="en-GB" sz="3200" dirty="0" smtClean="0">
                <a:latin typeface="Comic Sans MS" panose="030F0702030302020204" pitchFamily="66" charset="0"/>
              </a:rPr>
              <a:t>: Practise </a:t>
            </a:r>
            <a:r>
              <a:rPr lang="en-GB" sz="3200" dirty="0">
                <a:latin typeface="Comic Sans MS" panose="030F0702030302020204" pitchFamily="66" charset="0"/>
              </a:rPr>
              <a:t>the phonemes and graphemes on the sheet (slide 2) using the </a:t>
            </a:r>
            <a:r>
              <a:rPr lang="en-GB" sz="3200" dirty="0">
                <a:solidFill>
                  <a:srgbClr val="FF0000"/>
                </a:solidFill>
                <a:latin typeface="Comic Sans MS" panose="030F0702030302020204" pitchFamily="66" charset="0"/>
              </a:rPr>
              <a:t>Pure </a:t>
            </a:r>
            <a:r>
              <a:rPr lang="en-GB" sz="3200" dirty="0" smtClean="0">
                <a:solidFill>
                  <a:srgbClr val="FF0000"/>
                </a:solidFill>
                <a:latin typeface="Comic Sans MS" panose="030F0702030302020204" pitchFamily="66" charset="0"/>
              </a:rPr>
              <a:t>Sound. Play a game on </a:t>
            </a:r>
            <a:r>
              <a:rPr lang="en-GB" sz="3200" dirty="0">
                <a:solidFill>
                  <a:srgbClr val="FF0000"/>
                </a:solidFill>
                <a:latin typeface="Comic Sans MS" panose="030F0702030302020204" pitchFamily="66" charset="0"/>
              </a:rPr>
              <a:t>P</a:t>
            </a:r>
            <a:r>
              <a:rPr lang="en-GB" sz="3200" dirty="0" smtClean="0">
                <a:solidFill>
                  <a:srgbClr val="FF0000"/>
                </a:solidFill>
                <a:latin typeface="Comic Sans MS" panose="030F0702030302020204" pitchFamily="66" charset="0"/>
              </a:rPr>
              <a:t>honics Play to revise blending to read Phase 4 words. </a:t>
            </a:r>
            <a:r>
              <a:rPr lang="en-GB" sz="3200" dirty="0" smtClean="0">
                <a:latin typeface="Comic Sans MS" panose="030F0702030302020204" pitchFamily="66" charset="0"/>
              </a:rPr>
              <a:t>(Buried Treasure, Dragon’s Den, Picnic on Pluto)</a:t>
            </a:r>
            <a:endParaRPr lang="en-GB" sz="3200" dirty="0">
              <a:latin typeface="Comic Sans MS" panose="030F0702030302020204" pitchFamily="66" charset="0"/>
            </a:endParaRPr>
          </a:p>
          <a:p>
            <a:endParaRPr lang="en-GB" sz="3200" dirty="0" smtClean="0">
              <a:solidFill>
                <a:srgbClr val="7030A0"/>
              </a:solidFill>
              <a:latin typeface="Comic Sans MS" panose="030F0702030302020204" pitchFamily="66" charset="0"/>
            </a:endParaRPr>
          </a:p>
          <a:p>
            <a:r>
              <a:rPr lang="en-GB" sz="3200" dirty="0" smtClean="0">
                <a:solidFill>
                  <a:srgbClr val="7030A0"/>
                </a:solidFill>
                <a:latin typeface="Comic Sans MS" panose="030F0702030302020204" pitchFamily="66" charset="0"/>
              </a:rPr>
              <a:t>Today we are learning to read the tricky words </a:t>
            </a:r>
          </a:p>
          <a:p>
            <a:r>
              <a:rPr lang="en-GB" sz="3600" dirty="0" smtClean="0">
                <a:solidFill>
                  <a:srgbClr val="FFFF00"/>
                </a:solidFill>
                <a:latin typeface="Comic Sans MS" panose="030F0702030302020204" pitchFamily="66" charset="0"/>
              </a:rPr>
              <a:t>       little, </a:t>
            </a:r>
            <a:r>
              <a:rPr lang="en-GB" sz="3600" dirty="0" smtClean="0">
                <a:solidFill>
                  <a:srgbClr val="7030A0"/>
                </a:solidFill>
                <a:latin typeface="Comic Sans MS" panose="030F0702030302020204" pitchFamily="66" charset="0"/>
              </a:rPr>
              <a:t>one, </a:t>
            </a:r>
            <a:r>
              <a:rPr lang="en-GB" sz="3600" dirty="0" smtClean="0">
                <a:solidFill>
                  <a:srgbClr val="FF0000"/>
                </a:solidFill>
                <a:latin typeface="Comic Sans MS" panose="030F0702030302020204" pitchFamily="66" charset="0"/>
              </a:rPr>
              <a:t>do, </a:t>
            </a:r>
            <a:r>
              <a:rPr lang="en-GB" sz="3600" dirty="0" smtClean="0">
                <a:solidFill>
                  <a:schemeClr val="accent6">
                    <a:lumMod val="50000"/>
                  </a:schemeClr>
                </a:solidFill>
                <a:latin typeface="Comic Sans MS" panose="030F0702030302020204" pitchFamily="66" charset="0"/>
              </a:rPr>
              <a:t>when, </a:t>
            </a:r>
            <a:r>
              <a:rPr lang="en-GB" sz="3600" dirty="0" smtClean="0">
                <a:solidFill>
                  <a:schemeClr val="accent1">
                    <a:lumMod val="50000"/>
                  </a:schemeClr>
                </a:solidFill>
                <a:latin typeface="Comic Sans MS" panose="030F0702030302020204" pitchFamily="66" charset="0"/>
              </a:rPr>
              <a:t>what,</a:t>
            </a:r>
            <a:r>
              <a:rPr lang="en-GB" sz="3600" dirty="0" smtClean="0">
                <a:solidFill>
                  <a:schemeClr val="accent6">
                    <a:lumMod val="50000"/>
                  </a:schemeClr>
                </a:solidFill>
                <a:latin typeface="Comic Sans MS" panose="030F0702030302020204" pitchFamily="66" charset="0"/>
              </a:rPr>
              <a:t> </a:t>
            </a:r>
            <a:r>
              <a:rPr lang="en-GB" sz="3600" dirty="0" smtClean="0">
                <a:solidFill>
                  <a:srgbClr val="FFFF00"/>
                </a:solidFill>
                <a:latin typeface="Comic Sans MS" panose="030F0702030302020204" pitchFamily="66" charset="0"/>
              </a:rPr>
              <a:t>out</a:t>
            </a:r>
          </a:p>
          <a:p>
            <a:endParaRPr lang="en-GB" sz="3600" dirty="0" smtClean="0">
              <a:solidFill>
                <a:srgbClr val="FFC000"/>
              </a:solidFill>
              <a:latin typeface="Comic Sans MS" panose="030F0702030302020204" pitchFamily="66" charset="0"/>
            </a:endParaRPr>
          </a:p>
          <a:p>
            <a:r>
              <a:rPr lang="en-GB" sz="3600" dirty="0" smtClean="0">
                <a:solidFill>
                  <a:srgbClr val="FFC000"/>
                </a:solidFill>
                <a:latin typeface="Comic Sans MS" panose="030F0702030302020204" pitchFamily="66" charset="0"/>
              </a:rPr>
              <a:t>Write each word on a piece of paper or with chalk on a blackboard or path or in sand with your finger or a paintbrush. Say the word and the write over it in rainbow writing </a:t>
            </a:r>
            <a:r>
              <a:rPr lang="en-GB" sz="3600" dirty="0" smtClean="0">
                <a:latin typeface="Comic Sans MS" panose="030F0702030302020204" pitchFamily="66" charset="0"/>
              </a:rPr>
              <a:t>see next slide for an example.</a:t>
            </a:r>
            <a:endParaRPr lang="en-GB" sz="3600" dirty="0">
              <a:latin typeface="Comic Sans MS" panose="030F0702030302020204" pitchFamily="66" charset="0"/>
            </a:endParaRPr>
          </a:p>
        </p:txBody>
      </p:sp>
    </p:spTree>
    <p:extLst>
      <p:ext uri="{BB962C8B-B14F-4D97-AF65-F5344CB8AC3E}">
        <p14:creationId xmlns:p14="http://schemas.microsoft.com/office/powerpoint/2010/main" val="1231750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264480" y="161365"/>
            <a:ext cx="11290211" cy="1384995"/>
          </a:xfrm>
          <a:prstGeom prst="rect">
            <a:avLst/>
          </a:prstGeom>
          <a:noFill/>
        </p:spPr>
        <p:txBody>
          <a:bodyPr wrap="square" rtlCol="0">
            <a:spAutoFit/>
          </a:bodyPr>
          <a:lstStyle/>
          <a:p>
            <a:r>
              <a:rPr lang="en-GB" sz="2800" dirty="0" smtClean="0">
                <a:latin typeface="Comic Sans MS" panose="030F0702030302020204" pitchFamily="66" charset="0"/>
              </a:rPr>
              <a:t>This week I used the paint programme on my computer and used pens, crayon, paint and marker pen. It’s up to you how you practice writing the tricky words.</a:t>
            </a:r>
            <a:endParaRPr lang="en-GB" sz="2800" dirty="0">
              <a:latin typeface="Comic Sans MS" panose="030F0702030302020204" pitchFamily="66" charset="0"/>
            </a:endParaRPr>
          </a:p>
        </p:txBody>
      </p:sp>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72156" y="6019441"/>
            <a:ext cx="793572" cy="793572"/>
          </a:xfrm>
          <a:prstGeom prst="rect">
            <a:avLst/>
          </a:prstGeom>
        </p:spPr>
      </p:pic>
      <p:pic>
        <p:nvPicPr>
          <p:cNvPr id="8" name="Picture 7"/>
          <p:cNvPicPr>
            <a:picLocks noChangeAspect="1"/>
          </p:cNvPicPr>
          <p:nvPr/>
        </p:nvPicPr>
        <p:blipFill rotWithShape="1">
          <a:blip r:embed="rId3"/>
          <a:srcRect l="11924" t="30407" r="30251" b="22601"/>
          <a:stretch/>
        </p:blipFill>
        <p:spPr>
          <a:xfrm>
            <a:off x="2964164" y="1440285"/>
            <a:ext cx="4325168" cy="2196791"/>
          </a:xfrm>
          <a:prstGeom prst="rect">
            <a:avLst/>
          </a:prstGeom>
        </p:spPr>
      </p:pic>
      <p:pic>
        <p:nvPicPr>
          <p:cNvPr id="2" name="Picture 1"/>
          <p:cNvPicPr>
            <a:picLocks noChangeAspect="1"/>
          </p:cNvPicPr>
          <p:nvPr/>
        </p:nvPicPr>
        <p:blipFill rotWithShape="1">
          <a:blip r:embed="rId4"/>
          <a:srcRect l="8367" t="27805" r="26490" b="21301"/>
          <a:stretch/>
        </p:blipFill>
        <p:spPr>
          <a:xfrm>
            <a:off x="7257526" y="1153686"/>
            <a:ext cx="4832097" cy="2359511"/>
          </a:xfrm>
          <a:prstGeom prst="rect">
            <a:avLst/>
          </a:prstGeom>
        </p:spPr>
      </p:pic>
      <p:pic>
        <p:nvPicPr>
          <p:cNvPr id="4" name="Picture 3"/>
          <p:cNvPicPr>
            <a:picLocks noChangeAspect="1"/>
          </p:cNvPicPr>
          <p:nvPr/>
        </p:nvPicPr>
        <p:blipFill rotWithShape="1">
          <a:blip r:embed="rId5"/>
          <a:srcRect l="8571" t="27967" r="26184" b="17399"/>
          <a:stretch/>
        </p:blipFill>
        <p:spPr>
          <a:xfrm>
            <a:off x="382333" y="3593778"/>
            <a:ext cx="4487046" cy="2348360"/>
          </a:xfrm>
          <a:prstGeom prst="rect">
            <a:avLst/>
          </a:prstGeom>
        </p:spPr>
      </p:pic>
      <p:pic>
        <p:nvPicPr>
          <p:cNvPr id="5" name="Picture 4"/>
          <p:cNvPicPr>
            <a:picLocks noChangeAspect="1"/>
          </p:cNvPicPr>
          <p:nvPr/>
        </p:nvPicPr>
        <p:blipFill rotWithShape="1">
          <a:blip r:embed="rId6"/>
          <a:srcRect l="8265" t="27317" r="26999" b="17886"/>
          <a:stretch/>
        </p:blipFill>
        <p:spPr>
          <a:xfrm>
            <a:off x="5611051" y="3513197"/>
            <a:ext cx="4663476" cy="2467177"/>
          </a:xfrm>
          <a:prstGeom prst="rect">
            <a:avLst/>
          </a:prstGeom>
        </p:spPr>
      </p:pic>
      <p:sp>
        <p:nvSpPr>
          <p:cNvPr id="6" name="TextBox 5"/>
          <p:cNvSpPr txBox="1"/>
          <p:nvPr/>
        </p:nvSpPr>
        <p:spPr>
          <a:xfrm>
            <a:off x="19190" y="5858906"/>
            <a:ext cx="11780789" cy="954107"/>
          </a:xfrm>
          <a:prstGeom prst="rect">
            <a:avLst/>
          </a:prstGeom>
          <a:noFill/>
        </p:spPr>
        <p:txBody>
          <a:bodyPr wrap="none" rtlCol="0">
            <a:spAutoFit/>
          </a:bodyPr>
          <a:lstStyle/>
          <a:p>
            <a:r>
              <a:rPr lang="en-GB" sz="2800" dirty="0" smtClean="0">
                <a:latin typeface="Comic Sans MS" panose="030F0702030302020204" pitchFamily="66" charset="0"/>
              </a:rPr>
              <a:t>Can you say or write sentences or questions using these tricky words?</a:t>
            </a:r>
          </a:p>
          <a:p>
            <a:r>
              <a:rPr lang="en-GB" sz="2800" dirty="0" smtClean="0">
                <a:latin typeface="Comic Sans MS" panose="030F0702030302020204" pitchFamily="66" charset="0"/>
              </a:rPr>
              <a:t>For example – When will the little egg hatch? </a:t>
            </a:r>
            <a:endParaRPr lang="en-GB" sz="2800" dirty="0">
              <a:latin typeface="Comic Sans MS" panose="030F0702030302020204" pitchFamily="66" charset="0"/>
            </a:endParaRPr>
          </a:p>
        </p:txBody>
      </p:sp>
    </p:spTree>
    <p:extLst>
      <p:ext uri="{BB962C8B-B14F-4D97-AF65-F5344CB8AC3E}">
        <p14:creationId xmlns:p14="http://schemas.microsoft.com/office/powerpoint/2010/main" val="1927815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05256" y="232193"/>
            <a:ext cx="11714709" cy="954107"/>
          </a:xfrm>
          <a:prstGeom prst="rect">
            <a:avLst/>
          </a:prstGeom>
        </p:spPr>
        <p:txBody>
          <a:bodyPr wrap="square">
            <a:spAutoFit/>
          </a:bodyPr>
          <a:lstStyle/>
          <a:p>
            <a:r>
              <a:rPr lang="en-GB" sz="2800" dirty="0">
                <a:solidFill>
                  <a:srgbClr val="7030A0"/>
                </a:solidFill>
                <a:latin typeface="Comic Sans MS" panose="030F0702030302020204" pitchFamily="66" charset="0"/>
              </a:rPr>
              <a:t>Play</a:t>
            </a:r>
            <a:r>
              <a:rPr lang="en-GB" sz="2800" dirty="0">
                <a:solidFill>
                  <a:srgbClr val="FFFF00"/>
                </a:solidFill>
                <a:latin typeface="Comic Sans MS" panose="030F0702030302020204" pitchFamily="66" charset="0"/>
              </a:rPr>
              <a:t> </a:t>
            </a:r>
            <a:r>
              <a:rPr lang="en-GB" sz="2800" dirty="0">
                <a:solidFill>
                  <a:srgbClr val="7030A0"/>
                </a:solidFill>
                <a:latin typeface="Comic Sans MS" panose="030F0702030302020204" pitchFamily="66" charset="0"/>
              </a:rPr>
              <a:t>Tricky Trucks on Phonics </a:t>
            </a:r>
            <a:r>
              <a:rPr lang="en-GB" sz="2800" dirty="0" smtClean="0">
                <a:solidFill>
                  <a:srgbClr val="7030A0"/>
                </a:solidFill>
                <a:latin typeface="Comic Sans MS" panose="030F0702030302020204" pitchFamily="66" charset="0"/>
              </a:rPr>
              <a:t>Play and practise the other tricky words we have been learning.</a:t>
            </a:r>
            <a:endParaRPr lang="en-GB" sz="2800" dirty="0"/>
          </a:p>
        </p:txBody>
      </p:sp>
      <p:pic>
        <p:nvPicPr>
          <p:cNvPr id="3" name="Picture 2"/>
          <p:cNvPicPr/>
          <p:nvPr/>
        </p:nvPicPr>
        <p:blipFill rotWithShape="1">
          <a:blip r:embed="rId2"/>
          <a:srcRect l="4154" t="9041" r="7434" b="14643"/>
          <a:stretch/>
        </p:blipFill>
        <p:spPr bwMode="auto">
          <a:xfrm>
            <a:off x="105256" y="1279851"/>
            <a:ext cx="3933170" cy="2725737"/>
          </a:xfrm>
          <a:prstGeom prst="rect">
            <a:avLst/>
          </a:prstGeom>
          <a:ln>
            <a:noFill/>
          </a:ln>
          <a:extLst>
            <a:ext uri="{53640926-AAD7-44D8-BBD7-CCE9431645EC}">
              <a14:shadowObscured xmlns:a14="http://schemas.microsoft.com/office/drawing/2010/main"/>
            </a:ext>
          </a:extLst>
        </p:spPr>
      </p:pic>
      <p:sp>
        <p:nvSpPr>
          <p:cNvPr id="4" name="Rounded Rectangle 3"/>
          <p:cNvSpPr/>
          <p:nvPr/>
        </p:nvSpPr>
        <p:spPr>
          <a:xfrm>
            <a:off x="2657048" y="1773466"/>
            <a:ext cx="1444686" cy="1770982"/>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p:nvPr/>
        </p:nvPicPr>
        <p:blipFill rotWithShape="1">
          <a:blip r:embed="rId3"/>
          <a:srcRect t="11434" r="7102" b="13845"/>
          <a:stretch/>
        </p:blipFill>
        <p:spPr bwMode="auto">
          <a:xfrm>
            <a:off x="5030885" y="706651"/>
            <a:ext cx="3934696" cy="1915833"/>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4"/>
          <a:srcRect t="9839" r="6271" b="14642"/>
          <a:stretch/>
        </p:blipFill>
        <p:spPr bwMode="auto">
          <a:xfrm>
            <a:off x="4119339" y="2490208"/>
            <a:ext cx="3686541" cy="2108480"/>
          </a:xfrm>
          <a:prstGeom prst="rect">
            <a:avLst/>
          </a:prstGeom>
          <a:ln>
            <a:noFill/>
          </a:ln>
          <a:extLst>
            <a:ext uri="{53640926-AAD7-44D8-BBD7-CCE9431645EC}">
              <a14:shadowObscured xmlns:a14="http://schemas.microsoft.com/office/drawing/2010/main"/>
            </a:ext>
          </a:extLst>
        </p:spPr>
      </p:pic>
      <p:sp>
        <p:nvSpPr>
          <p:cNvPr id="7" name="Rounded Rectangle 6"/>
          <p:cNvSpPr/>
          <p:nvPr/>
        </p:nvSpPr>
        <p:spPr>
          <a:xfrm>
            <a:off x="6398885" y="2591377"/>
            <a:ext cx="715593" cy="769434"/>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805880" y="2658957"/>
            <a:ext cx="3693364" cy="2246769"/>
          </a:xfrm>
          <a:prstGeom prst="rect">
            <a:avLst/>
          </a:prstGeom>
          <a:noFill/>
        </p:spPr>
        <p:txBody>
          <a:bodyPr wrap="square" rtlCol="0">
            <a:spAutoFit/>
          </a:bodyPr>
          <a:lstStyle/>
          <a:p>
            <a:pPr algn="ctr"/>
            <a:r>
              <a:rPr lang="en-GB" dirty="0" smtClean="0">
                <a:latin typeface="Comic Sans MS" panose="030F0702030302020204" pitchFamily="66" charset="0"/>
              </a:rPr>
              <a:t>Then follow the instructions  - Choose   A  route </a:t>
            </a:r>
          </a:p>
          <a:p>
            <a:pPr algn="ctr"/>
            <a:r>
              <a:rPr lang="en-GB" dirty="0" smtClean="0">
                <a:latin typeface="Comic Sans MS" panose="030F0702030302020204" pitchFamily="66" charset="0"/>
              </a:rPr>
              <a:t>                                                         Truck type</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Colour of truck </a:t>
            </a:r>
          </a:p>
          <a:p>
            <a:pPr algn="ctr"/>
            <a:endParaRPr lang="en-GB" sz="3200" dirty="0">
              <a:latin typeface="Comic Sans MS" panose="030F0702030302020204" pitchFamily="66" charset="0"/>
            </a:endParaRPr>
          </a:p>
        </p:txBody>
      </p:sp>
      <p:sp>
        <p:nvSpPr>
          <p:cNvPr id="9" name="TextBox 8"/>
          <p:cNvSpPr txBox="1"/>
          <p:nvPr/>
        </p:nvSpPr>
        <p:spPr>
          <a:xfrm>
            <a:off x="105256" y="4940164"/>
            <a:ext cx="7810087" cy="954107"/>
          </a:xfrm>
          <a:prstGeom prst="rect">
            <a:avLst/>
          </a:prstGeom>
          <a:noFill/>
        </p:spPr>
        <p:txBody>
          <a:bodyPr wrap="none" rtlCol="0">
            <a:spAutoFit/>
          </a:bodyPr>
          <a:lstStyle/>
          <a:p>
            <a:r>
              <a:rPr lang="en-GB" sz="2800" dirty="0" smtClean="0">
                <a:latin typeface="Comic Sans MS" panose="030F0702030302020204" pitchFamily="66" charset="0"/>
              </a:rPr>
              <a:t>You could also sing the tricky word song</a:t>
            </a:r>
          </a:p>
          <a:p>
            <a:r>
              <a:rPr lang="en-GB" sz="2800" dirty="0" smtClean="0">
                <a:latin typeface="Comic Sans MS" panose="030F0702030302020204" pitchFamily="66" charset="0"/>
              </a:rPr>
              <a:t> </a:t>
            </a:r>
            <a:r>
              <a:rPr lang="en-GB" sz="2800" dirty="0">
                <a:hlinkClick r:id="rId5"/>
              </a:rPr>
              <a:t>https://www.youtube.com/watch?v=3NOzgR1ANc4</a:t>
            </a:r>
            <a:endParaRPr lang="en-GB" sz="2800" dirty="0">
              <a:latin typeface="Comic Sans MS" panose="030F0702030302020204" pitchFamily="66" charset="0"/>
            </a:endParaRPr>
          </a:p>
        </p:txBody>
      </p:sp>
      <p:pic>
        <p:nvPicPr>
          <p:cNvPr id="10" name="Picture 9"/>
          <p:cNvPicPr/>
          <p:nvPr/>
        </p:nvPicPr>
        <p:blipFill rotWithShape="1">
          <a:blip r:embed="rId6" cstate="print">
            <a:extLst>
              <a:ext uri="{28A0092B-C50C-407E-A947-70E740481C1C}">
                <a14:useLocalDpi xmlns:a14="http://schemas.microsoft.com/office/drawing/2010/main" val="0"/>
              </a:ext>
            </a:extLst>
          </a:blip>
          <a:srcRect r="7102" b="9058"/>
          <a:stretch/>
        </p:blipFill>
        <p:spPr bwMode="auto">
          <a:xfrm>
            <a:off x="7855209" y="4598688"/>
            <a:ext cx="3637212" cy="219905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445505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38544" y="0"/>
            <a:ext cx="11953051" cy="5970865"/>
          </a:xfrm>
          <a:prstGeom prst="rect">
            <a:avLst/>
          </a:prstGeom>
          <a:noFill/>
        </p:spPr>
        <p:txBody>
          <a:bodyPr wrap="square" rtlCol="0">
            <a:spAutoFit/>
          </a:bodyPr>
          <a:lstStyle/>
          <a:p>
            <a:r>
              <a:rPr lang="en-GB" sz="4000" dirty="0" smtClean="0">
                <a:latin typeface="Comic Sans MS" panose="030F0702030302020204" pitchFamily="66" charset="0"/>
              </a:rPr>
              <a:t>Read the following sentences.</a:t>
            </a:r>
          </a:p>
          <a:p>
            <a:r>
              <a:rPr lang="en-GB" sz="5400" dirty="0" smtClean="0">
                <a:solidFill>
                  <a:srgbClr val="FF0000"/>
                </a:solidFill>
                <a:latin typeface="Comic Sans MS" panose="030F0702030302020204" pitchFamily="66" charset="0"/>
              </a:rPr>
              <a:t>One little frog jumped in a pond.</a:t>
            </a:r>
          </a:p>
          <a:p>
            <a:endParaRPr lang="en-GB" sz="5400" dirty="0">
              <a:solidFill>
                <a:srgbClr val="FF0000"/>
              </a:solidFill>
              <a:latin typeface="Comic Sans MS" panose="030F0702030302020204" pitchFamily="66" charset="0"/>
            </a:endParaRPr>
          </a:p>
          <a:p>
            <a:r>
              <a:rPr lang="en-GB" sz="5400" dirty="0" smtClean="0">
                <a:solidFill>
                  <a:srgbClr val="7030A0"/>
                </a:solidFill>
                <a:latin typeface="Comic Sans MS" panose="030F0702030302020204" pitchFamily="66" charset="0"/>
              </a:rPr>
              <a:t>He likes to do that when it gets hot.</a:t>
            </a:r>
          </a:p>
          <a:p>
            <a:endParaRPr lang="en-GB" sz="5400" dirty="0" smtClean="0">
              <a:latin typeface="Comic Sans MS" panose="030F0702030302020204" pitchFamily="66" charset="0"/>
            </a:endParaRPr>
          </a:p>
          <a:p>
            <a:r>
              <a:rPr lang="en-GB" sz="5400" dirty="0" smtClean="0">
                <a:latin typeface="Comic Sans MS" panose="030F0702030302020204" pitchFamily="66" charset="0"/>
              </a:rPr>
              <a:t>What do you think will make him get out?</a:t>
            </a:r>
            <a:endParaRPr lang="en-GB" sz="54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4527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barn(inVertical)">
                                      <p:cBhvr>
                                        <p:cTn id="7" dur="500"/>
                                        <p:tgtEl>
                                          <p:spTgt spid="2">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barn(inVertical)">
                                      <p:cBhvr>
                                        <p:cTn id="12"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4278094"/>
          </a:xfrm>
          <a:prstGeom prst="rect">
            <a:avLst/>
          </a:prstGeom>
          <a:noFill/>
        </p:spPr>
        <p:txBody>
          <a:bodyPr wrap="square" rtlCol="0">
            <a:spAutoFit/>
          </a:bodyPr>
          <a:lstStyle/>
          <a:p>
            <a:r>
              <a:rPr lang="en-GB" sz="4000" dirty="0" smtClean="0">
                <a:latin typeface="Comic Sans MS" panose="030F0702030302020204" pitchFamily="66" charset="0"/>
              </a:rPr>
              <a:t>Phase 5b Week 5:</a:t>
            </a:r>
          </a:p>
          <a:p>
            <a:r>
              <a:rPr lang="en-GB" sz="3200" dirty="0" smtClean="0">
                <a:solidFill>
                  <a:srgbClr val="FFFF00"/>
                </a:solidFill>
                <a:latin typeface="Comic Sans MS" panose="030F0702030302020204" pitchFamily="66" charset="0"/>
              </a:rPr>
              <a:t>Thursday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learning to explore the alternative pronunciation for the </a:t>
            </a:r>
            <a:r>
              <a:rPr lang="en-GB" sz="2800" dirty="0" smtClean="0">
                <a:solidFill>
                  <a:srgbClr val="FFFF00"/>
                </a:solidFill>
                <a:latin typeface="Comic Sans MS" panose="030F0702030302020204" pitchFamily="66" charset="0"/>
              </a:rPr>
              <a:t>g</a:t>
            </a:r>
            <a:r>
              <a:rPr lang="en-GB" sz="2800" dirty="0" smtClean="0">
                <a:latin typeface="Comic Sans MS" panose="030F0702030302020204" pitchFamily="66" charset="0"/>
              </a:rPr>
              <a:t> and </a:t>
            </a:r>
            <a:r>
              <a:rPr lang="en-GB" sz="2800" dirty="0" smtClean="0">
                <a:solidFill>
                  <a:srgbClr val="FFFF00"/>
                </a:solidFill>
                <a:latin typeface="Comic Sans MS" panose="030F0702030302020204" pitchFamily="66" charset="0"/>
              </a:rPr>
              <a:t>c</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grapheme</a:t>
            </a:r>
          </a:p>
          <a:p>
            <a:r>
              <a:rPr lang="en-GB" sz="2800" dirty="0" smtClean="0">
                <a:solidFill>
                  <a:srgbClr val="FF0000"/>
                </a:solidFill>
                <a:latin typeface="Comic Sans MS" panose="030F0702030302020204" pitchFamily="66" charset="0"/>
              </a:rPr>
              <a:t>Practice playing </a:t>
            </a:r>
          </a:p>
          <a:p>
            <a:r>
              <a:rPr lang="en-GB" sz="2800" dirty="0" smtClean="0">
                <a:solidFill>
                  <a:srgbClr val="FF0000"/>
                </a:solidFill>
                <a:latin typeface="Comic Sans MS" panose="030F0702030302020204" pitchFamily="66" charset="0"/>
              </a:rPr>
              <a:t>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Phonics Play. The words change </a:t>
            </a:r>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So play more than once.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116861" y="2702145"/>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435681" y="2506069"/>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303819" y="4510341"/>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683369" y="505675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7801098" y="4598494"/>
            <a:ext cx="4150809" cy="2208997"/>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9476807" y="6028932"/>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9967461" y="6028932"/>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707102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0" y="207818"/>
            <a:ext cx="9635971" cy="1077218"/>
          </a:xfrm>
          <a:prstGeom prst="rect">
            <a:avLst/>
          </a:prstGeom>
          <a:noFill/>
        </p:spPr>
        <p:txBody>
          <a:bodyPr wrap="none" rtlCol="0">
            <a:spAutoFit/>
          </a:bodyPr>
          <a:lstStyle/>
          <a:p>
            <a:r>
              <a:rPr lang="en-GB" sz="3200" dirty="0" smtClean="0">
                <a:latin typeface="Comic Sans MS" panose="030F0702030302020204" pitchFamily="66" charset="0"/>
              </a:rPr>
              <a:t>Revise segmenting to spell Phase 4 words. </a:t>
            </a:r>
          </a:p>
          <a:p>
            <a:r>
              <a:rPr lang="en-GB" sz="3200" dirty="0" smtClean="0">
                <a:latin typeface="Comic Sans MS" panose="030F0702030302020204" pitchFamily="66" charset="0"/>
              </a:rPr>
              <a:t>Play Rocket Rescue or Space Race on Phonics Play</a:t>
            </a:r>
            <a:endParaRPr lang="en-GB" sz="3200" dirty="0">
              <a:latin typeface="Comic Sans MS" panose="030F0702030302020204" pitchFamily="66" charset="0"/>
            </a:endParaRP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5151" t="16487" r="7435" b="30331"/>
          <a:stretch/>
        </p:blipFill>
        <p:spPr bwMode="auto">
          <a:xfrm>
            <a:off x="311805" y="1337830"/>
            <a:ext cx="6158267" cy="2453553"/>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cstate="print">
            <a:extLst>
              <a:ext uri="{28A0092B-C50C-407E-A947-70E740481C1C}">
                <a14:useLocalDpi xmlns:a14="http://schemas.microsoft.com/office/drawing/2010/main" val="0"/>
              </a:ext>
            </a:extLst>
          </a:blip>
          <a:srcRect l="2493" t="34569" r="6603" b="18366"/>
          <a:stretch/>
        </p:blipFill>
        <p:spPr bwMode="auto">
          <a:xfrm>
            <a:off x="4654693" y="3680546"/>
            <a:ext cx="6886143" cy="3066617"/>
          </a:xfrm>
          <a:prstGeom prst="rect">
            <a:avLst/>
          </a:prstGeom>
          <a:ln>
            <a:noFill/>
          </a:ln>
          <a:extLst>
            <a:ext uri="{53640926-AAD7-44D8-BBD7-CCE9431645EC}">
              <a14:shadowObscured xmlns:a14="http://schemas.microsoft.com/office/drawing/2010/main"/>
            </a:ext>
          </a:extLst>
        </p:spPr>
      </p:pic>
      <p:sp>
        <p:nvSpPr>
          <p:cNvPr id="5" name="Oval 4"/>
          <p:cNvSpPr/>
          <p:nvPr/>
        </p:nvSpPr>
        <p:spPr>
          <a:xfrm>
            <a:off x="4337209" y="141603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63645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2840639" y="1511443"/>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277526" y="1511443"/>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1384995"/>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a:solidFill>
                  <a:srgbClr val="FF0000"/>
                </a:solidFill>
                <a:latin typeface="Comic Sans MS" panose="030F0702030302020204" pitchFamily="66" charset="0"/>
              </a:rPr>
              <a:t>c</a:t>
            </a:r>
            <a:r>
              <a:rPr lang="en-GB" sz="2800" dirty="0" smtClean="0">
                <a:latin typeface="Comic Sans MS" panose="030F0702030302020204" pitchFamily="66" charset="0"/>
              </a:rPr>
              <a:t> and </a:t>
            </a:r>
            <a:r>
              <a:rPr lang="en-GB" sz="2800" dirty="0" smtClean="0">
                <a:solidFill>
                  <a:srgbClr val="FF0000"/>
                </a:solidFill>
                <a:latin typeface="Comic Sans MS" panose="030F0702030302020204" pitchFamily="66" charset="0"/>
              </a:rPr>
              <a:t>g</a:t>
            </a:r>
            <a:r>
              <a:rPr lang="en-GB" sz="2800" dirty="0" smtClean="0">
                <a:latin typeface="Comic Sans MS" panose="030F0702030302020204" pitchFamily="66" charset="0"/>
              </a:rPr>
              <a:t> graphemes </a:t>
            </a:r>
          </a:p>
          <a:p>
            <a:r>
              <a:rPr lang="en-GB" sz="2800" dirty="0" smtClean="0">
                <a:latin typeface="Comic Sans MS" panose="030F0702030302020204" pitchFamily="66" charset="0"/>
              </a:rPr>
              <a:t>under the correct pronunciation.</a:t>
            </a:r>
            <a:endParaRPr lang="en-GB" sz="2800" dirty="0">
              <a:latin typeface="Comic Sans MS" panose="030F0702030302020204" pitchFamily="66" charset="0"/>
            </a:endParaRPr>
          </a:p>
        </p:txBody>
      </p:sp>
      <p:pic>
        <p:nvPicPr>
          <p:cNvPr id="15" name="Picture 14"/>
          <p:cNvPicPr/>
          <p:nvPr/>
        </p:nvPicPr>
        <p:blipFill rotWithShape="1">
          <a:blip r:embed="rId5"/>
          <a:srcRect l="18202" t="19951" r="19023" b="10564"/>
          <a:stretch/>
        </p:blipFill>
        <p:spPr bwMode="auto">
          <a:xfrm>
            <a:off x="3205391" y="3837064"/>
            <a:ext cx="4171950" cy="2886075"/>
          </a:xfrm>
          <a:prstGeom prst="rect">
            <a:avLst/>
          </a:prstGeom>
          <a:ln>
            <a:noFill/>
          </a:ln>
          <a:extLst>
            <a:ext uri="{53640926-AAD7-44D8-BBD7-CCE9431645EC}">
              <a14:shadowObscured xmlns:a14="http://schemas.microsoft.com/office/drawing/2010/main"/>
            </a:ext>
          </a:extLst>
        </p:spPr>
      </p:pic>
      <p:pic>
        <p:nvPicPr>
          <p:cNvPr id="16" name="Picture 15"/>
          <p:cNvPicPr/>
          <p:nvPr/>
        </p:nvPicPr>
        <p:blipFill rotWithShape="1">
          <a:blip r:embed="rId6">
            <a:extLst>
              <a:ext uri="{28A0092B-C50C-407E-A947-70E740481C1C}">
                <a14:useLocalDpi xmlns:a14="http://schemas.microsoft.com/office/drawing/2010/main" val="0"/>
              </a:ext>
            </a:extLst>
          </a:blip>
          <a:srcRect l="20056" t="24308" r="21645" b="10564"/>
          <a:stretch/>
        </p:blipFill>
        <p:spPr bwMode="auto">
          <a:xfrm>
            <a:off x="7702090" y="3707255"/>
            <a:ext cx="4171950" cy="29043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544219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52400" y="193638"/>
            <a:ext cx="11917680" cy="5109091"/>
          </a:xfrm>
          <a:prstGeom prst="rect">
            <a:avLst/>
          </a:prstGeom>
          <a:noFill/>
        </p:spPr>
        <p:txBody>
          <a:bodyPr wrap="square" rtlCol="0">
            <a:spAutoFit/>
          </a:bodyPr>
          <a:lstStyle/>
          <a:p>
            <a:r>
              <a:rPr lang="en-GB" dirty="0">
                <a:latin typeface="Comic Sans MS" panose="030F0702030302020204" pitchFamily="66" charset="0"/>
              </a:rPr>
              <a:t>Play </a:t>
            </a:r>
            <a:r>
              <a:rPr lang="en-GB" dirty="0" smtClean="0">
                <a:latin typeface="Comic Sans MS" panose="030F0702030302020204" pitchFamily="66" charset="0"/>
              </a:rPr>
              <a:t>Picnic on Pluto </a:t>
            </a:r>
            <a:r>
              <a:rPr lang="en-GB" dirty="0">
                <a:latin typeface="Comic Sans MS" panose="030F0702030302020204" pitchFamily="66" charset="0"/>
              </a:rPr>
              <a:t>on Phonics Play use the username and password provided. </a:t>
            </a:r>
          </a:p>
          <a:p>
            <a:r>
              <a:rPr lang="en-GB" dirty="0" smtClean="0">
                <a:latin typeface="Comic Sans MS" panose="030F0702030302020204" pitchFamily="66" charset="0"/>
              </a:rPr>
              <a:t>Revise all Phase 5. </a:t>
            </a:r>
            <a:r>
              <a:rPr lang="en-GB" dirty="0" smtClean="0">
                <a:solidFill>
                  <a:srgbClr val="FFFF00"/>
                </a:solidFill>
                <a:latin typeface="Comic Sans MS" panose="030F0702030302020204" pitchFamily="66" charset="0"/>
              </a:rPr>
              <a:t> </a:t>
            </a:r>
            <a:r>
              <a:rPr lang="en-GB" dirty="0" smtClean="0">
                <a:latin typeface="Comic Sans MS" panose="030F0702030302020204" pitchFamily="66" charset="0"/>
              </a:rPr>
              <a:t>How </a:t>
            </a:r>
            <a:r>
              <a:rPr lang="en-GB" dirty="0">
                <a:latin typeface="Comic Sans MS" panose="030F0702030302020204" pitchFamily="66" charset="0"/>
              </a:rPr>
              <a:t>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p>
          <a:p>
            <a:endParaRPr lang="en-GB" dirty="0">
              <a:latin typeface="Comic Sans MS" panose="030F0702030302020204" pitchFamily="66" charset="0"/>
            </a:endParaRPr>
          </a:p>
          <a:p>
            <a:r>
              <a:rPr lang="en-GB" sz="4000" dirty="0" smtClean="0">
                <a:solidFill>
                  <a:srgbClr val="FFC000"/>
                </a:solidFill>
                <a:latin typeface="Comic Sans MS" panose="030F0702030302020204" pitchFamily="66" charset="0"/>
              </a:rPr>
              <a:t>Can you cycle and cling onto a clock?</a:t>
            </a:r>
          </a:p>
          <a:p>
            <a:endParaRPr lang="en-GB" sz="4000" dirty="0">
              <a:solidFill>
                <a:srgbClr val="FFC000"/>
              </a:solidFill>
              <a:latin typeface="Comic Sans MS" panose="030F0702030302020204" pitchFamily="66" charset="0"/>
            </a:endParaRPr>
          </a:p>
          <a:p>
            <a:r>
              <a:rPr lang="en-GB" sz="4000" dirty="0" smtClean="0">
                <a:solidFill>
                  <a:srgbClr val="002060"/>
                </a:solidFill>
                <a:latin typeface="Comic Sans MS" panose="030F0702030302020204" pitchFamily="66" charset="0"/>
              </a:rPr>
              <a:t>Can an accent bring success?</a:t>
            </a:r>
          </a:p>
          <a:p>
            <a:endParaRPr lang="en-GB" sz="4000" dirty="0" smtClean="0">
              <a:solidFill>
                <a:srgbClr val="002060"/>
              </a:solidFill>
              <a:latin typeface="Comic Sans MS" panose="030F0702030302020204" pitchFamily="66" charset="0"/>
            </a:endParaRPr>
          </a:p>
          <a:p>
            <a:r>
              <a:rPr lang="en-GB" sz="4000" dirty="0" smtClean="0">
                <a:solidFill>
                  <a:srgbClr val="FF0000"/>
                </a:solidFill>
                <a:latin typeface="Comic Sans MS" panose="030F0702030302020204" pitchFamily="66" charset="0"/>
              </a:rPr>
              <a:t>Can you grow ginger in a magic garden?</a:t>
            </a:r>
            <a:endParaRPr lang="en-GB" sz="4000" dirty="0">
              <a:solidFill>
                <a:srgbClr val="FF0000"/>
              </a:solidFill>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257019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8" end="8"/>
                                            </p:txEl>
                                          </p:spTgt>
                                        </p:tgtEl>
                                        <p:attrNameLst>
                                          <p:attrName>style.visibility</p:attrName>
                                        </p:attrNameLst>
                                      </p:cBhvr>
                                      <p:to>
                                        <p:strVal val="visible"/>
                                      </p:to>
                                    </p:set>
                                    <p:animEffect transition="in" filter="fade">
                                      <p:cBhvr>
                                        <p:cTn id="7" dur="1000"/>
                                        <p:tgtEl>
                                          <p:spTgt spid="2">
                                            <p:txEl>
                                              <p:pRg st="8" end="8"/>
                                            </p:txEl>
                                          </p:spTgt>
                                        </p:tgtEl>
                                      </p:cBhvr>
                                    </p:animEffect>
                                    <p:anim calcmode="lin" valueType="num">
                                      <p:cBhvr>
                                        <p:cTn id="8"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xEl>
                                              <p:pRg st="10" end="10"/>
                                            </p:txEl>
                                          </p:spTgt>
                                        </p:tgtEl>
                                        <p:attrNameLst>
                                          <p:attrName>style.visibility</p:attrName>
                                        </p:attrNameLst>
                                      </p:cBhvr>
                                      <p:to>
                                        <p:strVal val="visible"/>
                                      </p:to>
                                    </p:set>
                                    <p:animEffect transition="in" filter="fade">
                                      <p:cBhvr>
                                        <p:cTn id="14"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4278094"/>
          </a:xfrm>
          <a:prstGeom prst="rect">
            <a:avLst/>
          </a:prstGeom>
          <a:noFill/>
        </p:spPr>
        <p:txBody>
          <a:bodyPr wrap="square" rtlCol="0">
            <a:spAutoFit/>
          </a:bodyPr>
          <a:lstStyle/>
          <a:p>
            <a:r>
              <a:rPr lang="en-GB" sz="4000" dirty="0" smtClean="0">
                <a:latin typeface="Comic Sans MS" panose="030F0702030302020204" pitchFamily="66" charset="0"/>
              </a:rPr>
              <a:t>Phase 5b Week 5:</a:t>
            </a:r>
          </a:p>
          <a:p>
            <a:r>
              <a:rPr lang="en-GB" sz="3200" dirty="0" smtClean="0">
                <a:solidFill>
                  <a:srgbClr val="FF0000"/>
                </a:solidFill>
                <a:latin typeface="Comic Sans MS" panose="030F0702030302020204" pitchFamily="66" charset="0"/>
              </a:rPr>
              <a:t>Friday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learning to explore the alternative pronunciation for the</a:t>
            </a:r>
            <a:r>
              <a:rPr lang="en-GB" sz="2800" dirty="0" smtClean="0">
                <a:solidFill>
                  <a:srgbClr val="FFFF00"/>
                </a:solidFill>
                <a:latin typeface="Comic Sans MS" panose="030F0702030302020204" pitchFamily="66" charset="0"/>
              </a:rPr>
              <a:t> u </a:t>
            </a:r>
            <a:r>
              <a:rPr lang="en-GB" sz="2800" dirty="0" smtClean="0">
                <a:latin typeface="Comic Sans MS" panose="030F0702030302020204" pitchFamily="66" charset="0"/>
              </a:rPr>
              <a:t>grapheme</a:t>
            </a:r>
          </a:p>
          <a:p>
            <a:r>
              <a:rPr lang="en-GB" sz="2800" dirty="0" smtClean="0">
                <a:solidFill>
                  <a:srgbClr val="FF0000"/>
                </a:solidFill>
                <a:latin typeface="Comic Sans MS" panose="030F0702030302020204" pitchFamily="66" charset="0"/>
              </a:rPr>
              <a:t>Practice playing </a:t>
            </a:r>
          </a:p>
          <a:p>
            <a:r>
              <a:rPr lang="en-GB" sz="2800" dirty="0" smtClean="0">
                <a:solidFill>
                  <a:srgbClr val="FF0000"/>
                </a:solidFill>
                <a:latin typeface="Comic Sans MS" panose="030F0702030302020204" pitchFamily="66" charset="0"/>
              </a:rPr>
              <a:t>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Phonics Play. The words change </a:t>
            </a:r>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So play more than once.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116861" y="2702145"/>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435681" y="2506069"/>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303819" y="4510341"/>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683369" y="505675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7620533" y="4510341"/>
            <a:ext cx="4150809" cy="2208997"/>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10268543" y="5534278"/>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6781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2840639" y="1511443"/>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277526" y="1511443"/>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1384995"/>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smtClean="0">
                <a:solidFill>
                  <a:srgbClr val="FF0000"/>
                </a:solidFill>
                <a:latin typeface="Comic Sans MS" panose="030F0702030302020204" pitchFamily="66" charset="0"/>
              </a:rPr>
              <a:t>u</a:t>
            </a:r>
            <a:r>
              <a:rPr lang="en-GB" sz="2800" dirty="0" smtClean="0">
                <a:latin typeface="Comic Sans MS" panose="030F0702030302020204" pitchFamily="66" charset="0"/>
              </a:rPr>
              <a:t> grapheme</a:t>
            </a:r>
          </a:p>
          <a:p>
            <a:r>
              <a:rPr lang="en-GB" sz="2800" dirty="0" smtClean="0">
                <a:latin typeface="Comic Sans MS" panose="030F0702030302020204" pitchFamily="66" charset="0"/>
              </a:rPr>
              <a:t>under the correct pronunciation.</a:t>
            </a:r>
            <a:endParaRPr lang="en-GB" sz="2800" dirty="0">
              <a:latin typeface="Comic Sans MS" panose="030F0702030302020204" pitchFamily="66" charset="0"/>
            </a:endParaRPr>
          </a:p>
        </p:txBody>
      </p:sp>
      <p:pic>
        <p:nvPicPr>
          <p:cNvPr id="13" name="Picture 12"/>
          <p:cNvPicPr/>
          <p:nvPr/>
        </p:nvPicPr>
        <p:blipFill rotWithShape="1">
          <a:blip r:embed="rId5"/>
          <a:srcRect l="20782" t="18346" r="21030" b="16297"/>
          <a:stretch/>
        </p:blipFill>
        <p:spPr bwMode="auto">
          <a:xfrm>
            <a:off x="7184406" y="3510194"/>
            <a:ext cx="3867150" cy="2714625"/>
          </a:xfrm>
          <a:prstGeom prst="rect">
            <a:avLst/>
          </a:prstGeom>
          <a:ln>
            <a:noFill/>
          </a:ln>
          <a:extLst>
            <a:ext uri="{53640926-AAD7-44D8-BBD7-CCE9431645EC}">
              <a14:shadowObscured xmlns:a14="http://schemas.microsoft.com/office/drawing/2010/main"/>
            </a:ext>
          </a:extLst>
        </p:spPr>
      </p:pic>
      <p:pic>
        <p:nvPicPr>
          <p:cNvPr id="14" name="Picture 13"/>
          <p:cNvPicPr/>
          <p:nvPr/>
        </p:nvPicPr>
        <p:blipFill rotWithShape="1">
          <a:blip r:embed="rId6">
            <a:extLst>
              <a:ext uri="{28A0092B-C50C-407E-A947-70E740481C1C}">
                <a14:useLocalDpi xmlns:a14="http://schemas.microsoft.com/office/drawing/2010/main" val="0"/>
              </a:ext>
            </a:extLst>
          </a:blip>
          <a:srcRect l="18631" t="17887" r="18737" b="11940"/>
          <a:stretch/>
        </p:blipFill>
        <p:spPr bwMode="auto">
          <a:xfrm>
            <a:off x="2839193" y="3876044"/>
            <a:ext cx="4162425" cy="29146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645040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152400" y="150608"/>
            <a:ext cx="11971468" cy="6217087"/>
          </a:xfrm>
          <a:prstGeom prst="rect">
            <a:avLst/>
          </a:prstGeom>
          <a:noFill/>
        </p:spPr>
        <p:txBody>
          <a:bodyPr wrap="square" rtlCol="0">
            <a:spAutoFit/>
          </a:bodyPr>
          <a:lstStyle/>
          <a:p>
            <a:r>
              <a:rPr lang="en-GB" dirty="0">
                <a:latin typeface="Comic Sans MS" panose="030F0702030302020204" pitchFamily="66" charset="0"/>
              </a:rPr>
              <a:t>Play Picnic on Pluto on Phonics Play use the username and password provided. </a:t>
            </a:r>
          </a:p>
          <a:p>
            <a:r>
              <a:rPr lang="en-GB" dirty="0" smtClean="0">
                <a:latin typeface="Comic Sans MS" panose="030F0702030302020204" pitchFamily="66" charset="0"/>
              </a:rPr>
              <a:t>Revise all of Phase 5. </a:t>
            </a:r>
            <a:r>
              <a:rPr lang="en-GB" dirty="0">
                <a:latin typeface="Comic Sans MS" panose="030F0702030302020204" pitchFamily="66" charset="0"/>
              </a:rPr>
              <a:t>How 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endParaRPr lang="en-GB" dirty="0">
              <a:latin typeface="Comic Sans MS" panose="030F0702030302020204" pitchFamily="66" charset="0"/>
            </a:endParaRPr>
          </a:p>
          <a:p>
            <a:endParaRPr lang="en-GB" sz="4400" dirty="0" smtClean="0">
              <a:solidFill>
                <a:srgbClr val="FFC000"/>
              </a:solidFill>
              <a:latin typeface="Comic Sans MS" panose="030F0702030302020204" pitchFamily="66" charset="0"/>
            </a:endParaRPr>
          </a:p>
          <a:p>
            <a:r>
              <a:rPr lang="en-GB" sz="4400" dirty="0" smtClean="0">
                <a:solidFill>
                  <a:srgbClr val="FFC000"/>
                </a:solidFill>
                <a:latin typeface="Comic Sans MS" panose="030F0702030302020204" pitchFamily="66" charset="0"/>
              </a:rPr>
              <a:t>Can a unicorn play music on a tuba?</a:t>
            </a:r>
            <a:endParaRPr lang="en-GB" sz="4400" dirty="0">
              <a:solidFill>
                <a:srgbClr val="FFC000"/>
              </a:solidFill>
              <a:latin typeface="Comic Sans MS" panose="030F0702030302020204" pitchFamily="66" charset="0"/>
            </a:endParaRPr>
          </a:p>
          <a:p>
            <a:endParaRPr lang="en-GB" sz="4400" dirty="0" smtClean="0">
              <a:latin typeface="Comic Sans MS" panose="030F0702030302020204" pitchFamily="66" charset="0"/>
            </a:endParaRPr>
          </a:p>
          <a:p>
            <a:r>
              <a:rPr lang="en-GB" sz="4400" dirty="0" smtClean="0">
                <a:solidFill>
                  <a:srgbClr val="7030A0"/>
                </a:solidFill>
                <a:latin typeface="Comic Sans MS" panose="030F0702030302020204" pitchFamily="66" charset="0"/>
              </a:rPr>
              <a:t>Will a stupid human get stuck in a pudding if they eat it sitting on a muddy cushion?</a:t>
            </a:r>
          </a:p>
          <a:p>
            <a:endParaRPr lang="en-GB" sz="4400" dirty="0" smtClean="0">
              <a:solidFill>
                <a:srgbClr val="7030A0"/>
              </a:solidFill>
              <a:latin typeface="Comic Sans MS" panose="030F0702030302020204" pitchFamily="66" charset="0"/>
            </a:endParaRPr>
          </a:p>
          <a:p>
            <a:r>
              <a:rPr lang="en-GB" sz="4400" dirty="0" smtClean="0">
                <a:solidFill>
                  <a:srgbClr val="FF0000"/>
                </a:solidFill>
                <a:latin typeface="Comic Sans MS" panose="030F0702030302020204" pitchFamily="66" charset="0"/>
              </a:rPr>
              <a:t>Will it be fun for a duck to use a computer?</a:t>
            </a:r>
            <a:endParaRPr lang="en-GB" sz="4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18408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1000"/>
                                        <p:tgtEl>
                                          <p:spTgt spid="3">
                                            <p:txEl>
                                              <p:pRg st="8" end="8"/>
                                            </p:txEl>
                                          </p:spTgt>
                                        </p:tgtEl>
                                      </p:cBhvr>
                                    </p:animEffect>
                                    <p:anim calcmode="lin" valueType="num">
                                      <p:cBhvr>
                                        <p:cTn id="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0" end="10"/>
                                            </p:txEl>
                                          </p:spTgt>
                                        </p:tgtEl>
                                        <p:attrNameLst>
                                          <p:attrName>style.visibility</p:attrName>
                                        </p:attrNameLst>
                                      </p:cBhvr>
                                      <p:to>
                                        <p:strVal val="visible"/>
                                      </p:to>
                                    </p:set>
                                    <p:anim calcmode="lin" valueType="num">
                                      <p:cBhvr additive="base">
                                        <p:cTn id="14"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0" y="1148579"/>
            <a:ext cx="11836100" cy="1446550"/>
          </a:xfrm>
          <a:prstGeom prst="rect">
            <a:avLst/>
          </a:prstGeom>
          <a:noFill/>
        </p:spPr>
        <p:txBody>
          <a:bodyPr wrap="square" rtlCol="0">
            <a:spAutoFit/>
          </a:bodyPr>
          <a:lstStyle/>
          <a:p>
            <a:endParaRPr lang="en-GB" sz="4400" dirty="0">
              <a:solidFill>
                <a:srgbClr val="FF0000"/>
              </a:solidFill>
              <a:latin typeface="Comic Sans MS" panose="030F0702030302020204" pitchFamily="66" charset="0"/>
            </a:endParaRPr>
          </a:p>
          <a:p>
            <a:r>
              <a:rPr lang="en-GB" sz="4400" dirty="0" smtClean="0">
                <a:solidFill>
                  <a:srgbClr val="FF0000"/>
                </a:solidFill>
                <a:latin typeface="Comic Sans MS" panose="030F0702030302020204" pitchFamily="66" charset="0"/>
              </a:rPr>
              <a:t>                   </a:t>
            </a:r>
            <a:r>
              <a:rPr lang="en-GB" sz="4400" dirty="0" smtClean="0">
                <a:latin typeface="Comic Sans MS" panose="030F0702030302020204" pitchFamily="66" charset="0"/>
              </a:rPr>
              <a:t> </a:t>
            </a:r>
          </a:p>
        </p:txBody>
      </p:sp>
      <p:pic>
        <p:nvPicPr>
          <p:cNvPr id="6" name="Picture 5"/>
          <p:cNvPicPr/>
          <p:nvPr/>
        </p:nvPicPr>
        <p:blipFill rotWithShape="1">
          <a:blip r:embed="rId2">
            <a:extLst>
              <a:ext uri="{28A0092B-C50C-407E-A947-70E740481C1C}">
                <a14:useLocalDpi xmlns:a14="http://schemas.microsoft.com/office/drawing/2010/main" val="0"/>
              </a:ext>
            </a:extLst>
          </a:blip>
          <a:srcRect l="35830" t="12384" r="36366" b="28681"/>
          <a:stretch/>
        </p:blipFill>
        <p:spPr bwMode="auto">
          <a:xfrm>
            <a:off x="95397" y="1498829"/>
            <a:ext cx="2112386" cy="3188105"/>
          </a:xfrm>
          <a:prstGeom prst="rect">
            <a:avLst/>
          </a:prstGeom>
          <a:ln>
            <a:noFill/>
          </a:ln>
          <a:extLst>
            <a:ext uri="{53640926-AAD7-44D8-BBD7-CCE9431645EC}">
              <a14:shadowObscured xmlns:a14="http://schemas.microsoft.com/office/drawing/2010/main"/>
            </a:ext>
          </a:extLst>
        </p:spPr>
      </p:pic>
      <p:pic>
        <p:nvPicPr>
          <p:cNvPr id="3" name="Picture 2"/>
          <p:cNvPicPr>
            <a:picLocks noChangeAspect="1"/>
          </p:cNvPicPr>
          <p:nvPr/>
        </p:nvPicPr>
        <p:blipFill rotWithShape="1">
          <a:blip r:embed="rId3"/>
          <a:srcRect l="40783" t="13940" r="40656" b="45051"/>
          <a:stretch/>
        </p:blipFill>
        <p:spPr>
          <a:xfrm>
            <a:off x="2469979" y="1371983"/>
            <a:ext cx="2279435" cy="3147791"/>
          </a:xfrm>
          <a:prstGeom prst="rect">
            <a:avLst/>
          </a:prstGeom>
        </p:spPr>
      </p:pic>
      <p:pic>
        <p:nvPicPr>
          <p:cNvPr id="4" name="Picture 3"/>
          <p:cNvPicPr>
            <a:picLocks noChangeAspect="1"/>
          </p:cNvPicPr>
          <p:nvPr/>
        </p:nvPicPr>
        <p:blipFill rotWithShape="1">
          <a:blip r:embed="rId4"/>
          <a:srcRect l="36363" t="14344" r="35985" b="25859"/>
          <a:stretch/>
        </p:blipFill>
        <p:spPr>
          <a:xfrm>
            <a:off x="118218" y="3463288"/>
            <a:ext cx="2328940" cy="3147791"/>
          </a:xfrm>
          <a:prstGeom prst="rect">
            <a:avLst/>
          </a:prstGeom>
        </p:spPr>
      </p:pic>
      <p:pic>
        <p:nvPicPr>
          <p:cNvPr id="5" name="Picture 4"/>
          <p:cNvPicPr>
            <a:picLocks noChangeAspect="1"/>
          </p:cNvPicPr>
          <p:nvPr/>
        </p:nvPicPr>
        <p:blipFill rotWithShape="1">
          <a:blip r:embed="rId5"/>
          <a:srcRect l="30556" t="12930" r="31944" b="12525"/>
          <a:stretch/>
        </p:blipFill>
        <p:spPr>
          <a:xfrm>
            <a:off x="3770991" y="3528330"/>
            <a:ext cx="2481237" cy="3082749"/>
          </a:xfrm>
          <a:prstGeom prst="rect">
            <a:avLst/>
          </a:prstGeom>
        </p:spPr>
      </p:pic>
      <p:pic>
        <p:nvPicPr>
          <p:cNvPr id="10" name="Picture 9"/>
          <p:cNvPicPr>
            <a:picLocks noChangeAspect="1"/>
          </p:cNvPicPr>
          <p:nvPr/>
        </p:nvPicPr>
        <p:blipFill rotWithShape="1">
          <a:blip r:embed="rId6"/>
          <a:srcRect l="30808" t="13131" r="32071" b="8889"/>
          <a:stretch/>
        </p:blipFill>
        <p:spPr>
          <a:xfrm>
            <a:off x="6035976" y="1871854"/>
            <a:ext cx="2366834" cy="3107477"/>
          </a:xfrm>
          <a:prstGeom prst="rect">
            <a:avLst/>
          </a:prstGeom>
        </p:spPr>
      </p:pic>
      <p:sp>
        <p:nvSpPr>
          <p:cNvPr id="12" name="TextBox 11"/>
          <p:cNvSpPr txBox="1"/>
          <p:nvPr/>
        </p:nvSpPr>
        <p:spPr>
          <a:xfrm>
            <a:off x="33660" y="230500"/>
            <a:ext cx="11817659" cy="707886"/>
          </a:xfrm>
          <a:prstGeom prst="rect">
            <a:avLst/>
          </a:prstGeom>
          <a:noFill/>
        </p:spPr>
        <p:txBody>
          <a:bodyPr wrap="none" rtlCol="0">
            <a:spAutoFit/>
          </a:bodyPr>
          <a:lstStyle/>
          <a:p>
            <a:r>
              <a:rPr lang="en-GB" sz="2000" dirty="0" smtClean="0">
                <a:latin typeface="Comic Sans MS" panose="030F0702030302020204" pitchFamily="66" charset="0"/>
              </a:rPr>
              <a:t>Why don’t you have a go at these resources . The I Spy and Read are attached on the resources. </a:t>
            </a:r>
          </a:p>
          <a:p>
            <a:r>
              <a:rPr lang="en-GB" sz="2000" dirty="0" smtClean="0">
                <a:latin typeface="Comic Sans MS" panose="030F0702030302020204" pitchFamily="66" charset="0"/>
              </a:rPr>
              <a:t>Print </a:t>
            </a:r>
            <a:r>
              <a:rPr lang="en-GB" sz="2000" smtClean="0">
                <a:latin typeface="Comic Sans MS" panose="030F0702030302020204" pitchFamily="66" charset="0"/>
              </a:rPr>
              <a:t>Phase 4 </a:t>
            </a:r>
            <a:r>
              <a:rPr lang="en-GB" sz="2000" dirty="0" smtClean="0">
                <a:latin typeface="Comic Sans MS" panose="030F0702030302020204" pitchFamily="66" charset="0"/>
              </a:rPr>
              <a:t>Tricky word booklet from </a:t>
            </a:r>
            <a:r>
              <a:rPr lang="en-GB" sz="2000" dirty="0" err="1" smtClean="0">
                <a:latin typeface="Comic Sans MS" panose="030F0702030302020204" pitchFamily="66" charset="0"/>
              </a:rPr>
              <a:t>Twinkl</a:t>
            </a:r>
            <a:r>
              <a:rPr lang="en-GB" sz="2000" dirty="0" smtClean="0">
                <a:latin typeface="Comic Sans MS" panose="030F0702030302020204" pitchFamily="66" charset="0"/>
              </a:rPr>
              <a:t> using the password and username provided.</a:t>
            </a:r>
            <a:endParaRPr lang="en-GB" sz="2000" dirty="0">
              <a:latin typeface="Comic Sans MS" panose="030F0702030302020204" pitchFamily="66" charset="0"/>
            </a:endParaRPr>
          </a:p>
        </p:txBody>
      </p:sp>
      <p:pic>
        <p:nvPicPr>
          <p:cNvPr id="13" name="Picture 12"/>
          <p:cNvPicPr>
            <a:picLocks noChangeAspect="1"/>
          </p:cNvPicPr>
          <p:nvPr/>
        </p:nvPicPr>
        <p:blipFill rotWithShape="1">
          <a:blip r:embed="rId7"/>
          <a:srcRect l="40404" t="17778" r="41162" b="40606"/>
          <a:stretch/>
        </p:blipFill>
        <p:spPr>
          <a:xfrm>
            <a:off x="9108073" y="1871854"/>
            <a:ext cx="2915258" cy="4113310"/>
          </a:xfrm>
          <a:prstGeom prst="rect">
            <a:avLst/>
          </a:prstGeom>
        </p:spPr>
      </p:pic>
    </p:spTree>
    <p:extLst>
      <p:ext uri="{BB962C8B-B14F-4D97-AF65-F5344CB8AC3E}">
        <p14:creationId xmlns:p14="http://schemas.microsoft.com/office/powerpoint/2010/main" val="141257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1921</TotalTime>
  <Words>1318</Words>
  <Application>Microsoft Office PowerPoint</Application>
  <PresentationFormat>Custom</PresentationFormat>
  <Paragraphs>234</Paragraphs>
  <Slides>23</Slides>
  <Notes>4</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Smith</dc:creator>
  <cp:lastModifiedBy>Owner</cp:lastModifiedBy>
  <cp:revision>242</cp:revision>
  <dcterms:created xsi:type="dcterms:W3CDTF">2020-04-29T08:19:42Z</dcterms:created>
  <dcterms:modified xsi:type="dcterms:W3CDTF">2020-05-30T23:54:56Z</dcterms:modified>
</cp:coreProperties>
</file>