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64" r:id="rId16"/>
    <p:sldId id="279" r:id="rId17"/>
    <p:sldId id="285" r:id="rId18"/>
    <p:sldId id="269" r:id="rId19"/>
    <p:sldId id="27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80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year-2-diving-into-mastery-related-facts-activity-cards-t-m-3727"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twinkl.co.uk/resource/tp-sc-050-planit-science-year-2-living-things-and-their-habitats-unit-pack"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5 Week 6</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5" name="TextBox 4"/>
          <p:cNvSpPr txBox="1"/>
          <p:nvPr/>
        </p:nvSpPr>
        <p:spPr>
          <a:xfrm>
            <a:off x="377445" y="1268760"/>
            <a:ext cx="7056784" cy="5078313"/>
          </a:xfrm>
          <a:prstGeom prst="rect">
            <a:avLst/>
          </a:prstGeom>
          <a:noFill/>
        </p:spPr>
        <p:txBody>
          <a:bodyPr wrap="square" rtlCol="0">
            <a:spAutoFit/>
          </a:bodyPr>
          <a:lstStyle/>
          <a:p>
            <a:r>
              <a:rPr lang="en-US" dirty="0" smtClean="0"/>
              <a:t>Hello Year 2 and welcome to the last week of Term 5. I hope you are continuing to stay safe and are enjoying time with your families. This week George, Charlie and Arthur have enjoyed lots of time reading and have discovered watching drawing tutorials on YouTube. They have created some brilliant Star Wars art. This Friday (22</a:t>
            </a:r>
            <a:r>
              <a:rPr lang="en-US" baseline="30000" dirty="0" smtClean="0"/>
              <a:t>nd</a:t>
            </a:r>
            <a:r>
              <a:rPr lang="en-US" dirty="0" smtClean="0"/>
              <a:t>) is not only the last day of term but also my birthday (I’m not telling you how old I am but it rhymes with naughty!!) so I’m hoping the boys and </a:t>
            </a:r>
            <a:r>
              <a:rPr lang="en-US" dirty="0" err="1" smtClean="0"/>
              <a:t>Mr</a:t>
            </a:r>
            <a:r>
              <a:rPr lang="en-US" dirty="0" smtClean="0"/>
              <a:t> Clark spoil me with some presents, some yummy food and maybe some time to relax. Enjoy the activities we have sent you this week. We continue to be so proud of you all. Miss you as always, Love </a:t>
            </a:r>
            <a:r>
              <a:rPr lang="en-US" dirty="0" err="1" smtClean="0"/>
              <a:t>Mrs</a:t>
            </a:r>
            <a:r>
              <a:rPr lang="en-US" dirty="0" smtClean="0"/>
              <a:t> Clark  </a:t>
            </a:r>
          </a:p>
          <a:p>
            <a:endParaRPr lang="en-US" dirty="0"/>
          </a:p>
          <a:p>
            <a:r>
              <a:rPr lang="en-US" dirty="0" smtClean="0"/>
              <a:t>Hello Year 2! I hope you have a had a great week! This week me and my two boys have spent time researching different science experiments we can do. We are excited to make a coke and mentos rocket. It looks really cool. We have also been watching many video clips of Michael Rosen. In particular we liked ‘Chocolate Cake’. Ronne and Teddy were lucky enough to have some chocolate cake from my nephews birthday. Have a great week of learning. Love </a:t>
            </a:r>
            <a:r>
              <a:rPr lang="en-US" dirty="0" err="1" smtClean="0"/>
              <a:t>Mrs</a:t>
            </a:r>
            <a:r>
              <a:rPr lang="en-US" dirty="0" smtClean="0"/>
              <a:t> Unsworth x </a:t>
            </a:r>
            <a:endParaRPr lang="en-US" dirty="0"/>
          </a:p>
        </p:txBody>
      </p:sp>
      <p:pic>
        <p:nvPicPr>
          <p:cNvPr id="6147" name="Picture 3" descr="C:\Users\MrsClark\AppData\Local\Microsoft\Windows\INetCache\IE\Y96GU4ON\Birthday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84309" y="1604721"/>
            <a:ext cx="1302926" cy="2184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dirty="0" smtClean="0"/>
          </a:p>
          <a:p>
            <a:r>
              <a:rPr lang="en-GB" dirty="0" smtClean="0"/>
              <a:t>English Learning</a:t>
            </a:r>
            <a:endParaRPr lang="en-GB" dirty="0"/>
          </a:p>
        </p:txBody>
      </p:sp>
      <p:sp>
        <p:nvSpPr>
          <p:cNvPr id="6" name="TextBox 5"/>
          <p:cNvSpPr txBox="1"/>
          <p:nvPr/>
        </p:nvSpPr>
        <p:spPr>
          <a:xfrm>
            <a:off x="179512" y="1052736"/>
            <a:ext cx="8754280" cy="1015663"/>
          </a:xfrm>
          <a:prstGeom prst="rect">
            <a:avLst/>
          </a:prstGeom>
          <a:noFill/>
        </p:spPr>
        <p:txBody>
          <a:bodyPr wrap="square" rtlCol="0">
            <a:spAutoFit/>
          </a:bodyPr>
          <a:lstStyle/>
          <a:p>
            <a:r>
              <a:rPr lang="en-US" sz="2000" dirty="0" smtClean="0"/>
              <a:t>Our English this week are some Spelling and Punctuation activities based on the examples from the Ancient Greek myth Pandora’s Box. </a:t>
            </a:r>
          </a:p>
          <a:p>
            <a:endParaRPr lang="en-US" sz="2000" dirty="0" smtClean="0">
              <a:solidFill>
                <a:srgbClr val="FF0000"/>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267" b="11791"/>
          <a:stretch/>
        </p:blipFill>
        <p:spPr bwMode="auto">
          <a:xfrm>
            <a:off x="3491880" y="2055327"/>
            <a:ext cx="5313176" cy="44196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55576" y="2564904"/>
            <a:ext cx="1944216" cy="2308324"/>
          </a:xfrm>
          <a:prstGeom prst="rect">
            <a:avLst/>
          </a:prstGeom>
          <a:noFill/>
        </p:spPr>
        <p:txBody>
          <a:bodyPr wrap="square" rtlCol="0">
            <a:spAutoFit/>
          </a:bodyPr>
          <a:lstStyle/>
          <a:p>
            <a:r>
              <a:rPr lang="en-US" dirty="0">
                <a:solidFill>
                  <a:srgbClr val="FF0000"/>
                </a:solidFill>
              </a:rPr>
              <a:t>Activity 1: Read the words found in the myth and write them in alphabetical order (the first 2 have been done for you). </a:t>
            </a:r>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692696"/>
            <a:ext cx="2376264" cy="4247317"/>
          </a:xfrm>
          <a:prstGeom prst="rect">
            <a:avLst/>
          </a:prstGeom>
        </p:spPr>
        <p:txBody>
          <a:bodyPr wrap="square">
            <a:spAutoFit/>
          </a:bodyPr>
          <a:lstStyle/>
          <a:p>
            <a:r>
              <a:rPr lang="en-US" dirty="0">
                <a:solidFill>
                  <a:srgbClr val="7030A0"/>
                </a:solidFill>
              </a:rPr>
              <a:t>Activity 2: </a:t>
            </a:r>
            <a:r>
              <a:rPr lang="en-US" dirty="0" smtClean="0">
                <a:solidFill>
                  <a:srgbClr val="7030A0"/>
                </a:solidFill>
              </a:rPr>
              <a:t>Match each word to it’s definition. A definition is a description of what a word means. Copy each word and write the correct definition next to it. Some of these are tricky so either get an adult to help you, use a dictionary or ask google to help.</a:t>
            </a:r>
          </a:p>
          <a:p>
            <a:r>
              <a:rPr lang="en-US" dirty="0" smtClean="0">
                <a:solidFill>
                  <a:srgbClr val="7030A0"/>
                </a:solidFill>
              </a:rPr>
              <a:t>One has been done for you.</a:t>
            </a:r>
            <a:endParaRPr lang="en-US" dirty="0">
              <a:solidFill>
                <a:srgbClr val="7030A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188640"/>
            <a:ext cx="5166742"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6721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733541"/>
            <a:ext cx="3384376" cy="1477328"/>
          </a:xfrm>
          <a:prstGeom prst="rect">
            <a:avLst/>
          </a:prstGeom>
        </p:spPr>
        <p:txBody>
          <a:bodyPr wrap="square">
            <a:spAutoFit/>
          </a:bodyPr>
          <a:lstStyle/>
          <a:p>
            <a:r>
              <a:rPr lang="en-US" dirty="0">
                <a:solidFill>
                  <a:srgbClr val="00B050"/>
                </a:solidFill>
              </a:rPr>
              <a:t>Activity 3</a:t>
            </a:r>
            <a:r>
              <a:rPr lang="en-US" dirty="0" smtClean="0">
                <a:solidFill>
                  <a:srgbClr val="00B050"/>
                </a:solidFill>
              </a:rPr>
              <a:t>: Now that you know what each word means, re-read the sentences from the myth and write a new sentence using the </a:t>
            </a:r>
            <a:r>
              <a:rPr lang="en-US" u="sng" dirty="0" smtClean="0">
                <a:solidFill>
                  <a:srgbClr val="00B050"/>
                </a:solidFill>
              </a:rPr>
              <a:t>underlined word.</a:t>
            </a:r>
            <a:endParaRPr lang="en-US" u="sng" dirty="0">
              <a:solidFill>
                <a:srgbClr val="00B050"/>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476672"/>
            <a:ext cx="4090823"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27409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395536" y="764704"/>
            <a:ext cx="8064896" cy="5478423"/>
          </a:xfrm>
          <a:prstGeom prst="rect">
            <a:avLst/>
          </a:prstGeom>
        </p:spPr>
        <p:txBody>
          <a:bodyPr wrap="square">
            <a:spAutoFit/>
          </a:bodyPr>
          <a:lstStyle/>
          <a:p>
            <a:r>
              <a:rPr lang="en-US" dirty="0"/>
              <a:t>This week we will continue working from the white rose website. As we are currently a week behind we are still able to access the online activities. So we will continue to use the given activity sheets.</a:t>
            </a:r>
          </a:p>
          <a:p>
            <a:endParaRPr lang="en-US" dirty="0">
              <a:sym typeface="Wingdings" panose="05000000000000000000" pitchFamily="2" charset="2"/>
            </a:endParaRPr>
          </a:p>
          <a:p>
            <a:r>
              <a:rPr lang="en-US" u="sng" dirty="0"/>
              <a:t>Activity 1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3 (w/c 4</a:t>
            </a:r>
            <a:r>
              <a:rPr lang="en-US" b="1" baseline="30000" dirty="0"/>
              <a:t>th</a:t>
            </a:r>
            <a:r>
              <a:rPr lang="en-US" b="1" dirty="0"/>
              <a:t> May) </a:t>
            </a:r>
          </a:p>
          <a:p>
            <a:r>
              <a:rPr lang="en-US" b="1" dirty="0"/>
              <a:t>Lesson </a:t>
            </a:r>
            <a:r>
              <a:rPr lang="en-US" b="1" dirty="0" smtClean="0"/>
              <a:t>3 </a:t>
            </a:r>
            <a:r>
              <a:rPr lang="en-US" b="1" dirty="0"/>
              <a:t>– </a:t>
            </a:r>
            <a:r>
              <a:rPr lang="en-US" b="1" dirty="0" smtClean="0"/>
              <a:t>Related facts</a:t>
            </a:r>
            <a:endParaRPr lang="en-US" b="1" dirty="0"/>
          </a:p>
          <a:p>
            <a:endParaRPr lang="en-US" dirty="0">
              <a:sym typeface="Wingdings" panose="05000000000000000000" pitchFamily="2" charset="2"/>
            </a:endParaRPr>
          </a:p>
          <a:p>
            <a:r>
              <a:rPr lang="en-US" u="sng" dirty="0">
                <a:sym typeface="Wingdings" panose="05000000000000000000" pitchFamily="2" charset="2"/>
              </a:rPr>
              <a:t>Activity 2 </a:t>
            </a:r>
            <a:r>
              <a:rPr lang="en-US" dirty="0">
                <a:sym typeface="Wingdings" panose="05000000000000000000" pitchFamily="2" charset="2"/>
              </a:rPr>
              <a:t>– White Rose Home Learning  </a:t>
            </a:r>
            <a:r>
              <a:rPr lang="en-US" b="1" dirty="0"/>
              <a:t>Summer Term – Week 3 (w/c 4th May)</a:t>
            </a:r>
            <a:r>
              <a:rPr lang="en-US" b="1" dirty="0">
                <a:sym typeface="Wingdings" panose="05000000000000000000" pitchFamily="2" charset="2"/>
              </a:rPr>
              <a:t>  Lesson </a:t>
            </a:r>
            <a:r>
              <a:rPr lang="en-US" b="1" dirty="0" smtClean="0">
                <a:sym typeface="Wingdings" panose="05000000000000000000" pitchFamily="2" charset="2"/>
              </a:rPr>
              <a:t>4 -  add and subtract ones</a:t>
            </a:r>
            <a:endParaRPr lang="en-US" b="1" dirty="0">
              <a:sym typeface="Wingdings" panose="05000000000000000000" pitchFamily="2" charset="2"/>
            </a:endParaRP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3 (w/c 4</a:t>
            </a:r>
            <a:r>
              <a:rPr lang="en-US" b="1" baseline="30000" dirty="0"/>
              <a:t>th</a:t>
            </a:r>
            <a:r>
              <a:rPr lang="en-US" b="1" dirty="0"/>
              <a:t> </a:t>
            </a:r>
            <a:r>
              <a:rPr lang="en-US" b="1" dirty="0" smtClean="0"/>
              <a:t>May) Lesson 5 – Friday Challenge – this weeks activity is all about symmetry. It would be great if you could make your own pizza symmetrical. You could even use a tortilla wrap as your pizza base!</a:t>
            </a:r>
            <a:endParaRPr lang="en-US" b="1" dirty="0"/>
          </a:p>
          <a:p>
            <a:endParaRPr lang="en-US" b="1" dirty="0"/>
          </a:p>
          <a:p>
            <a:r>
              <a:rPr lang="en-US" sz="1600" dirty="0"/>
              <a:t>Extension – </a:t>
            </a:r>
            <a:r>
              <a:rPr lang="en-US" sz="1600" dirty="0">
                <a:hlinkClick r:id="rId2"/>
              </a:rPr>
              <a:t>https://</a:t>
            </a:r>
            <a:r>
              <a:rPr lang="en-US" sz="1600" dirty="0" smtClean="0">
                <a:hlinkClick r:id="rId2"/>
              </a:rPr>
              <a:t>www.twinkl.co.uk/resource/year-2-diving-into-mastery-related-facts-activity-cards-t-m-3727</a:t>
            </a:r>
            <a:r>
              <a:rPr lang="en-US" sz="1600" dirty="0" smtClean="0"/>
              <a:t> Here is the link to some related facts activity cards. Similar to the extension the last week these are great activities to challenge your child's understanding. The question prompts allow your child to gain a deeper and understanding and </a:t>
            </a:r>
            <a:r>
              <a:rPr lang="en-US" sz="1600" dirty="0" err="1" smtClean="0"/>
              <a:t>vocalise</a:t>
            </a:r>
            <a:r>
              <a:rPr lang="en-US" sz="1600" smtClean="0"/>
              <a:t> their reasoning.</a:t>
            </a:r>
            <a:endParaRPr lang="en-US" sz="1600" dirty="0"/>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Science</a:t>
            </a:r>
            <a:endParaRPr lang="en-GB" dirty="0"/>
          </a:p>
        </p:txBody>
      </p:sp>
      <p:sp>
        <p:nvSpPr>
          <p:cNvPr id="8" name="Content Placeholder 7"/>
          <p:cNvSpPr>
            <a:spLocks noGrp="1"/>
          </p:cNvSpPr>
          <p:nvPr>
            <p:ph idx="1"/>
          </p:nvPr>
        </p:nvSpPr>
        <p:spPr>
          <a:xfrm>
            <a:off x="395536" y="908720"/>
            <a:ext cx="8229600" cy="4968552"/>
          </a:xfrm>
        </p:spPr>
        <p:txBody>
          <a:bodyPr>
            <a:normAutofit/>
          </a:bodyPr>
          <a:lstStyle/>
          <a:p>
            <a:endParaRPr lang="en-US" sz="2400" dirty="0" smtClean="0"/>
          </a:p>
          <a:p>
            <a:endParaRPr lang="en-US" sz="2400" dirty="0" smtClean="0"/>
          </a:p>
          <a:p>
            <a:endParaRPr lang="en-GB" sz="2400" dirty="0"/>
          </a:p>
        </p:txBody>
      </p:sp>
      <p:sp>
        <p:nvSpPr>
          <p:cNvPr id="2" name="TextBox 1"/>
          <p:cNvSpPr txBox="1"/>
          <p:nvPr/>
        </p:nvSpPr>
        <p:spPr>
          <a:xfrm>
            <a:off x="332986" y="1729710"/>
            <a:ext cx="7901963" cy="646331"/>
          </a:xfrm>
          <a:prstGeom prst="rect">
            <a:avLst/>
          </a:prstGeom>
          <a:noFill/>
        </p:spPr>
        <p:txBody>
          <a:bodyPr wrap="square" rtlCol="0">
            <a:spAutoFit/>
          </a:bodyPr>
          <a:lstStyle/>
          <a:p>
            <a:r>
              <a:rPr lang="en-GB" dirty="0" smtClean="0">
                <a:hlinkClick r:id="rId2"/>
              </a:rPr>
              <a:t>https</a:t>
            </a:r>
            <a:r>
              <a:rPr lang="en-GB" dirty="0">
                <a:hlinkClick r:id="rId2"/>
              </a:rPr>
              <a:t>://</a:t>
            </a:r>
            <a:r>
              <a:rPr lang="en-GB" dirty="0" smtClean="0">
                <a:hlinkClick r:id="rId2"/>
              </a:rPr>
              <a:t>www.twinkl.co.uk/resource/tp-sc-050-planit-science-year-2-living-things-and-their-habitats-unit-pack</a:t>
            </a:r>
            <a:endParaRPr lang="en-GB" dirty="0" smtClean="0"/>
          </a:p>
        </p:txBody>
      </p:sp>
      <p:sp>
        <p:nvSpPr>
          <p:cNvPr id="3" name="TextBox 2"/>
          <p:cNvSpPr txBox="1"/>
          <p:nvPr/>
        </p:nvSpPr>
        <p:spPr>
          <a:xfrm>
            <a:off x="612635" y="1080014"/>
            <a:ext cx="7991813" cy="646331"/>
          </a:xfrm>
          <a:prstGeom prst="rect">
            <a:avLst/>
          </a:prstGeom>
          <a:noFill/>
        </p:spPr>
        <p:txBody>
          <a:bodyPr wrap="square" rtlCol="0">
            <a:spAutoFit/>
          </a:bodyPr>
          <a:lstStyle/>
          <a:p>
            <a:r>
              <a:rPr lang="en-US" dirty="0" smtClean="0"/>
              <a:t>We are continuing with our topic on living things and their habitats. This weeks work is about comparing different types of habitats. Click on the link below</a:t>
            </a: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647392"/>
            <a:ext cx="2297807" cy="15627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ight Arrow 4"/>
          <p:cNvSpPr/>
          <p:nvPr/>
        </p:nvSpPr>
        <p:spPr>
          <a:xfrm rot="10800000">
            <a:off x="683568" y="3357074"/>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627784" y="3274866"/>
            <a:ext cx="1656184" cy="307777"/>
          </a:xfrm>
          <a:prstGeom prst="rect">
            <a:avLst/>
          </a:prstGeom>
          <a:noFill/>
        </p:spPr>
        <p:txBody>
          <a:bodyPr wrap="square" rtlCol="0">
            <a:spAutoFit/>
          </a:bodyPr>
          <a:lstStyle/>
          <a:p>
            <a:r>
              <a:rPr lang="en-US" sz="1400" dirty="0" smtClean="0"/>
              <a:t>Click on lesson 2</a:t>
            </a:r>
            <a:endParaRPr lang="en-GB" sz="1400" dirty="0"/>
          </a:p>
        </p:txBody>
      </p:sp>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2647391"/>
            <a:ext cx="2416713" cy="171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ight Arrow 11"/>
          <p:cNvSpPr/>
          <p:nvPr/>
        </p:nvSpPr>
        <p:spPr>
          <a:xfrm rot="10800000">
            <a:off x="5496981" y="4111695"/>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p:cNvSpPr txBox="1"/>
          <p:nvPr/>
        </p:nvSpPr>
        <p:spPr>
          <a:xfrm>
            <a:off x="7433742" y="2706028"/>
            <a:ext cx="1296144" cy="1600438"/>
          </a:xfrm>
          <a:prstGeom prst="rect">
            <a:avLst/>
          </a:prstGeom>
          <a:noFill/>
        </p:spPr>
        <p:txBody>
          <a:bodyPr wrap="square" rtlCol="0">
            <a:spAutoFit/>
          </a:bodyPr>
          <a:lstStyle/>
          <a:p>
            <a:r>
              <a:rPr lang="en-US" sz="1400" dirty="0" smtClean="0"/>
              <a:t>Click on the local habitats </a:t>
            </a:r>
            <a:r>
              <a:rPr lang="en-US" sz="1400" dirty="0" err="1" smtClean="0"/>
              <a:t>Powerpoint</a:t>
            </a:r>
            <a:r>
              <a:rPr lang="en-US" sz="1400" dirty="0" smtClean="0"/>
              <a:t> and use it to learn about different habitats.</a:t>
            </a:r>
            <a:endParaRPr lang="en-GB" sz="1400" dirty="0"/>
          </a:p>
        </p:txBody>
      </p:sp>
      <p:sp>
        <p:nvSpPr>
          <p:cNvPr id="9" name="TextBox 8"/>
          <p:cNvSpPr txBox="1"/>
          <p:nvPr/>
        </p:nvSpPr>
        <p:spPr>
          <a:xfrm>
            <a:off x="262195" y="4643844"/>
            <a:ext cx="1296144" cy="369332"/>
          </a:xfrm>
          <a:prstGeom prst="rect">
            <a:avLst/>
          </a:prstGeom>
          <a:noFill/>
        </p:spPr>
        <p:txBody>
          <a:bodyPr wrap="square" rtlCol="0">
            <a:spAutoFit/>
          </a:bodyPr>
          <a:lstStyle/>
          <a:p>
            <a:r>
              <a:rPr lang="en-US" dirty="0" smtClean="0"/>
              <a:t>Activity 1</a:t>
            </a:r>
            <a:endParaRPr lang="en-GB" dirty="0"/>
          </a:p>
        </p:txBody>
      </p:sp>
      <p:pic>
        <p:nvPicPr>
          <p:cNvPr id="1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5013176"/>
            <a:ext cx="2416713" cy="171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Right Arrow 15"/>
          <p:cNvSpPr/>
          <p:nvPr/>
        </p:nvSpPr>
        <p:spPr>
          <a:xfrm rot="10800000">
            <a:off x="1445729" y="6309320"/>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3352052" y="5133368"/>
            <a:ext cx="5429726" cy="1477328"/>
          </a:xfrm>
          <a:prstGeom prst="rect">
            <a:avLst/>
          </a:prstGeom>
          <a:noFill/>
        </p:spPr>
        <p:txBody>
          <a:bodyPr wrap="square" rtlCol="0">
            <a:spAutoFit/>
          </a:bodyPr>
          <a:lstStyle/>
          <a:p>
            <a:r>
              <a:rPr lang="en-US" dirty="0" smtClean="0"/>
              <a:t>Once you have watched the </a:t>
            </a:r>
            <a:r>
              <a:rPr lang="en-US" dirty="0" err="1" smtClean="0"/>
              <a:t>Powerpoint</a:t>
            </a:r>
            <a:r>
              <a:rPr lang="en-US" dirty="0" smtClean="0"/>
              <a:t> complete the sorting activity matching the living things to their habitat. Either print it out, cut out and stick or use the sheets as a template to draw the habitats and living things yourself.</a:t>
            </a:r>
            <a:endParaRPr lang="en-GB" dirty="0"/>
          </a:p>
        </p:txBody>
      </p:sp>
    </p:spTree>
    <p:extLst>
      <p:ext uri="{BB962C8B-B14F-4D97-AF65-F5344CB8AC3E}">
        <p14:creationId xmlns:p14="http://schemas.microsoft.com/office/powerpoint/2010/main" val="15873944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797084"/>
            <a:ext cx="2416713" cy="171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183" y="764703"/>
            <a:ext cx="2416713" cy="171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66391" y="796062"/>
            <a:ext cx="1784420" cy="369332"/>
          </a:xfrm>
          <a:prstGeom prst="rect">
            <a:avLst/>
          </a:prstGeom>
          <a:noFill/>
        </p:spPr>
        <p:txBody>
          <a:bodyPr wrap="square" rtlCol="0">
            <a:spAutoFit/>
          </a:bodyPr>
          <a:lstStyle/>
          <a:p>
            <a:r>
              <a:rPr lang="en-US" dirty="0" smtClean="0"/>
              <a:t>Activity 2 </a:t>
            </a:r>
            <a:endParaRPr lang="en-GB" dirty="0"/>
          </a:p>
        </p:txBody>
      </p:sp>
      <p:sp>
        <p:nvSpPr>
          <p:cNvPr id="7" name="Right Arrow 6"/>
          <p:cNvSpPr/>
          <p:nvPr/>
        </p:nvSpPr>
        <p:spPr>
          <a:xfrm rot="10800000">
            <a:off x="1871136" y="1222294"/>
            <a:ext cx="2156572" cy="984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ight Arrow 7"/>
          <p:cNvSpPr/>
          <p:nvPr/>
        </p:nvSpPr>
        <p:spPr>
          <a:xfrm rot="10800000">
            <a:off x="1491435" y="2996952"/>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p:cNvSpPr txBox="1"/>
          <p:nvPr/>
        </p:nvSpPr>
        <p:spPr>
          <a:xfrm>
            <a:off x="4027708" y="701286"/>
            <a:ext cx="4936780" cy="2031325"/>
          </a:xfrm>
          <a:prstGeom prst="rect">
            <a:avLst/>
          </a:prstGeom>
          <a:noFill/>
        </p:spPr>
        <p:txBody>
          <a:bodyPr wrap="square" rtlCol="0">
            <a:spAutoFit/>
          </a:bodyPr>
          <a:lstStyle/>
          <a:p>
            <a:r>
              <a:rPr lang="en-US" dirty="0" smtClean="0"/>
              <a:t>For this activity you will need to visit a local habitat. This can be your garden, a place you can stop at on a walk (e.g. an area of wood, a pond or a field) or you can research one online. </a:t>
            </a:r>
            <a:r>
              <a:rPr lang="en-US" smtClean="0"/>
              <a:t>Then </a:t>
            </a:r>
            <a:r>
              <a:rPr lang="en-US" dirty="0" smtClean="0"/>
              <a:t>draw a map of the local habitat and label everything you find there whether alive or not. You can print this out or use it as a template and draw your own.</a:t>
            </a:r>
            <a:endParaRPr lang="en-GB" dirty="0"/>
          </a:p>
        </p:txBody>
      </p:sp>
      <p:sp>
        <p:nvSpPr>
          <p:cNvPr id="10" name="TextBox 9"/>
          <p:cNvSpPr txBox="1"/>
          <p:nvPr/>
        </p:nvSpPr>
        <p:spPr>
          <a:xfrm>
            <a:off x="3491880" y="2918819"/>
            <a:ext cx="2304256" cy="369332"/>
          </a:xfrm>
          <a:prstGeom prst="rect">
            <a:avLst/>
          </a:prstGeom>
          <a:noFill/>
        </p:spPr>
        <p:txBody>
          <a:bodyPr wrap="square" rtlCol="0">
            <a:spAutoFit/>
          </a:bodyPr>
          <a:lstStyle/>
          <a:p>
            <a:r>
              <a:rPr lang="en-US" dirty="0" smtClean="0"/>
              <a:t>Activity 3</a:t>
            </a:r>
            <a:endParaRPr lang="en-GB" dirty="0"/>
          </a:p>
        </p:txBody>
      </p:sp>
      <p:sp>
        <p:nvSpPr>
          <p:cNvPr id="12" name="TextBox 11"/>
          <p:cNvSpPr txBox="1"/>
          <p:nvPr/>
        </p:nvSpPr>
        <p:spPr>
          <a:xfrm>
            <a:off x="2773284" y="3288151"/>
            <a:ext cx="6191204" cy="1754326"/>
          </a:xfrm>
          <a:prstGeom prst="rect">
            <a:avLst/>
          </a:prstGeom>
          <a:noFill/>
        </p:spPr>
        <p:txBody>
          <a:bodyPr wrap="square" rtlCol="0">
            <a:spAutoFit/>
          </a:bodyPr>
          <a:lstStyle/>
          <a:p>
            <a:r>
              <a:rPr lang="en-US" dirty="0" smtClean="0"/>
              <a:t>Using all the things you have found in activity 2 complete the table saying whether the things you have found are alive (e.g. a bird), dead (anything that used to be part of a living thing such as a fallen leaf) or never been alive (such as a stone or a brick).</a:t>
            </a:r>
            <a:r>
              <a:rPr lang="en-US" dirty="0"/>
              <a:t> You can print this out or use it as a template and draw your </a:t>
            </a:r>
            <a:r>
              <a:rPr lang="en-US" dirty="0" smtClean="0"/>
              <a:t>own table.</a:t>
            </a:r>
            <a:endParaRPr lang="en-GB" dirty="0"/>
          </a:p>
        </p:txBody>
      </p:sp>
      <p:pic>
        <p:nvPicPr>
          <p:cNvPr id="1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5042477"/>
            <a:ext cx="2416713" cy="1717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ight Arrow 13"/>
          <p:cNvSpPr/>
          <p:nvPr/>
        </p:nvSpPr>
        <p:spPr>
          <a:xfrm>
            <a:off x="4644008" y="5131195"/>
            <a:ext cx="1872208" cy="9842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Lightning Bolt 14"/>
          <p:cNvSpPr/>
          <p:nvPr/>
        </p:nvSpPr>
        <p:spPr>
          <a:xfrm>
            <a:off x="3491880" y="5393256"/>
            <a:ext cx="576064" cy="391968"/>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4027708" y="5439668"/>
            <a:ext cx="2244661" cy="923330"/>
          </a:xfrm>
          <a:prstGeom prst="rect">
            <a:avLst/>
          </a:prstGeom>
          <a:noFill/>
        </p:spPr>
        <p:txBody>
          <a:bodyPr wrap="square" rtlCol="0">
            <a:spAutoFit/>
          </a:bodyPr>
          <a:lstStyle/>
          <a:p>
            <a:r>
              <a:rPr lang="en-US" dirty="0" smtClean="0"/>
              <a:t>If you get a chance have a go at the word search too.</a:t>
            </a:r>
            <a:endParaRPr lang="en-GB" dirty="0"/>
          </a:p>
        </p:txBody>
      </p:sp>
    </p:spTree>
    <p:extLst>
      <p:ext uri="{BB962C8B-B14F-4D97-AF65-F5344CB8AC3E}">
        <p14:creationId xmlns:p14="http://schemas.microsoft.com/office/powerpoint/2010/main" val="25369348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6331</TotalTime>
  <Words>1475</Words>
  <Application>Microsoft Office PowerPoint</Application>
  <PresentationFormat>On-screen Show (4:3)</PresentationFormat>
  <Paragraphs>82</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Maths Learning</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66</cp:revision>
  <dcterms:created xsi:type="dcterms:W3CDTF">2020-03-18T10:41:37Z</dcterms:created>
  <dcterms:modified xsi:type="dcterms:W3CDTF">2020-05-16T18:09:58Z</dcterms:modified>
</cp:coreProperties>
</file>