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65" r:id="rId4"/>
    <p:sldId id="277" r:id="rId5"/>
    <p:sldId id="278" r:id="rId6"/>
    <p:sldId id="264" r:id="rId7"/>
    <p:sldId id="271" r:id="rId8"/>
    <p:sldId id="279" r:id="rId9"/>
    <p:sldId id="258" r:id="rId10"/>
    <p:sldId id="269" r:id="rId11"/>
    <p:sldId id="270" r:id="rId12"/>
    <p:sldId id="275" r:id="rId13"/>
    <p:sldId id="260" r:id="rId14"/>
    <p:sldId id="261" r:id="rId15"/>
    <p:sldId id="268" r:id="rId16"/>
    <p:sldId id="263" r:id="rId17"/>
    <p:sldId id="273"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2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24/04/2020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24/04/2020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24/04/2020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24/04/2020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24/04/2020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24/04/2020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24/04/2020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jeannewillis.com/BogText1.html" TargetMode="Externa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RlvuWMqAPTQ" TargetMode="External"/><Relationship Id="rId2" Type="http://schemas.openxmlformats.org/officeDocument/2006/relationships/hyperlink" Target="https://www.youtube.com/watch?v=WOSadLyqshg" TargetMode="Externa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oxfordowl.co.u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phonicsplay.co.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smtClean="0"/>
              <a:t>Year 1</a:t>
            </a:r>
          </a:p>
          <a:p>
            <a:r>
              <a:rPr lang="en-US" sz="6600" dirty="0" smtClean="0"/>
              <a:t>Term 5 </a:t>
            </a:r>
            <a:r>
              <a:rPr lang="en-US" sz="6600" smtClean="0"/>
              <a:t>Week </a:t>
            </a:r>
            <a:r>
              <a:rPr lang="en-US" sz="6600" dirty="0"/>
              <a:t>2</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normAutofit/>
          </a:bodyPr>
          <a:lstStyle/>
          <a:p>
            <a:r>
              <a:rPr lang="en-US" dirty="0" smtClean="0"/>
              <a:t>Hello Year 1!</a:t>
            </a:r>
            <a:endParaRPr lang="en-GB" dirty="0"/>
          </a:p>
        </p:txBody>
      </p:sp>
      <p:sp>
        <p:nvSpPr>
          <p:cNvPr id="3" name="Content Placeholder 2"/>
          <p:cNvSpPr>
            <a:spLocks noGrp="1"/>
          </p:cNvSpPr>
          <p:nvPr>
            <p:ph idx="1"/>
          </p:nvPr>
        </p:nvSpPr>
        <p:spPr>
          <a:xfrm>
            <a:off x="395536" y="1052736"/>
            <a:ext cx="8229600" cy="4525963"/>
          </a:xfrm>
        </p:spPr>
        <p:txBody>
          <a:bodyPr>
            <a:noAutofit/>
          </a:bodyPr>
          <a:lstStyle/>
          <a:p>
            <a:pPr marL="0" indent="0">
              <a:buNone/>
            </a:pPr>
            <a:r>
              <a:rPr lang="en-US" sz="2400" dirty="0" smtClean="0"/>
              <a:t>I hope you have had a good weekend and are ready for this week’s learning. There are three English tasks, three White Rose </a:t>
            </a:r>
            <a:r>
              <a:rPr lang="en-US" sz="2400" dirty="0" err="1" smtClean="0"/>
              <a:t>Maths</a:t>
            </a:r>
            <a:r>
              <a:rPr lang="en-US" sz="2400" dirty="0" smtClean="0"/>
              <a:t> lessons  to complete and an  RE activity. Make sure you are also reading everyday (either books you have at home or books from the Oxford Owl website) and </a:t>
            </a:r>
            <a:r>
              <a:rPr lang="en-US" sz="2400" dirty="0" err="1" smtClean="0"/>
              <a:t>practising</a:t>
            </a:r>
            <a:r>
              <a:rPr lang="en-US" sz="2400" dirty="0" smtClean="0"/>
              <a:t> your Phonics with the </a:t>
            </a:r>
            <a:r>
              <a:rPr lang="en-US" sz="2400" dirty="0" err="1" smtClean="0"/>
              <a:t>PhonicsPlay</a:t>
            </a:r>
            <a:r>
              <a:rPr lang="en-US" sz="2400" dirty="0" smtClean="0"/>
              <a:t> website. You should also be writing regularly in your writing journal/diary. </a:t>
            </a:r>
          </a:p>
          <a:p>
            <a:pPr marL="0" indent="0">
              <a:buNone/>
            </a:pPr>
            <a:endParaRPr lang="en-US" sz="2200" dirty="0"/>
          </a:p>
        </p:txBody>
      </p:sp>
      <p:sp>
        <p:nvSpPr>
          <p:cNvPr id="4" name="TextBox 3"/>
          <p:cNvSpPr txBox="1"/>
          <p:nvPr/>
        </p:nvSpPr>
        <p:spPr>
          <a:xfrm>
            <a:off x="395536" y="4005064"/>
            <a:ext cx="5760640" cy="1938992"/>
          </a:xfrm>
          <a:prstGeom prst="rect">
            <a:avLst/>
          </a:prstGeom>
          <a:noFill/>
        </p:spPr>
        <p:txBody>
          <a:bodyPr wrap="square" rtlCol="0">
            <a:spAutoFit/>
          </a:bodyPr>
          <a:lstStyle/>
          <a:p>
            <a:r>
              <a:rPr lang="en-US" sz="2400" dirty="0"/>
              <a:t>It was my birthday this week and my best present was a pair </a:t>
            </a:r>
            <a:r>
              <a:rPr lang="en-US" sz="2400" dirty="0" smtClean="0"/>
              <a:t>of </a:t>
            </a:r>
            <a:r>
              <a:rPr lang="en-US" sz="2400" dirty="0"/>
              <a:t>pink roller skates. I’m just off </a:t>
            </a:r>
            <a:r>
              <a:rPr lang="en-US" sz="2400" dirty="0" smtClean="0"/>
              <a:t>to the </a:t>
            </a:r>
            <a:r>
              <a:rPr lang="en-US" sz="2400" dirty="0"/>
              <a:t>park to have a </a:t>
            </a:r>
            <a:r>
              <a:rPr lang="en-US" sz="2400" dirty="0" smtClean="0"/>
              <a:t>practice!</a:t>
            </a:r>
            <a:endParaRPr lang="en-US" sz="2400" dirty="0"/>
          </a:p>
          <a:p>
            <a:endParaRPr lang="en-US" sz="2400" dirty="0"/>
          </a:p>
          <a:p>
            <a:r>
              <a:rPr lang="en-US" sz="2400" dirty="0"/>
              <a:t>Love from </a:t>
            </a:r>
            <a:r>
              <a:rPr lang="en-US" sz="2400" dirty="0" err="1"/>
              <a:t>Mrs</a:t>
            </a:r>
            <a:r>
              <a:rPr lang="en-US" sz="2400" dirty="0"/>
              <a:t> Child</a:t>
            </a:r>
            <a:endParaRPr lang="en-GB" sz="2400"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00192" y="4022732"/>
            <a:ext cx="2618880" cy="26188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6823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5760"/>
            <a:ext cx="8229600" cy="1143000"/>
          </a:xfrm>
        </p:spPr>
        <p:txBody>
          <a:bodyPr/>
          <a:lstStyle/>
          <a:p>
            <a:r>
              <a:rPr lang="en-GB" dirty="0" smtClean="0"/>
              <a:t>English Learning 1</a:t>
            </a:r>
            <a:endParaRPr lang="en-GB" dirty="0"/>
          </a:p>
        </p:txBody>
      </p:sp>
      <p:sp>
        <p:nvSpPr>
          <p:cNvPr id="3" name="Content Placeholder 2"/>
          <p:cNvSpPr>
            <a:spLocks noGrp="1"/>
          </p:cNvSpPr>
          <p:nvPr>
            <p:ph idx="1"/>
          </p:nvPr>
        </p:nvSpPr>
        <p:spPr>
          <a:xfrm>
            <a:off x="179512" y="1340768"/>
            <a:ext cx="5514744" cy="5517232"/>
          </a:xfrm>
        </p:spPr>
        <p:txBody>
          <a:bodyPr>
            <a:normAutofit fontScale="70000" lnSpcReduction="20000"/>
          </a:bodyPr>
          <a:lstStyle/>
          <a:p>
            <a:pPr marL="0" indent="0">
              <a:buNone/>
            </a:pPr>
            <a:r>
              <a:rPr lang="en-GB" dirty="0" smtClean="0"/>
              <a:t>I hope you enjoyed the story of </a:t>
            </a:r>
            <a:br>
              <a:rPr lang="en-GB" dirty="0" smtClean="0"/>
            </a:br>
            <a:r>
              <a:rPr lang="en-GB" dirty="0" smtClean="0"/>
              <a:t>The Bog Baby. </a:t>
            </a:r>
            <a:br>
              <a:rPr lang="en-GB" dirty="0" smtClean="0"/>
            </a:br>
            <a:endParaRPr lang="en-GB" dirty="0"/>
          </a:p>
          <a:p>
            <a:pPr marL="0" indent="0">
              <a:buNone/>
            </a:pPr>
            <a:r>
              <a:rPr lang="en-GB" dirty="0" smtClean="0"/>
              <a:t>Today we are thinking about verbs. Remember that verbs are doing words that you can act out. In this story, the verbs are in the past tense and many use the –</a:t>
            </a:r>
            <a:r>
              <a:rPr lang="en-GB" dirty="0" err="1" smtClean="0"/>
              <a:t>ed</a:t>
            </a:r>
            <a:r>
              <a:rPr lang="en-GB" dirty="0" smtClean="0"/>
              <a:t> suffix to show this. Make a list of as many verbs with the –</a:t>
            </a:r>
            <a:r>
              <a:rPr lang="en-GB" dirty="0" err="1" smtClean="0"/>
              <a:t>ed</a:t>
            </a:r>
            <a:r>
              <a:rPr lang="en-GB" dirty="0" smtClean="0"/>
              <a:t> suffix that you can find in the text. Try and use five of them in sentences of your own.</a:t>
            </a:r>
            <a:br>
              <a:rPr lang="en-GB" dirty="0" smtClean="0"/>
            </a:br>
            <a:endParaRPr lang="en-GB" dirty="0" smtClean="0"/>
          </a:p>
          <a:p>
            <a:pPr marL="0" indent="0">
              <a:buNone/>
            </a:pPr>
            <a:r>
              <a:rPr lang="en-GB" dirty="0" smtClean="0"/>
              <a:t>You can use the attached </a:t>
            </a:r>
            <a:r>
              <a:rPr lang="en-GB" dirty="0" err="1" smtClean="0"/>
              <a:t>powerpoint</a:t>
            </a:r>
            <a:r>
              <a:rPr lang="en-GB" dirty="0" smtClean="0"/>
              <a:t> version of the story to help you spot them. </a:t>
            </a:r>
          </a:p>
          <a:p>
            <a:pPr marL="0" indent="0">
              <a:buNone/>
            </a:pPr>
            <a:endParaRPr lang="en-GB" dirty="0"/>
          </a:p>
          <a:p>
            <a:pPr marL="0" indent="0">
              <a:buNone/>
            </a:pPr>
            <a:r>
              <a:rPr lang="en-GB" dirty="0" smtClean="0"/>
              <a:t>(There are also past tense verbs in the story that do not use the –</a:t>
            </a:r>
            <a:r>
              <a:rPr lang="en-GB" dirty="0" err="1" smtClean="0"/>
              <a:t>ed</a:t>
            </a:r>
            <a:r>
              <a:rPr lang="en-GB" dirty="0" smtClean="0"/>
              <a:t> suffix – maybe you could spot some of these too.)</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916832"/>
            <a:ext cx="2683577" cy="22322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660232" y="4437112"/>
            <a:ext cx="1800200" cy="861774"/>
          </a:xfrm>
          <a:prstGeom prst="rect">
            <a:avLst/>
          </a:prstGeom>
          <a:noFill/>
        </p:spPr>
        <p:txBody>
          <a:bodyPr wrap="square" rtlCol="0">
            <a:spAutoFit/>
          </a:bodyPr>
          <a:lstStyle/>
          <a:p>
            <a:r>
              <a:rPr lang="en-GB" sz="1600" dirty="0" smtClean="0"/>
              <a:t>squeak</a:t>
            </a:r>
            <a:r>
              <a:rPr lang="en-GB" sz="1600" b="1" dirty="0" smtClean="0"/>
              <a:t>ed</a:t>
            </a:r>
          </a:p>
          <a:p>
            <a:r>
              <a:rPr lang="en-GB" sz="1600" dirty="0" smtClean="0"/>
              <a:t>float</a:t>
            </a:r>
            <a:r>
              <a:rPr lang="en-GB" sz="1600" b="1" dirty="0" smtClean="0"/>
              <a:t>ed</a:t>
            </a:r>
          </a:p>
          <a:p>
            <a:r>
              <a:rPr lang="en-GB" sz="1600" dirty="0" smtClean="0"/>
              <a:t>strok</a:t>
            </a:r>
            <a:r>
              <a:rPr lang="en-GB" sz="1600" b="1" dirty="0" smtClean="0"/>
              <a:t>ed</a:t>
            </a:r>
            <a:endParaRPr lang="en-GB" sz="1600" b="1" dirty="0"/>
          </a:p>
        </p:txBody>
      </p:sp>
    </p:spTree>
    <p:extLst>
      <p:ext uri="{BB962C8B-B14F-4D97-AF65-F5344CB8AC3E}">
        <p14:creationId xmlns:p14="http://schemas.microsoft.com/office/powerpoint/2010/main" val="40461480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5760"/>
            <a:ext cx="8229600" cy="1143000"/>
          </a:xfrm>
        </p:spPr>
        <p:txBody>
          <a:bodyPr/>
          <a:lstStyle/>
          <a:p>
            <a:r>
              <a:rPr lang="en-GB" dirty="0" smtClean="0"/>
              <a:t>English Learning 2</a:t>
            </a:r>
            <a:endParaRPr lang="en-GB" dirty="0"/>
          </a:p>
        </p:txBody>
      </p:sp>
      <p:sp>
        <p:nvSpPr>
          <p:cNvPr id="3" name="Content Placeholder 2"/>
          <p:cNvSpPr>
            <a:spLocks noGrp="1"/>
          </p:cNvSpPr>
          <p:nvPr>
            <p:ph idx="1"/>
          </p:nvPr>
        </p:nvSpPr>
        <p:spPr>
          <a:xfrm>
            <a:off x="179512" y="1340768"/>
            <a:ext cx="6552728" cy="5517232"/>
          </a:xfrm>
        </p:spPr>
        <p:txBody>
          <a:bodyPr>
            <a:normAutofit fontScale="92500"/>
          </a:bodyPr>
          <a:lstStyle/>
          <a:p>
            <a:pPr marL="0" indent="0">
              <a:buNone/>
            </a:pPr>
            <a:r>
              <a:rPr lang="en-GB" dirty="0" smtClean="0"/>
              <a:t>Can you make your own Bog Baby?</a:t>
            </a:r>
            <a:br>
              <a:rPr lang="en-GB" dirty="0" smtClean="0"/>
            </a:br>
            <a:endParaRPr lang="en-GB" dirty="0" smtClean="0"/>
          </a:p>
          <a:p>
            <a:pPr marL="0" indent="0">
              <a:buNone/>
            </a:pPr>
            <a:r>
              <a:rPr lang="en-GB" dirty="0" smtClean="0"/>
              <a:t>You could use </a:t>
            </a:r>
            <a:r>
              <a:rPr lang="en-GB" dirty="0" err="1" smtClean="0"/>
              <a:t>plasticine</a:t>
            </a:r>
            <a:r>
              <a:rPr lang="en-GB" dirty="0" smtClean="0"/>
              <a:t>, playdough, salt dough, a pompom, papier-</a:t>
            </a:r>
            <a:r>
              <a:rPr lang="en-GB" dirty="0" err="1" smtClean="0"/>
              <a:t>mache</a:t>
            </a:r>
            <a:r>
              <a:rPr lang="en-GB" dirty="0" smtClean="0"/>
              <a:t>, crumpled paper or a balloon filled with flour. You can find lots of inspiration if you Google “make a bog baby” or you can look at the authors website at </a:t>
            </a:r>
            <a:r>
              <a:rPr lang="en-GB" dirty="0" smtClean="0">
                <a:hlinkClick r:id="rId2"/>
              </a:rPr>
              <a:t>http</a:t>
            </a:r>
            <a:r>
              <a:rPr lang="en-GB" dirty="0">
                <a:hlinkClick r:id="rId2"/>
              </a:rPr>
              <a:t>://jeannewillis.com/BogText1.html</a:t>
            </a:r>
            <a:r>
              <a:rPr lang="en-GB" dirty="0" smtClean="0"/>
              <a:t> . </a:t>
            </a:r>
            <a:br>
              <a:rPr lang="en-GB" dirty="0" smtClean="0"/>
            </a:br>
            <a:r>
              <a:rPr lang="en-GB" dirty="0" smtClean="0"/>
              <a:t/>
            </a:r>
            <a:br>
              <a:rPr lang="en-GB" dirty="0" smtClean="0"/>
            </a:br>
            <a:endParaRPr lang="en-GB" dirty="0" smtClean="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91471" y="2924944"/>
            <a:ext cx="2106225" cy="15796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descr="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88083" y="1124744"/>
            <a:ext cx="2109613" cy="158221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516216" y="4725144"/>
            <a:ext cx="2434977" cy="12377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204850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5760"/>
            <a:ext cx="8229600" cy="1143000"/>
          </a:xfrm>
        </p:spPr>
        <p:txBody>
          <a:bodyPr/>
          <a:lstStyle/>
          <a:p>
            <a:r>
              <a:rPr lang="en-GB" dirty="0" smtClean="0"/>
              <a:t>English Learning 3</a:t>
            </a:r>
            <a:endParaRPr lang="en-GB" dirty="0"/>
          </a:p>
        </p:txBody>
      </p:sp>
      <p:sp>
        <p:nvSpPr>
          <p:cNvPr id="3" name="Content Placeholder 2"/>
          <p:cNvSpPr>
            <a:spLocks noGrp="1"/>
          </p:cNvSpPr>
          <p:nvPr>
            <p:ph idx="1"/>
          </p:nvPr>
        </p:nvSpPr>
        <p:spPr>
          <a:xfrm>
            <a:off x="179512" y="1340768"/>
            <a:ext cx="5040560" cy="5517232"/>
          </a:xfrm>
        </p:spPr>
        <p:txBody>
          <a:bodyPr>
            <a:normAutofit fontScale="77500" lnSpcReduction="20000"/>
          </a:bodyPr>
          <a:lstStyle/>
          <a:p>
            <a:pPr marL="0" indent="0">
              <a:buNone/>
            </a:pPr>
            <a:r>
              <a:rPr lang="en-GB" dirty="0"/>
              <a:t>Your Bog Baby will also need somewhere to live – this could be a bucket or a margarine tub like in the story or you might have your own </a:t>
            </a:r>
            <a:r>
              <a:rPr lang="en-GB" dirty="0" smtClean="0"/>
              <a:t>idea like a shoe box or a washing up bowl. Create a habitat for your Bog Baby.</a:t>
            </a:r>
            <a:endParaRPr lang="en-GB" dirty="0"/>
          </a:p>
          <a:p>
            <a:pPr marL="0" indent="0">
              <a:buNone/>
            </a:pPr>
            <a:endParaRPr lang="en-GB" dirty="0"/>
          </a:p>
          <a:p>
            <a:pPr marL="0" indent="0">
              <a:buNone/>
            </a:pPr>
            <a:r>
              <a:rPr lang="en-GB" dirty="0"/>
              <a:t>Look after your Bog Baby. What does yours like to eat? What games </a:t>
            </a:r>
            <a:r>
              <a:rPr lang="en-GB" dirty="0" smtClean="0"/>
              <a:t>do </a:t>
            </a:r>
            <a:r>
              <a:rPr lang="en-GB" dirty="0"/>
              <a:t>they like? Where do they sleep? What is their character like</a:t>
            </a:r>
            <a:r>
              <a:rPr lang="en-GB" dirty="0" smtClean="0"/>
              <a:t>? Can you act out the story of how you found your Bog Baby and how you care for it?</a:t>
            </a:r>
            <a:br>
              <a:rPr lang="en-GB" dirty="0" smtClean="0"/>
            </a:br>
            <a:r>
              <a:rPr lang="en-GB" dirty="0" smtClean="0"/>
              <a:t/>
            </a:r>
            <a:br>
              <a:rPr lang="en-GB" dirty="0" smtClean="0"/>
            </a:br>
            <a:endParaRPr lang="en-GB"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1124744"/>
            <a:ext cx="2569468" cy="19271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16173" y="2852936"/>
            <a:ext cx="2687960" cy="20159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13555" y="4725144"/>
            <a:ext cx="1784097" cy="1993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784207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892" y="-99392"/>
            <a:ext cx="8229600" cy="1143000"/>
          </a:xfrm>
        </p:spPr>
        <p:txBody>
          <a:bodyPr/>
          <a:lstStyle/>
          <a:p>
            <a:r>
              <a:rPr lang="en-GB" dirty="0" smtClean="0"/>
              <a:t>Maths Learning 1, 2 and 3</a:t>
            </a:r>
            <a:endParaRPr lang="en-GB" dirty="0"/>
          </a:p>
        </p:txBody>
      </p:sp>
      <p:sp>
        <p:nvSpPr>
          <p:cNvPr id="7" name="TextBox 6"/>
          <p:cNvSpPr txBox="1"/>
          <p:nvPr/>
        </p:nvSpPr>
        <p:spPr>
          <a:xfrm>
            <a:off x="179512" y="839532"/>
            <a:ext cx="8712968" cy="1938992"/>
          </a:xfrm>
          <a:prstGeom prst="rect">
            <a:avLst/>
          </a:prstGeom>
          <a:noFill/>
        </p:spPr>
        <p:txBody>
          <a:bodyPr wrap="square" rtlCol="0">
            <a:spAutoFit/>
          </a:bodyPr>
          <a:lstStyle/>
          <a:p>
            <a:r>
              <a:rPr lang="en-US" sz="2400" dirty="0" smtClean="0"/>
              <a:t>This week we are looking at Multiplication and Division. Please go to the Year 1 Home Learning page on the White Rose website and complete Week 2, Lessons 3, 4 and 5.</a:t>
            </a:r>
          </a:p>
          <a:p>
            <a:r>
              <a:rPr lang="en-US" sz="2400" dirty="0" smtClean="0"/>
              <a:t>(Don’t feel you have to print out the worksheets, it won’t hurt the children to copy out the whole answers!)</a:t>
            </a:r>
            <a:endParaRPr lang="en-GB" sz="24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96" y="2814311"/>
            <a:ext cx="2787724" cy="25615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86908" y="2844120"/>
            <a:ext cx="2898176" cy="25317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16230" y="2853645"/>
            <a:ext cx="2927769" cy="25222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179512" y="5517232"/>
            <a:ext cx="8712968" cy="1107996"/>
          </a:xfrm>
          <a:prstGeom prst="rect">
            <a:avLst/>
          </a:prstGeom>
          <a:noFill/>
        </p:spPr>
        <p:txBody>
          <a:bodyPr wrap="square" rtlCol="0">
            <a:spAutoFit/>
          </a:bodyPr>
          <a:lstStyle/>
          <a:p>
            <a:r>
              <a:rPr lang="en-GB" sz="2400" dirty="0" smtClean="0"/>
              <a:t>If you need further practice you can also complete the Year 1 Multiplication Introduction lesson on </a:t>
            </a:r>
            <a:r>
              <a:rPr lang="en-GB" sz="2400" dirty="0" err="1" smtClean="0"/>
              <a:t>MyMaths</a:t>
            </a:r>
            <a:r>
              <a:rPr lang="en-GB" sz="2400" dirty="0" smtClean="0"/>
              <a:t>.</a:t>
            </a:r>
            <a:r>
              <a:rPr lang="en-GB" sz="2400" dirty="0"/>
              <a:t> </a:t>
            </a:r>
            <a:r>
              <a:rPr lang="en-GB" dirty="0" smtClean="0"/>
              <a:t/>
            </a:r>
            <a:br>
              <a:rPr lang="en-GB" dirty="0" smtClean="0"/>
            </a:br>
            <a:endParaRPr lang="en-GB" dirty="0"/>
          </a:p>
        </p:txBody>
      </p:sp>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99392"/>
            <a:ext cx="8229600" cy="1143000"/>
          </a:xfrm>
        </p:spPr>
        <p:txBody>
          <a:bodyPr/>
          <a:lstStyle/>
          <a:p>
            <a:r>
              <a:rPr lang="en-GB" dirty="0" smtClean="0"/>
              <a:t>RE Learning</a:t>
            </a:r>
            <a:endParaRPr lang="en-GB" dirty="0"/>
          </a:p>
        </p:txBody>
      </p:sp>
      <p:sp>
        <p:nvSpPr>
          <p:cNvPr id="5" name="Rectangle 4"/>
          <p:cNvSpPr/>
          <p:nvPr/>
        </p:nvSpPr>
        <p:spPr>
          <a:xfrm>
            <a:off x="2339752" y="764704"/>
            <a:ext cx="4572000" cy="729430"/>
          </a:xfrm>
          <a:prstGeom prst="rect">
            <a:avLst/>
          </a:prstGeom>
        </p:spPr>
        <p:txBody>
          <a:bodyPr>
            <a:spAutoFit/>
          </a:bodyPr>
          <a:lstStyle/>
          <a:p>
            <a:pPr>
              <a:lnSpc>
                <a:spcPct val="115000"/>
              </a:lnSpc>
              <a:spcAft>
                <a:spcPts val="0"/>
              </a:spcAft>
            </a:pPr>
            <a:r>
              <a:rPr lang="en-GB" dirty="0">
                <a:ea typeface="Calibri"/>
                <a:cs typeface="Times New Roman"/>
              </a:rPr>
              <a:t>What do Christians believe that God is like?</a:t>
            </a:r>
          </a:p>
          <a:p>
            <a:pPr>
              <a:lnSpc>
                <a:spcPct val="115000"/>
              </a:lnSpc>
              <a:spcAft>
                <a:spcPts val="0"/>
              </a:spcAft>
            </a:pPr>
            <a:endParaRPr lang="en-GB" dirty="0">
              <a:ea typeface="Calibri"/>
              <a:cs typeface="Times New Roman"/>
            </a:endParaRPr>
          </a:p>
        </p:txBody>
      </p:sp>
      <p:sp>
        <p:nvSpPr>
          <p:cNvPr id="6" name="Rectangle 5"/>
          <p:cNvSpPr/>
          <p:nvPr/>
        </p:nvSpPr>
        <p:spPr>
          <a:xfrm>
            <a:off x="323528" y="1196752"/>
            <a:ext cx="7632848" cy="5189113"/>
          </a:xfrm>
          <a:prstGeom prst="rect">
            <a:avLst/>
          </a:prstGeom>
        </p:spPr>
        <p:txBody>
          <a:bodyPr wrap="square">
            <a:spAutoFit/>
          </a:bodyPr>
          <a:lstStyle/>
          <a:p>
            <a:pPr>
              <a:lnSpc>
                <a:spcPct val="115000"/>
              </a:lnSpc>
              <a:spcAft>
                <a:spcPts val="0"/>
              </a:spcAft>
            </a:pPr>
            <a:r>
              <a:rPr lang="en-GB" b="1" dirty="0">
                <a:ea typeface="Calibri"/>
                <a:cs typeface="Times New Roman"/>
              </a:rPr>
              <a:t>Jonah and the Whale</a:t>
            </a:r>
            <a:endParaRPr lang="en-GB" dirty="0">
              <a:ea typeface="Calibri"/>
              <a:cs typeface="Times New Roman"/>
            </a:endParaRPr>
          </a:p>
          <a:p>
            <a:pPr>
              <a:lnSpc>
                <a:spcPct val="115000"/>
              </a:lnSpc>
              <a:spcAft>
                <a:spcPts val="0"/>
              </a:spcAft>
            </a:pPr>
            <a:r>
              <a:rPr lang="en-GB" dirty="0" smtClean="0">
                <a:ea typeface="Calibri"/>
                <a:cs typeface="Times New Roman"/>
              </a:rPr>
              <a:t>Read the </a:t>
            </a:r>
            <a:r>
              <a:rPr lang="en-GB" dirty="0">
                <a:ea typeface="Calibri"/>
                <a:cs typeface="Times New Roman"/>
              </a:rPr>
              <a:t>story of Jonah and the Whale from a children’s Bible or </a:t>
            </a:r>
            <a:r>
              <a:rPr lang="en-GB" dirty="0" smtClean="0">
                <a:ea typeface="Calibri"/>
                <a:cs typeface="Times New Roman"/>
              </a:rPr>
              <a:t>watch the </a:t>
            </a:r>
            <a:r>
              <a:rPr lang="en-GB" dirty="0">
                <a:ea typeface="Calibri"/>
                <a:cs typeface="Times New Roman"/>
              </a:rPr>
              <a:t>story at:</a:t>
            </a:r>
          </a:p>
          <a:p>
            <a:pPr>
              <a:lnSpc>
                <a:spcPct val="115000"/>
              </a:lnSpc>
              <a:spcAft>
                <a:spcPts val="0"/>
              </a:spcAft>
            </a:pPr>
            <a:r>
              <a:rPr lang="en-GB" u="sng" dirty="0">
                <a:solidFill>
                  <a:srgbClr val="0000FF"/>
                </a:solidFill>
                <a:ea typeface="Calibri"/>
                <a:cs typeface="Times New Roman"/>
                <a:hlinkClick r:id="rId2"/>
              </a:rPr>
              <a:t>https://www.youtube.com/watch?v=WOSadLyqshg</a:t>
            </a:r>
            <a:endParaRPr lang="en-GB" dirty="0">
              <a:ea typeface="Calibri"/>
              <a:cs typeface="Times New Roman"/>
            </a:endParaRPr>
          </a:p>
          <a:p>
            <a:pPr>
              <a:lnSpc>
                <a:spcPct val="115000"/>
              </a:lnSpc>
              <a:spcAft>
                <a:spcPts val="0"/>
              </a:spcAft>
            </a:pPr>
            <a:r>
              <a:rPr lang="en-GB" u="sng" dirty="0" smtClean="0">
                <a:ea typeface="Calibri"/>
                <a:cs typeface="Times New Roman"/>
              </a:rPr>
              <a:t>Questions for discussion:</a:t>
            </a:r>
          </a:p>
          <a:p>
            <a:pPr>
              <a:lnSpc>
                <a:spcPct val="115000"/>
              </a:lnSpc>
              <a:spcAft>
                <a:spcPts val="0"/>
              </a:spcAft>
            </a:pPr>
            <a:r>
              <a:rPr lang="en-GB" dirty="0" smtClean="0">
                <a:ea typeface="Calibri"/>
                <a:cs typeface="Times New Roman"/>
              </a:rPr>
              <a:t>How </a:t>
            </a:r>
            <a:r>
              <a:rPr lang="en-GB" dirty="0">
                <a:ea typeface="Calibri"/>
                <a:cs typeface="Times New Roman"/>
              </a:rPr>
              <a:t>do we know Jonah was a good man?</a:t>
            </a:r>
          </a:p>
          <a:p>
            <a:pPr>
              <a:lnSpc>
                <a:spcPct val="115000"/>
              </a:lnSpc>
              <a:spcAft>
                <a:spcPts val="0"/>
              </a:spcAft>
            </a:pPr>
            <a:r>
              <a:rPr lang="en-GB" dirty="0">
                <a:ea typeface="Calibri"/>
                <a:cs typeface="Times New Roman"/>
              </a:rPr>
              <a:t>Why did God want Jonah to go to Nineveh?</a:t>
            </a:r>
          </a:p>
          <a:p>
            <a:pPr>
              <a:lnSpc>
                <a:spcPct val="115000"/>
              </a:lnSpc>
              <a:spcAft>
                <a:spcPts val="0"/>
              </a:spcAft>
            </a:pPr>
            <a:r>
              <a:rPr lang="en-GB" dirty="0">
                <a:ea typeface="Calibri"/>
                <a:cs typeface="Times New Roman"/>
              </a:rPr>
              <a:t>Why did Jonah not want to go?</a:t>
            </a:r>
          </a:p>
          <a:p>
            <a:pPr>
              <a:lnSpc>
                <a:spcPct val="115000"/>
              </a:lnSpc>
              <a:spcAft>
                <a:spcPts val="0"/>
              </a:spcAft>
            </a:pPr>
            <a:r>
              <a:rPr lang="en-GB" dirty="0">
                <a:ea typeface="Calibri"/>
                <a:cs typeface="Times New Roman"/>
              </a:rPr>
              <a:t>What might it feel like to be in a boat during a storm?</a:t>
            </a:r>
          </a:p>
          <a:p>
            <a:pPr>
              <a:lnSpc>
                <a:spcPct val="115000"/>
              </a:lnSpc>
              <a:spcAft>
                <a:spcPts val="0"/>
              </a:spcAft>
            </a:pPr>
            <a:r>
              <a:rPr lang="en-GB" u="sng" dirty="0">
                <a:ea typeface="Calibri"/>
                <a:cs typeface="Times New Roman"/>
              </a:rPr>
              <a:t>Activities:</a:t>
            </a:r>
            <a:endParaRPr lang="en-GB" dirty="0">
              <a:ea typeface="Calibri"/>
              <a:cs typeface="Times New Roman"/>
            </a:endParaRPr>
          </a:p>
          <a:p>
            <a:pPr marL="342900" lvl="0" indent="-342900">
              <a:lnSpc>
                <a:spcPct val="115000"/>
              </a:lnSpc>
              <a:spcAft>
                <a:spcPts val="0"/>
              </a:spcAft>
              <a:buFont typeface="Symbol"/>
              <a:buChar char=""/>
            </a:pPr>
            <a:r>
              <a:rPr lang="en-GB" dirty="0">
                <a:ea typeface="Calibri"/>
                <a:cs typeface="Times New Roman"/>
              </a:rPr>
              <a:t>Draw the story of Jonah </a:t>
            </a:r>
            <a:r>
              <a:rPr lang="en-GB" dirty="0" smtClean="0">
                <a:ea typeface="Calibri"/>
                <a:cs typeface="Times New Roman"/>
              </a:rPr>
              <a:t>(you could  use the </a:t>
            </a:r>
            <a:r>
              <a:rPr lang="en-GB" dirty="0">
                <a:ea typeface="Calibri"/>
                <a:cs typeface="Times New Roman"/>
              </a:rPr>
              <a:t>Resource Sheet </a:t>
            </a:r>
            <a:r>
              <a:rPr lang="en-GB" dirty="0" smtClean="0">
                <a:ea typeface="Calibri"/>
                <a:cs typeface="Times New Roman"/>
              </a:rPr>
              <a:t>on the next page to help)</a:t>
            </a:r>
            <a:endParaRPr lang="en-GB" dirty="0">
              <a:ea typeface="Calibri"/>
              <a:cs typeface="Times New Roman"/>
            </a:endParaRPr>
          </a:p>
          <a:p>
            <a:pPr marL="342900" lvl="0" indent="-342900">
              <a:lnSpc>
                <a:spcPct val="115000"/>
              </a:lnSpc>
              <a:spcAft>
                <a:spcPts val="0"/>
              </a:spcAft>
              <a:buFont typeface="Symbol"/>
              <a:buChar char=""/>
            </a:pPr>
            <a:r>
              <a:rPr lang="en-GB" dirty="0">
                <a:ea typeface="Calibri"/>
                <a:cs typeface="Times New Roman"/>
              </a:rPr>
              <a:t>Sing along to the Jonah Song </a:t>
            </a:r>
            <a:r>
              <a:rPr lang="en-GB" u="sng" dirty="0">
                <a:solidFill>
                  <a:srgbClr val="0000FF"/>
                </a:solidFill>
                <a:ea typeface="Calibri"/>
                <a:cs typeface="Times New Roman"/>
                <a:hlinkClick r:id="rId3"/>
              </a:rPr>
              <a:t>https://www.youtube.com/watch?v=RlvuWMqAPTQ</a:t>
            </a:r>
            <a:endParaRPr lang="en-GB" dirty="0">
              <a:ea typeface="Calibri"/>
              <a:cs typeface="Times New Roman"/>
            </a:endParaRPr>
          </a:p>
          <a:p>
            <a:pPr marL="342900" lvl="0" indent="-342900">
              <a:lnSpc>
                <a:spcPct val="115000"/>
              </a:lnSpc>
              <a:spcAft>
                <a:spcPts val="0"/>
              </a:spcAft>
              <a:buFont typeface="Symbol"/>
              <a:buChar char=""/>
            </a:pPr>
            <a:r>
              <a:rPr lang="en-GB" dirty="0">
                <a:ea typeface="Calibri"/>
                <a:cs typeface="Times New Roman"/>
              </a:rPr>
              <a:t>Make a Jonah and a whale using a range of media</a:t>
            </a:r>
          </a:p>
          <a:p>
            <a:pPr marL="342900" lvl="0" indent="-342900">
              <a:lnSpc>
                <a:spcPct val="115000"/>
              </a:lnSpc>
              <a:spcAft>
                <a:spcPts val="0"/>
              </a:spcAft>
              <a:buFont typeface="Symbol"/>
              <a:buChar char=""/>
            </a:pPr>
            <a:r>
              <a:rPr lang="en-GB" dirty="0">
                <a:ea typeface="Calibri"/>
                <a:cs typeface="Times New Roman"/>
              </a:rPr>
              <a:t>Think of some questions you could ask Jonah about God.</a:t>
            </a: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06799" y="2060848"/>
            <a:ext cx="3078674" cy="22048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280035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790"/>
          <a:stretch/>
        </p:blipFill>
        <p:spPr bwMode="auto">
          <a:xfrm rot="16200000">
            <a:off x="1155420" y="-1052427"/>
            <a:ext cx="6664636" cy="89754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67059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215008" y="836712"/>
            <a:ext cx="8928992" cy="5040560"/>
          </a:xfrm>
        </p:spPr>
        <p:txBody>
          <a:bodyPr>
            <a:normAutofit fontScale="77500" lnSpcReduction="20000"/>
          </a:bodyPr>
          <a:lstStyle/>
          <a:p>
            <a:pPr marL="0" indent="0">
              <a:buNone/>
            </a:pPr>
            <a:r>
              <a:rPr lang="en-GB" dirty="0" smtClean="0"/>
              <a:t>For additional reading at your child’s level please use the Oxford Owl website where you can read books online and then complete comprehension activities about the books. Please continue to keep a record of the books they have read in their reading records. </a:t>
            </a:r>
          </a:p>
          <a:p>
            <a:pPr marL="0" indent="0">
              <a:buNone/>
            </a:pPr>
            <a:r>
              <a:rPr lang="en-GB" dirty="0" smtClean="0">
                <a:hlinkClick r:id="rId2"/>
              </a:rPr>
              <a:t>www.oxfordowl.co.uk</a:t>
            </a:r>
            <a:endParaRPr lang="en-GB" dirty="0" smtClean="0"/>
          </a:p>
          <a:p>
            <a:pPr marL="0" indent="0">
              <a:buNone/>
            </a:pPr>
            <a:endParaRPr lang="en-GB" dirty="0"/>
          </a:p>
          <a:p>
            <a:pPr marL="0" indent="0">
              <a:buNone/>
            </a:pPr>
            <a:r>
              <a:rPr lang="en-GB" dirty="0" smtClean="0"/>
              <a:t>Class login: temple20</a:t>
            </a:r>
          </a:p>
          <a:p>
            <a:pPr marL="0" indent="0">
              <a:buNone/>
            </a:pPr>
            <a:r>
              <a:rPr lang="en-GB" dirty="0" smtClean="0"/>
              <a:t>Password: </a:t>
            </a:r>
            <a:r>
              <a:rPr lang="en-GB" dirty="0" err="1" smtClean="0"/>
              <a:t>Bingbong</a:t>
            </a: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(If you are not sure of your child’s level, please check in their reading record book or look at the coloured stickers on the additional reading books that have been sent home.)</a:t>
            </a: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8804" y="2132856"/>
            <a:ext cx="4528204" cy="238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Phonics</a:t>
            </a:r>
            <a:endParaRPr lang="en-GB" dirty="0"/>
          </a:p>
        </p:txBody>
      </p:sp>
      <p:sp>
        <p:nvSpPr>
          <p:cNvPr id="3" name="Content Placeholder 2"/>
          <p:cNvSpPr>
            <a:spLocks noGrp="1"/>
          </p:cNvSpPr>
          <p:nvPr>
            <p:ph idx="1"/>
          </p:nvPr>
        </p:nvSpPr>
        <p:spPr>
          <a:xfrm>
            <a:off x="215008" y="836712"/>
            <a:ext cx="5437112" cy="5040560"/>
          </a:xfrm>
        </p:spPr>
        <p:txBody>
          <a:bodyPr>
            <a:normAutofit fontScale="62500" lnSpcReduction="20000"/>
          </a:bodyPr>
          <a:lstStyle/>
          <a:p>
            <a:pPr marL="0" indent="0">
              <a:buNone/>
            </a:pPr>
            <a:r>
              <a:rPr lang="en-GB" dirty="0" smtClean="0"/>
              <a:t>Please use the games and activities on the </a:t>
            </a:r>
            <a:r>
              <a:rPr lang="en-GB" dirty="0" err="1" smtClean="0"/>
              <a:t>Phonicsplay</a:t>
            </a:r>
            <a:r>
              <a:rPr lang="en-GB" dirty="0" smtClean="0"/>
              <a:t> website to continue </a:t>
            </a:r>
            <a:r>
              <a:rPr lang="en-GB" dirty="0" err="1" smtClean="0"/>
              <a:t>practsing</a:t>
            </a:r>
            <a:r>
              <a:rPr lang="en-GB" dirty="0" smtClean="0"/>
              <a:t> Phonics.</a:t>
            </a:r>
          </a:p>
          <a:p>
            <a:pPr marL="0" indent="0">
              <a:buNone/>
            </a:pPr>
            <a:r>
              <a:rPr lang="en-GB" dirty="0" smtClean="0">
                <a:hlinkClick r:id="rId2"/>
              </a:rPr>
              <a:t>www.phonicsplay.co.uk</a:t>
            </a:r>
            <a:endParaRPr lang="en-GB" dirty="0" smtClean="0"/>
          </a:p>
          <a:p>
            <a:pPr marL="0" indent="0">
              <a:buNone/>
            </a:pPr>
            <a:r>
              <a:rPr lang="en-GB" dirty="0" smtClean="0"/>
              <a:t>Login: march20</a:t>
            </a:r>
          </a:p>
          <a:p>
            <a:pPr marL="0" indent="0">
              <a:buNone/>
            </a:pPr>
            <a:r>
              <a:rPr lang="en-GB" dirty="0" smtClean="0"/>
              <a:t>Password: home</a:t>
            </a:r>
          </a:p>
          <a:p>
            <a:pPr marL="0" indent="0">
              <a:buNone/>
            </a:pPr>
            <a:endParaRPr lang="en-GB" dirty="0"/>
          </a:p>
          <a:p>
            <a:pPr marL="0" indent="0">
              <a:buNone/>
            </a:pPr>
            <a:r>
              <a:rPr lang="en-GB" dirty="0" smtClean="0"/>
              <a:t>Mrs Child’s Phonics group are currently working on Phase 5c (alternative ways of writing sounds we already know e.g. </a:t>
            </a:r>
            <a:r>
              <a:rPr lang="en-GB" dirty="0" err="1" smtClean="0"/>
              <a:t>ai</a:t>
            </a:r>
            <a:r>
              <a:rPr lang="en-GB" dirty="0" smtClean="0"/>
              <a:t>, ay, </a:t>
            </a:r>
            <a:r>
              <a:rPr lang="en-GB" dirty="0" err="1" smtClean="0"/>
              <a:t>a_e</a:t>
            </a:r>
            <a:r>
              <a:rPr lang="en-GB" dirty="0"/>
              <a:t> </a:t>
            </a:r>
            <a:r>
              <a:rPr lang="en-GB" dirty="0" smtClean="0"/>
              <a:t>all make the same sound).</a:t>
            </a:r>
          </a:p>
          <a:p>
            <a:pPr marL="0" indent="0">
              <a:buNone/>
            </a:pPr>
            <a:endParaRPr lang="en-GB" dirty="0"/>
          </a:p>
          <a:p>
            <a:pPr marL="0" indent="0">
              <a:buNone/>
            </a:pPr>
            <a:r>
              <a:rPr lang="en-GB" dirty="0" smtClean="0"/>
              <a:t>Mrs Smith’s group are working on Phase 4.</a:t>
            </a:r>
          </a:p>
          <a:p>
            <a:pPr marL="0" indent="0">
              <a:buNone/>
            </a:pPr>
            <a:endParaRPr lang="en-GB" dirty="0"/>
          </a:p>
          <a:p>
            <a:pPr marL="0" indent="0">
              <a:buNone/>
            </a:pPr>
            <a:r>
              <a:rPr lang="en-GB" dirty="0" smtClean="0"/>
              <a:t>Additionally, there are many excellent Phonics resources on the </a:t>
            </a:r>
            <a:r>
              <a:rPr lang="en-GB" dirty="0" err="1" smtClean="0"/>
              <a:t>Twinkl</a:t>
            </a:r>
            <a:r>
              <a:rPr lang="en-GB" dirty="0" smtClean="0"/>
              <a:t> website(see below for how to get free access). Practising reading “alien words” is a particularly fun and valuable activity.</a:t>
            </a:r>
          </a:p>
        </p:txBody>
      </p:sp>
      <p:pic>
        <p:nvPicPr>
          <p:cNvPr id="4097"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49139" y="3501008"/>
            <a:ext cx="3376572" cy="31827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472810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Writing</a:t>
            </a:r>
            <a:endParaRPr lang="en-GB" dirty="0"/>
          </a:p>
        </p:txBody>
      </p:sp>
      <p:sp>
        <p:nvSpPr>
          <p:cNvPr id="3" name="Content Placeholder 2"/>
          <p:cNvSpPr>
            <a:spLocks noGrp="1"/>
          </p:cNvSpPr>
          <p:nvPr>
            <p:ph idx="1"/>
          </p:nvPr>
        </p:nvSpPr>
        <p:spPr>
          <a:xfrm>
            <a:off x="215008" y="836712"/>
            <a:ext cx="8928992" cy="5040560"/>
          </a:xfrm>
        </p:spPr>
        <p:txBody>
          <a:bodyPr>
            <a:normAutofit/>
          </a:bodyPr>
          <a:lstStyle/>
          <a:p>
            <a:pPr marL="0" indent="0">
              <a:buNone/>
            </a:pPr>
            <a:r>
              <a:rPr lang="en-GB" dirty="0" smtClean="0"/>
              <a:t>Your child has been provided with a writing journal. They are used to using them and know that they need to write the date, write a sentence (about anything they like), draw and colour a picture and then fill any spare lines with handwriting patterns. </a:t>
            </a:r>
          </a:p>
        </p:txBody>
      </p:sp>
      <p:pic>
        <p:nvPicPr>
          <p:cNvPr id="3073" name="Picture 1"/>
          <p:cNvPicPr>
            <a:picLocks noChangeAspect="1" noChangeArrowheads="1"/>
          </p:cNvPicPr>
          <p:nvPr/>
        </p:nvPicPr>
        <p:blipFill rotWithShape="1">
          <a:blip r:embed="rId2">
            <a:extLst>
              <a:ext uri="{28A0092B-C50C-407E-A947-70E740481C1C}">
                <a14:useLocalDpi xmlns:a14="http://schemas.microsoft.com/office/drawing/2010/main" val="0"/>
              </a:ext>
            </a:extLst>
          </a:blip>
          <a:srcRect b="50000"/>
          <a:stretch/>
        </p:blipFill>
        <p:spPr bwMode="auto">
          <a:xfrm>
            <a:off x="179512" y="3821695"/>
            <a:ext cx="4310943" cy="29389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0000"/>
          <a:stretch/>
        </p:blipFill>
        <p:spPr bwMode="auto">
          <a:xfrm>
            <a:off x="4788024" y="3821695"/>
            <a:ext cx="4099696" cy="27949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038367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607931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to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5116430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3263</TotalTime>
  <Words>988</Words>
  <Application>Microsoft Office PowerPoint</Application>
  <PresentationFormat>On-screen Show (4:3)</PresentationFormat>
  <Paragraphs>83</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Home Learning </vt:lpstr>
      <vt:lpstr>Hello Year 1!</vt:lpstr>
      <vt:lpstr>English Learning 1</vt:lpstr>
      <vt:lpstr>English Learning 2</vt:lpstr>
      <vt:lpstr>English Learning 3</vt:lpstr>
      <vt:lpstr>Maths Learning 1, 2 and 3</vt:lpstr>
      <vt:lpstr>RE Learning</vt:lpstr>
      <vt:lpstr>PowerPoint Presentation</vt:lpstr>
      <vt:lpstr>Reading</vt:lpstr>
      <vt:lpstr>Phonics</vt:lpstr>
      <vt:lpstr>Writing</vt:lpstr>
      <vt:lpstr>P.E.</vt:lpstr>
      <vt:lpstr>Using My Maths</vt:lpstr>
      <vt:lpstr>Using My Maths</vt:lpstr>
      <vt:lpstr>PowerPoint Presentation</vt:lpstr>
      <vt:lpstr>Accessing Twinkl</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MrsChild</cp:lastModifiedBy>
  <cp:revision>44</cp:revision>
  <dcterms:created xsi:type="dcterms:W3CDTF">2020-03-18T10:41:37Z</dcterms:created>
  <dcterms:modified xsi:type="dcterms:W3CDTF">2020-04-24T14:20:32Z</dcterms:modified>
</cp:coreProperties>
</file>