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86" r:id="rId14"/>
    <p:sldId id="287" r:id="rId15"/>
    <p:sldId id="288" r:id="rId16"/>
    <p:sldId id="283" r:id="rId17"/>
    <p:sldId id="285" r:id="rId18"/>
    <p:sldId id="284" r:id="rId19"/>
    <p:sldId id="264" r:id="rId20"/>
    <p:sldId id="279" r:id="rId21"/>
    <p:sldId id="289" r:id="rId22"/>
    <p:sldId id="290" r:id="rId23"/>
    <p:sldId id="269" r:id="rId24"/>
    <p:sldId id="27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7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03/05/2020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1qRfNnv9MUE" TargetMode="External"/><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youtube.com/watch?v=2iDqBO34ieA"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5 Week </a:t>
            </a:r>
            <a:r>
              <a:rPr lang="en-GB" sz="6600" dirty="0"/>
              <a:t>4</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4"/>
            <a:ext cx="8229600" cy="5405791"/>
          </a:xfrm>
        </p:spPr>
        <p:txBody>
          <a:bodyPr>
            <a:normAutofit fontScale="92500"/>
          </a:bodyPr>
          <a:lstStyle/>
          <a:p>
            <a:pPr marL="0" indent="0">
              <a:buNone/>
            </a:pPr>
            <a:r>
              <a:rPr lang="en-US" sz="1600" dirty="0" smtClean="0"/>
              <a:t>Hi Year 2!</a:t>
            </a:r>
          </a:p>
          <a:p>
            <a:pPr marL="0" indent="0">
              <a:buNone/>
            </a:pPr>
            <a:r>
              <a:rPr lang="en-US" sz="1600" dirty="0" smtClean="0"/>
              <a:t>I hope you have had a wonderful weekend. My weekend has been fabulous!! I am so excited to tell you my brother and his wife ( Mrs Bartlett who has been in to help with reading in your class in Year 1 and Year 2) had a baby on Saturday 2</a:t>
            </a:r>
            <a:r>
              <a:rPr lang="en-US" sz="1600" baseline="30000" dirty="0" smtClean="0"/>
              <a:t>nd</a:t>
            </a:r>
            <a:r>
              <a:rPr lang="en-US" sz="1600" dirty="0" smtClean="0"/>
              <a:t> May. I am so happy and very excited to meet my little niece when we are out of lockdown. That’s right I said NIECE… she is the first girl on my side of the family! YAY! For now I will have to have to spend my time facetiming them and peeping through their window!! I know what you’re thinking… I sound crazy… but we all knew that anyway… right?! Have a great week, miss you all. I hope you enjoyed our Bapchild School lockdown video! Love Mrs Unsworth x</a:t>
            </a:r>
          </a:p>
          <a:p>
            <a:pPr marL="0" indent="0">
              <a:buNone/>
            </a:pPr>
            <a:r>
              <a:rPr lang="en-US" sz="1600" dirty="0"/>
              <a:t> </a:t>
            </a:r>
            <a:r>
              <a:rPr lang="en-US" sz="1600" dirty="0" smtClean="0"/>
              <a:t> </a:t>
            </a:r>
          </a:p>
          <a:p>
            <a:pPr marL="0" indent="0">
              <a:buNone/>
            </a:pPr>
            <a:r>
              <a:rPr lang="en-US" sz="1600" dirty="0" smtClean="0"/>
              <a:t>Hello Year 2</a:t>
            </a:r>
          </a:p>
          <a:p>
            <a:pPr marL="0" indent="0">
              <a:buNone/>
            </a:pPr>
            <a:r>
              <a:rPr lang="en-US" sz="1600" dirty="0" smtClean="0"/>
              <a:t>I hope you’ve had a lovely weekend, the weather was a little cooler wasn’t it but I bet all the plants enjoyed the rain. </a:t>
            </a:r>
            <a:r>
              <a:rPr lang="en-US" sz="1600" smtClean="0"/>
              <a:t>On Saturday it </a:t>
            </a:r>
            <a:r>
              <a:rPr lang="en-US" sz="1600" dirty="0" smtClean="0"/>
              <a:t>was Mr Clark’s birthday so we had a family Sports Day in the garden with egg and spoon, obstacle and 3-legged races. Then we had a long cycle ride to the woods. After all that activity we snuggled up to watch two films which my boys chose ‘Spies in Disguise’ and ‘The Rise of Skywalker’. Then we had steak and chips for dinner. Yum!! Once again we hope you are doing well at home with your families. Did you see the Bapchild School lockdown video? It’s on the school website so have a look if you haven’t seen it. The boys and I had a lot of fun dancing to S Club 7! I hope you liked it, it reminds us that we are all still part of Bapchild School and we hope it made you smile. </a:t>
            </a:r>
          </a:p>
          <a:p>
            <a:pPr marL="0" indent="0">
              <a:buNone/>
            </a:pPr>
            <a:r>
              <a:rPr lang="en-US" sz="1600" dirty="0" smtClean="0"/>
              <a:t>Miss you all, Love Mrs Clark x</a:t>
            </a:r>
          </a:p>
          <a:p>
            <a:pPr marL="0" indent="0">
              <a:buNone/>
            </a:pPr>
            <a:endParaRPr lang="en-US" sz="1600" dirty="0" smtClean="0"/>
          </a:p>
          <a:p>
            <a:pPr marL="0" indent="0">
              <a:buNone/>
            </a:pPr>
            <a:r>
              <a:rPr lang="en-US" sz="1600" dirty="0" smtClean="0"/>
              <a:t>Mrs Bradley sends you all her love and hopes you liked her bright yellow swimming hat. x</a:t>
            </a:r>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mtClean="0"/>
              <a:t>English Learning</a:t>
            </a:r>
            <a:endParaRPr lang="en-GB" dirty="0"/>
          </a:p>
        </p:txBody>
      </p:sp>
      <p:sp>
        <p:nvSpPr>
          <p:cNvPr id="2" name="TextBox 1"/>
          <p:cNvSpPr txBox="1"/>
          <p:nvPr/>
        </p:nvSpPr>
        <p:spPr>
          <a:xfrm>
            <a:off x="611560" y="908720"/>
            <a:ext cx="7848872" cy="369332"/>
          </a:xfrm>
          <a:prstGeom prst="rect">
            <a:avLst/>
          </a:prstGeom>
          <a:noFill/>
        </p:spPr>
        <p:txBody>
          <a:bodyPr wrap="square" rtlCol="0">
            <a:spAutoFit/>
          </a:bodyPr>
          <a:lstStyle/>
          <a:p>
            <a:endParaRPr lang="en-GB"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636" y="1052736"/>
            <a:ext cx="3609283" cy="52880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283968" y="1052736"/>
            <a:ext cx="3960440" cy="3416320"/>
          </a:xfrm>
          <a:prstGeom prst="rect">
            <a:avLst/>
          </a:prstGeom>
          <a:noFill/>
        </p:spPr>
        <p:txBody>
          <a:bodyPr wrap="square" rtlCol="0">
            <a:spAutoFit/>
          </a:bodyPr>
          <a:lstStyle/>
          <a:p>
            <a:r>
              <a:rPr lang="en-US" dirty="0" smtClean="0"/>
              <a:t>This week in English we are going to continue with Clever Cakes by Michael Rosen. There are some more comprehension questions to make sure you have understand your reading, a writing task to predict the next part of the story and some </a:t>
            </a:r>
            <a:r>
              <a:rPr lang="en-US" dirty="0" err="1" smtClean="0"/>
              <a:t>SPaG</a:t>
            </a:r>
            <a:r>
              <a:rPr lang="en-US" dirty="0" smtClean="0"/>
              <a:t> tasks thinking about adjectives, spellings and handwriting.</a:t>
            </a:r>
          </a:p>
          <a:p>
            <a:r>
              <a:rPr lang="en-US" dirty="0" smtClean="0"/>
              <a:t>I have included the extract again over the next few slides for you to read before you complete the tasks.</a:t>
            </a:r>
            <a:endParaRPr lang="en-GB" dirty="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032" y="404664"/>
            <a:ext cx="8946385"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17752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26" y="260648"/>
            <a:ext cx="9078548"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97902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 y="147638"/>
            <a:ext cx="8877300" cy="6562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8076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196752"/>
            <a:ext cx="7578064"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79512" y="188640"/>
            <a:ext cx="8424936" cy="584775"/>
          </a:xfrm>
          <a:prstGeom prst="rect">
            <a:avLst/>
          </a:prstGeom>
          <a:noFill/>
        </p:spPr>
        <p:txBody>
          <a:bodyPr wrap="square" rtlCol="0">
            <a:spAutoFit/>
          </a:bodyPr>
          <a:lstStyle/>
          <a:p>
            <a:pPr algn="ctr"/>
            <a:r>
              <a:rPr lang="en-US" sz="3200" u="sng" dirty="0" smtClean="0"/>
              <a:t>Task 1: Reading and understanding the text.</a:t>
            </a:r>
            <a:endParaRPr lang="en-GB" sz="3200" u="sng" dirty="0"/>
          </a:p>
        </p:txBody>
      </p:sp>
    </p:spTree>
    <p:extLst>
      <p:ext uri="{BB962C8B-B14F-4D97-AF65-F5344CB8AC3E}">
        <p14:creationId xmlns:p14="http://schemas.microsoft.com/office/powerpoint/2010/main" val="16339799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7920881" cy="5174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67544" y="260648"/>
            <a:ext cx="7632848" cy="584775"/>
          </a:xfrm>
          <a:prstGeom prst="rect">
            <a:avLst/>
          </a:prstGeom>
          <a:noFill/>
        </p:spPr>
        <p:txBody>
          <a:bodyPr wrap="square" rtlCol="0">
            <a:spAutoFit/>
          </a:bodyPr>
          <a:lstStyle/>
          <a:p>
            <a:pPr algn="ctr"/>
            <a:r>
              <a:rPr lang="en-US" sz="3200" u="sng" dirty="0" smtClean="0"/>
              <a:t>Task 2: Predict the next part of the story.</a:t>
            </a:r>
            <a:endParaRPr lang="en-GB" sz="3200" u="sng" dirty="0"/>
          </a:p>
        </p:txBody>
      </p:sp>
    </p:spTree>
    <p:extLst>
      <p:ext uri="{BB962C8B-B14F-4D97-AF65-F5344CB8AC3E}">
        <p14:creationId xmlns:p14="http://schemas.microsoft.com/office/powerpoint/2010/main" val="36300389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1052736"/>
            <a:ext cx="4155333" cy="5296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51519" y="260648"/>
            <a:ext cx="3816350" cy="646331"/>
          </a:xfrm>
          <a:prstGeom prst="rect">
            <a:avLst/>
          </a:prstGeom>
          <a:noFill/>
        </p:spPr>
        <p:txBody>
          <a:bodyPr wrap="square" rtlCol="0">
            <a:spAutoFit/>
          </a:bodyPr>
          <a:lstStyle/>
          <a:p>
            <a:pPr algn="ctr"/>
            <a:r>
              <a:rPr lang="en-US" sz="3600" u="sng" dirty="0" smtClean="0"/>
              <a:t>Task 3 </a:t>
            </a:r>
            <a:r>
              <a:rPr lang="en-US" sz="3600" u="sng" dirty="0" err="1" smtClean="0"/>
              <a:t>SPaG</a:t>
            </a:r>
            <a:endParaRPr lang="en-GB" sz="3600" u="sng" dirty="0"/>
          </a:p>
        </p:txBody>
      </p:sp>
      <p:sp>
        <p:nvSpPr>
          <p:cNvPr id="3" name="TextBox 2"/>
          <p:cNvSpPr txBox="1"/>
          <p:nvPr/>
        </p:nvSpPr>
        <p:spPr>
          <a:xfrm>
            <a:off x="4860032" y="1268760"/>
            <a:ext cx="3816424" cy="4524315"/>
          </a:xfrm>
          <a:prstGeom prst="rect">
            <a:avLst/>
          </a:prstGeom>
          <a:noFill/>
        </p:spPr>
        <p:txBody>
          <a:bodyPr wrap="square" rtlCol="0">
            <a:spAutoFit/>
          </a:bodyPr>
          <a:lstStyle/>
          <a:p>
            <a:r>
              <a:rPr lang="en-US" dirty="0" smtClean="0"/>
              <a:t>Now you have finished your 3 tasks click on the link below listen to Michael Rosen read the whole story of Clever Cakes.</a:t>
            </a:r>
          </a:p>
          <a:p>
            <a:pPr marL="285750" indent="-285750">
              <a:buFont typeface="Arial" panose="020B0604020202020204" pitchFamily="34" charset="0"/>
              <a:buChar char="•"/>
            </a:pPr>
            <a:r>
              <a:rPr lang="en-US" dirty="0" smtClean="0"/>
              <a:t>Notice how he uses his voice to create expression in the character's voices.</a:t>
            </a:r>
          </a:p>
          <a:p>
            <a:pPr marL="285750" indent="-285750">
              <a:buFont typeface="Arial" panose="020B0604020202020204" pitchFamily="34" charset="0"/>
              <a:buChar char="•"/>
            </a:pPr>
            <a:r>
              <a:rPr lang="en-US" dirty="0" smtClean="0"/>
              <a:t>How close was your prediction to the actual ending of the story?</a:t>
            </a:r>
          </a:p>
          <a:p>
            <a:pPr marL="285750" indent="-285750">
              <a:buFont typeface="Arial" panose="020B0604020202020204" pitchFamily="34" charset="0"/>
              <a:buChar char="•"/>
            </a:pPr>
            <a:r>
              <a:rPr lang="en-US" dirty="0" smtClean="0"/>
              <a:t>Did you enjoy Michael Rosen’s ending or was yours better?</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hlinkClick r:id="rId3"/>
              </a:rPr>
              <a:t>https://</a:t>
            </a:r>
            <a:r>
              <a:rPr lang="en-US" dirty="0" smtClean="0">
                <a:hlinkClick r:id="rId3"/>
              </a:rPr>
              <a:t>www.youtube.com/watch?v=1qRfNnv9MUE</a:t>
            </a:r>
            <a:endParaRPr lang="en-US" dirty="0" smtClean="0"/>
          </a:p>
          <a:p>
            <a:endParaRPr lang="en-US" dirty="0" smtClean="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1694662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a:xfrm>
            <a:off x="323528" y="836712"/>
            <a:ext cx="8229600" cy="5832648"/>
          </a:xfrm>
        </p:spPr>
        <p:txBody>
          <a:bodyPr>
            <a:normAutofit lnSpcReduction="10000"/>
          </a:bodyPr>
          <a:lstStyle/>
          <a:p>
            <a:pPr marL="0" indent="0">
              <a:buNone/>
            </a:pPr>
            <a:r>
              <a:rPr lang="en-US" sz="1800" dirty="0" smtClean="0"/>
              <a:t>This week we will continue with the unit measuring. The </a:t>
            </a:r>
            <a:r>
              <a:rPr lang="en-US" sz="1800" dirty="0">
                <a:sym typeface="Wingdings" panose="05000000000000000000" pitchFamily="2" charset="2"/>
              </a:rPr>
              <a:t> online videos on this website are really good, please watch the short video before completing the activity. Please do not feel you have print off the activity you could draw out your own examples.</a:t>
            </a:r>
          </a:p>
          <a:p>
            <a:pPr marL="0" indent="0">
              <a:buNone/>
            </a:pPr>
            <a:r>
              <a:rPr lang="en-US" sz="1800" u="sng" dirty="0" smtClean="0"/>
              <a:t>Activity 1 </a:t>
            </a:r>
            <a:r>
              <a:rPr lang="en-US" sz="1800" dirty="0" smtClean="0"/>
              <a:t>– White rose home learning </a:t>
            </a:r>
            <a:r>
              <a:rPr lang="en-US" sz="1800" dirty="0" smtClean="0">
                <a:sym typeface="Wingdings" panose="05000000000000000000" pitchFamily="2" charset="2"/>
              </a:rPr>
              <a:t></a:t>
            </a:r>
            <a:r>
              <a:rPr lang="en-US" sz="1800" b="1" dirty="0"/>
              <a:t>Summer Term – Week 2 (w/c 27th April</a:t>
            </a:r>
            <a:r>
              <a:rPr lang="en-US" sz="1800" b="1" dirty="0" smtClean="0"/>
              <a:t>) </a:t>
            </a:r>
            <a:r>
              <a:rPr lang="en-US" sz="1800" b="1" dirty="0" smtClean="0">
                <a:sym typeface="Wingdings" panose="05000000000000000000" pitchFamily="2" charset="2"/>
              </a:rPr>
              <a:t> Lesson 1 Compare Lengths. </a:t>
            </a:r>
            <a:r>
              <a:rPr lang="en-US" sz="1800" dirty="0" smtClean="0">
                <a:sym typeface="Wingdings" panose="05000000000000000000" pitchFamily="2" charset="2"/>
              </a:rPr>
              <a:t>If you are not able to print the worksheet perhaps compare lengths of objects in your home.</a:t>
            </a:r>
            <a:endParaRPr lang="en-US" sz="1800" dirty="0">
              <a:sym typeface="Wingdings" panose="05000000000000000000" pitchFamily="2" charset="2"/>
            </a:endParaRPr>
          </a:p>
          <a:p>
            <a:pPr marL="0" indent="0">
              <a:buNone/>
            </a:pPr>
            <a:r>
              <a:rPr lang="en-US" sz="1800" u="sng" dirty="0" smtClean="0">
                <a:sym typeface="Wingdings" panose="05000000000000000000" pitchFamily="2" charset="2"/>
              </a:rPr>
              <a:t>Activity 2 </a:t>
            </a:r>
            <a:r>
              <a:rPr lang="en-US" sz="1800" dirty="0" smtClean="0">
                <a:sym typeface="Wingdings" panose="05000000000000000000" pitchFamily="2" charset="2"/>
              </a:rPr>
              <a:t>– White Rose </a:t>
            </a:r>
            <a:r>
              <a:rPr lang="en-US" sz="1800" dirty="0">
                <a:sym typeface="Wingdings" panose="05000000000000000000" pitchFamily="2" charset="2"/>
              </a:rPr>
              <a:t>Home Learning  </a:t>
            </a:r>
            <a:r>
              <a:rPr lang="en-US" sz="1800" b="1" dirty="0"/>
              <a:t>Summer Term – Week 2 (w/c 27th </a:t>
            </a:r>
            <a:r>
              <a:rPr lang="en-US" sz="1800" b="1" dirty="0" smtClean="0"/>
              <a:t>April)</a:t>
            </a:r>
            <a:r>
              <a:rPr lang="en-US" sz="1800" b="1" dirty="0">
                <a:sym typeface="Wingdings" panose="05000000000000000000" pitchFamily="2" charset="2"/>
              </a:rPr>
              <a:t> </a:t>
            </a:r>
            <a:r>
              <a:rPr lang="en-US" sz="1800" b="1" dirty="0" smtClean="0">
                <a:sym typeface="Wingdings" panose="05000000000000000000" pitchFamily="2" charset="2"/>
              </a:rPr>
              <a:t> Lesson 2 Order Lengths.</a:t>
            </a:r>
          </a:p>
          <a:p>
            <a:pPr marL="0" indent="0">
              <a:buNone/>
            </a:pPr>
            <a:endParaRPr lang="en-US" sz="1800" u="sng" dirty="0">
              <a:sym typeface="Wingdings" panose="05000000000000000000" pitchFamily="2" charset="2"/>
            </a:endParaRPr>
          </a:p>
          <a:p>
            <a:pPr marL="0" indent="0">
              <a:buNone/>
            </a:pPr>
            <a:r>
              <a:rPr lang="en-US" sz="1800" u="sng" dirty="0" smtClean="0">
                <a:sym typeface="Wingdings" panose="05000000000000000000" pitchFamily="2" charset="2"/>
              </a:rPr>
              <a:t>Activity 3 </a:t>
            </a:r>
            <a:r>
              <a:rPr lang="en-US" sz="1800" dirty="0" smtClean="0">
                <a:sym typeface="Wingdings" panose="05000000000000000000" pitchFamily="2" charset="2"/>
              </a:rPr>
              <a:t>– </a:t>
            </a:r>
            <a:r>
              <a:rPr lang="en-US" sz="1800" dirty="0">
                <a:sym typeface="Wingdings" panose="05000000000000000000" pitchFamily="2" charset="2"/>
              </a:rPr>
              <a:t>White Rose Home Learning  </a:t>
            </a:r>
            <a:r>
              <a:rPr lang="en-US" sz="1800" b="1" dirty="0"/>
              <a:t>Summer Term – Week </a:t>
            </a:r>
            <a:r>
              <a:rPr lang="en-US" sz="1800" b="1" dirty="0" smtClean="0"/>
              <a:t>2 </a:t>
            </a:r>
            <a:r>
              <a:rPr lang="en-US" sz="1800" b="1" dirty="0"/>
              <a:t>(w/c </a:t>
            </a:r>
            <a:r>
              <a:rPr lang="en-US" sz="1800" b="1" dirty="0" smtClean="0"/>
              <a:t>27 </a:t>
            </a:r>
            <a:r>
              <a:rPr lang="en-US" sz="1800" b="1" dirty="0"/>
              <a:t>April) </a:t>
            </a:r>
            <a:endParaRPr lang="en-US" sz="1800" b="1" dirty="0" smtClean="0"/>
          </a:p>
          <a:p>
            <a:pPr marL="0" indent="0">
              <a:buNone/>
            </a:pPr>
            <a:r>
              <a:rPr lang="en-US" sz="1800" b="1" dirty="0" smtClean="0"/>
              <a:t>Lesson 3 – Four operations with length.</a:t>
            </a:r>
          </a:p>
          <a:p>
            <a:pPr marL="0" indent="0">
              <a:buNone/>
            </a:pPr>
            <a:endParaRPr lang="en-US" sz="1800" b="1" dirty="0"/>
          </a:p>
          <a:p>
            <a:pPr marL="0" indent="0">
              <a:buNone/>
            </a:pPr>
            <a:r>
              <a:rPr lang="en-US" sz="1600" dirty="0" smtClean="0"/>
              <a:t>If you are finding you are completing these activities quickly you could try the Friday challenges on the white rose website.</a:t>
            </a:r>
          </a:p>
          <a:p>
            <a:pPr marL="0" indent="0">
              <a:buNone/>
            </a:pPr>
            <a:r>
              <a:rPr lang="en-US" sz="1600" dirty="0" smtClean="0"/>
              <a:t>On My Maths if you want extra learning  you can go to measurement</a:t>
            </a:r>
            <a:r>
              <a:rPr lang="en-US" sz="1600" dirty="0" smtClean="0">
                <a:sym typeface="Wingdings" panose="05000000000000000000" pitchFamily="2" charset="2"/>
              </a:rPr>
              <a:t> y2  comparing measures chapter 1, 2 and 3 on the online lesson will provide further consolidation of the unit.</a:t>
            </a:r>
            <a:endParaRPr lang="en-US" sz="1600" dirty="0"/>
          </a:p>
          <a:p>
            <a:pPr marL="0" indent="0">
              <a:buNone/>
            </a:pPr>
            <a:endParaRPr lang="en-US" sz="1600" dirty="0" smtClean="0"/>
          </a:p>
          <a:p>
            <a:pPr marL="0" indent="0">
              <a:buNone/>
            </a:pPr>
            <a:endParaRPr lang="en-US" sz="1600" dirty="0"/>
          </a:p>
          <a:p>
            <a:pPr marL="0" indent="0">
              <a:buNone/>
            </a:pPr>
            <a:r>
              <a:rPr lang="en-US" sz="1600" dirty="0" smtClean="0"/>
              <a:t>Also don’t forget to be regularly learning your times tables on TT Rockstars. Our focus in Year 2 is the 2x, 5x and 10x tables.</a:t>
            </a:r>
            <a:endParaRPr lang="en-GB" sz="1600"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4286" t="14921" r="21250" b="15555"/>
          <a:stretch/>
        </p:blipFill>
        <p:spPr bwMode="auto">
          <a:xfrm>
            <a:off x="7380312" y="5949280"/>
            <a:ext cx="1354272" cy="8215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PSHE</a:t>
            </a:r>
            <a:endParaRPr lang="en-GB" dirty="0"/>
          </a:p>
        </p:txBody>
      </p:sp>
      <p:sp>
        <p:nvSpPr>
          <p:cNvPr id="8" name="Content Placeholder 7"/>
          <p:cNvSpPr>
            <a:spLocks noGrp="1"/>
          </p:cNvSpPr>
          <p:nvPr>
            <p:ph idx="1"/>
          </p:nvPr>
        </p:nvSpPr>
        <p:spPr>
          <a:xfrm>
            <a:off x="323528" y="836712"/>
            <a:ext cx="8229600" cy="4968552"/>
          </a:xfrm>
        </p:spPr>
        <p:txBody>
          <a:bodyPr>
            <a:normAutofit/>
          </a:bodyPr>
          <a:lstStyle/>
          <a:p>
            <a:endParaRPr lang="en-US" sz="2400" dirty="0" smtClean="0"/>
          </a:p>
          <a:p>
            <a:endParaRPr lang="en-US" sz="2400" dirty="0" smtClean="0"/>
          </a:p>
          <a:p>
            <a:endParaRPr lang="en-GB" sz="2400" dirty="0"/>
          </a:p>
        </p:txBody>
      </p:sp>
      <p:sp>
        <p:nvSpPr>
          <p:cNvPr id="2" name="TextBox 1"/>
          <p:cNvSpPr txBox="1"/>
          <p:nvPr/>
        </p:nvSpPr>
        <p:spPr>
          <a:xfrm>
            <a:off x="107504" y="1080014"/>
            <a:ext cx="8856984" cy="3970318"/>
          </a:xfrm>
          <a:prstGeom prst="rect">
            <a:avLst/>
          </a:prstGeom>
          <a:noFill/>
        </p:spPr>
        <p:txBody>
          <a:bodyPr wrap="square" rtlCol="0">
            <a:spAutoFit/>
          </a:bodyPr>
          <a:lstStyle/>
          <a:p>
            <a:r>
              <a:rPr lang="en-US" dirty="0" smtClean="0">
                <a:solidFill>
                  <a:srgbClr val="FF0000"/>
                </a:solidFill>
              </a:rPr>
              <a:t>The last few weeks have been very different and it is strange to not know when life will go back to normal. You have all done brilliantly so far by staying at home to do your learning. This week we are going to think about how important it is to keep ourselves healthy on the inside and the outside while we are at home. The 3 tasks this week are all to do with keeping ourselves feeling happy and positive in these unusual times.</a:t>
            </a:r>
          </a:p>
          <a:p>
            <a:endParaRPr lang="en-US" dirty="0"/>
          </a:p>
          <a:p>
            <a:r>
              <a:rPr lang="en-US" dirty="0" smtClean="0"/>
              <a:t>Task 1: Keeping our bodies active with exercise releases special chemicals called endorphins into our brains which make us feel happy and energetic. This week try to do 30 minutes exercise a day. This could be playing a sport like football in the garden or doing some exercise in your living room. Try doing Joe Wicks PE lessons everyday on YouTube. They are live at 9am so you could do it then or choose a different time in the day. Try to get everyone in your house to join in.</a:t>
            </a:r>
          </a:p>
          <a:p>
            <a:endParaRPr lang="en-US" dirty="0"/>
          </a:p>
          <a:p>
            <a:r>
              <a:rPr lang="en-GB" dirty="0">
                <a:hlinkClick r:id="rId2"/>
              </a:rPr>
              <a:t>https://</a:t>
            </a:r>
            <a:r>
              <a:rPr lang="en-GB" dirty="0" smtClean="0">
                <a:hlinkClick r:id="rId2"/>
              </a:rPr>
              <a:t>www.youtube.com/watch?v=2iDqBO34ieA</a:t>
            </a:r>
            <a:endParaRPr lang="en-GB" dirty="0" smtClean="0"/>
          </a:p>
        </p:txBody>
      </p:sp>
      <p:sp>
        <p:nvSpPr>
          <p:cNvPr id="3" name="AutoShape 2" descr="Joe Wicks forced to step back from PE lessons and confirms ..."/>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Joe Wicks forced to step back from PE lessons and confirms ..."/>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Joe Wicks forced to step back from PE lessons and confirms ..."/>
          <p:cNvSpPr>
            <a:spLocks noChangeAspect="1" noChangeArrowheads="1"/>
          </p:cNvSpPr>
          <p:nvPr/>
        </p:nvSpPr>
        <p:spPr bwMode="auto">
          <a:xfrm>
            <a:off x="368300" y="168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Joe Wicks forced to step back from PE lessons and confirms ..."/>
          <p:cNvSpPr>
            <a:spLocks noChangeAspect="1" noChangeArrowheads="1"/>
          </p:cNvSpPr>
          <p:nvPr/>
        </p:nvSpPr>
        <p:spPr bwMode="auto">
          <a:xfrm>
            <a:off x="520700" y="3206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4221088"/>
            <a:ext cx="1924050" cy="2466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9849" y="332656"/>
            <a:ext cx="8208912" cy="923330"/>
          </a:xfrm>
          <a:prstGeom prst="rect">
            <a:avLst/>
          </a:prstGeom>
          <a:noFill/>
        </p:spPr>
        <p:txBody>
          <a:bodyPr wrap="square" rtlCol="0">
            <a:spAutoFit/>
          </a:bodyPr>
          <a:lstStyle/>
          <a:p>
            <a:r>
              <a:rPr lang="en-US" dirty="0" smtClean="0"/>
              <a:t>Task 2: Music is a great way to express how we are feeling and to help ourselves feel calm and happy. Try this activity that Mrs </a:t>
            </a:r>
            <a:r>
              <a:rPr lang="en-US" dirty="0" err="1" smtClean="0"/>
              <a:t>Julier</a:t>
            </a:r>
            <a:r>
              <a:rPr lang="en-US" dirty="0" smtClean="0"/>
              <a:t> has sent. The theme is ‘The Music of Africa’ and this task is a lovely way listen to and try and join in some African music. </a:t>
            </a:r>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504" y="2219537"/>
            <a:ext cx="7920880" cy="404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7824" y="1412776"/>
            <a:ext cx="2415803" cy="1411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1" y="1422005"/>
            <a:ext cx="2387843" cy="1393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4328" y="5445224"/>
            <a:ext cx="1332909" cy="1196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084486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173264"/>
            <a:ext cx="7992888" cy="923330"/>
          </a:xfrm>
          <a:prstGeom prst="rect">
            <a:avLst/>
          </a:prstGeom>
          <a:noFill/>
        </p:spPr>
        <p:txBody>
          <a:bodyPr wrap="square" rtlCol="0">
            <a:spAutoFit/>
          </a:bodyPr>
          <a:lstStyle/>
          <a:p>
            <a:r>
              <a:rPr lang="en-US" dirty="0" smtClean="0"/>
              <a:t>Task 3: Art is another way to show how we are feeling and make us feel more positive. Using any art materials you have at home including paints, </a:t>
            </a:r>
            <a:r>
              <a:rPr lang="en-US" dirty="0" err="1" smtClean="0"/>
              <a:t>coloured</a:t>
            </a:r>
            <a:r>
              <a:rPr lang="en-US" dirty="0" smtClean="0"/>
              <a:t> pencils, crayons and collage create a picture of a raincloud, a rainbow and a sun. </a:t>
            </a:r>
            <a:endParaRPr lang="en-GB" dirty="0"/>
          </a:p>
        </p:txBody>
      </p:sp>
      <p:sp>
        <p:nvSpPr>
          <p:cNvPr id="3" name="AutoShape 2" descr="Free clip art &quot;Raincloud&quot; by halattas"/>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Free clip art &quot;Raincloud&quot; by halattas"/>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22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700" y="1340768"/>
            <a:ext cx="2124075" cy="2295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7623" y="1350910"/>
            <a:ext cx="3053525" cy="1767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5096" y="1350910"/>
            <a:ext cx="2190750" cy="215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20700" y="3636293"/>
            <a:ext cx="2231167" cy="1200329"/>
          </a:xfrm>
          <a:prstGeom prst="rect">
            <a:avLst/>
          </a:prstGeom>
          <a:noFill/>
        </p:spPr>
        <p:txBody>
          <a:bodyPr wrap="square" rtlCol="0">
            <a:spAutoFit/>
          </a:bodyPr>
          <a:lstStyle/>
          <a:p>
            <a:r>
              <a:rPr lang="en-US" dirty="0" smtClean="0"/>
              <a:t>Inside the raincloud write all the things that you feel worried or unsure about.</a:t>
            </a:r>
            <a:endParaRPr lang="en-GB" dirty="0"/>
          </a:p>
        </p:txBody>
      </p:sp>
      <p:sp>
        <p:nvSpPr>
          <p:cNvPr id="6" name="TextBox 5"/>
          <p:cNvSpPr txBox="1"/>
          <p:nvPr/>
        </p:nvSpPr>
        <p:spPr>
          <a:xfrm>
            <a:off x="3102563" y="3206595"/>
            <a:ext cx="3053525" cy="1477328"/>
          </a:xfrm>
          <a:prstGeom prst="rect">
            <a:avLst/>
          </a:prstGeom>
          <a:noFill/>
        </p:spPr>
        <p:txBody>
          <a:bodyPr wrap="square" rtlCol="0">
            <a:spAutoFit/>
          </a:bodyPr>
          <a:lstStyle/>
          <a:p>
            <a:r>
              <a:rPr lang="en-US" dirty="0" smtClean="0"/>
              <a:t>Inside the rainbow write all the ways that you and your family are making the best of this time and what you are enjoying the most.</a:t>
            </a:r>
            <a:endParaRPr lang="en-GB" dirty="0"/>
          </a:p>
        </p:txBody>
      </p:sp>
      <p:sp>
        <p:nvSpPr>
          <p:cNvPr id="7" name="TextBox 6"/>
          <p:cNvSpPr txBox="1"/>
          <p:nvPr/>
        </p:nvSpPr>
        <p:spPr>
          <a:xfrm>
            <a:off x="6228184" y="3566888"/>
            <a:ext cx="2592288" cy="1200329"/>
          </a:xfrm>
          <a:prstGeom prst="rect">
            <a:avLst/>
          </a:prstGeom>
          <a:noFill/>
        </p:spPr>
        <p:txBody>
          <a:bodyPr wrap="square" rtlCol="0">
            <a:spAutoFit/>
          </a:bodyPr>
          <a:lstStyle/>
          <a:p>
            <a:r>
              <a:rPr lang="en-US" dirty="0" smtClean="0"/>
              <a:t>Inside the sun write all the things you are looking forward to doing when this strange time is over. </a:t>
            </a:r>
            <a:endParaRPr lang="en-GB" dirty="0"/>
          </a:p>
        </p:txBody>
      </p:sp>
      <p:sp>
        <p:nvSpPr>
          <p:cNvPr id="8" name="TextBox 7"/>
          <p:cNvSpPr txBox="1"/>
          <p:nvPr/>
        </p:nvSpPr>
        <p:spPr>
          <a:xfrm>
            <a:off x="333814" y="5013176"/>
            <a:ext cx="8452172" cy="2031325"/>
          </a:xfrm>
          <a:prstGeom prst="rect">
            <a:avLst/>
          </a:prstGeom>
          <a:noFill/>
        </p:spPr>
        <p:txBody>
          <a:bodyPr wrap="square" rtlCol="0">
            <a:spAutoFit/>
          </a:bodyPr>
          <a:lstStyle/>
          <a:p>
            <a:r>
              <a:rPr lang="en-US" dirty="0" smtClean="0">
                <a:solidFill>
                  <a:srgbClr val="FF0000"/>
                </a:solidFill>
              </a:rPr>
              <a:t>1. The raincloud reminds us that life is sometimes tricky and it is normal to feel worried.</a:t>
            </a:r>
          </a:p>
          <a:p>
            <a:r>
              <a:rPr lang="en-US" dirty="0" smtClean="0">
                <a:solidFill>
                  <a:srgbClr val="FF0000"/>
                </a:solidFill>
              </a:rPr>
              <a:t>2. The rainbow reminds us of hope, that things will get better and in the meantime we are doing our best to stay strong and happy.</a:t>
            </a:r>
          </a:p>
          <a:p>
            <a:r>
              <a:rPr lang="en-US" dirty="0" smtClean="0">
                <a:solidFill>
                  <a:srgbClr val="FF0000"/>
                </a:solidFill>
              </a:rPr>
              <a:t>3. The sun reminds us that sunny, happy times are on their way when we can all be together again. </a:t>
            </a:r>
          </a:p>
          <a:p>
            <a:endParaRPr lang="en-US" dirty="0" smtClean="0"/>
          </a:p>
          <a:p>
            <a:endParaRPr lang="en-GB" dirty="0"/>
          </a:p>
        </p:txBody>
      </p:sp>
    </p:spTree>
    <p:extLst>
      <p:ext uri="{BB962C8B-B14F-4D97-AF65-F5344CB8AC3E}">
        <p14:creationId xmlns:p14="http://schemas.microsoft.com/office/powerpoint/2010/main" val="1567166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6258</TotalTime>
  <Words>1818</Words>
  <Application>Microsoft Office PowerPoint</Application>
  <PresentationFormat>On-screen Show (4:3)</PresentationFormat>
  <Paragraphs>95</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vt:lpstr>
      <vt:lpstr>PowerPoint Presentation</vt:lpstr>
      <vt:lpstr>PowerPoint Presentation</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73</cp:revision>
  <dcterms:created xsi:type="dcterms:W3CDTF">2020-03-18T10:41:37Z</dcterms:created>
  <dcterms:modified xsi:type="dcterms:W3CDTF">2020-05-03T21:33:58Z</dcterms:modified>
</cp:coreProperties>
</file>