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81" r:id="rId6"/>
    <p:sldId id="282" r:id="rId7"/>
    <p:sldId id="260" r:id="rId8"/>
    <p:sldId id="261" r:id="rId9"/>
    <p:sldId id="268" r:id="rId10"/>
    <p:sldId id="262" r:id="rId11"/>
    <p:sldId id="263" r:id="rId12"/>
    <p:sldId id="292" r:id="rId13"/>
    <p:sldId id="293" r:id="rId14"/>
    <p:sldId id="291" r:id="rId15"/>
    <p:sldId id="290" r:id="rId16"/>
    <p:sldId id="283" r:id="rId17"/>
    <p:sldId id="284" r:id="rId18"/>
    <p:sldId id="271" r:id="rId19"/>
    <p:sldId id="264" r:id="rId20"/>
    <p:sldId id="285" r:id="rId21"/>
    <p:sldId id="286" r:id="rId22"/>
    <p:sldId id="279" r:id="rId23"/>
    <p:sldId id="269" r:id="rId24"/>
    <p:sldId id="270" r:id="rId25"/>
    <p:sldId id="287" r:id="rId26"/>
    <p:sldId id="288" r:id="rId27"/>
    <p:sldId id="289"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81" d="100"/>
          <a:sy n="81" d="100"/>
        </p:scale>
        <p:origin x="-1020"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31/05/2020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17</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bbc.co.uk/bitesize/topics/zwwp8mn/articles/zqk37p3" TargetMode="External"/><Relationship Id="rId7" Type="http://schemas.openxmlformats.org/officeDocument/2006/relationships/hyperlink" Target="https://www.bbc.co.uk/bitesize/topics/zwwp8mn/articles/zp937p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bbc.co.uk/bitesize/topics/zwwp8mn/articles/zw38srd" TargetMode="External"/><Relationship Id="rId5" Type="http://schemas.openxmlformats.org/officeDocument/2006/relationships/hyperlink" Target="https://www.bbc.co.uk/bitesize/topics/zwwp8mn/articles/zsrt4qt" TargetMode="External"/><Relationship Id="rId4" Type="http://schemas.openxmlformats.org/officeDocument/2006/relationships/hyperlink" Target="https://www.bbc.co.uk/bitesize/topics/zwwp8mn/articles/z9wvqhv"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6 Week 1</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07504" y="908720"/>
            <a:ext cx="8856984" cy="4320479"/>
          </a:xfrm>
        </p:spPr>
        <p:txBody>
          <a:bodyPr>
            <a:noAutofit/>
          </a:bodyPr>
          <a:lstStyle/>
          <a:p>
            <a:pPr marL="0" indent="0" algn="ctr">
              <a:buNone/>
            </a:pPr>
            <a:r>
              <a:rPr lang="en-GB" sz="2000" dirty="0" smtClean="0"/>
              <a:t>Hello Fisher – I hope you had a lovely half term and made the most of the sunshine, I certainly did!</a:t>
            </a:r>
          </a:p>
          <a:p>
            <a:pPr marL="0" indent="0" algn="ctr">
              <a:buNone/>
            </a:pPr>
            <a:endParaRPr lang="en-GB" sz="2000" dirty="0"/>
          </a:p>
          <a:p>
            <a:pPr marL="0" indent="0" algn="ctr">
              <a:buNone/>
            </a:pPr>
            <a:r>
              <a:rPr lang="en-GB" sz="2000" dirty="0" smtClean="0"/>
              <a:t>This week, we’re back onto Beowulf for English! As we continue with the text, make sure you check back on your prediction to see if you were correct! Maybe your prediction will change as we continue through.</a:t>
            </a:r>
          </a:p>
          <a:p>
            <a:pPr marL="0" indent="0" algn="ctr">
              <a:buNone/>
            </a:pPr>
            <a:endParaRPr lang="en-GB" sz="2000" dirty="0"/>
          </a:p>
          <a:p>
            <a:pPr marL="0" indent="0" algn="ctr">
              <a:buNone/>
            </a:pPr>
            <a:r>
              <a:rPr lang="en-GB" sz="2000" dirty="0" smtClean="0"/>
              <a:t>We are still making our way through the decimals work – it’s very heavy on ensuring you have the place value in the correct places. Sometimes you may need to double check you’re not making silly mistakes, as we know I would!</a:t>
            </a:r>
          </a:p>
          <a:p>
            <a:pPr marL="0" indent="0" algn="ctr">
              <a:buNone/>
            </a:pPr>
            <a:endParaRPr lang="en-GB" sz="2000" dirty="0"/>
          </a:p>
          <a:p>
            <a:pPr marL="0" indent="0" algn="ctr">
              <a:buNone/>
            </a:pPr>
            <a:r>
              <a:rPr lang="en-GB" sz="2000" dirty="0" smtClean="0"/>
              <a:t>And it’s another comparison/research focus </a:t>
            </a:r>
            <a:r>
              <a:rPr lang="en-GB" sz="2000" smtClean="0"/>
              <a:t>for Anglo-Saxons this week!</a:t>
            </a:r>
            <a:endParaRPr lang="en-GB" sz="2000" dirty="0" smtClean="0"/>
          </a:p>
          <a:p>
            <a:pPr marL="0" indent="0" algn="ctr">
              <a:buNone/>
            </a:pPr>
            <a:endParaRPr lang="en-GB" sz="2000" dirty="0"/>
          </a:p>
          <a:p>
            <a:pPr marL="0" indent="0" algn="ctr">
              <a:buNone/>
            </a:pPr>
            <a:endParaRPr lang="en-GB" sz="2000" dirty="0" smtClean="0"/>
          </a:p>
          <a:p>
            <a:pPr marL="0" indent="0" algn="ctr">
              <a:buNone/>
            </a:pPr>
            <a:r>
              <a:rPr lang="en-GB" sz="2000" dirty="0" smtClean="0"/>
              <a:t>Have a great week!</a:t>
            </a:r>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60648"/>
            <a:ext cx="4290553" cy="6237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15473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90710" y="-894566"/>
            <a:ext cx="6258524" cy="8424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1799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24139" y="-739965"/>
            <a:ext cx="6351705" cy="83529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3474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97612" y="-857453"/>
            <a:ext cx="6440256" cy="8676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55931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1</a:t>
            </a:r>
          </a:p>
        </p:txBody>
      </p:sp>
      <p:sp>
        <p:nvSpPr>
          <p:cNvPr id="2" name="TextBox 1"/>
          <p:cNvSpPr txBox="1"/>
          <p:nvPr/>
        </p:nvSpPr>
        <p:spPr>
          <a:xfrm>
            <a:off x="179512" y="620688"/>
            <a:ext cx="8712968" cy="5909310"/>
          </a:xfrm>
          <a:prstGeom prst="rect">
            <a:avLst/>
          </a:prstGeom>
          <a:noFill/>
        </p:spPr>
        <p:txBody>
          <a:bodyPr wrap="square" rtlCol="0">
            <a:spAutoFit/>
          </a:bodyPr>
          <a:lstStyle/>
          <a:p>
            <a:r>
              <a:rPr lang="en-GB" dirty="0" smtClean="0"/>
              <a:t>Read through chapter 3 and 4 and answer the following:</a:t>
            </a:r>
          </a:p>
          <a:p>
            <a:endParaRPr lang="en-GB" dirty="0"/>
          </a:p>
          <a:p>
            <a:r>
              <a:rPr lang="en-GB" dirty="0" smtClean="0"/>
              <a:t>Chapter 3: </a:t>
            </a:r>
          </a:p>
          <a:p>
            <a:r>
              <a:rPr lang="en-GB" dirty="0" smtClean="0"/>
              <a:t>1. Beowulf says ‘Tell your king that I have come to kill his monster’ </a:t>
            </a:r>
          </a:p>
          <a:p>
            <a:r>
              <a:rPr lang="en-GB" dirty="0" smtClean="0"/>
              <a:t>What sort of person do you think Beowulf is?</a:t>
            </a:r>
          </a:p>
          <a:p>
            <a:r>
              <a:rPr lang="en-GB" dirty="0" smtClean="0"/>
              <a:t>What is his personality like? Does he appear apprehensive or worried when he says this?</a:t>
            </a:r>
          </a:p>
          <a:p>
            <a:endParaRPr lang="en-GB" dirty="0"/>
          </a:p>
          <a:p>
            <a:r>
              <a:rPr lang="en-GB" dirty="0" smtClean="0"/>
              <a:t>2. The guard then says ‘Go home’…’Many men have died trying to fight Grendel’ </a:t>
            </a:r>
          </a:p>
          <a:p>
            <a:r>
              <a:rPr lang="en-GB" dirty="0" smtClean="0"/>
              <a:t>What do you think the guard thinks of Beowulf? Why do you think this?</a:t>
            </a:r>
          </a:p>
          <a:p>
            <a:endParaRPr lang="en-GB" dirty="0"/>
          </a:p>
          <a:p>
            <a:r>
              <a:rPr lang="en-GB" dirty="0" smtClean="0"/>
              <a:t>Chapter 4:</a:t>
            </a:r>
          </a:p>
          <a:p>
            <a:endParaRPr lang="en-GB" dirty="0" smtClean="0"/>
          </a:p>
          <a:p>
            <a:r>
              <a:rPr lang="en-GB" dirty="0" smtClean="0"/>
              <a:t>3. Have a look at the setting on page 19. Write a short setting description just based on the outside of the building. Think about the descriptive techniques we have learnt in class – what similes/metaphors/expanded noun phrases </a:t>
            </a:r>
            <a:r>
              <a:rPr lang="en-GB" dirty="0" err="1" smtClean="0"/>
              <a:t>etc</a:t>
            </a:r>
            <a:r>
              <a:rPr lang="en-GB" dirty="0"/>
              <a:t> </a:t>
            </a:r>
            <a:r>
              <a:rPr lang="en-GB" dirty="0" smtClean="0"/>
              <a:t>could you use?</a:t>
            </a:r>
          </a:p>
          <a:p>
            <a:endParaRPr lang="en-GB" dirty="0"/>
          </a:p>
          <a:p>
            <a:r>
              <a:rPr lang="en-GB" dirty="0" smtClean="0"/>
              <a:t>4. King Hrothgar’s face was ‘lined with grief’ – what sort of technique is this? (Hint: Is his face </a:t>
            </a:r>
            <a:r>
              <a:rPr lang="en-GB" i="1" dirty="0" smtClean="0"/>
              <a:t>actually </a:t>
            </a:r>
            <a:r>
              <a:rPr lang="en-GB" dirty="0" smtClean="0"/>
              <a:t>lined with grief?).</a:t>
            </a:r>
          </a:p>
          <a:p>
            <a:endParaRPr lang="en-GB" dirty="0" smtClean="0"/>
          </a:p>
          <a:p>
            <a:r>
              <a:rPr lang="en-GB" dirty="0" smtClean="0"/>
              <a:t>5. ‘Tomorrow, you will hear laughter again’ – What types of feelings does this promise give to the King </a:t>
            </a:r>
            <a:r>
              <a:rPr lang="en-GB" i="1" dirty="0" smtClean="0"/>
              <a:t>and</a:t>
            </a:r>
            <a:r>
              <a:rPr lang="en-GB" dirty="0" smtClean="0"/>
              <a:t> to the reader? What are we now expecting will happen?</a:t>
            </a:r>
            <a:endParaRPr lang="en-GB" dirty="0"/>
          </a:p>
        </p:txBody>
      </p:sp>
    </p:spTree>
    <p:extLst>
      <p:ext uri="{BB962C8B-B14F-4D97-AF65-F5344CB8AC3E}">
        <p14:creationId xmlns:p14="http://schemas.microsoft.com/office/powerpoint/2010/main" val="799591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2</a:t>
            </a:r>
          </a:p>
        </p:txBody>
      </p:sp>
      <p:sp>
        <p:nvSpPr>
          <p:cNvPr id="5" name="TextBox 4"/>
          <p:cNvSpPr txBox="1"/>
          <p:nvPr/>
        </p:nvSpPr>
        <p:spPr>
          <a:xfrm>
            <a:off x="179512" y="1125457"/>
            <a:ext cx="8480358" cy="4801314"/>
          </a:xfrm>
          <a:prstGeom prst="rect">
            <a:avLst/>
          </a:prstGeom>
          <a:noFill/>
        </p:spPr>
        <p:txBody>
          <a:bodyPr wrap="square" rtlCol="0">
            <a:spAutoFit/>
          </a:bodyPr>
          <a:lstStyle/>
          <a:p>
            <a:r>
              <a:rPr lang="en-GB" dirty="0" smtClean="0"/>
              <a:t>Here are some links for some </a:t>
            </a:r>
            <a:r>
              <a:rPr lang="en-GB" dirty="0" err="1" smtClean="0"/>
              <a:t>SPaG</a:t>
            </a:r>
            <a:r>
              <a:rPr lang="en-GB" dirty="0" smtClean="0"/>
              <a:t> activities to have a go at – these are good concepts to revisit and practise!</a:t>
            </a:r>
          </a:p>
          <a:p>
            <a:endParaRPr lang="en-GB" dirty="0"/>
          </a:p>
          <a:p>
            <a:r>
              <a:rPr lang="en-GB" dirty="0" smtClean="0"/>
              <a:t>Subordinating Conjunctions - </a:t>
            </a:r>
            <a:r>
              <a:rPr lang="en-GB" dirty="0">
                <a:hlinkClick r:id="rId3"/>
              </a:rPr>
              <a:t>https://</a:t>
            </a:r>
            <a:r>
              <a:rPr lang="en-GB" dirty="0" smtClean="0">
                <a:hlinkClick r:id="rId3"/>
              </a:rPr>
              <a:t>www.bbc.co.uk/bitesize/topics/zwwp8mn/articles/zqk37p3</a:t>
            </a:r>
            <a:endParaRPr lang="en-GB" dirty="0" smtClean="0"/>
          </a:p>
          <a:p>
            <a:endParaRPr lang="en-GB" dirty="0"/>
          </a:p>
          <a:p>
            <a:r>
              <a:rPr lang="en-GB" dirty="0" smtClean="0"/>
              <a:t>Coordinating Conjunctions –</a:t>
            </a:r>
          </a:p>
          <a:p>
            <a:r>
              <a:rPr lang="en-GB" dirty="0">
                <a:hlinkClick r:id="rId4"/>
              </a:rPr>
              <a:t>https://www.bbc.co.uk/bitesize/topics/zwwp8mn/articles/z9wvqhv</a:t>
            </a:r>
            <a:endParaRPr lang="en-GB" dirty="0" smtClean="0"/>
          </a:p>
          <a:p>
            <a:endParaRPr lang="en-GB" dirty="0"/>
          </a:p>
          <a:p>
            <a:r>
              <a:rPr lang="en-GB" dirty="0" smtClean="0"/>
              <a:t>Relative Clauses –</a:t>
            </a:r>
          </a:p>
          <a:p>
            <a:r>
              <a:rPr lang="en-GB" dirty="0">
                <a:hlinkClick r:id="rId5"/>
              </a:rPr>
              <a:t>https://</a:t>
            </a:r>
            <a:r>
              <a:rPr lang="en-GB" dirty="0" smtClean="0">
                <a:hlinkClick r:id="rId5"/>
              </a:rPr>
              <a:t>www.bbc.co.uk/bitesize/topics/zwwp8mn/articles/zsrt4qt</a:t>
            </a:r>
            <a:endParaRPr lang="en-GB" dirty="0" smtClean="0"/>
          </a:p>
          <a:p>
            <a:endParaRPr lang="en-GB" dirty="0"/>
          </a:p>
          <a:p>
            <a:r>
              <a:rPr lang="en-GB" dirty="0" smtClean="0"/>
              <a:t>Prepositions –</a:t>
            </a:r>
          </a:p>
          <a:p>
            <a:r>
              <a:rPr lang="en-GB" dirty="0">
                <a:hlinkClick r:id="rId6"/>
              </a:rPr>
              <a:t>https://www.bbc.co.uk/bitesize/topics/zwwp8mn/articles/zw38srd</a:t>
            </a:r>
            <a:endParaRPr lang="en-GB" dirty="0"/>
          </a:p>
          <a:p>
            <a:endParaRPr lang="en-GB" dirty="0" smtClean="0"/>
          </a:p>
          <a:p>
            <a:r>
              <a:rPr lang="en-GB" dirty="0" smtClean="0"/>
              <a:t>Fronted Adverbials –</a:t>
            </a:r>
          </a:p>
          <a:p>
            <a:r>
              <a:rPr lang="en-GB" dirty="0">
                <a:hlinkClick r:id="rId7"/>
              </a:rPr>
              <a:t>https://www.bbc.co.uk/bitesize/topics/zwwp8mn/articles/zp937p3</a:t>
            </a:r>
            <a:endParaRPr lang="en-GB" dirty="0"/>
          </a:p>
        </p:txBody>
      </p:sp>
    </p:spTree>
    <p:extLst>
      <p:ext uri="{BB962C8B-B14F-4D97-AF65-F5344CB8AC3E}">
        <p14:creationId xmlns:p14="http://schemas.microsoft.com/office/powerpoint/2010/main" val="26071014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sp>
        <p:nvSpPr>
          <p:cNvPr id="5" name="TextBox 4"/>
          <p:cNvSpPr txBox="1"/>
          <p:nvPr/>
        </p:nvSpPr>
        <p:spPr>
          <a:xfrm>
            <a:off x="271099" y="5877272"/>
            <a:ext cx="8568952" cy="923330"/>
          </a:xfrm>
          <a:prstGeom prst="rect">
            <a:avLst/>
          </a:prstGeom>
          <a:noFill/>
        </p:spPr>
        <p:txBody>
          <a:bodyPr wrap="square" rtlCol="0">
            <a:spAutoFit/>
          </a:bodyPr>
          <a:lstStyle/>
          <a:p>
            <a:pPr algn="ctr"/>
            <a:r>
              <a:rPr lang="en-GB" dirty="0" smtClean="0"/>
              <a:t>Practise and try to learn the words on the ‘example words’. We usually do 10 in class so you can either chunk this into smaller groups to learn through the week or learn all of them together.</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363" y="1138238"/>
            <a:ext cx="7915275" cy="458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a:t>
            </a:r>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908721"/>
            <a:ext cx="4968552" cy="4599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628800"/>
            <a:ext cx="3312368" cy="50272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764704"/>
            <a:ext cx="4848225" cy="4714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844824"/>
            <a:ext cx="3576711" cy="44512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68760"/>
            <a:ext cx="4857750" cy="469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1330863"/>
            <a:ext cx="3240360" cy="35871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19937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 Anglo-Saxons</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sp>
        <p:nvSpPr>
          <p:cNvPr id="3" name="Cloud 2"/>
          <p:cNvSpPr/>
          <p:nvPr/>
        </p:nvSpPr>
        <p:spPr>
          <a:xfrm>
            <a:off x="462478" y="1052736"/>
            <a:ext cx="8436354" cy="5217981"/>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000" dirty="0"/>
              <a:t>I wonder what everyday life was like in the Anglo-Saxon period?</a:t>
            </a:r>
          </a:p>
          <a:p>
            <a:pPr algn="ctr"/>
            <a:endParaRPr lang="en-GB" sz="2000" dirty="0"/>
          </a:p>
          <a:p>
            <a:pPr algn="ctr"/>
            <a:r>
              <a:rPr lang="en-GB" sz="2000" dirty="0"/>
              <a:t>Create a poster/leaflet (whatever you like really!) sharing what everyday life was like and create some comparisons to everyday life now.</a:t>
            </a:r>
          </a:p>
          <a:p>
            <a:pPr algn="ctr"/>
            <a:endParaRPr lang="en-GB" sz="2000" dirty="0"/>
          </a:p>
          <a:p>
            <a:pPr algn="ctr"/>
            <a:r>
              <a:rPr lang="en-GB" sz="2000" dirty="0"/>
              <a:t>You may want to think about what life was like before lockdown and what life is currently like to give a good depth of explanation and comparison!</a:t>
            </a:r>
          </a:p>
        </p:txBody>
      </p:sp>
    </p:spTree>
    <p:extLst>
      <p:ext uri="{BB962C8B-B14F-4D97-AF65-F5344CB8AC3E}">
        <p14:creationId xmlns:p14="http://schemas.microsoft.com/office/powerpoint/2010/main" val="1587394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 ANSWERS</a:t>
            </a:r>
            <a:endParaRPr lang="en-GB" dirty="0"/>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908721"/>
            <a:ext cx="4968552" cy="4599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5419" y="694956"/>
            <a:ext cx="3312368" cy="50272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508104" y="5661248"/>
            <a:ext cx="3312368" cy="1200329"/>
          </a:xfrm>
          <a:prstGeom prst="rect">
            <a:avLst/>
          </a:prstGeom>
          <a:noFill/>
        </p:spPr>
        <p:txBody>
          <a:bodyPr wrap="square" rtlCol="0">
            <a:spAutoFit/>
          </a:bodyPr>
          <a:lstStyle/>
          <a:p>
            <a:pPr algn="ctr"/>
            <a:r>
              <a:rPr lang="en-GB" dirty="0" smtClean="0">
                <a:solidFill>
                  <a:srgbClr val="FF0000"/>
                </a:solidFill>
              </a:rPr>
              <a:t>The digits are lined up incorrectly. Eva needs to line up the decimal point. The correct answer is 5.544.</a:t>
            </a:r>
            <a:endParaRPr lang="en-GB" dirty="0">
              <a:solidFill>
                <a:srgbClr val="FF0000"/>
              </a:solidFill>
            </a:endParaRPr>
          </a:p>
        </p:txBody>
      </p:sp>
      <p:sp>
        <p:nvSpPr>
          <p:cNvPr id="6" name="TextBox 5"/>
          <p:cNvSpPr txBox="1"/>
          <p:nvPr/>
        </p:nvSpPr>
        <p:spPr>
          <a:xfrm>
            <a:off x="3491880" y="2545740"/>
            <a:ext cx="1296144" cy="523220"/>
          </a:xfrm>
          <a:prstGeom prst="rect">
            <a:avLst/>
          </a:prstGeom>
          <a:noFill/>
        </p:spPr>
        <p:txBody>
          <a:bodyPr wrap="square" rtlCol="0">
            <a:spAutoFit/>
          </a:bodyPr>
          <a:lstStyle/>
          <a:p>
            <a:r>
              <a:rPr lang="en-GB" sz="2800" dirty="0" smtClean="0">
                <a:solidFill>
                  <a:srgbClr val="FF0000"/>
                </a:solidFill>
              </a:rPr>
              <a:t>4 .  8 2 </a:t>
            </a:r>
            <a:endParaRPr lang="en-GB" sz="2800" dirty="0">
              <a:solidFill>
                <a:srgbClr val="FF0000"/>
              </a:solidFill>
            </a:endParaRPr>
          </a:p>
        </p:txBody>
      </p:sp>
      <p:sp>
        <p:nvSpPr>
          <p:cNvPr id="12" name="TextBox 11"/>
          <p:cNvSpPr txBox="1"/>
          <p:nvPr/>
        </p:nvSpPr>
        <p:spPr>
          <a:xfrm>
            <a:off x="2877381" y="4077072"/>
            <a:ext cx="1296144" cy="523220"/>
          </a:xfrm>
          <a:prstGeom prst="rect">
            <a:avLst/>
          </a:prstGeom>
          <a:noFill/>
        </p:spPr>
        <p:txBody>
          <a:bodyPr wrap="square" rtlCol="0">
            <a:spAutoFit/>
          </a:bodyPr>
          <a:lstStyle/>
          <a:p>
            <a:r>
              <a:rPr lang="en-GB" sz="2800" dirty="0">
                <a:solidFill>
                  <a:srgbClr val="FF0000"/>
                </a:solidFill>
              </a:rPr>
              <a:t>6</a:t>
            </a:r>
            <a:r>
              <a:rPr lang="en-GB" sz="2800" dirty="0" smtClean="0">
                <a:solidFill>
                  <a:srgbClr val="FF0000"/>
                </a:solidFill>
              </a:rPr>
              <a:t> .  0 2 </a:t>
            </a:r>
            <a:endParaRPr lang="en-GB" sz="2800" dirty="0">
              <a:solidFill>
                <a:srgbClr val="FF0000"/>
              </a:solidFill>
            </a:endParaRPr>
          </a:p>
        </p:txBody>
      </p:sp>
      <p:sp>
        <p:nvSpPr>
          <p:cNvPr id="13" name="TextBox 12"/>
          <p:cNvSpPr txBox="1"/>
          <p:nvPr/>
        </p:nvSpPr>
        <p:spPr>
          <a:xfrm>
            <a:off x="683568" y="4077072"/>
            <a:ext cx="1656184" cy="523220"/>
          </a:xfrm>
          <a:prstGeom prst="rect">
            <a:avLst/>
          </a:prstGeom>
          <a:noFill/>
        </p:spPr>
        <p:txBody>
          <a:bodyPr wrap="square" rtlCol="0">
            <a:spAutoFit/>
          </a:bodyPr>
          <a:lstStyle/>
          <a:p>
            <a:r>
              <a:rPr lang="en-GB" sz="2800" dirty="0" smtClean="0">
                <a:solidFill>
                  <a:srgbClr val="FF0000"/>
                </a:solidFill>
              </a:rPr>
              <a:t>1 1. 4 4 4</a:t>
            </a:r>
            <a:endParaRPr lang="en-GB" sz="2800" dirty="0">
              <a:solidFill>
                <a:srgbClr val="FF0000"/>
              </a:solidFill>
            </a:endParaRPr>
          </a:p>
        </p:txBody>
      </p:sp>
      <p:sp>
        <p:nvSpPr>
          <p:cNvPr id="14" name="TextBox 13"/>
          <p:cNvSpPr txBox="1"/>
          <p:nvPr/>
        </p:nvSpPr>
        <p:spPr>
          <a:xfrm>
            <a:off x="2339751" y="5599388"/>
            <a:ext cx="1833773" cy="523220"/>
          </a:xfrm>
          <a:prstGeom prst="rect">
            <a:avLst/>
          </a:prstGeom>
          <a:noFill/>
        </p:spPr>
        <p:txBody>
          <a:bodyPr wrap="square" rtlCol="0">
            <a:spAutoFit/>
          </a:bodyPr>
          <a:lstStyle/>
          <a:p>
            <a:r>
              <a:rPr lang="en-GB" sz="2800" dirty="0" smtClean="0">
                <a:solidFill>
                  <a:srgbClr val="FF0000"/>
                </a:solidFill>
              </a:rPr>
              <a:t>7.245 km</a:t>
            </a:r>
            <a:endParaRPr lang="en-GB" sz="2800" dirty="0">
              <a:solidFill>
                <a:srgbClr val="FF0000"/>
              </a:solidFill>
            </a:endParaRPr>
          </a:p>
        </p:txBody>
      </p:sp>
    </p:spTree>
    <p:extLst>
      <p:ext uri="{BB962C8B-B14F-4D97-AF65-F5344CB8AC3E}">
        <p14:creationId xmlns:p14="http://schemas.microsoft.com/office/powerpoint/2010/main" val="9217933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 ANSWERS</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764704"/>
            <a:ext cx="4848225" cy="4714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764705"/>
            <a:ext cx="2661575"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7747" y="2204864"/>
            <a:ext cx="1485776"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3779912" y="1943254"/>
            <a:ext cx="1296144" cy="523220"/>
          </a:xfrm>
          <a:prstGeom prst="rect">
            <a:avLst/>
          </a:prstGeom>
          <a:noFill/>
        </p:spPr>
        <p:txBody>
          <a:bodyPr wrap="square" rtlCol="0">
            <a:spAutoFit/>
          </a:bodyPr>
          <a:lstStyle/>
          <a:p>
            <a:r>
              <a:rPr lang="en-GB" sz="2800" dirty="0" smtClean="0">
                <a:solidFill>
                  <a:srgbClr val="FF0000"/>
                </a:solidFill>
              </a:rPr>
              <a:t>3 .  1 </a:t>
            </a:r>
            <a:r>
              <a:rPr lang="en-GB" sz="2800" dirty="0">
                <a:solidFill>
                  <a:srgbClr val="FF0000"/>
                </a:solidFill>
              </a:rPr>
              <a:t>4</a:t>
            </a:r>
            <a:r>
              <a:rPr lang="en-GB" sz="2800" dirty="0" smtClean="0">
                <a:solidFill>
                  <a:srgbClr val="FF0000"/>
                </a:solidFill>
              </a:rPr>
              <a:t> </a:t>
            </a:r>
            <a:endParaRPr lang="en-GB" sz="2800" dirty="0">
              <a:solidFill>
                <a:srgbClr val="FF0000"/>
              </a:solidFill>
            </a:endParaRPr>
          </a:p>
        </p:txBody>
      </p:sp>
      <p:sp>
        <p:nvSpPr>
          <p:cNvPr id="8" name="TextBox 7"/>
          <p:cNvSpPr txBox="1"/>
          <p:nvPr/>
        </p:nvSpPr>
        <p:spPr>
          <a:xfrm>
            <a:off x="539552" y="3797718"/>
            <a:ext cx="1296144" cy="523220"/>
          </a:xfrm>
          <a:prstGeom prst="rect">
            <a:avLst/>
          </a:prstGeom>
          <a:noFill/>
        </p:spPr>
        <p:txBody>
          <a:bodyPr wrap="square" rtlCol="0">
            <a:spAutoFit/>
          </a:bodyPr>
          <a:lstStyle/>
          <a:p>
            <a:r>
              <a:rPr lang="en-GB" sz="2800" dirty="0" smtClean="0">
                <a:solidFill>
                  <a:srgbClr val="FF0000"/>
                </a:solidFill>
              </a:rPr>
              <a:t>2 .  3 6 </a:t>
            </a:r>
            <a:endParaRPr lang="en-GB" sz="2800" dirty="0">
              <a:solidFill>
                <a:srgbClr val="FF0000"/>
              </a:solidFill>
            </a:endParaRPr>
          </a:p>
        </p:txBody>
      </p:sp>
      <p:sp>
        <p:nvSpPr>
          <p:cNvPr id="9" name="TextBox 8"/>
          <p:cNvSpPr txBox="1"/>
          <p:nvPr/>
        </p:nvSpPr>
        <p:spPr>
          <a:xfrm>
            <a:off x="1835696" y="3815463"/>
            <a:ext cx="1440160" cy="523220"/>
          </a:xfrm>
          <a:prstGeom prst="rect">
            <a:avLst/>
          </a:prstGeom>
          <a:noFill/>
        </p:spPr>
        <p:txBody>
          <a:bodyPr wrap="square" rtlCol="0">
            <a:spAutoFit/>
          </a:bodyPr>
          <a:lstStyle/>
          <a:p>
            <a:r>
              <a:rPr lang="en-GB" sz="2800" dirty="0">
                <a:solidFill>
                  <a:srgbClr val="FF0000"/>
                </a:solidFill>
              </a:rPr>
              <a:t>0</a:t>
            </a:r>
            <a:r>
              <a:rPr lang="en-GB" sz="2800" dirty="0" smtClean="0">
                <a:solidFill>
                  <a:srgbClr val="FF0000"/>
                </a:solidFill>
              </a:rPr>
              <a:t> .  8 7 5</a:t>
            </a:r>
            <a:endParaRPr lang="en-GB" sz="2800" dirty="0">
              <a:solidFill>
                <a:srgbClr val="FF0000"/>
              </a:solidFill>
            </a:endParaRPr>
          </a:p>
        </p:txBody>
      </p:sp>
      <p:sp>
        <p:nvSpPr>
          <p:cNvPr id="10" name="TextBox 9"/>
          <p:cNvSpPr txBox="1"/>
          <p:nvPr/>
        </p:nvSpPr>
        <p:spPr>
          <a:xfrm>
            <a:off x="4424918" y="4941168"/>
            <a:ext cx="1296144" cy="1384995"/>
          </a:xfrm>
          <a:prstGeom prst="rect">
            <a:avLst/>
          </a:prstGeom>
          <a:noFill/>
        </p:spPr>
        <p:txBody>
          <a:bodyPr wrap="square" rtlCol="0">
            <a:spAutoFit/>
          </a:bodyPr>
          <a:lstStyle/>
          <a:p>
            <a:r>
              <a:rPr lang="en-GB" sz="2800" dirty="0" smtClean="0">
                <a:solidFill>
                  <a:srgbClr val="FF0000"/>
                </a:solidFill>
              </a:rPr>
              <a:t>1.96</a:t>
            </a:r>
          </a:p>
          <a:p>
            <a:r>
              <a:rPr lang="en-GB" sz="2800" dirty="0" smtClean="0">
                <a:solidFill>
                  <a:srgbClr val="FF0000"/>
                </a:solidFill>
              </a:rPr>
              <a:t>12.98</a:t>
            </a:r>
          </a:p>
          <a:p>
            <a:r>
              <a:rPr lang="en-GB" sz="2800" dirty="0" smtClean="0">
                <a:solidFill>
                  <a:srgbClr val="FF0000"/>
                </a:solidFill>
              </a:rPr>
              <a:t>1.13</a:t>
            </a:r>
            <a:endParaRPr lang="en-GB" sz="2800" dirty="0">
              <a:solidFill>
                <a:srgbClr val="FF0000"/>
              </a:solidFill>
            </a:endParaRPr>
          </a:p>
        </p:txBody>
      </p:sp>
      <p:cxnSp>
        <p:nvCxnSpPr>
          <p:cNvPr id="6" name="Straight Arrow Connector 5"/>
          <p:cNvCxnSpPr>
            <a:stCxn id="10" idx="0"/>
          </p:cNvCxnSpPr>
          <p:nvPr/>
        </p:nvCxnSpPr>
        <p:spPr>
          <a:xfrm flipH="1" flipV="1">
            <a:off x="4644008" y="4077073"/>
            <a:ext cx="428982" cy="864095"/>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sp>
        <p:nvSpPr>
          <p:cNvPr id="13" name="TextBox 12"/>
          <p:cNvSpPr txBox="1"/>
          <p:nvPr/>
        </p:nvSpPr>
        <p:spPr>
          <a:xfrm>
            <a:off x="691952" y="4941168"/>
            <a:ext cx="1296144" cy="523220"/>
          </a:xfrm>
          <a:prstGeom prst="rect">
            <a:avLst/>
          </a:prstGeom>
          <a:noFill/>
        </p:spPr>
        <p:txBody>
          <a:bodyPr wrap="square" rtlCol="0">
            <a:spAutoFit/>
          </a:bodyPr>
          <a:lstStyle/>
          <a:p>
            <a:r>
              <a:rPr lang="en-GB" sz="2800" dirty="0" smtClean="0">
                <a:solidFill>
                  <a:srgbClr val="FF0000"/>
                </a:solidFill>
              </a:rPr>
              <a:t>£5.73</a:t>
            </a:r>
            <a:endParaRPr lang="en-GB" sz="2800" dirty="0">
              <a:solidFill>
                <a:srgbClr val="FF0000"/>
              </a:solidFill>
            </a:endParaRPr>
          </a:p>
        </p:txBody>
      </p:sp>
    </p:spTree>
    <p:extLst>
      <p:ext uri="{BB962C8B-B14F-4D97-AF65-F5344CB8AC3E}">
        <p14:creationId xmlns:p14="http://schemas.microsoft.com/office/powerpoint/2010/main" val="15114635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 ANSWERS</a:t>
            </a:r>
            <a:endParaRPr lang="en-GB"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68760"/>
            <a:ext cx="4857750" cy="469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764704"/>
            <a:ext cx="3240360" cy="35871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4509824"/>
            <a:ext cx="2535349" cy="2348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3674690" y="2492896"/>
            <a:ext cx="1401366" cy="523220"/>
          </a:xfrm>
          <a:prstGeom prst="rect">
            <a:avLst/>
          </a:prstGeom>
          <a:noFill/>
        </p:spPr>
        <p:txBody>
          <a:bodyPr wrap="square" rtlCol="0">
            <a:spAutoFit/>
          </a:bodyPr>
          <a:lstStyle/>
          <a:p>
            <a:r>
              <a:rPr lang="en-GB" sz="2800" dirty="0" smtClean="0">
                <a:solidFill>
                  <a:srgbClr val="FF0000"/>
                </a:solidFill>
              </a:rPr>
              <a:t>141.55</a:t>
            </a:r>
            <a:endParaRPr lang="en-GB" sz="2800" dirty="0">
              <a:solidFill>
                <a:srgbClr val="FF0000"/>
              </a:solidFill>
            </a:endParaRPr>
          </a:p>
        </p:txBody>
      </p:sp>
      <p:sp>
        <p:nvSpPr>
          <p:cNvPr id="9" name="TextBox 8"/>
          <p:cNvSpPr txBox="1"/>
          <p:nvPr/>
        </p:nvSpPr>
        <p:spPr>
          <a:xfrm>
            <a:off x="3890714" y="4149080"/>
            <a:ext cx="1401366" cy="523220"/>
          </a:xfrm>
          <a:prstGeom prst="rect">
            <a:avLst/>
          </a:prstGeom>
          <a:noFill/>
        </p:spPr>
        <p:txBody>
          <a:bodyPr wrap="square" rtlCol="0">
            <a:spAutoFit/>
          </a:bodyPr>
          <a:lstStyle/>
          <a:p>
            <a:r>
              <a:rPr lang="en-GB" sz="2800" dirty="0" smtClean="0">
                <a:solidFill>
                  <a:srgbClr val="FF0000"/>
                </a:solidFill>
              </a:rPr>
              <a:t>10.8</a:t>
            </a:r>
            <a:endParaRPr lang="en-GB" sz="2800" dirty="0">
              <a:solidFill>
                <a:srgbClr val="FF0000"/>
              </a:solidFill>
            </a:endParaRPr>
          </a:p>
        </p:txBody>
      </p:sp>
      <p:sp>
        <p:nvSpPr>
          <p:cNvPr id="10" name="TextBox 9"/>
          <p:cNvSpPr txBox="1"/>
          <p:nvPr/>
        </p:nvSpPr>
        <p:spPr>
          <a:xfrm>
            <a:off x="511580" y="5805264"/>
            <a:ext cx="1609006" cy="1384995"/>
          </a:xfrm>
          <a:prstGeom prst="rect">
            <a:avLst/>
          </a:prstGeom>
          <a:noFill/>
        </p:spPr>
        <p:txBody>
          <a:bodyPr wrap="square" rtlCol="0">
            <a:spAutoFit/>
          </a:bodyPr>
          <a:lstStyle/>
          <a:p>
            <a:r>
              <a:rPr lang="en-GB" sz="2800" dirty="0" smtClean="0">
                <a:solidFill>
                  <a:srgbClr val="FF0000"/>
                </a:solidFill>
              </a:rPr>
              <a:t>40</a:t>
            </a:r>
          </a:p>
          <a:p>
            <a:r>
              <a:rPr lang="en-GB" sz="2800" dirty="0" smtClean="0">
                <a:solidFill>
                  <a:srgbClr val="FF0000"/>
                </a:solidFill>
              </a:rPr>
              <a:t>27.105</a:t>
            </a:r>
          </a:p>
          <a:p>
            <a:endParaRPr lang="en-GB" sz="2800" dirty="0">
              <a:solidFill>
                <a:srgbClr val="FF0000"/>
              </a:solidFill>
            </a:endParaRPr>
          </a:p>
        </p:txBody>
      </p:sp>
      <p:sp>
        <p:nvSpPr>
          <p:cNvPr id="11" name="TextBox 10"/>
          <p:cNvSpPr txBox="1"/>
          <p:nvPr/>
        </p:nvSpPr>
        <p:spPr>
          <a:xfrm>
            <a:off x="2548204" y="5859186"/>
            <a:ext cx="1609006" cy="954107"/>
          </a:xfrm>
          <a:prstGeom prst="rect">
            <a:avLst/>
          </a:prstGeom>
          <a:noFill/>
        </p:spPr>
        <p:txBody>
          <a:bodyPr wrap="square" rtlCol="0">
            <a:spAutoFit/>
          </a:bodyPr>
          <a:lstStyle/>
          <a:p>
            <a:r>
              <a:rPr lang="en-GB" sz="2800" dirty="0" smtClean="0">
                <a:solidFill>
                  <a:srgbClr val="FF0000"/>
                </a:solidFill>
              </a:rPr>
              <a:t>18.75</a:t>
            </a:r>
          </a:p>
          <a:p>
            <a:r>
              <a:rPr lang="en-GB" sz="2800" dirty="0" smtClean="0">
                <a:solidFill>
                  <a:srgbClr val="FF0000"/>
                </a:solidFill>
              </a:rPr>
              <a:t>1.63</a:t>
            </a:r>
          </a:p>
        </p:txBody>
      </p:sp>
    </p:spTree>
    <p:extLst>
      <p:ext uri="{BB962C8B-B14F-4D97-AF65-F5344CB8AC3E}">
        <p14:creationId xmlns:p14="http://schemas.microsoft.com/office/powerpoint/2010/main" val="3604961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6016</TotalTime>
  <Words>1229</Words>
  <Application>Microsoft Office PowerPoint</Application>
  <PresentationFormat>On-screen Show (4:3)</PresentationFormat>
  <Paragraphs>126</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 – Task 1</vt:lpstr>
      <vt:lpstr>Maths Learning – Task 2</vt:lpstr>
      <vt:lpstr>Maths Learning – Task 3</vt:lpstr>
      <vt:lpstr>PowerPoint Presentation</vt:lpstr>
      <vt:lpstr>P.E.</vt:lpstr>
      <vt:lpstr>Classroom Secrets</vt:lpstr>
      <vt:lpstr>Maths Learning – Task 1 ANSWERS</vt:lpstr>
      <vt:lpstr>Maths Learning – Task 2 ANSWERS</vt:lpstr>
      <vt:lpstr>Maths Learning – Task 3 ANSWERS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48</cp:revision>
  <dcterms:created xsi:type="dcterms:W3CDTF">2020-03-18T10:41:37Z</dcterms:created>
  <dcterms:modified xsi:type="dcterms:W3CDTF">2020-05-31T08:26:11Z</dcterms:modified>
</cp:coreProperties>
</file>