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6" r:id="rId2"/>
    <p:sldId id="257" r:id="rId3"/>
    <p:sldId id="258" r:id="rId4"/>
    <p:sldId id="261" r:id="rId5"/>
    <p:sldId id="295" r:id="rId6"/>
    <p:sldId id="296" r:id="rId7"/>
    <p:sldId id="263" r:id="rId8"/>
    <p:sldId id="265" r:id="rId9"/>
    <p:sldId id="282" r:id="rId10"/>
    <p:sldId id="283" r:id="rId11"/>
    <p:sldId id="297" r:id="rId12"/>
    <p:sldId id="264" r:id="rId13"/>
    <p:sldId id="298" r:id="rId14"/>
    <p:sldId id="299" r:id="rId15"/>
    <p:sldId id="300" r:id="rId16"/>
    <p:sldId id="266" r:id="rId17"/>
    <p:sldId id="284" r:id="rId18"/>
    <p:sldId id="267" r:id="rId19"/>
    <p:sldId id="268" r:id="rId20"/>
    <p:sldId id="269" r:id="rId21"/>
    <p:sldId id="285" r:id="rId22"/>
    <p:sldId id="286" r:id="rId23"/>
    <p:sldId id="287" r:id="rId24"/>
    <p:sldId id="270" r:id="rId25"/>
    <p:sldId id="271" r:id="rId26"/>
    <p:sldId id="272" r:id="rId27"/>
    <p:sldId id="288" r:id="rId28"/>
    <p:sldId id="273" r:id="rId29"/>
    <p:sldId id="274" r:id="rId30"/>
    <p:sldId id="275" r:id="rId31"/>
    <p:sldId id="276" r:id="rId32"/>
    <p:sldId id="289" r:id="rId33"/>
    <p:sldId id="290" r:id="rId34"/>
    <p:sldId id="302" r:id="rId35"/>
    <p:sldId id="303" r:id="rId36"/>
    <p:sldId id="304" r:id="rId37"/>
    <p:sldId id="305" r:id="rId38"/>
    <p:sldId id="291" r:id="rId39"/>
    <p:sldId id="277" r:id="rId40"/>
    <p:sldId id="278" r:id="rId41"/>
    <p:sldId id="279" r:id="rId42"/>
    <p:sldId id="292" r:id="rId43"/>
    <p:sldId id="293" r:id="rId44"/>
    <p:sldId id="294" r:id="rId45"/>
    <p:sldId id="306" r:id="rId46"/>
    <p:sldId id="280" r:id="rId47"/>
    <p:sldId id="281" r:id="rId48"/>
    <p:sldId id="301"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p:cViewPr>
        <p:scale>
          <a:sx n="78" d="100"/>
          <a:sy n="78" d="100"/>
        </p:scale>
        <p:origin x="-20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16/05/2020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7</a:t>
            </a:fld>
            <a:endParaRPr lang="en-GB"/>
          </a:p>
        </p:txBody>
      </p:sp>
    </p:spTree>
    <p:extLst>
      <p:ext uri="{BB962C8B-B14F-4D97-AF65-F5344CB8AC3E}">
        <p14:creationId xmlns:p14="http://schemas.microsoft.com/office/powerpoint/2010/main" val="1987727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16/05/2020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16/05/2020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16/05/2020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16/05/2020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YeMpUdufN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5.jpeg"/><Relationship Id="rId3" Type="http://schemas.openxmlformats.org/officeDocument/2006/relationships/image" Target="../media/image15.jpeg"/><Relationship Id="rId7" Type="http://schemas.openxmlformats.org/officeDocument/2006/relationships/image" Target="../media/image19.jpeg"/><Relationship Id="rId12" Type="http://schemas.openxmlformats.org/officeDocument/2006/relationships/image" Target="../media/image24.jpeg"/><Relationship Id="rId2" Type="http://schemas.openxmlformats.org/officeDocument/2006/relationships/image" Target="../media/image14.jpeg"/><Relationship Id="rId16" Type="http://schemas.openxmlformats.org/officeDocument/2006/relationships/image" Target="../media/image28.gif"/><Relationship Id="rId1" Type="http://schemas.openxmlformats.org/officeDocument/2006/relationships/slideLayout" Target="../slideLayouts/slideLayout7.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5" Type="http://schemas.openxmlformats.org/officeDocument/2006/relationships/image" Target="../media/image2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 Id="rId14" Type="http://schemas.openxmlformats.org/officeDocument/2006/relationships/image" Target="../media/image26.jpeg"/></Relationships>
</file>

<file path=ppt/slides/_rels/slide5.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10" Type="http://schemas.openxmlformats.org/officeDocument/2006/relationships/image" Target="../media/image37.jpeg"/><Relationship Id="rId4" Type="http://schemas.openxmlformats.org/officeDocument/2006/relationships/image" Target="../media/image31.png"/><Relationship Id="rId9" Type="http://schemas.openxmlformats.org/officeDocument/2006/relationships/image" Target="../media/image36.png"/></Relationships>
</file>

<file path=ppt/slides/_rels/slide6.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image" Target="../media/image43.pn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vuYZVrh1iPc"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z1bseW0nI2k"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ZojmFjUAGh4"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image" Target="../media/image6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73.jpg"/><Relationship Id="rId3" Type="http://schemas.openxmlformats.org/officeDocument/2006/relationships/image" Target="../media/image68.jpg"/><Relationship Id="rId7" Type="http://schemas.openxmlformats.org/officeDocument/2006/relationships/image" Target="../media/image72.jpg"/><Relationship Id="rId12" Type="http://schemas.openxmlformats.org/officeDocument/2006/relationships/image" Target="../media/image77.png"/><Relationship Id="rId2" Type="http://schemas.openxmlformats.org/officeDocument/2006/relationships/image" Target="../media/image67.jpg"/><Relationship Id="rId1" Type="http://schemas.openxmlformats.org/officeDocument/2006/relationships/slideLayout" Target="../slideLayouts/slideLayout7.xml"/><Relationship Id="rId6" Type="http://schemas.openxmlformats.org/officeDocument/2006/relationships/image" Target="../media/image71.jpg"/><Relationship Id="rId11" Type="http://schemas.openxmlformats.org/officeDocument/2006/relationships/image" Target="../media/image76.jpg"/><Relationship Id="rId5" Type="http://schemas.openxmlformats.org/officeDocument/2006/relationships/image" Target="../media/image70.jpg"/><Relationship Id="rId10" Type="http://schemas.openxmlformats.org/officeDocument/2006/relationships/image" Target="../media/image75.jpg"/><Relationship Id="rId4" Type="http://schemas.openxmlformats.org/officeDocument/2006/relationships/image" Target="../media/image69.jpg"/><Relationship Id="rId9" Type="http://schemas.openxmlformats.org/officeDocument/2006/relationships/image" Target="../media/image74.jpg"/></Relationships>
</file>

<file path=ppt/slides/_rels/slide2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hyperlink" Target="https://www.youtube.com/watch?v=3NOzgR1ANc4" TargetMode="External"/><Relationship Id="rId4" Type="http://schemas.openxmlformats.org/officeDocument/2006/relationships/image" Target="../media/image8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s://www.youtube.com/watch?v=dOHDkQGhku4"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image" Target="../media/image90.png"/><Relationship Id="rId1" Type="http://schemas.openxmlformats.org/officeDocument/2006/relationships/slideLayout" Target="../slideLayouts/slideLayout7.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 Id="rId9" Type="http://schemas.openxmlformats.org/officeDocument/2006/relationships/image" Target="../media/image97.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hyperlink" Target="https://www.youtube.com/watch?v=XDruUMOtzZw"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7.xml"/><Relationship Id="rId6" Type="http://schemas.openxmlformats.org/officeDocument/2006/relationships/image" Target="../media/image107.png"/><Relationship Id="rId5" Type="http://schemas.openxmlformats.org/officeDocument/2006/relationships/image" Target="../media/image106.png"/><Relationship Id="rId4" Type="http://schemas.openxmlformats.org/officeDocument/2006/relationships/image" Target="../media/image105.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7.xml"/><Relationship Id="rId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0" y="1857375"/>
            <a:ext cx="12192000" cy="5601533"/>
          </a:xfrm>
          <a:prstGeom prst="rect">
            <a:avLst/>
          </a:prstGeom>
          <a:noFill/>
        </p:spPr>
        <p:txBody>
          <a:bodyPr wrap="square" rtlCol="0">
            <a:spAutoFit/>
          </a:bodyPr>
          <a:lstStyle/>
          <a:p>
            <a:endParaRPr lang="en-GB" dirty="0"/>
          </a:p>
          <a:p>
            <a:r>
              <a:rPr lang="en-GB" sz="2000" dirty="0" smtClean="0">
                <a:latin typeface="Comic Sans MS" panose="030F0702030302020204" pitchFamily="66" charset="0"/>
              </a:rPr>
              <a:t>Hello and Welcome to Mrs Smith’s </a:t>
            </a:r>
            <a:r>
              <a:rPr lang="en-GB" sz="2000" dirty="0">
                <a:latin typeface="Comic Sans MS" panose="030F0702030302020204" pitchFamily="66" charset="0"/>
              </a:rPr>
              <a:t>P</a:t>
            </a:r>
            <a:r>
              <a:rPr lang="en-GB" sz="2000" dirty="0" smtClean="0">
                <a:latin typeface="Comic Sans MS" panose="030F0702030302020204" pitchFamily="66" charset="0"/>
              </a:rPr>
              <a:t>honics Group Week 3 .</a:t>
            </a:r>
          </a:p>
          <a:p>
            <a:endParaRPr lang="en-GB" sz="2000" dirty="0">
              <a:latin typeface="Comic Sans MS" panose="030F0702030302020204" pitchFamily="66" charset="0"/>
            </a:endParaRPr>
          </a:p>
          <a:p>
            <a:r>
              <a:rPr lang="en-GB" sz="2000" dirty="0" smtClean="0">
                <a:latin typeface="Comic Sans MS" panose="030F0702030302020204" pitchFamily="66" charset="0"/>
              </a:rPr>
              <a:t>I hope you are all still staying safe, well and happy, I am missing you all. </a:t>
            </a:r>
          </a:p>
          <a:p>
            <a:endParaRPr lang="en-GB" sz="2000" dirty="0">
              <a:latin typeface="Comic Sans MS" panose="030F0702030302020204" pitchFamily="66" charset="0"/>
            </a:endParaRPr>
          </a:p>
          <a:p>
            <a:r>
              <a:rPr lang="en-GB" sz="2000" dirty="0" smtClean="0">
                <a:latin typeface="Comic Sans MS" panose="030F0702030302020204" pitchFamily="66" charset="0"/>
              </a:rPr>
              <a:t>I know you have been working hard learning and revising the sounds we already know and our new Phase 5 graphemes and phonemes GPCs.</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You could start your phonics learning  daily with our alphabet song or to get you moving BBC Super Movers  with Naomi Wilkinson </a:t>
            </a:r>
            <a:r>
              <a:rPr lang="en-GB" sz="2000" dirty="0" smtClean="0">
                <a:hlinkClick r:id="rId2"/>
              </a:rPr>
              <a:t>https://www.youtube.com/watch?v=jYeMpUdufNk</a:t>
            </a:r>
            <a:r>
              <a:rPr lang="en-GB" sz="2000"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Do as much as you can and have </a:t>
            </a:r>
            <a:r>
              <a:rPr lang="en-GB" sz="2000" dirty="0" smtClean="0">
                <a:solidFill>
                  <a:srgbClr val="FF0000"/>
                </a:solidFill>
                <a:latin typeface="Comic Sans MS" panose="030F0702030302020204" pitchFamily="66" charset="0"/>
              </a:rPr>
              <a:t>Fun.  </a:t>
            </a:r>
            <a:r>
              <a:rPr lang="en-GB" sz="2000" dirty="0" smtClean="0">
                <a:latin typeface="Comic Sans MS" panose="030F0702030302020204" pitchFamily="66" charset="0"/>
              </a:rPr>
              <a:t>Love Mrs Smith xx</a:t>
            </a:r>
          </a:p>
          <a:p>
            <a:endParaRPr lang="en-GB" sz="2000" dirty="0" smtClean="0">
              <a:solidFill>
                <a:srgbClr val="FF0000"/>
              </a:solidFill>
              <a:latin typeface="Comic Sans MS" panose="030F0702030302020204" pitchFamily="66" charset="0"/>
            </a:endParaRPr>
          </a:p>
          <a:p>
            <a:r>
              <a:rPr lang="en-GB" sz="2000" dirty="0" smtClean="0">
                <a:solidFill>
                  <a:srgbClr val="FF0000"/>
                </a:solidFill>
                <a:latin typeface="Comic Sans MS" panose="030F0702030302020204" pitchFamily="66" charset="0"/>
              </a:rPr>
              <a:t>Please play this Power Point in slide show and keep clicking there are animations (it works better on a laptop than IPad). </a:t>
            </a: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6" name="Picture 5" descr="Ideo English 123 2014-2015: &lt;strong&gt;Phonics&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9849" y="177900"/>
            <a:ext cx="5819776" cy="1748364"/>
          </a:xfrm>
          <a:prstGeom prst="rect">
            <a:avLst/>
          </a:prstGeom>
        </p:spPr>
      </p:pic>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292662"/>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Are you getting quicker maybe you could time yourself.</a:t>
            </a:r>
            <a:endParaRPr lang="en-GB" sz="2000" dirty="0">
              <a:latin typeface="Comic Sans MS" panose="030F0702030302020204" pitchFamily="66"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738095128"/>
              </p:ext>
            </p:extLst>
          </p:nvPr>
        </p:nvGraphicFramePr>
        <p:xfrm>
          <a:off x="505606" y="1358153"/>
          <a:ext cx="10994318" cy="5030549"/>
        </p:xfrm>
        <a:graphic>
          <a:graphicData uri="http://schemas.openxmlformats.org/drawingml/2006/table">
            <a:tbl>
              <a:tblPr>
                <a:tableStyleId>{5C22544A-7EE6-4342-B048-85BDC9FD1C3A}</a:tableStyleId>
              </a:tblPr>
              <a:tblGrid>
                <a:gridCol w="1617792"/>
                <a:gridCol w="1574367"/>
                <a:gridCol w="1667275"/>
                <a:gridCol w="1638999"/>
                <a:gridCol w="1394612"/>
                <a:gridCol w="1704640"/>
                <a:gridCol w="1396633"/>
              </a:tblGrid>
              <a:tr h="989023">
                <a:tc>
                  <a:txBody>
                    <a:bodyPr/>
                    <a:lstStyle/>
                    <a:p>
                      <a:pPr algn="ctr">
                        <a:lnSpc>
                          <a:spcPct val="107000"/>
                        </a:lnSpc>
                        <a:spcAft>
                          <a:spcPts val="0"/>
                        </a:spcAft>
                      </a:pPr>
                      <a:r>
                        <a:rPr lang="en-GB" sz="3000">
                          <a:effectLst/>
                        </a:rPr>
                        <a:t>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p</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d</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ff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ll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j</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v</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x</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z</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zz</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qu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ng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ai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igh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ar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757726">
                <a:tc>
                  <a:txBody>
                    <a:bodyPr/>
                    <a:lstStyle/>
                    <a:p>
                      <a:pPr algn="ctr">
                        <a:lnSpc>
                          <a:spcPct val="107000"/>
                        </a:lnSpc>
                        <a:spcAft>
                          <a:spcPts val="0"/>
                        </a:spcAft>
                      </a:pPr>
                      <a:r>
                        <a:rPr lang="en-GB" sz="3000">
                          <a:effectLst/>
                        </a:rPr>
                        <a:t>ur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air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ure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547300">
                <a:tc>
                  <a:txBody>
                    <a:bodyPr/>
                    <a:lstStyle/>
                    <a:p>
                      <a:pPr algn="ctr">
                        <a:lnSpc>
                          <a:spcPct val="107000"/>
                        </a:lnSpc>
                        <a:spcAft>
                          <a:spcPts val="0"/>
                        </a:spcAft>
                      </a:pPr>
                      <a:r>
                        <a:rPr lang="en-GB" sz="3000">
                          <a:effectLst/>
                        </a:rPr>
                        <a:t>ay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dirty="0">
                          <a:effectLst/>
                        </a:rPr>
                        <a:t>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bl>
          </a:graphicData>
        </a:graphic>
      </p:graphicFrame>
      <p:sp>
        <p:nvSpPr>
          <p:cNvPr id="3" name="Rectangle 2"/>
          <p:cNvSpPr/>
          <p:nvPr/>
        </p:nvSpPr>
        <p:spPr>
          <a:xfrm>
            <a:off x="2138436" y="6363774"/>
            <a:ext cx="5726248" cy="531877"/>
          </a:xfrm>
          <a:prstGeom prst="rect">
            <a:avLst/>
          </a:prstGeom>
        </p:spPr>
        <p:txBody>
          <a:bodyPr wrap="none">
            <a:spAutoFit/>
          </a:bodyPr>
          <a:lstStyle/>
          <a:p>
            <a:pPr>
              <a:lnSpc>
                <a:spcPct val="107000"/>
              </a:lnSpc>
              <a:spcAft>
                <a:spcPts val="80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Add new sounds during the week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34471" y="153207"/>
            <a:ext cx="11927541" cy="6986528"/>
          </a:xfrm>
          <a:prstGeom prst="rect">
            <a:avLst/>
          </a:prstGeom>
        </p:spPr>
        <p:txBody>
          <a:bodyPr wrap="square">
            <a:spAutoFit/>
          </a:bodyPr>
          <a:lstStyle/>
          <a:p>
            <a:r>
              <a:rPr lang="en-GB" sz="3200" dirty="0">
                <a:latin typeface="Comic Sans MS" panose="030F0702030302020204" pitchFamily="66" charset="0"/>
              </a:rPr>
              <a:t>R</a:t>
            </a:r>
            <a:r>
              <a:rPr lang="en-GB" sz="3200" dirty="0" smtClean="0">
                <a:latin typeface="Comic Sans MS" panose="030F0702030302020204" pitchFamily="66" charset="0"/>
              </a:rPr>
              <a:t>evise these phonemes daily as they are tricky:</a:t>
            </a:r>
          </a:p>
          <a:p>
            <a:endParaRPr lang="en-GB" sz="3600" dirty="0" smtClean="0">
              <a:solidFill>
                <a:srgbClr val="FF0000"/>
              </a:solidFill>
              <a:latin typeface="Comic Sans MS" panose="030F0702030302020204" pitchFamily="66" charset="0"/>
            </a:endParaRPr>
          </a:p>
          <a:p>
            <a:r>
              <a:rPr lang="en-GB" sz="4800" dirty="0" err="1" smtClean="0">
                <a:solidFill>
                  <a:srgbClr val="FF0000"/>
                </a:solidFill>
                <a:latin typeface="Comic Sans MS" panose="030F0702030302020204" pitchFamily="66" charset="0"/>
              </a:rPr>
              <a:t>th</a:t>
            </a:r>
            <a:r>
              <a:rPr lang="en-GB" sz="4800" dirty="0" smtClean="0">
                <a:solidFill>
                  <a:srgbClr val="FF0000"/>
                </a:solidFill>
                <a:latin typeface="Comic Sans MS" panose="030F0702030302020204" pitchFamily="66" charset="0"/>
              </a:rPr>
              <a:t> </a:t>
            </a:r>
            <a:r>
              <a:rPr lang="en-GB" sz="36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a:t>
            </a:r>
            <a:r>
              <a:rPr lang="en-GB" sz="4000" dirty="0" smtClean="0">
                <a:solidFill>
                  <a:srgbClr val="FF0000"/>
                </a:solidFill>
                <a:latin typeface="Comic Sans MS" panose="030F0702030302020204" pitchFamily="66" charset="0"/>
              </a:rPr>
              <a:t>th</a:t>
            </a:r>
            <a:r>
              <a:rPr lang="en-GB" sz="4000" dirty="0" smtClean="0">
                <a:latin typeface="Comic Sans MS" panose="030F0702030302020204" pitchFamily="66" charset="0"/>
              </a:rPr>
              <a:t>umb           </a:t>
            </a:r>
            <a:r>
              <a:rPr lang="en-GB" sz="4000" dirty="0" smtClean="0">
                <a:solidFill>
                  <a:srgbClr val="FF0000"/>
                </a:solidFill>
                <a:latin typeface="Comic Sans MS" panose="030F0702030302020204" pitchFamily="66" charset="0"/>
              </a:rPr>
              <a:t>th</a:t>
            </a:r>
            <a:r>
              <a:rPr lang="en-GB" sz="4000" dirty="0" smtClean="0">
                <a:latin typeface="Comic Sans MS" panose="030F0702030302020204" pitchFamily="66" charset="0"/>
              </a:rPr>
              <a:t>ree         too</a:t>
            </a:r>
            <a:r>
              <a:rPr lang="en-GB" sz="4000" dirty="0" smtClean="0">
                <a:solidFill>
                  <a:srgbClr val="FF0000"/>
                </a:solidFill>
                <a:latin typeface="Comic Sans MS" panose="030F0702030302020204" pitchFamily="66" charset="0"/>
              </a:rPr>
              <a:t>th</a:t>
            </a:r>
          </a:p>
          <a:p>
            <a:endParaRPr lang="en-GB" sz="4000" dirty="0" smtClean="0">
              <a:solidFill>
                <a:srgbClr val="FF0000"/>
              </a:solidFill>
              <a:latin typeface="Comic Sans MS" panose="030F0702030302020204" pitchFamily="66" charset="0"/>
            </a:endParaRPr>
          </a:p>
          <a:p>
            <a:r>
              <a:rPr lang="en-GB" sz="4800" dirty="0" smtClean="0">
                <a:solidFill>
                  <a:srgbClr val="FF0000"/>
                </a:solidFill>
                <a:latin typeface="Comic Sans MS" panose="030F0702030302020204" pitchFamily="66" charset="0"/>
              </a:rPr>
              <a:t>air</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h</a:t>
            </a:r>
            <a:r>
              <a:rPr lang="en-GB" sz="4000" dirty="0" smtClean="0">
                <a:solidFill>
                  <a:srgbClr val="FF0000"/>
                </a:solidFill>
                <a:latin typeface="Comic Sans MS" panose="030F0702030302020204" pitchFamily="66" charset="0"/>
              </a:rPr>
              <a:t>air             air</a:t>
            </a:r>
            <a:r>
              <a:rPr lang="en-GB" sz="4000" dirty="0">
                <a:latin typeface="Comic Sans MS" panose="030F0702030302020204" pitchFamily="66" charset="0"/>
              </a:rPr>
              <a:t>port </a:t>
            </a:r>
            <a:r>
              <a:rPr lang="en-GB" sz="4000" dirty="0" smtClean="0">
                <a:solidFill>
                  <a:srgbClr val="FF0000"/>
                </a:solidFill>
                <a:latin typeface="Comic Sans MS" panose="030F0702030302020204" pitchFamily="66" charset="0"/>
              </a:rPr>
              <a:t>           air</a:t>
            </a:r>
          </a:p>
          <a:p>
            <a:endParaRPr lang="en-GB" sz="4000" dirty="0">
              <a:solidFill>
                <a:srgbClr val="FF0000"/>
              </a:solidFill>
              <a:latin typeface="Comic Sans MS" panose="030F0702030302020204" pitchFamily="66" charset="0"/>
            </a:endParaRPr>
          </a:p>
          <a:p>
            <a:r>
              <a:rPr lang="en-GB" sz="4800" dirty="0" err="1">
                <a:solidFill>
                  <a:srgbClr val="FF0000"/>
                </a:solidFill>
                <a:latin typeface="Comic Sans MS" panose="030F0702030302020204" pitchFamily="66" charset="0"/>
              </a:rPr>
              <a:t>a</a:t>
            </a:r>
            <a:r>
              <a:rPr lang="en-GB" sz="4800" dirty="0" err="1" smtClean="0">
                <a:solidFill>
                  <a:srgbClr val="FF0000"/>
                </a:solidFill>
                <a:latin typeface="Comic Sans MS" panose="030F0702030302020204" pitchFamily="66" charset="0"/>
              </a:rPr>
              <a:t>i</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r</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n</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tr</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n</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w</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t</a:t>
            </a:r>
          </a:p>
          <a:p>
            <a:endParaRPr lang="en-GB" sz="4000" dirty="0">
              <a:latin typeface="Comic Sans MS" panose="030F0702030302020204" pitchFamily="66" charset="0"/>
            </a:endParaRPr>
          </a:p>
          <a:p>
            <a:r>
              <a:rPr lang="en-GB" sz="4800" dirty="0" smtClean="0">
                <a:solidFill>
                  <a:srgbClr val="FF0000"/>
                </a:solidFill>
                <a:latin typeface="Comic Sans MS" panose="030F0702030302020204" pitchFamily="66" charset="0"/>
              </a:rPr>
              <a:t>ear</a:t>
            </a:r>
            <a:r>
              <a:rPr lang="en-GB" sz="4000" dirty="0" smtClean="0">
                <a:latin typeface="Comic Sans MS" panose="030F0702030302020204" pitchFamily="66" charset="0"/>
              </a:rPr>
              <a:t>  </a:t>
            </a:r>
            <a:r>
              <a:rPr lang="en-GB" sz="4000" dirty="0">
                <a:latin typeface="Comic Sans MS" panose="030F0702030302020204" pitchFamily="66" charset="0"/>
              </a:rPr>
              <a:t>as in </a:t>
            </a:r>
            <a:r>
              <a:rPr lang="en-GB" sz="4000" dirty="0" smtClean="0">
                <a:solidFill>
                  <a:srgbClr val="FF0000"/>
                </a:solidFill>
                <a:latin typeface="Comic Sans MS" panose="030F0702030302020204" pitchFamily="66" charset="0"/>
              </a:rPr>
              <a:t>ear            </a:t>
            </a:r>
            <a:r>
              <a:rPr lang="en-GB" sz="4000" dirty="0" smtClean="0">
                <a:latin typeface="Comic Sans MS" panose="030F0702030302020204" pitchFamily="66" charset="0"/>
              </a:rPr>
              <a:t>t</a:t>
            </a:r>
            <a:r>
              <a:rPr lang="en-GB" sz="4000" dirty="0" smtClean="0">
                <a:solidFill>
                  <a:srgbClr val="FF0000"/>
                </a:solidFill>
                <a:latin typeface="Comic Sans MS" panose="030F0702030302020204" pitchFamily="66" charset="0"/>
              </a:rPr>
              <a:t>ear             </a:t>
            </a:r>
            <a:r>
              <a:rPr lang="en-GB" sz="4000" dirty="0" smtClean="0">
                <a:latin typeface="Comic Sans MS" panose="030F0702030302020204" pitchFamily="66" charset="0"/>
              </a:rPr>
              <a:t>b</a:t>
            </a:r>
            <a:r>
              <a:rPr lang="en-GB" sz="4000" dirty="0" smtClean="0">
                <a:solidFill>
                  <a:srgbClr val="FF0000"/>
                </a:solidFill>
                <a:latin typeface="Comic Sans MS" panose="030F0702030302020204" pitchFamily="66" charset="0"/>
              </a:rPr>
              <a:t>ear</a:t>
            </a:r>
            <a:r>
              <a:rPr lang="en-GB" sz="4000" dirty="0" smtClean="0">
                <a:latin typeface="Comic Sans MS" panose="030F0702030302020204" pitchFamily="66" charset="0"/>
              </a:rPr>
              <a:t>d</a:t>
            </a:r>
          </a:p>
          <a:p>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h</a:t>
            </a:r>
            <a:r>
              <a:rPr lang="en-GB" sz="4000" dirty="0" smtClean="0">
                <a:solidFill>
                  <a:srgbClr val="FF0000"/>
                </a:solidFill>
                <a:latin typeface="Comic Sans MS" panose="030F0702030302020204" pitchFamily="66" charset="0"/>
              </a:rPr>
              <a:t>ear</a:t>
            </a:r>
          </a:p>
          <a:p>
            <a:endParaRPr lang="en-GB" sz="2800" dirty="0" smtClean="0">
              <a:solidFill>
                <a:srgbClr val="FF0000"/>
              </a:solidFill>
              <a:latin typeface="Comic Sans MS" panose="030F0702030302020204" pitchFamily="66"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2090" y="1120531"/>
            <a:ext cx="1063708" cy="977573"/>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31794" y="1070636"/>
            <a:ext cx="1001103" cy="1001103"/>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15911" t="17752" r="12960" b="10071"/>
          <a:stretch/>
        </p:blipFill>
        <p:spPr>
          <a:xfrm>
            <a:off x="10305301" y="1070636"/>
            <a:ext cx="1145451" cy="927847"/>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flipV="1">
            <a:off x="4086096" y="2383934"/>
            <a:ext cx="1575695" cy="883702"/>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23078" y="2566377"/>
            <a:ext cx="1838934" cy="995167"/>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31794" y="2301961"/>
            <a:ext cx="1515153" cy="1136365"/>
          </a:xfrm>
          <a:prstGeom prst="rect">
            <a:avLst/>
          </a:prstGeom>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53480" y="3834028"/>
            <a:ext cx="1452318" cy="965187"/>
          </a:xfrm>
          <a:prstGeom prst="rect">
            <a:avLst/>
          </a:prstGeom>
        </p:spPr>
      </p:pic>
      <p:pic>
        <p:nvPicPr>
          <p:cNvPr id="19" name="Picture 29" descr="Local trains in London with National Rail and London Overground ..."/>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002602" y="3834028"/>
            <a:ext cx="1885048" cy="106034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3" descr="Illustration Of People Waiting At A Bus Stop High-Res Vector ..."/>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305301" y="3740112"/>
            <a:ext cx="1703417" cy="120436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5" descr="Ear Clipart White Background"/>
          <p:cNvPicPr>
            <a:picLocks noChangeAspect="1" noChangeArrowheads="1"/>
          </p:cNvPicPr>
          <p:nvPr/>
        </p:nvPicPr>
        <p:blipFill>
          <a:blip r:embed="rId11" cstate="print">
            <a:extLst>
              <a:ext uri="{28A0092B-C50C-407E-A947-70E740481C1C}">
                <a14:useLocalDpi xmlns:a14="http://schemas.microsoft.com/office/drawing/2010/main" val="0"/>
              </a:ext>
            </a:extLst>
          </a:blip>
          <a:srcRect l="15317" r="13318" b="9782"/>
          <a:stretch>
            <a:fillRect/>
          </a:stretch>
        </p:blipFill>
        <p:spPr bwMode="auto">
          <a:xfrm>
            <a:off x="3953480" y="5269507"/>
            <a:ext cx="910330" cy="1018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descr="Tear! | it is old pic that shows in my Buddy icon, so I like… | Flickr"/>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504368" y="5124590"/>
            <a:ext cx="1440758" cy="892461"/>
          </a:xfrm>
          <a:prstGeom prst="rect">
            <a:avLst/>
          </a:prstGeom>
          <a:noFill/>
          <a:ln>
            <a:noFill/>
          </a:ln>
        </p:spPr>
      </p:pic>
      <p:pic>
        <p:nvPicPr>
          <p:cNvPr id="23" name="Picture 22" descr="3 Natural Ways to Grow Your Beard Faster | Yeard Week 18 - YouTube"/>
          <p:cNvPicPr/>
          <p:nvPr/>
        </p:nvPicPr>
        <p:blipFill rotWithShape="1">
          <a:blip r:embed="rId13" cstate="print">
            <a:extLst>
              <a:ext uri="{28A0092B-C50C-407E-A947-70E740481C1C}">
                <a14:useLocalDpi xmlns:a14="http://schemas.microsoft.com/office/drawing/2010/main" val="0"/>
              </a:ext>
            </a:extLst>
          </a:blip>
          <a:srcRect l="20110" r="16074"/>
          <a:stretch/>
        </p:blipFill>
        <p:spPr bwMode="auto">
          <a:xfrm>
            <a:off x="9890682" y="5187422"/>
            <a:ext cx="1343025" cy="118300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8594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 calcmode="lin" valueType="num">
                                      <p:cBhvr additive="base">
                                        <p:cTn id="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Effect transition="in" filter="fade">
                                      <p:cBhvr>
                                        <p:cTn id="31" dur="1000"/>
                                        <p:tgtEl>
                                          <p:spTgt spid="2">
                                            <p:txEl>
                                              <p:pRg st="6" end="6"/>
                                            </p:txEl>
                                          </p:spTgt>
                                        </p:tgtEl>
                                      </p:cBhvr>
                                    </p:animEffect>
                                    <p:anim calcmode="lin" valueType="num">
                                      <p:cBhvr>
                                        <p:cTn id="32"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1000"/>
                                        <p:tgtEl>
                                          <p:spTgt spid="18"/>
                                        </p:tgtEl>
                                      </p:cBhvr>
                                    </p:animEffect>
                                    <p:anim calcmode="lin" valueType="num">
                                      <p:cBhvr>
                                        <p:cTn id="39" dur="1000" fill="hold"/>
                                        <p:tgtEl>
                                          <p:spTgt spid="18"/>
                                        </p:tgtEl>
                                        <p:attrNameLst>
                                          <p:attrName>ppt_x</p:attrName>
                                        </p:attrNameLst>
                                      </p:cBhvr>
                                      <p:tavLst>
                                        <p:tav tm="0">
                                          <p:val>
                                            <p:strVal val="#ppt_x"/>
                                          </p:val>
                                        </p:tav>
                                        <p:tav tm="100000">
                                          <p:val>
                                            <p:strVal val="#ppt_x"/>
                                          </p:val>
                                        </p:tav>
                                      </p:tavLst>
                                    </p:anim>
                                    <p:anim calcmode="lin" valueType="num">
                                      <p:cBhvr>
                                        <p:cTn id="4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
                                          </p:val>
                                        </p:tav>
                                        <p:tav tm="100000">
                                          <p:val>
                                            <p:strVal val="#ppt_x"/>
                                          </p:val>
                                        </p:tav>
                                      </p:tavLst>
                                    </p:anim>
                                    <p:anim calcmode="lin" valueType="num">
                                      <p:cBhvr>
                                        <p:cTn id="4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1000"/>
                                        <p:tgtEl>
                                          <p:spTgt spid="20"/>
                                        </p:tgtEl>
                                      </p:cBhvr>
                                    </p:animEffect>
                                    <p:anim calcmode="lin" valueType="num">
                                      <p:cBhvr>
                                        <p:cTn id="53" dur="1000" fill="hold"/>
                                        <p:tgtEl>
                                          <p:spTgt spid="20"/>
                                        </p:tgtEl>
                                        <p:attrNameLst>
                                          <p:attrName>ppt_x</p:attrName>
                                        </p:attrNameLst>
                                      </p:cBhvr>
                                      <p:tavLst>
                                        <p:tav tm="0">
                                          <p:val>
                                            <p:strVal val="#ppt_x"/>
                                          </p:val>
                                        </p:tav>
                                        <p:tav tm="100000">
                                          <p:val>
                                            <p:strVal val="#ppt_x"/>
                                          </p:val>
                                        </p:tav>
                                      </p:tavLst>
                                    </p:anim>
                                    <p:anim calcmode="lin" valueType="num">
                                      <p:cBhvr>
                                        <p:cTn id="5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nodeType="clickEffect">
                                  <p:stCondLst>
                                    <p:cond delay="0"/>
                                  </p:stCondLst>
                                  <p:childTnLst>
                                    <p:set>
                                      <p:cBhvr>
                                        <p:cTn id="58" dur="1" fill="hold">
                                          <p:stCondLst>
                                            <p:cond delay="0"/>
                                          </p:stCondLst>
                                        </p:cTn>
                                        <p:tgtEl>
                                          <p:spTgt spid="2">
                                            <p:txEl>
                                              <p:pRg st="8" end="8"/>
                                            </p:txEl>
                                          </p:spTgt>
                                        </p:tgtEl>
                                        <p:attrNameLst>
                                          <p:attrName>style.visibility</p:attrName>
                                        </p:attrNameLst>
                                      </p:cBhvr>
                                      <p:to>
                                        <p:strVal val="visible"/>
                                      </p:to>
                                    </p:set>
                                    <p:animEffect transition="in" filter="barn(inVertical)">
                                      <p:cBhvr>
                                        <p:cTn id="59" dur="500"/>
                                        <p:tgtEl>
                                          <p:spTgt spid="2">
                                            <p:txEl>
                                              <p:pRg st="8" end="8"/>
                                            </p:txEl>
                                          </p:spTgt>
                                        </p:tgtEl>
                                      </p:cBhvr>
                                    </p:animEffect>
                                  </p:childTnLst>
                                </p:cTn>
                              </p:par>
                              <p:par>
                                <p:cTn id="60" presetID="16" presetClass="entr" presetSubtype="21" fill="hold" nodeType="withEffect">
                                  <p:stCondLst>
                                    <p:cond delay="0"/>
                                  </p:stCondLst>
                                  <p:childTnLst>
                                    <p:set>
                                      <p:cBhvr>
                                        <p:cTn id="61" dur="1" fill="hold">
                                          <p:stCondLst>
                                            <p:cond delay="0"/>
                                          </p:stCondLst>
                                        </p:cTn>
                                        <p:tgtEl>
                                          <p:spTgt spid="2">
                                            <p:txEl>
                                              <p:pRg st="9" end="9"/>
                                            </p:txEl>
                                          </p:spTgt>
                                        </p:tgtEl>
                                        <p:attrNameLst>
                                          <p:attrName>style.visibility</p:attrName>
                                        </p:attrNameLst>
                                      </p:cBhvr>
                                      <p:to>
                                        <p:strVal val="visible"/>
                                      </p:to>
                                    </p:set>
                                    <p:animEffect transition="in" filter="barn(inVertical)">
                                      <p:cBhvr>
                                        <p:cTn id="62" dur="500"/>
                                        <p:tgtEl>
                                          <p:spTgt spid="2">
                                            <p:txEl>
                                              <p:pRg st="9" end="9"/>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barn(inVertical)">
                                      <p:cBhvr>
                                        <p:cTn id="67" dur="500"/>
                                        <p:tgtEl>
                                          <p:spTgt spid="21"/>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nodeType="click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barn(inVertical)">
                                      <p:cBhvr>
                                        <p:cTn id="72" dur="500"/>
                                        <p:tgtEl>
                                          <p:spTgt spid="22"/>
                                        </p:tgtEl>
                                      </p:cBhvr>
                                    </p:animEffect>
                                  </p:childTnLst>
                                </p:cTn>
                              </p:par>
                            </p:childTnLst>
                          </p:cTn>
                        </p:par>
                      </p:childTnLst>
                    </p:cTn>
                  </p:par>
                  <p:par>
                    <p:cTn id="73" fill="hold">
                      <p:stCondLst>
                        <p:cond delay="indefinite"/>
                      </p:stCondLst>
                      <p:childTnLst>
                        <p:par>
                          <p:cTn id="74" fill="hold">
                            <p:stCondLst>
                              <p:cond delay="0"/>
                            </p:stCondLst>
                            <p:childTnLst>
                              <p:par>
                                <p:cTn id="75" presetID="16" presetClass="entr" presetSubtype="21" fill="hold" nodeType="click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arn(inVertical)">
                                      <p:cBhvr>
                                        <p:cTn id="7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1920" y="139849"/>
            <a:ext cx="11887200" cy="6863417"/>
          </a:xfrm>
          <a:prstGeom prst="rect">
            <a:avLst/>
          </a:prstGeom>
          <a:noFill/>
        </p:spPr>
        <p:txBody>
          <a:bodyPr wrap="square" rtlCol="0">
            <a:spAutoFit/>
          </a:bodyPr>
          <a:lstStyle/>
          <a:p>
            <a:r>
              <a:rPr lang="en-GB" sz="4800" dirty="0" err="1">
                <a:solidFill>
                  <a:srgbClr val="FF0000"/>
                </a:solidFill>
                <a:latin typeface="Comic Sans MS" panose="030F0702030302020204" pitchFamily="66" charset="0"/>
              </a:rPr>
              <a:t>e</a:t>
            </a:r>
            <a:r>
              <a:rPr lang="en-GB" sz="4800" dirty="0" err="1" smtClean="0">
                <a:solidFill>
                  <a:srgbClr val="FF0000"/>
                </a:solidFill>
                <a:latin typeface="Comic Sans MS" panose="030F0702030302020204" pitchFamily="66" charset="0"/>
              </a:rPr>
              <a:t>r</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eras</a:t>
            </a:r>
            <a:r>
              <a:rPr lang="en-GB" sz="4000" dirty="0" smtClean="0">
                <a:solidFill>
                  <a:srgbClr val="FF0000"/>
                </a:solidFill>
                <a:latin typeface="Comic Sans MS" panose="030F0702030302020204" pitchFamily="66" charset="0"/>
              </a:rPr>
              <a:t>er           </a:t>
            </a:r>
            <a:r>
              <a:rPr lang="en-GB" sz="4000" dirty="0" smtClean="0">
                <a:latin typeface="Comic Sans MS" panose="030F0702030302020204" pitchFamily="66" charset="0"/>
              </a:rPr>
              <a:t>butt</a:t>
            </a:r>
            <a:r>
              <a:rPr lang="en-GB" sz="4000" dirty="0" smtClean="0">
                <a:solidFill>
                  <a:srgbClr val="FF0000"/>
                </a:solidFill>
                <a:latin typeface="Comic Sans MS" panose="030F0702030302020204" pitchFamily="66" charset="0"/>
              </a:rPr>
              <a:t>er           </a:t>
            </a:r>
            <a:r>
              <a:rPr lang="en-GB" sz="4000" dirty="0" smtClean="0">
                <a:latin typeface="Comic Sans MS" panose="030F0702030302020204" pitchFamily="66" charset="0"/>
              </a:rPr>
              <a:t>tig</a:t>
            </a:r>
            <a:r>
              <a:rPr lang="en-GB" sz="4000" dirty="0" smtClean="0">
                <a:solidFill>
                  <a:srgbClr val="FF0000"/>
                </a:solidFill>
                <a:latin typeface="Comic Sans MS" panose="030F0702030302020204" pitchFamily="66" charset="0"/>
              </a:rPr>
              <a:t>er</a:t>
            </a:r>
            <a:endParaRPr lang="en-GB" sz="4000" dirty="0">
              <a:solidFill>
                <a:srgbClr val="FF0000"/>
              </a:solidFill>
              <a:latin typeface="Comic Sans MS" panose="030F0702030302020204" pitchFamily="66" charset="0"/>
            </a:endParaRPr>
          </a:p>
          <a:p>
            <a:endParaRPr lang="en-GB" sz="4000" dirty="0" smtClean="0">
              <a:solidFill>
                <a:srgbClr val="FF0000"/>
              </a:solidFill>
              <a:latin typeface="Comic Sans MS" panose="030F0702030302020204" pitchFamily="66" charset="0"/>
            </a:endParaRPr>
          </a:p>
          <a:p>
            <a:r>
              <a:rPr lang="en-GB" sz="4800" dirty="0" err="1" smtClean="0">
                <a:solidFill>
                  <a:srgbClr val="FF0000"/>
                </a:solidFill>
                <a:latin typeface="Comic Sans MS" panose="030F0702030302020204" pitchFamily="66" charset="0"/>
              </a:rPr>
              <a:t>ur</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f</a:t>
            </a:r>
            <a:r>
              <a:rPr lang="en-GB" sz="4000" dirty="0" smtClean="0">
                <a:solidFill>
                  <a:srgbClr val="FF0000"/>
                </a:solidFill>
                <a:latin typeface="Comic Sans MS" panose="030F0702030302020204" pitchFamily="66" charset="0"/>
              </a:rPr>
              <a:t>ur             </a:t>
            </a:r>
            <a:r>
              <a:rPr lang="en-GB" sz="4000" dirty="0" smtClean="0">
                <a:latin typeface="Comic Sans MS" panose="030F0702030302020204" pitchFamily="66" charset="0"/>
              </a:rPr>
              <a:t>ch</a:t>
            </a:r>
            <a:r>
              <a:rPr lang="en-GB" sz="4000" dirty="0" smtClean="0">
                <a:solidFill>
                  <a:srgbClr val="FF0000"/>
                </a:solidFill>
                <a:latin typeface="Comic Sans MS" panose="030F0702030302020204" pitchFamily="66" charset="0"/>
              </a:rPr>
              <a:t>ur</a:t>
            </a:r>
            <a:r>
              <a:rPr lang="en-GB" sz="4000" dirty="0" smtClean="0">
                <a:latin typeface="Comic Sans MS" panose="030F0702030302020204" pitchFamily="66" charset="0"/>
              </a:rPr>
              <a:t>ch              b</a:t>
            </a:r>
            <a:r>
              <a:rPr lang="en-GB" sz="4000" dirty="0" smtClean="0">
                <a:solidFill>
                  <a:srgbClr val="FF0000"/>
                </a:solidFill>
                <a:latin typeface="Comic Sans MS" panose="030F0702030302020204" pitchFamily="66" charset="0"/>
              </a:rPr>
              <a:t>ur</a:t>
            </a:r>
            <a:r>
              <a:rPr lang="en-GB" sz="4000" dirty="0" smtClean="0">
                <a:latin typeface="Comic Sans MS" panose="030F0702030302020204" pitchFamily="66" charset="0"/>
              </a:rPr>
              <a:t>g</a:t>
            </a:r>
            <a:r>
              <a:rPr lang="en-GB" sz="4000" dirty="0" smtClean="0">
                <a:solidFill>
                  <a:srgbClr val="FF0000"/>
                </a:solidFill>
                <a:latin typeface="Comic Sans MS" panose="030F0702030302020204" pitchFamily="66" charset="0"/>
              </a:rPr>
              <a:t>er</a:t>
            </a:r>
          </a:p>
          <a:p>
            <a:endParaRPr lang="en-GB" sz="4000" dirty="0">
              <a:solidFill>
                <a:srgbClr val="FF0000"/>
              </a:solidFill>
              <a:latin typeface="Comic Sans MS" panose="030F0702030302020204" pitchFamily="66" charset="0"/>
            </a:endParaRPr>
          </a:p>
          <a:p>
            <a:r>
              <a:rPr lang="en-GB" sz="4800" dirty="0" err="1" smtClean="0">
                <a:solidFill>
                  <a:srgbClr val="FF0000"/>
                </a:solidFill>
                <a:latin typeface="Comic Sans MS" panose="030F0702030302020204" pitchFamily="66" charset="0"/>
              </a:rPr>
              <a:t>oa</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g</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t</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r</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d            l</a:t>
            </a:r>
            <a:r>
              <a:rPr lang="en-GB" sz="4000" dirty="0" smtClean="0">
                <a:solidFill>
                  <a:srgbClr val="FF0000"/>
                </a:solidFill>
                <a:latin typeface="Comic Sans MS" panose="030F0702030302020204" pitchFamily="66" charset="0"/>
              </a:rPr>
              <a:t>oa</a:t>
            </a:r>
            <a:r>
              <a:rPr lang="en-GB" sz="4000" dirty="0" smtClean="0">
                <a:latin typeface="Comic Sans MS" panose="030F0702030302020204" pitchFamily="66" charset="0"/>
              </a:rPr>
              <a:t>f</a:t>
            </a:r>
          </a:p>
          <a:p>
            <a:endParaRPr lang="en-GB" sz="4000" dirty="0">
              <a:latin typeface="Comic Sans MS" panose="030F0702030302020204" pitchFamily="66" charset="0"/>
            </a:endParaRPr>
          </a:p>
          <a:p>
            <a:r>
              <a:rPr lang="en-GB" sz="4800" dirty="0">
                <a:solidFill>
                  <a:srgbClr val="FF0000"/>
                </a:solidFill>
                <a:latin typeface="Comic Sans MS" panose="030F0702030302020204" pitchFamily="66" charset="0"/>
              </a:rPr>
              <a:t>o</a:t>
            </a:r>
            <a:r>
              <a:rPr lang="en-GB" sz="4800" dirty="0" smtClean="0">
                <a:solidFill>
                  <a:srgbClr val="FF0000"/>
                </a:solidFill>
                <a:latin typeface="Comic Sans MS" panose="030F0702030302020204" pitchFamily="66" charset="0"/>
              </a:rPr>
              <a:t>i   </a:t>
            </a:r>
            <a:r>
              <a:rPr lang="en-GB" sz="4000" dirty="0" smtClean="0">
                <a:latin typeface="Comic Sans MS" panose="030F0702030302020204" pitchFamily="66" charset="0"/>
              </a:rPr>
              <a:t>as in qu</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ts</a:t>
            </a:r>
            <a:r>
              <a:rPr lang="en-GB" sz="4000" dirty="0">
                <a:latin typeface="Comic Sans MS" panose="030F0702030302020204" pitchFamily="66" charset="0"/>
              </a:rPr>
              <a:t> </a:t>
            </a:r>
            <a:r>
              <a:rPr lang="en-GB" sz="4000" dirty="0" smtClean="0">
                <a:latin typeface="Comic Sans MS" panose="030F0702030302020204" pitchFamily="66" charset="0"/>
              </a:rPr>
              <a:t>         c</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n             s</a:t>
            </a:r>
            <a:r>
              <a:rPr lang="en-GB" sz="4000" dirty="0" smtClean="0">
                <a:solidFill>
                  <a:srgbClr val="FF0000"/>
                </a:solidFill>
                <a:latin typeface="Comic Sans MS" panose="030F0702030302020204" pitchFamily="66" charset="0"/>
              </a:rPr>
              <a:t>oi</a:t>
            </a:r>
            <a:r>
              <a:rPr lang="en-GB" sz="4000" dirty="0" smtClean="0">
                <a:latin typeface="Comic Sans MS" panose="030F0702030302020204" pitchFamily="66" charset="0"/>
              </a:rPr>
              <a:t>l</a:t>
            </a:r>
          </a:p>
          <a:p>
            <a:endParaRPr lang="en-GB" sz="4000" dirty="0">
              <a:latin typeface="Comic Sans MS" panose="030F0702030302020204" pitchFamily="66" charset="0"/>
            </a:endParaRPr>
          </a:p>
          <a:p>
            <a:r>
              <a:rPr lang="en-GB" sz="4800" dirty="0" err="1" smtClean="0">
                <a:solidFill>
                  <a:srgbClr val="FF0000"/>
                </a:solidFill>
                <a:latin typeface="Comic Sans MS" panose="030F0702030302020204" pitchFamily="66" charset="0"/>
              </a:rPr>
              <a:t>igh</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l</a:t>
            </a:r>
            <a:r>
              <a:rPr lang="en-GB" sz="4000" dirty="0" smtClean="0">
                <a:solidFill>
                  <a:srgbClr val="FF0000"/>
                </a:solidFill>
                <a:latin typeface="Comic Sans MS" panose="030F0702030302020204" pitchFamily="66" charset="0"/>
              </a:rPr>
              <a:t>igh</a:t>
            </a:r>
            <a:r>
              <a:rPr lang="en-GB" sz="4000" dirty="0" smtClean="0">
                <a:latin typeface="Comic Sans MS" panose="030F0702030302020204" pitchFamily="66" charset="0"/>
              </a:rPr>
              <a:t>t</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n</a:t>
            </a:r>
            <a:r>
              <a:rPr lang="en-GB" sz="4000" dirty="0" smtClean="0">
                <a:solidFill>
                  <a:srgbClr val="FF0000"/>
                </a:solidFill>
                <a:latin typeface="Comic Sans MS" panose="030F0702030302020204" pitchFamily="66" charset="0"/>
              </a:rPr>
              <a:t>igh</a:t>
            </a:r>
            <a:r>
              <a:rPr lang="en-GB" sz="4000" dirty="0" smtClean="0">
                <a:latin typeface="Comic Sans MS" panose="030F0702030302020204" pitchFamily="66" charset="0"/>
              </a:rPr>
              <a:t>t              r</a:t>
            </a:r>
            <a:r>
              <a:rPr lang="en-GB" sz="4000" dirty="0" smtClean="0">
                <a:solidFill>
                  <a:srgbClr val="FF0000"/>
                </a:solidFill>
                <a:latin typeface="Comic Sans MS" panose="030F0702030302020204" pitchFamily="66" charset="0"/>
              </a:rPr>
              <a:t>igh</a:t>
            </a:r>
            <a:r>
              <a:rPr lang="en-GB" sz="4000" dirty="0" smtClean="0">
                <a:latin typeface="Comic Sans MS" panose="030F0702030302020204" pitchFamily="66" charset="0"/>
              </a:rPr>
              <a:t>t</a:t>
            </a:r>
          </a:p>
          <a:p>
            <a:r>
              <a:rPr lang="en-GB" sz="4000" dirty="0" smtClean="0">
                <a:latin typeface="Comic Sans MS" panose="030F0702030302020204" pitchFamily="66" charset="0"/>
              </a:rPr>
              <a:t> </a:t>
            </a:r>
            <a:endParaRPr lang="en-GB" sz="4000" dirty="0">
              <a:latin typeface="Comic Sans MS" panose="030F0702030302020204" pitchFamily="66" charset="0"/>
            </a:endParaRPr>
          </a:p>
        </p:txBody>
      </p:sp>
      <p:pic>
        <p:nvPicPr>
          <p:cNvPr id="4" name="Picture 3" descr="Eraser Images, Stock Photos &amp; Vectors | Shutterstock"/>
          <p:cNvPicPr/>
          <p:nvPr/>
        </p:nvPicPr>
        <p:blipFill rotWithShape="1">
          <a:blip r:embed="rId2">
            <a:extLst>
              <a:ext uri="{28A0092B-C50C-407E-A947-70E740481C1C}">
                <a14:useLocalDpi xmlns:a14="http://schemas.microsoft.com/office/drawing/2010/main" val="0"/>
              </a:ext>
            </a:extLst>
          </a:blip>
          <a:srcRect l="6418" t="7143" r="7219" b="13214"/>
          <a:stretch/>
        </p:blipFill>
        <p:spPr bwMode="auto">
          <a:xfrm>
            <a:off x="4026272" y="154095"/>
            <a:ext cx="1509992" cy="1011219"/>
          </a:xfrm>
          <a:prstGeom prst="rect">
            <a:avLst/>
          </a:prstGeom>
          <a:noFill/>
          <a:ln>
            <a:noFill/>
          </a:ln>
          <a:extLst>
            <a:ext uri="{53640926-AAD7-44D8-BBD7-CCE9431645EC}">
              <a14:shadowObscured xmlns:a14="http://schemas.microsoft.com/office/drawing/2010/main"/>
            </a:ext>
          </a:extLst>
        </p:spPr>
      </p:pic>
      <p:pic>
        <p:nvPicPr>
          <p:cNvPr id="6" name="Picture 5" descr="The story of butter | Canadian Goodnes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6551" y="125599"/>
            <a:ext cx="1541930" cy="1038225"/>
          </a:xfrm>
          <a:prstGeom prst="rect">
            <a:avLst/>
          </a:prstGeom>
          <a:noFill/>
          <a:ln>
            <a:noFill/>
          </a:ln>
        </p:spPr>
      </p:pic>
      <p:pic>
        <p:nvPicPr>
          <p:cNvPr id="8" name="Picture 7" descr="Study Reveals Loss of Laos's Final Tigers - Scientific American"/>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77400" y="68801"/>
            <a:ext cx="1799590" cy="1058844"/>
          </a:xfrm>
          <a:prstGeom prst="rect">
            <a:avLst/>
          </a:prstGeom>
          <a:noFill/>
          <a:ln>
            <a:noFill/>
          </a:ln>
        </p:spPr>
      </p:pic>
      <p:pic>
        <p:nvPicPr>
          <p:cNvPr id="10" name="Picture 9" descr="Yellow Fur Background | Gallery Yopriceville - High-Quality ..."/>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59622" y="1516849"/>
            <a:ext cx="1533300" cy="986649"/>
          </a:xfrm>
          <a:prstGeom prst="rect">
            <a:avLst/>
          </a:prstGeom>
          <a:noFill/>
          <a:ln>
            <a:noFill/>
          </a:ln>
        </p:spPr>
      </p:pic>
      <p:pic>
        <p:nvPicPr>
          <p:cNvPr id="11" name="Picture 10" descr="Church ashes error incurs judge's wrath | News | The Times"/>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94904" y="1441213"/>
            <a:ext cx="2022475" cy="1137920"/>
          </a:xfrm>
          <a:prstGeom prst="rect">
            <a:avLst/>
          </a:prstGeom>
          <a:noFill/>
          <a:ln>
            <a:noFill/>
          </a:ln>
        </p:spPr>
      </p:pic>
      <p:pic>
        <p:nvPicPr>
          <p:cNvPr id="12" name="Picture 11" descr="What Happens to Your Body After Eating a Burger | Reader's Digest"/>
          <p:cNvPicPr/>
          <p:nvPr/>
        </p:nvPicPr>
        <p:blipFill rotWithShape="1">
          <a:blip r:embed="rId7" cstate="print">
            <a:extLst>
              <a:ext uri="{28A0092B-C50C-407E-A947-70E740481C1C}">
                <a14:useLocalDpi xmlns:a14="http://schemas.microsoft.com/office/drawing/2010/main" val="0"/>
              </a:ext>
            </a:extLst>
          </a:blip>
          <a:srcRect l="16759" r="16089"/>
          <a:stretch/>
        </p:blipFill>
        <p:spPr bwMode="auto">
          <a:xfrm>
            <a:off x="10675172" y="1441213"/>
            <a:ext cx="1333948" cy="1213346"/>
          </a:xfrm>
          <a:prstGeom prst="rect">
            <a:avLst/>
          </a:prstGeom>
          <a:noFill/>
          <a:ln>
            <a:noFill/>
          </a:ln>
        </p:spPr>
      </p:pic>
      <p:pic>
        <p:nvPicPr>
          <p:cNvPr id="17" name="Picture 16" descr="Goats know what their friends sound like | Science | AAAS"/>
          <p:cNvPicPr/>
          <p:nvPr/>
        </p:nvPicPr>
        <p:blipFill rotWithShape="1">
          <a:blip r:embed="rId8" cstate="print">
            <a:extLst>
              <a:ext uri="{28A0092B-C50C-407E-A947-70E740481C1C}">
                <a14:useLocalDpi xmlns:a14="http://schemas.microsoft.com/office/drawing/2010/main" val="0"/>
              </a:ext>
            </a:extLst>
          </a:blip>
          <a:srcRect l="28571"/>
          <a:stretch/>
        </p:blipFill>
        <p:spPr bwMode="auto">
          <a:xfrm>
            <a:off x="3552114" y="2729138"/>
            <a:ext cx="1450191" cy="1301676"/>
          </a:xfrm>
          <a:prstGeom prst="rect">
            <a:avLst/>
          </a:prstGeom>
          <a:noFill/>
          <a:ln>
            <a:noFill/>
          </a:ln>
          <a:extLst>
            <a:ext uri="{53640926-AAD7-44D8-BBD7-CCE9431645EC}">
              <a14:shadowObscured xmlns:a14="http://schemas.microsoft.com/office/drawing/2010/main"/>
            </a:ext>
          </a:extLst>
        </p:spPr>
      </p:pic>
      <p:pic>
        <p:nvPicPr>
          <p:cNvPr id="18" name="Picture 17" descr="digitalhub | This is the formula for the perfect road trip ..."/>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604711" y="2761326"/>
            <a:ext cx="1263679" cy="1237299"/>
          </a:xfrm>
          <a:prstGeom prst="rect">
            <a:avLst/>
          </a:prstGeom>
          <a:noFill/>
          <a:ln>
            <a:noFill/>
          </a:ln>
        </p:spPr>
      </p:pic>
      <p:pic>
        <p:nvPicPr>
          <p:cNvPr id="19" name="Picture 18" descr="Loaf dictionary definition | loaf defined"/>
          <p:cNvPicPr/>
          <p:nvPr/>
        </p:nvPicPr>
        <p:blipFill rotWithShape="1">
          <a:blip r:embed="rId10">
            <a:extLst>
              <a:ext uri="{28A0092B-C50C-407E-A947-70E740481C1C}">
                <a14:useLocalDpi xmlns:a14="http://schemas.microsoft.com/office/drawing/2010/main" val="0"/>
              </a:ext>
            </a:extLst>
          </a:blip>
          <a:srcRect l="8657" t="13333" r="8370" b="17778"/>
          <a:stretch/>
        </p:blipFill>
        <p:spPr bwMode="auto">
          <a:xfrm>
            <a:off x="9399046" y="2865048"/>
            <a:ext cx="1943100" cy="973904"/>
          </a:xfrm>
          <a:prstGeom prst="rect">
            <a:avLst/>
          </a:prstGeom>
          <a:noFill/>
          <a:ln>
            <a:noFill/>
          </a:ln>
          <a:extLst>
            <a:ext uri="{53640926-AAD7-44D8-BBD7-CCE9431645EC}">
              <a14:shadowObscured xmlns:a14="http://schemas.microsoft.com/office/drawing/2010/main"/>
            </a:ext>
          </a:extLst>
        </p:spPr>
      </p:pic>
      <p:pic>
        <p:nvPicPr>
          <p:cNvPr id="20" name="Picture 19" descr="quoit - Wiktionary"/>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925950" y="4167912"/>
            <a:ext cx="1497275" cy="1170940"/>
          </a:xfrm>
          <a:prstGeom prst="rect">
            <a:avLst/>
          </a:prstGeom>
          <a:noFill/>
          <a:ln>
            <a:noFill/>
          </a:ln>
        </p:spPr>
      </p:pic>
      <p:pic>
        <p:nvPicPr>
          <p:cNvPr id="21" name="Picture 20" descr="coins hashtag on Twitter"/>
          <p:cNvPicPr/>
          <p:nvPr/>
        </p:nvPicPr>
        <p:blipFill rotWithShape="1">
          <a:blip r:embed="rId12" cstate="print">
            <a:extLst>
              <a:ext uri="{28A0092B-C50C-407E-A947-70E740481C1C}">
                <a14:useLocalDpi xmlns:a14="http://schemas.microsoft.com/office/drawing/2010/main" val="0"/>
              </a:ext>
            </a:extLst>
          </a:blip>
          <a:srcRect l="16951" t="19157" r="18069" b="6897"/>
          <a:stretch/>
        </p:blipFill>
        <p:spPr bwMode="auto">
          <a:xfrm>
            <a:off x="6575639" y="4180818"/>
            <a:ext cx="1287762" cy="1191409"/>
          </a:xfrm>
          <a:prstGeom prst="rect">
            <a:avLst/>
          </a:prstGeom>
          <a:noFill/>
          <a:ln>
            <a:noFill/>
          </a:ln>
          <a:extLst>
            <a:ext uri="{53640926-AAD7-44D8-BBD7-CCE9431645EC}">
              <a14:shadowObscured xmlns:a14="http://schemas.microsoft.com/office/drawing/2010/main"/>
            </a:ext>
          </a:extLst>
        </p:spPr>
      </p:pic>
      <p:pic>
        <p:nvPicPr>
          <p:cNvPr id="22" name="Picture 21" descr="Four Simple Do-It-Yourself Soil Tests"/>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9642745" y="4121370"/>
            <a:ext cx="1699401" cy="1310304"/>
          </a:xfrm>
          <a:prstGeom prst="rect">
            <a:avLst/>
          </a:prstGeom>
          <a:noFill/>
          <a:ln>
            <a:noFill/>
          </a:ln>
        </p:spPr>
      </p:pic>
      <p:pic>
        <p:nvPicPr>
          <p:cNvPr id="23" name="Picture 22" descr="The Benefits Of Energy-Saving Light Bulbs | Hometree"/>
          <p:cNvPicPr/>
          <p:nvPr/>
        </p:nvPicPr>
        <p:blipFill rotWithShape="1">
          <a:blip r:embed="rId14" cstate="print">
            <a:extLst>
              <a:ext uri="{28A0092B-C50C-407E-A947-70E740481C1C}">
                <a14:useLocalDpi xmlns:a14="http://schemas.microsoft.com/office/drawing/2010/main" val="0"/>
              </a:ext>
            </a:extLst>
          </a:blip>
          <a:srcRect r="50476"/>
          <a:stretch/>
        </p:blipFill>
        <p:spPr bwMode="auto">
          <a:xfrm>
            <a:off x="3925950" y="5506096"/>
            <a:ext cx="1255733" cy="1206676"/>
          </a:xfrm>
          <a:prstGeom prst="rect">
            <a:avLst/>
          </a:prstGeom>
          <a:noFill/>
          <a:ln>
            <a:noFill/>
          </a:ln>
          <a:extLst>
            <a:ext uri="{53640926-AAD7-44D8-BBD7-CCE9431645EC}">
              <a14:shadowObscured xmlns:a14="http://schemas.microsoft.com/office/drawing/2010/main"/>
            </a:ext>
          </a:extLst>
        </p:spPr>
      </p:pic>
      <p:pic>
        <p:nvPicPr>
          <p:cNvPr id="24" name="Picture 23" descr="What is the night-only rate? – Energuide"/>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536819" y="5506096"/>
            <a:ext cx="1897275" cy="1158352"/>
          </a:xfrm>
          <a:prstGeom prst="rect">
            <a:avLst/>
          </a:prstGeom>
          <a:noFill/>
          <a:ln>
            <a:noFill/>
          </a:ln>
        </p:spPr>
      </p:pic>
      <p:pic>
        <p:nvPicPr>
          <p:cNvPr id="25" name="Picture 24" descr="Free Right Cliparts, Download Free Clip Art, Free Clip Art on ..."/>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073360" y="5576354"/>
            <a:ext cx="1383534" cy="1136417"/>
          </a:xfrm>
          <a:prstGeom prst="rect">
            <a:avLst/>
          </a:prstGeom>
          <a:noFill/>
          <a:ln>
            <a:noFill/>
          </a:ln>
        </p:spPr>
      </p:pic>
    </p:spTree>
    <p:extLst>
      <p:ext uri="{BB962C8B-B14F-4D97-AF65-F5344CB8AC3E}">
        <p14:creationId xmlns:p14="http://schemas.microsoft.com/office/powerpoint/2010/main" val="422201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1000"/>
                                        <p:tgtEl>
                                          <p:spTgt spid="2">
                                            <p:txEl>
                                              <p:pRg st="4" end="4"/>
                                            </p:txEl>
                                          </p:spTgt>
                                        </p:tgtEl>
                                      </p:cBhvr>
                                    </p:animEffect>
                                    <p:anim calcmode="lin" valueType="num">
                                      <p:cBhvr>
                                        <p:cTn id="2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anim calcmode="lin" valueType="num">
                                      <p:cBhvr>
                                        <p:cTn id="49" dur="1000" fill="hold"/>
                                        <p:tgtEl>
                                          <p:spTgt spid="19"/>
                                        </p:tgtEl>
                                        <p:attrNameLst>
                                          <p:attrName>ppt_x</p:attrName>
                                        </p:attrNameLst>
                                      </p:cBhvr>
                                      <p:tavLst>
                                        <p:tav tm="0">
                                          <p:val>
                                            <p:strVal val="#ppt_x"/>
                                          </p:val>
                                        </p:tav>
                                        <p:tav tm="100000">
                                          <p:val>
                                            <p:strVal val="#ppt_x"/>
                                          </p:val>
                                        </p:tav>
                                      </p:tavLst>
                                    </p:anim>
                                    <p:anim calcmode="lin" valueType="num">
                                      <p:cBhvr>
                                        <p:cTn id="5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1" presetClass="entr" presetSubtype="1" fill="hold" nodeType="clickEffect">
                                  <p:stCondLst>
                                    <p:cond delay="0"/>
                                  </p:stCondLst>
                                  <p:childTnLst>
                                    <p:set>
                                      <p:cBhvr>
                                        <p:cTn id="54" dur="1" fill="hold">
                                          <p:stCondLst>
                                            <p:cond delay="0"/>
                                          </p:stCondLst>
                                        </p:cTn>
                                        <p:tgtEl>
                                          <p:spTgt spid="2">
                                            <p:txEl>
                                              <p:pRg st="6" end="6"/>
                                            </p:txEl>
                                          </p:spTgt>
                                        </p:tgtEl>
                                        <p:attrNameLst>
                                          <p:attrName>style.visibility</p:attrName>
                                        </p:attrNameLst>
                                      </p:cBhvr>
                                      <p:to>
                                        <p:strVal val="visible"/>
                                      </p:to>
                                    </p:set>
                                    <p:animEffect transition="in" filter="wheel(1)">
                                      <p:cBhvr>
                                        <p:cTn id="55" dur="2000"/>
                                        <p:tgtEl>
                                          <p:spTgt spid="2">
                                            <p:txEl>
                                              <p:pRg st="6" end="6"/>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ntr" presetSubtype="1" fill="hold"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heel(1)">
                                      <p:cBhvr>
                                        <p:cTn id="60" dur="2000"/>
                                        <p:tgtEl>
                                          <p:spTgt spid="20"/>
                                        </p:tgtEl>
                                      </p:cBhvr>
                                    </p:animEffect>
                                  </p:childTnLst>
                                </p:cTn>
                              </p:par>
                            </p:childTnLst>
                          </p:cTn>
                        </p:par>
                      </p:childTnLst>
                    </p:cTn>
                  </p:par>
                  <p:par>
                    <p:cTn id="61" fill="hold">
                      <p:stCondLst>
                        <p:cond delay="indefinite"/>
                      </p:stCondLst>
                      <p:childTnLst>
                        <p:par>
                          <p:cTn id="62" fill="hold">
                            <p:stCondLst>
                              <p:cond delay="0"/>
                            </p:stCondLst>
                            <p:childTnLst>
                              <p:par>
                                <p:cTn id="63" presetID="21" presetClass="entr" presetSubtype="1" fill="hold" nodeType="click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wheel(1)">
                                      <p:cBhvr>
                                        <p:cTn id="65" dur="2000"/>
                                        <p:tgtEl>
                                          <p:spTgt spid="21"/>
                                        </p:tgtEl>
                                      </p:cBhvr>
                                    </p:animEffect>
                                  </p:childTnLst>
                                </p:cTn>
                              </p:par>
                            </p:childTnLst>
                          </p:cTn>
                        </p:par>
                      </p:childTnLst>
                    </p:cTn>
                  </p:par>
                  <p:par>
                    <p:cTn id="66" fill="hold">
                      <p:stCondLst>
                        <p:cond delay="indefinite"/>
                      </p:stCondLst>
                      <p:childTnLst>
                        <p:par>
                          <p:cTn id="67" fill="hold">
                            <p:stCondLst>
                              <p:cond delay="0"/>
                            </p:stCondLst>
                            <p:childTnLst>
                              <p:par>
                                <p:cTn id="68" presetID="21" presetClass="entr" presetSubtype="1" fill="hold" nodeType="click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wheel(1)">
                                      <p:cBhvr>
                                        <p:cTn id="70" dur="2000"/>
                                        <p:tgtEl>
                                          <p:spTgt spid="22"/>
                                        </p:tgtEl>
                                      </p:cBhvr>
                                    </p:animEffect>
                                  </p:childTnLst>
                                </p:cTn>
                              </p:par>
                            </p:childTnLst>
                          </p:cTn>
                        </p:par>
                      </p:childTnLst>
                    </p:cTn>
                  </p:par>
                  <p:par>
                    <p:cTn id="71" fill="hold">
                      <p:stCondLst>
                        <p:cond delay="indefinite"/>
                      </p:stCondLst>
                      <p:childTnLst>
                        <p:par>
                          <p:cTn id="72" fill="hold">
                            <p:stCondLst>
                              <p:cond delay="0"/>
                            </p:stCondLst>
                            <p:childTnLst>
                              <p:par>
                                <p:cTn id="73" presetID="6" presetClass="entr" presetSubtype="16" fill="hold" nodeType="clickEffect">
                                  <p:stCondLst>
                                    <p:cond delay="0"/>
                                  </p:stCondLst>
                                  <p:childTnLst>
                                    <p:set>
                                      <p:cBhvr>
                                        <p:cTn id="74" dur="1" fill="hold">
                                          <p:stCondLst>
                                            <p:cond delay="0"/>
                                          </p:stCondLst>
                                        </p:cTn>
                                        <p:tgtEl>
                                          <p:spTgt spid="2">
                                            <p:txEl>
                                              <p:pRg st="8" end="8"/>
                                            </p:txEl>
                                          </p:spTgt>
                                        </p:tgtEl>
                                        <p:attrNameLst>
                                          <p:attrName>style.visibility</p:attrName>
                                        </p:attrNameLst>
                                      </p:cBhvr>
                                      <p:to>
                                        <p:strVal val="visible"/>
                                      </p:to>
                                    </p:set>
                                    <p:animEffect transition="in" filter="circle(in)">
                                      <p:cBhvr>
                                        <p:cTn id="75" dur="2000"/>
                                        <p:tgtEl>
                                          <p:spTgt spid="2">
                                            <p:txEl>
                                              <p:pRg st="8" end="8"/>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6" presetClass="entr" presetSubtype="16" fill="hold" nodeType="click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circle(in)">
                                      <p:cBhvr>
                                        <p:cTn id="80" dur="2000"/>
                                        <p:tgtEl>
                                          <p:spTgt spid="23"/>
                                        </p:tgtEl>
                                      </p:cBhvr>
                                    </p:animEffect>
                                  </p:childTnLst>
                                </p:cTn>
                              </p:par>
                            </p:childTnLst>
                          </p:cTn>
                        </p:par>
                      </p:childTnLst>
                    </p:cTn>
                  </p:par>
                  <p:par>
                    <p:cTn id="81" fill="hold">
                      <p:stCondLst>
                        <p:cond delay="indefinite"/>
                      </p:stCondLst>
                      <p:childTnLst>
                        <p:par>
                          <p:cTn id="82" fill="hold">
                            <p:stCondLst>
                              <p:cond delay="0"/>
                            </p:stCondLst>
                            <p:childTnLst>
                              <p:par>
                                <p:cTn id="83" presetID="6" presetClass="entr" presetSubtype="16" fill="hold" nodeType="click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circle(in)">
                                      <p:cBhvr>
                                        <p:cTn id="85" dur="2000"/>
                                        <p:tgtEl>
                                          <p:spTgt spid="24"/>
                                        </p:tgtEl>
                                      </p:cBhvr>
                                    </p:animEffect>
                                  </p:childTnLst>
                                </p:cTn>
                              </p:par>
                            </p:childTnLst>
                          </p:cTn>
                        </p:par>
                      </p:childTnLst>
                    </p:cTn>
                  </p:par>
                  <p:par>
                    <p:cTn id="86" fill="hold">
                      <p:stCondLst>
                        <p:cond delay="indefinite"/>
                      </p:stCondLst>
                      <p:childTnLst>
                        <p:par>
                          <p:cTn id="87" fill="hold">
                            <p:stCondLst>
                              <p:cond delay="0"/>
                            </p:stCondLst>
                            <p:childTnLst>
                              <p:par>
                                <p:cTn id="88" presetID="6" presetClass="entr" presetSubtype="16" fill="hold" nodeType="clickEffect">
                                  <p:stCondLst>
                                    <p:cond delay="0"/>
                                  </p:stCondLst>
                                  <p:childTnLst>
                                    <p:set>
                                      <p:cBhvr>
                                        <p:cTn id="89" dur="1" fill="hold">
                                          <p:stCondLst>
                                            <p:cond delay="0"/>
                                          </p:stCondLst>
                                        </p:cTn>
                                        <p:tgtEl>
                                          <p:spTgt spid="25"/>
                                        </p:tgtEl>
                                        <p:attrNameLst>
                                          <p:attrName>style.visibility</p:attrName>
                                        </p:attrNameLst>
                                      </p:cBhvr>
                                      <p:to>
                                        <p:strVal val="visible"/>
                                      </p:to>
                                    </p:set>
                                    <p:animEffect transition="in" filter="circle(in)">
                                      <p:cBhvr>
                                        <p:cTn id="90"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descr="Pure Orange Juice 1 Litre Cartons (Pack of 12) A08067 BZ04167"/>
          <p:cNvPicPr/>
          <p:nvPr/>
        </p:nvPicPr>
        <p:blipFill rotWithShape="1">
          <a:blip r:embed="rId2" cstate="print">
            <a:extLst>
              <a:ext uri="{28A0092B-C50C-407E-A947-70E740481C1C}">
                <a14:useLocalDpi xmlns:a14="http://schemas.microsoft.com/office/drawing/2010/main" val="0"/>
              </a:ext>
            </a:extLst>
          </a:blip>
          <a:srcRect l="28767" t="3425" r="25342" b="5480"/>
          <a:stretch/>
        </p:blipFill>
        <p:spPr bwMode="auto">
          <a:xfrm>
            <a:off x="3816965" y="334459"/>
            <a:ext cx="1217686" cy="2039831"/>
          </a:xfrm>
          <a:prstGeom prst="rect">
            <a:avLst/>
          </a:prstGeom>
          <a:noFill/>
          <a:ln>
            <a:noFill/>
          </a:ln>
          <a:extLst>
            <a:ext uri="{53640926-AAD7-44D8-BBD7-CCE9431645EC}">
              <a14:shadowObscured xmlns:a14="http://schemas.microsoft.com/office/drawing/2010/main"/>
            </a:ext>
          </a:extLst>
        </p:spPr>
      </p:pic>
      <p:sp>
        <p:nvSpPr>
          <p:cNvPr id="3" name="TextBox 2"/>
          <p:cNvSpPr txBox="1"/>
          <p:nvPr/>
        </p:nvSpPr>
        <p:spPr>
          <a:xfrm>
            <a:off x="215153" y="282388"/>
            <a:ext cx="11873753" cy="6001643"/>
          </a:xfrm>
          <a:prstGeom prst="rect">
            <a:avLst/>
          </a:prstGeom>
          <a:noFill/>
        </p:spPr>
        <p:txBody>
          <a:bodyPr wrap="square" rtlCol="0">
            <a:spAutoFit/>
          </a:bodyPr>
          <a:lstStyle/>
          <a:p>
            <a:r>
              <a:rPr lang="en-GB" sz="4800" dirty="0" err="1">
                <a:solidFill>
                  <a:srgbClr val="FF0000"/>
                </a:solidFill>
                <a:latin typeface="Comic Sans MS" panose="030F0702030302020204" pitchFamily="66" charset="0"/>
              </a:rPr>
              <a:t>u</a:t>
            </a:r>
            <a:r>
              <a:rPr lang="en-GB" sz="4800" dirty="0" err="1" smtClean="0">
                <a:solidFill>
                  <a:srgbClr val="FF0000"/>
                </a:solidFill>
                <a:latin typeface="Comic Sans MS" panose="030F0702030302020204" pitchFamily="66" charset="0"/>
              </a:rPr>
              <a:t>re</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p</a:t>
            </a:r>
            <a:r>
              <a:rPr lang="en-GB" sz="4000" dirty="0" smtClean="0">
                <a:solidFill>
                  <a:srgbClr val="FF0000"/>
                </a:solidFill>
                <a:latin typeface="Comic Sans MS" panose="030F0702030302020204" pitchFamily="66" charset="0"/>
              </a:rPr>
              <a:t>ure         </a:t>
            </a:r>
            <a:r>
              <a:rPr lang="en-GB" sz="4000" dirty="0" smtClean="0">
                <a:latin typeface="Comic Sans MS" panose="030F0702030302020204" pitchFamily="66" charset="0"/>
              </a:rPr>
              <a:t>man</a:t>
            </a:r>
            <a:r>
              <a:rPr lang="en-GB" sz="4000" dirty="0" smtClean="0">
                <a:solidFill>
                  <a:srgbClr val="FF0000"/>
                </a:solidFill>
                <a:latin typeface="Comic Sans MS" panose="030F0702030302020204" pitchFamily="66" charset="0"/>
              </a:rPr>
              <a:t>ure            </a:t>
            </a:r>
            <a:r>
              <a:rPr lang="en-GB" sz="4000" dirty="0" smtClean="0">
                <a:latin typeface="Comic Sans MS" panose="030F0702030302020204" pitchFamily="66" charset="0"/>
              </a:rPr>
              <a:t>treas</a:t>
            </a:r>
            <a:r>
              <a:rPr lang="en-GB" sz="4000" dirty="0" smtClean="0">
                <a:solidFill>
                  <a:srgbClr val="FF0000"/>
                </a:solidFill>
                <a:latin typeface="Comic Sans MS" panose="030F0702030302020204" pitchFamily="66" charset="0"/>
              </a:rPr>
              <a:t>ure</a:t>
            </a:r>
          </a:p>
          <a:p>
            <a:endParaRPr lang="en-GB" sz="4000" dirty="0">
              <a:solidFill>
                <a:srgbClr val="FF0000"/>
              </a:solidFill>
              <a:latin typeface="Comic Sans MS" panose="030F0702030302020204" pitchFamily="66" charset="0"/>
            </a:endParaRPr>
          </a:p>
          <a:p>
            <a:endParaRPr lang="en-GB" sz="4000" dirty="0" smtClean="0">
              <a:solidFill>
                <a:srgbClr val="FF0000"/>
              </a:solidFill>
              <a:latin typeface="Comic Sans MS" panose="030F0702030302020204" pitchFamily="66" charset="0"/>
            </a:endParaRPr>
          </a:p>
          <a:p>
            <a:endParaRPr lang="en-GB" sz="4000" dirty="0">
              <a:solidFill>
                <a:srgbClr val="FF0000"/>
              </a:solidFill>
              <a:latin typeface="Comic Sans MS" panose="030F0702030302020204" pitchFamily="66" charset="0"/>
            </a:endParaRPr>
          </a:p>
          <a:p>
            <a:r>
              <a:rPr lang="en-GB" sz="4800" dirty="0">
                <a:solidFill>
                  <a:srgbClr val="FF0000"/>
                </a:solidFill>
                <a:latin typeface="Comic Sans MS" panose="030F0702030302020204" pitchFamily="66" charset="0"/>
              </a:rPr>
              <a:t>o</a:t>
            </a:r>
            <a:r>
              <a:rPr lang="en-GB" sz="4800" dirty="0" smtClean="0">
                <a:solidFill>
                  <a:srgbClr val="FF0000"/>
                </a:solidFill>
                <a:latin typeface="Comic Sans MS" panose="030F0702030302020204" pitchFamily="66" charset="0"/>
              </a:rPr>
              <a:t>y  </a:t>
            </a:r>
            <a:r>
              <a:rPr lang="en-GB" sz="4000" dirty="0" smtClean="0">
                <a:latin typeface="Comic Sans MS" panose="030F0702030302020204" pitchFamily="66" charset="0"/>
              </a:rPr>
              <a:t>as in b</a:t>
            </a:r>
            <a:r>
              <a:rPr lang="en-GB" sz="4000" dirty="0" smtClean="0">
                <a:solidFill>
                  <a:srgbClr val="FF0000"/>
                </a:solidFill>
                <a:latin typeface="Comic Sans MS" panose="030F0702030302020204" pitchFamily="66" charset="0"/>
              </a:rPr>
              <a:t>oy         oy</a:t>
            </a:r>
            <a:r>
              <a:rPr lang="en-GB" sz="4000" dirty="0" smtClean="0">
                <a:latin typeface="Comic Sans MS" panose="030F0702030302020204" pitchFamily="66" charset="0"/>
              </a:rPr>
              <a:t>ster              r</a:t>
            </a:r>
            <a:r>
              <a:rPr lang="en-GB" sz="4000" dirty="0" smtClean="0">
                <a:solidFill>
                  <a:srgbClr val="FF0000"/>
                </a:solidFill>
                <a:latin typeface="Comic Sans MS" panose="030F0702030302020204" pitchFamily="66" charset="0"/>
              </a:rPr>
              <a:t>oy</a:t>
            </a:r>
            <a:r>
              <a:rPr lang="en-GB" sz="4000" dirty="0" smtClean="0">
                <a:latin typeface="Comic Sans MS" panose="030F0702030302020204" pitchFamily="66" charset="0"/>
              </a:rPr>
              <a:t>al</a:t>
            </a:r>
          </a:p>
          <a:p>
            <a:endParaRPr lang="en-GB" sz="4000" dirty="0">
              <a:latin typeface="Comic Sans MS" panose="030F0702030302020204" pitchFamily="66" charset="0"/>
            </a:endParaRPr>
          </a:p>
          <a:p>
            <a:endParaRPr lang="en-GB" sz="4000" dirty="0" smtClean="0">
              <a:latin typeface="Comic Sans MS" panose="030F0702030302020204" pitchFamily="66" charset="0"/>
            </a:endParaRPr>
          </a:p>
          <a:p>
            <a:r>
              <a:rPr lang="en-GB" sz="4800" dirty="0">
                <a:solidFill>
                  <a:srgbClr val="FF0000"/>
                </a:solidFill>
                <a:latin typeface="Comic Sans MS" panose="030F0702030302020204" pitchFamily="66" charset="0"/>
              </a:rPr>
              <a:t>i</a:t>
            </a:r>
            <a:r>
              <a:rPr lang="en-GB" sz="4800" dirty="0" smtClean="0">
                <a:solidFill>
                  <a:srgbClr val="FF0000"/>
                </a:solidFill>
                <a:latin typeface="Comic Sans MS" panose="030F0702030302020204" pitchFamily="66" charset="0"/>
              </a:rPr>
              <a:t>r</a:t>
            </a:r>
            <a:r>
              <a:rPr lang="en-GB" sz="4000" dirty="0" smtClean="0">
                <a:latin typeface="Comic Sans MS" panose="030F0702030302020204" pitchFamily="66" charset="0"/>
              </a:rPr>
              <a:t>    as in g</a:t>
            </a:r>
            <a:r>
              <a:rPr lang="en-GB" sz="4000" dirty="0" smtClean="0">
                <a:solidFill>
                  <a:srgbClr val="FF0000"/>
                </a:solidFill>
                <a:latin typeface="Comic Sans MS" panose="030F0702030302020204" pitchFamily="66" charset="0"/>
              </a:rPr>
              <a:t>ir</a:t>
            </a:r>
            <a:r>
              <a:rPr lang="en-GB" sz="4000" dirty="0" smtClean="0">
                <a:latin typeface="Comic Sans MS" panose="030F0702030302020204" pitchFamily="66" charset="0"/>
              </a:rPr>
              <a:t>l          sk</a:t>
            </a:r>
            <a:r>
              <a:rPr lang="en-GB" sz="4000" dirty="0" smtClean="0">
                <a:solidFill>
                  <a:srgbClr val="FF0000"/>
                </a:solidFill>
                <a:latin typeface="Comic Sans MS" panose="030F0702030302020204" pitchFamily="66" charset="0"/>
              </a:rPr>
              <a:t>ir</a:t>
            </a:r>
            <a:r>
              <a:rPr lang="en-GB" sz="4000" dirty="0" smtClean="0">
                <a:latin typeface="Comic Sans MS" panose="030F0702030302020204" pitchFamily="66" charset="0"/>
              </a:rPr>
              <a:t>t                f</a:t>
            </a:r>
            <a:r>
              <a:rPr lang="en-GB" sz="4000" dirty="0" smtClean="0">
                <a:solidFill>
                  <a:srgbClr val="FF0000"/>
                </a:solidFill>
                <a:latin typeface="Comic Sans MS" panose="030F0702030302020204" pitchFamily="66" charset="0"/>
              </a:rPr>
              <a:t>ir   </a:t>
            </a:r>
          </a:p>
          <a:p>
            <a:r>
              <a:rPr lang="en-GB" sz="4000" dirty="0" smtClean="0">
                <a:solidFill>
                  <a:srgbClr val="FF0000"/>
                </a:solidFill>
                <a:latin typeface="Comic Sans MS" panose="030F0702030302020204" pitchFamily="66" charset="0"/>
              </a:rPr>
              <a:t>         </a:t>
            </a:r>
            <a:endParaRPr lang="en-GB" sz="4000" dirty="0">
              <a:solidFill>
                <a:srgbClr val="FF0000"/>
              </a:solidFill>
              <a:latin typeface="Comic Sans MS" panose="030F0702030302020204" pitchFamily="66" charset="0"/>
            </a:endParaRPr>
          </a:p>
        </p:txBody>
      </p:sp>
      <p:pic>
        <p:nvPicPr>
          <p:cNvPr id="4" name="Picture 3" descr="Manure - Wikipedia"/>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9108" y="282388"/>
            <a:ext cx="1682879" cy="1492624"/>
          </a:xfrm>
          <a:prstGeom prst="rect">
            <a:avLst/>
          </a:prstGeom>
          <a:noFill/>
          <a:ln>
            <a:noFill/>
          </a:ln>
        </p:spPr>
      </p:pic>
      <p:pic>
        <p:nvPicPr>
          <p:cNvPr id="5" name="Picture 4" descr="treasure #pirate #treasurechest #chest #gold - Treasure Chest ..."/>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3712" y="334459"/>
            <a:ext cx="1506741" cy="1383343"/>
          </a:xfrm>
          <a:prstGeom prst="rect">
            <a:avLst/>
          </a:prstGeom>
          <a:noFill/>
          <a:ln>
            <a:noFill/>
          </a:ln>
        </p:spPr>
      </p:pic>
      <p:pic>
        <p:nvPicPr>
          <p:cNvPr id="6" name="Picture 5" descr="Free Boy Cliparts, Download Free Clip Art, Free Clip Art on ..."/>
          <p:cNvPicPr/>
          <p:nvPr/>
        </p:nvPicPr>
        <p:blipFill>
          <a:blip r:embed="rId5">
            <a:extLst>
              <a:ext uri="{28A0092B-C50C-407E-A947-70E740481C1C}">
                <a14:useLocalDpi xmlns:a14="http://schemas.microsoft.com/office/drawing/2010/main" val="0"/>
              </a:ext>
            </a:extLst>
          </a:blip>
          <a:srcRect/>
          <a:stretch>
            <a:fillRect/>
          </a:stretch>
        </p:blipFill>
        <p:spPr bwMode="auto">
          <a:xfrm>
            <a:off x="3521129" y="2662948"/>
            <a:ext cx="1100247" cy="1703384"/>
          </a:xfrm>
          <a:prstGeom prst="rect">
            <a:avLst/>
          </a:prstGeom>
          <a:noFill/>
          <a:extLst/>
        </p:spPr>
      </p:pic>
      <p:pic>
        <p:nvPicPr>
          <p:cNvPr id="7" name="Picture 6" descr="Raw oysters are alive when you eat them, but do they feel pain ..."/>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1140" y="2662948"/>
            <a:ext cx="1855695" cy="1411511"/>
          </a:xfrm>
          <a:prstGeom prst="rect">
            <a:avLst/>
          </a:prstGeom>
          <a:noFill/>
          <a:ln>
            <a:noFill/>
          </a:ln>
        </p:spPr>
      </p:pic>
      <p:pic>
        <p:nvPicPr>
          <p:cNvPr id="8" name="Picture 7" descr="How much money does the Royal Family have? | The Week UK"/>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85687" y="2541150"/>
            <a:ext cx="2075401" cy="1655105"/>
          </a:xfrm>
          <a:prstGeom prst="rect">
            <a:avLst/>
          </a:prstGeom>
          <a:noFill/>
          <a:ln>
            <a:noFill/>
          </a:ln>
        </p:spPr>
      </p:pic>
      <p:pic>
        <p:nvPicPr>
          <p:cNvPr id="9" name="Picture 8" descr="Free Girls Cliparts, Download Free Clip Art, Free Clip Art on ..."/>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21129" y="4610191"/>
            <a:ext cx="1100247" cy="1962498"/>
          </a:xfrm>
          <a:prstGeom prst="rect">
            <a:avLst/>
          </a:prstGeom>
          <a:noFill/>
          <a:ln>
            <a:noFill/>
          </a:ln>
        </p:spPr>
      </p:pic>
      <p:pic>
        <p:nvPicPr>
          <p:cNvPr id="10" name="Picture 9"/>
          <p:cNvPicPr/>
          <p:nvPr/>
        </p:nvPicPr>
        <p:blipFill rotWithShape="1">
          <a:blip r:embed="rId9"/>
          <a:srcRect l="17284" t="28718" r="46820" b="25545"/>
          <a:stretch/>
        </p:blipFill>
        <p:spPr bwMode="auto">
          <a:xfrm>
            <a:off x="6189373" y="4770408"/>
            <a:ext cx="1737979" cy="1513623"/>
          </a:xfrm>
          <a:prstGeom prst="rect">
            <a:avLst/>
          </a:prstGeom>
          <a:ln>
            <a:noFill/>
          </a:ln>
          <a:extLst>
            <a:ext uri="{53640926-AAD7-44D8-BBD7-CCE9431645EC}">
              <a14:shadowObscured xmlns:a14="http://schemas.microsoft.com/office/drawing/2010/main"/>
            </a:ext>
          </a:extLst>
        </p:spPr>
      </p:pic>
      <p:pic>
        <p:nvPicPr>
          <p:cNvPr id="11" name="Picture 10" descr="File:Silver Fir.jpg - Wikipedia"/>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495349" y="4470986"/>
            <a:ext cx="1759839" cy="1865116"/>
          </a:xfrm>
          <a:prstGeom prst="rect">
            <a:avLst/>
          </a:prstGeom>
          <a:noFill/>
          <a:ln>
            <a:noFill/>
          </a:ln>
        </p:spPr>
      </p:pic>
    </p:spTree>
    <p:extLst>
      <p:ext uri="{BB962C8B-B14F-4D97-AF65-F5344CB8AC3E}">
        <p14:creationId xmlns:p14="http://schemas.microsoft.com/office/powerpoint/2010/main" val="2632758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fade">
                                      <p:cBhvr>
                                        <p:cTn id="31" dur="1000"/>
                                        <p:tgtEl>
                                          <p:spTgt spid="3">
                                            <p:txEl>
                                              <p:pRg st="7" end="7"/>
                                            </p:txEl>
                                          </p:spTgt>
                                        </p:tgtEl>
                                      </p:cBhvr>
                                    </p:animEffect>
                                    <p:anim calcmode="lin" valueType="num">
                                      <p:cBhvr>
                                        <p:cTn id="3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fade">
                                      <p:cBhvr>
                                        <p:cTn id="36" dur="1000"/>
                                        <p:tgtEl>
                                          <p:spTgt spid="3">
                                            <p:txEl>
                                              <p:pRg st="8" end="8"/>
                                            </p:txEl>
                                          </p:spTgt>
                                        </p:tgtEl>
                                      </p:cBhvr>
                                    </p:animEffect>
                                    <p:anim calcmode="lin" valueType="num">
                                      <p:cBhvr>
                                        <p:cTn id="3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500" fill="hold"/>
                                        <p:tgtEl>
                                          <p:spTgt spid="11"/>
                                        </p:tgtEl>
                                        <p:attrNameLst>
                                          <p:attrName>ppt_x</p:attrName>
                                        </p:attrNameLst>
                                      </p:cBhvr>
                                      <p:tavLst>
                                        <p:tav tm="0">
                                          <p:val>
                                            <p:strVal val="#ppt_x"/>
                                          </p:val>
                                        </p:tav>
                                        <p:tav tm="100000">
                                          <p:val>
                                            <p:strVal val="#ppt_x"/>
                                          </p:val>
                                        </p:tav>
                                      </p:tavLst>
                                    </p:anim>
                                    <p:anim calcmode="lin" valueType="num">
                                      <p:cBhvr additive="base">
                                        <p:cTn id="5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21024" y="174812"/>
            <a:ext cx="11954435" cy="5878532"/>
          </a:xfrm>
          <a:prstGeom prst="rect">
            <a:avLst/>
          </a:prstGeom>
          <a:noFill/>
        </p:spPr>
        <p:txBody>
          <a:bodyPr wrap="square" rtlCol="0">
            <a:spAutoFit/>
          </a:bodyPr>
          <a:lstStyle/>
          <a:p>
            <a:r>
              <a:rPr lang="en-GB" sz="4800" dirty="0" err="1">
                <a:solidFill>
                  <a:srgbClr val="FF0000"/>
                </a:solidFill>
                <a:latin typeface="Comic Sans MS" panose="030F0702030302020204" pitchFamily="66" charset="0"/>
              </a:rPr>
              <a:t>u</a:t>
            </a:r>
            <a:r>
              <a:rPr lang="en-GB" sz="4800" dirty="0" err="1" smtClean="0">
                <a:solidFill>
                  <a:srgbClr val="FF0000"/>
                </a:solidFill>
                <a:latin typeface="Comic Sans MS" panose="030F0702030302020204" pitchFamily="66" charset="0"/>
              </a:rPr>
              <a:t>e</a:t>
            </a:r>
            <a:r>
              <a:rPr lang="en-GB" sz="48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as in gl</a:t>
            </a:r>
            <a:r>
              <a:rPr lang="en-GB" sz="4000" dirty="0" smtClean="0">
                <a:solidFill>
                  <a:srgbClr val="FF0000"/>
                </a:solidFill>
                <a:latin typeface="Comic Sans MS" panose="030F0702030302020204" pitchFamily="66" charset="0"/>
              </a:rPr>
              <a:t>ue           </a:t>
            </a:r>
            <a:r>
              <a:rPr lang="en-GB" sz="4000" dirty="0" smtClean="0">
                <a:latin typeface="Comic Sans MS" panose="030F0702030302020204" pitchFamily="66" charset="0"/>
              </a:rPr>
              <a:t>bl</a:t>
            </a:r>
            <a:r>
              <a:rPr lang="en-GB" sz="4000" dirty="0" smtClean="0">
                <a:solidFill>
                  <a:srgbClr val="FF0000"/>
                </a:solidFill>
                <a:latin typeface="Comic Sans MS" panose="030F0702030302020204" pitchFamily="66" charset="0"/>
              </a:rPr>
              <a:t>ue              </a:t>
            </a:r>
            <a:r>
              <a:rPr lang="en-GB" sz="4000" dirty="0" smtClean="0">
                <a:latin typeface="Comic Sans MS" panose="030F0702030302020204" pitchFamily="66" charset="0"/>
              </a:rPr>
              <a:t>resc</a:t>
            </a:r>
            <a:r>
              <a:rPr lang="en-GB" sz="4000" dirty="0" smtClean="0">
                <a:solidFill>
                  <a:srgbClr val="FF0000"/>
                </a:solidFill>
                <a:latin typeface="Comic Sans MS" panose="030F0702030302020204" pitchFamily="66" charset="0"/>
              </a:rPr>
              <a:t>ue</a:t>
            </a:r>
          </a:p>
          <a:p>
            <a:endParaRPr lang="en-GB" sz="4000" dirty="0">
              <a:solidFill>
                <a:srgbClr val="FF0000"/>
              </a:solidFill>
              <a:latin typeface="Comic Sans MS" panose="030F0702030302020204" pitchFamily="66" charset="0"/>
            </a:endParaRPr>
          </a:p>
          <a:p>
            <a:endParaRPr lang="en-GB" sz="4000" dirty="0" smtClean="0">
              <a:solidFill>
                <a:srgbClr val="FF0000"/>
              </a:solidFill>
              <a:latin typeface="Comic Sans MS" panose="030F0702030302020204" pitchFamily="66" charset="0"/>
            </a:endParaRPr>
          </a:p>
          <a:p>
            <a:endParaRPr lang="en-GB" sz="4000" dirty="0">
              <a:solidFill>
                <a:srgbClr val="FF0000"/>
              </a:solidFill>
              <a:latin typeface="Comic Sans MS" panose="030F0702030302020204" pitchFamily="66" charset="0"/>
            </a:endParaRPr>
          </a:p>
          <a:p>
            <a:r>
              <a:rPr lang="en-GB" sz="4800" dirty="0">
                <a:solidFill>
                  <a:srgbClr val="FF0000"/>
                </a:solidFill>
                <a:latin typeface="Comic Sans MS" panose="030F0702030302020204" pitchFamily="66" charset="0"/>
              </a:rPr>
              <a:t>a</a:t>
            </a:r>
            <a:r>
              <a:rPr lang="en-GB" sz="4800" dirty="0" smtClean="0">
                <a:solidFill>
                  <a:srgbClr val="FF0000"/>
                </a:solidFill>
                <a:latin typeface="Comic Sans MS" panose="030F0702030302020204" pitchFamily="66" charset="0"/>
              </a:rPr>
              <a:t>w </a:t>
            </a:r>
            <a:r>
              <a:rPr lang="en-GB" sz="4000" dirty="0" smtClean="0">
                <a:latin typeface="Comic Sans MS" panose="030F0702030302020204" pitchFamily="66" charset="0"/>
              </a:rPr>
              <a:t>as in p</a:t>
            </a:r>
            <a:r>
              <a:rPr lang="en-GB" sz="4000" dirty="0" smtClean="0">
                <a:solidFill>
                  <a:srgbClr val="FF0000"/>
                </a:solidFill>
                <a:latin typeface="Comic Sans MS" panose="030F0702030302020204" pitchFamily="66" charset="0"/>
              </a:rPr>
              <a:t>aw</a:t>
            </a:r>
            <a:r>
              <a:rPr lang="en-GB" sz="4000" dirty="0" smtClean="0">
                <a:latin typeface="Comic Sans MS" panose="030F0702030302020204" pitchFamily="66" charset="0"/>
              </a:rPr>
              <a:t>                  l</a:t>
            </a:r>
            <a:r>
              <a:rPr lang="en-GB" sz="4000" dirty="0" smtClean="0">
                <a:solidFill>
                  <a:srgbClr val="FF0000"/>
                </a:solidFill>
                <a:latin typeface="Comic Sans MS" panose="030F0702030302020204" pitchFamily="66" charset="0"/>
              </a:rPr>
              <a:t>aw</a:t>
            </a:r>
            <a:r>
              <a:rPr lang="en-GB" sz="4000" dirty="0" smtClean="0">
                <a:latin typeface="Comic Sans MS" panose="030F0702030302020204" pitchFamily="66" charset="0"/>
              </a:rPr>
              <a:t>n              </a:t>
            </a:r>
          </a:p>
          <a:p>
            <a:endParaRPr lang="en-GB" sz="4000" dirty="0">
              <a:latin typeface="Comic Sans MS" panose="030F0702030302020204" pitchFamily="66" charset="0"/>
            </a:endParaRPr>
          </a:p>
          <a:p>
            <a:endParaRPr lang="en-GB" sz="4000" dirty="0" smtClean="0">
              <a:latin typeface="Comic Sans MS" panose="030F0702030302020204" pitchFamily="66" charset="0"/>
            </a:endParaRPr>
          </a:p>
          <a:p>
            <a:endParaRPr lang="en-GB" sz="4000" dirty="0">
              <a:latin typeface="Comic Sans MS" panose="030F0702030302020204" pitchFamily="66" charset="0"/>
            </a:endParaRPr>
          </a:p>
          <a:p>
            <a:r>
              <a:rPr lang="en-GB" sz="4000" dirty="0" smtClean="0">
                <a:latin typeface="Comic Sans MS" panose="030F0702030302020204" pitchFamily="66" charset="0"/>
              </a:rPr>
              <a:t>                              dr</a:t>
            </a:r>
            <a:r>
              <a:rPr lang="en-GB" sz="4000" dirty="0" smtClean="0">
                <a:solidFill>
                  <a:srgbClr val="FF0000"/>
                </a:solidFill>
                <a:latin typeface="Comic Sans MS" panose="030F0702030302020204" pitchFamily="66" charset="0"/>
              </a:rPr>
              <a:t>aw</a:t>
            </a:r>
            <a:endParaRPr lang="en-GB" sz="4000" dirty="0">
              <a:solidFill>
                <a:srgbClr val="FF0000"/>
              </a:solidFill>
              <a:latin typeface="Comic Sans MS" panose="030F0702030302020204" pitchFamily="66" charset="0"/>
            </a:endParaRPr>
          </a:p>
        </p:txBody>
      </p:sp>
      <p:pic>
        <p:nvPicPr>
          <p:cNvPr id="4" name="Picture 3" descr="https://cdn.shopify.com/s/files/1/0044/9219/8003/products/6e693d24-bab8-4d5e-a232-e486526d6992.jpg?v=1547825421"/>
          <p:cNvPicPr/>
          <p:nvPr/>
        </p:nvPicPr>
        <p:blipFill rotWithShape="1">
          <a:blip r:embed="rId2">
            <a:extLst>
              <a:ext uri="{28A0092B-C50C-407E-A947-70E740481C1C}">
                <a14:useLocalDpi xmlns:a14="http://schemas.microsoft.com/office/drawing/2010/main" val="0"/>
              </a:ext>
            </a:extLst>
          </a:blip>
          <a:srcRect l="34298" r="32800"/>
          <a:stretch/>
        </p:blipFill>
        <p:spPr bwMode="auto">
          <a:xfrm>
            <a:off x="3428999" y="174812"/>
            <a:ext cx="1169895" cy="1600199"/>
          </a:xfrm>
          <a:prstGeom prst="rect">
            <a:avLst/>
          </a:prstGeom>
          <a:noFill/>
          <a:ln>
            <a:noFill/>
          </a:ln>
        </p:spPr>
      </p:pic>
      <p:pic>
        <p:nvPicPr>
          <p:cNvPr id="5" name="Picture 4" descr="Blue Roses: Meaning and Pictures | Flower Glossary"/>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24282" y="134470"/>
            <a:ext cx="1882587" cy="1640541"/>
          </a:xfrm>
          <a:prstGeom prst="rect">
            <a:avLst/>
          </a:prstGeom>
          <a:noFill/>
          <a:ln>
            <a:noFill/>
          </a:ln>
        </p:spPr>
      </p:pic>
      <p:pic>
        <p:nvPicPr>
          <p:cNvPr id="6" name="Picture 5" descr="Horse rescued from sinking sand with help from Flint coastguard ..."/>
          <p:cNvPicPr/>
          <p:nvPr/>
        </p:nvPicPr>
        <p:blipFill>
          <a:blip r:embed="rId4">
            <a:extLst>
              <a:ext uri="{28A0092B-C50C-407E-A947-70E740481C1C}">
                <a14:useLocalDpi xmlns:a14="http://schemas.microsoft.com/office/drawing/2010/main" val="0"/>
              </a:ext>
            </a:extLst>
          </a:blip>
          <a:srcRect/>
          <a:stretch>
            <a:fillRect/>
          </a:stretch>
        </p:blipFill>
        <p:spPr bwMode="auto">
          <a:xfrm>
            <a:off x="9722226" y="134470"/>
            <a:ext cx="2353233" cy="1598934"/>
          </a:xfrm>
          <a:prstGeom prst="rect">
            <a:avLst/>
          </a:prstGeom>
          <a:noFill/>
          <a:ln>
            <a:noFill/>
          </a:ln>
        </p:spPr>
      </p:pic>
      <p:pic>
        <p:nvPicPr>
          <p:cNvPr id="7" name="Picture 6" descr="How To Safely Take Paw Prints Of Your Dog's Paws - Dogtim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94529" y="2633274"/>
            <a:ext cx="2274831" cy="1494957"/>
          </a:xfrm>
          <a:prstGeom prst="rect">
            <a:avLst/>
          </a:prstGeom>
          <a:noFill/>
          <a:ln>
            <a:noFill/>
          </a:ln>
        </p:spPr>
      </p:pic>
      <p:pic>
        <p:nvPicPr>
          <p:cNvPr id="8" name="Picture 7" descr="https://www.goartificialgrass.co.uk/images/evergrass-wembley-stripe-30mm-artificial-grass-p867-4052_image.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100049" y="2509891"/>
            <a:ext cx="2097741" cy="1737019"/>
          </a:xfrm>
          <a:prstGeom prst="rect">
            <a:avLst/>
          </a:prstGeom>
          <a:noFill/>
          <a:ln>
            <a:noFill/>
          </a:ln>
        </p:spPr>
      </p:pic>
      <p:pic>
        <p:nvPicPr>
          <p:cNvPr id="9" name="Picture 8" descr="How to Draw Like an Architect: An Introduction in Six Videos ..."/>
          <p:cNvPicPr/>
          <p:nvPr/>
        </p:nvPicPr>
        <p:blipFill>
          <a:blip r:embed="rId7">
            <a:extLst>
              <a:ext uri="{28A0092B-C50C-407E-A947-70E740481C1C}">
                <a14:useLocalDpi xmlns:a14="http://schemas.microsoft.com/office/drawing/2010/main" val="0"/>
              </a:ext>
            </a:extLst>
          </a:blip>
          <a:srcRect/>
          <a:stretch>
            <a:fillRect/>
          </a:stretch>
        </p:blipFill>
        <p:spPr bwMode="auto">
          <a:xfrm>
            <a:off x="6224850" y="4492208"/>
            <a:ext cx="1924069" cy="1642902"/>
          </a:xfrm>
          <a:prstGeom prst="rect">
            <a:avLst/>
          </a:prstGeom>
          <a:noFill/>
          <a:ln>
            <a:noFill/>
          </a:ln>
        </p:spPr>
      </p:pic>
    </p:spTree>
    <p:extLst>
      <p:ext uri="{BB962C8B-B14F-4D97-AF65-F5344CB8AC3E}">
        <p14:creationId xmlns:p14="http://schemas.microsoft.com/office/powerpoint/2010/main" val="4198675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wheel(1)">
                                      <p:cBhvr>
                                        <p:cTn id="10" dur="2000"/>
                                        <p:tgtEl>
                                          <p:spTgt spid="3">
                                            <p:txEl>
                                              <p:pRg st="8" end="8"/>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1)">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heel(1)">
                                      <p:cBhvr>
                                        <p:cTn id="2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6678751"/>
          </a:xfrm>
          <a:prstGeom prst="rect">
            <a:avLst/>
          </a:prstGeom>
          <a:noFill/>
        </p:spPr>
        <p:txBody>
          <a:bodyPr wrap="square" rtlCol="0">
            <a:spAutoFit/>
          </a:bodyPr>
          <a:lstStyle/>
          <a:p>
            <a:r>
              <a:rPr lang="en-GB" sz="4000" dirty="0" smtClean="0">
                <a:latin typeface="Comic Sans MS" panose="030F0702030302020204" pitchFamily="66" charset="0"/>
              </a:rPr>
              <a:t>Phase 5a Week 3:</a:t>
            </a:r>
          </a:p>
          <a:p>
            <a:endParaRPr lang="en-GB" sz="4000" dirty="0" smtClean="0">
              <a:latin typeface="Comic Sans MS" panose="030F0702030302020204" pitchFamily="66" charset="0"/>
            </a:endParaRPr>
          </a:p>
          <a:p>
            <a:r>
              <a:rPr lang="en-GB" sz="3200" dirty="0" smtClean="0">
                <a:solidFill>
                  <a:srgbClr val="7030A0"/>
                </a:solidFill>
                <a:latin typeface="Comic Sans MS" panose="030F0702030302020204" pitchFamily="66" charset="0"/>
              </a:rPr>
              <a:t>Monday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 </a:t>
            </a:r>
            <a:r>
              <a:rPr lang="en-GB" sz="2800" dirty="0" smtClean="0">
                <a:latin typeface="Comic Sans MS" panose="030F0702030302020204" pitchFamily="66" charset="0"/>
              </a:rPr>
              <a:t>and the tricky phonemes.</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going learn to say the phonemes </a:t>
            </a:r>
            <a:r>
              <a:rPr lang="en-GB" sz="2800" dirty="0" err="1" smtClean="0">
                <a:solidFill>
                  <a:srgbClr val="FF0000"/>
                </a:solidFill>
                <a:latin typeface="Comic Sans MS" panose="030F0702030302020204" pitchFamily="66" charset="0"/>
              </a:rPr>
              <a:t>wh</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and</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ph</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and</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to practice writing them. </a:t>
            </a:r>
          </a:p>
          <a:p>
            <a:r>
              <a:rPr lang="en-GB" sz="2800" dirty="0" smtClean="0">
                <a:latin typeface="Comic Sans MS" panose="030F0702030302020204" pitchFamily="66" charset="0"/>
              </a:rPr>
              <a:t>Write the phonemes </a:t>
            </a:r>
            <a:r>
              <a:rPr lang="en-GB" sz="2800" dirty="0" err="1" smtClean="0">
                <a:solidFill>
                  <a:srgbClr val="FF0000"/>
                </a:solidFill>
                <a:latin typeface="Comic Sans MS" panose="030F0702030302020204" pitchFamily="66" charset="0"/>
              </a:rPr>
              <a:t>wh</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and </a:t>
            </a:r>
            <a:r>
              <a:rPr lang="en-GB" sz="2800" dirty="0" err="1" smtClean="0">
                <a:solidFill>
                  <a:srgbClr val="FF0000"/>
                </a:solidFill>
                <a:latin typeface="Comic Sans MS" panose="030F0702030302020204" pitchFamily="66" charset="0"/>
              </a:rPr>
              <a:t>ph</a:t>
            </a:r>
            <a:r>
              <a:rPr lang="en-GB" sz="2800" dirty="0" smtClean="0">
                <a:latin typeface="Comic Sans MS" panose="030F0702030302020204" pitchFamily="66" charset="0"/>
              </a:rPr>
              <a:t> in the air or on your adult’s, brother’s or sister’s back using your finger.</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Watch Geraldine the Giraffe</a:t>
            </a:r>
          </a:p>
          <a:p>
            <a:r>
              <a:rPr lang="en-GB" sz="2800" dirty="0">
                <a:hlinkClick r:id="rId3"/>
              </a:rPr>
              <a:t>https://</a:t>
            </a:r>
            <a:r>
              <a:rPr lang="en-GB" sz="2800" dirty="0" smtClean="0">
                <a:hlinkClick r:id="rId3"/>
              </a:rPr>
              <a:t>www.youtube.com/watch?v=vuYZVrh1iPc</a:t>
            </a:r>
            <a:endParaRPr lang="en-GB" sz="2800" dirty="0" smtClean="0"/>
          </a:p>
          <a:p>
            <a:r>
              <a:rPr lang="en-GB" sz="2800" dirty="0">
                <a:hlinkClick r:id="rId4"/>
              </a:rPr>
              <a:t>https://www.youtube.com/watch?v=z1bseW0nI2k</a:t>
            </a:r>
            <a:endParaRPr lang="en-GB" sz="2800" dirty="0" smtClean="0">
              <a:latin typeface="Comic Sans MS" panose="030F0702030302020204" pitchFamily="66" charset="0"/>
            </a:endParaRPr>
          </a:p>
          <a:p>
            <a:r>
              <a:rPr lang="en-GB" sz="2800" dirty="0" smtClean="0">
                <a:latin typeface="Comic Sans MS" panose="030F0702030302020204" pitchFamily="66" charset="0"/>
              </a:rPr>
              <a:t>Let’s see if we can find some other words with </a:t>
            </a:r>
            <a:r>
              <a:rPr lang="en-GB" sz="3600" dirty="0" err="1" smtClean="0">
                <a:solidFill>
                  <a:srgbClr val="FF0000"/>
                </a:solidFill>
                <a:latin typeface="Comic Sans MS" panose="030F0702030302020204" pitchFamily="66" charset="0"/>
              </a:rPr>
              <a:t>wh</a:t>
            </a:r>
            <a:r>
              <a:rPr lang="en-GB" sz="36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and</a:t>
            </a:r>
            <a:r>
              <a:rPr lang="en-GB" sz="3600" dirty="0" smtClean="0">
                <a:solidFill>
                  <a:srgbClr val="FF0000"/>
                </a:solidFill>
                <a:latin typeface="Comic Sans MS" panose="030F0702030302020204" pitchFamily="66" charset="0"/>
              </a:rPr>
              <a:t> </a:t>
            </a:r>
            <a:r>
              <a:rPr lang="en-GB" sz="3600" dirty="0" err="1" smtClean="0">
                <a:solidFill>
                  <a:srgbClr val="FF0000"/>
                </a:solidFill>
                <a:latin typeface="Comic Sans MS" panose="030F0702030302020204" pitchFamily="66" charset="0"/>
              </a:rPr>
              <a:t>ph</a:t>
            </a:r>
            <a:r>
              <a:rPr lang="en-GB" sz="36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in them.</a:t>
            </a:r>
            <a:endParaRPr lang="en-GB" sz="2800" dirty="0">
              <a:latin typeface="Comic Sans MS" panose="030F0702030302020204" pitchFamily="66" charset="0"/>
            </a:endParaRPr>
          </a:p>
        </p:txBody>
      </p:sp>
    </p:spTree>
    <p:extLst>
      <p:ext uri="{BB962C8B-B14F-4D97-AF65-F5344CB8AC3E}">
        <p14:creationId xmlns:p14="http://schemas.microsoft.com/office/powerpoint/2010/main" val="2083508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04395" y="276201"/>
            <a:ext cx="11548333" cy="2308324"/>
          </a:xfrm>
          <a:prstGeom prst="rect">
            <a:avLst/>
          </a:prstGeom>
          <a:noFill/>
        </p:spPr>
        <p:txBody>
          <a:bodyPr wrap="square" rtlCol="0">
            <a:spAutoFit/>
          </a:bodyPr>
          <a:lstStyle/>
          <a:p>
            <a:r>
              <a:rPr lang="en-GB" dirty="0" smtClean="0"/>
              <a:t>                                                                </a:t>
            </a:r>
          </a:p>
          <a:p>
            <a:endParaRPr lang="en-GB" dirty="0"/>
          </a:p>
          <a:p>
            <a:r>
              <a:rPr lang="en-GB" dirty="0"/>
              <a:t> </a:t>
            </a:r>
            <a:r>
              <a:rPr lang="en-GB" dirty="0" smtClean="0"/>
              <a:t>                                                                  </a:t>
            </a:r>
          </a:p>
          <a:p>
            <a:endParaRPr lang="en-GB" dirty="0"/>
          </a:p>
          <a:p>
            <a:endParaRPr lang="en-GB" dirty="0" smtClean="0"/>
          </a:p>
          <a:p>
            <a:endParaRPr lang="en-GB" dirty="0"/>
          </a:p>
          <a:p>
            <a:r>
              <a:rPr lang="en-GB" sz="3600" dirty="0" smtClean="0">
                <a:latin typeface="Comic Sans MS" panose="030F0702030302020204" pitchFamily="66" charset="0"/>
              </a:rPr>
              <a:t>                                                                                                                                                                              </a:t>
            </a:r>
          </a:p>
        </p:txBody>
      </p:sp>
      <p:sp>
        <p:nvSpPr>
          <p:cNvPr id="13" name="Explosion 2 12"/>
          <p:cNvSpPr/>
          <p:nvPr/>
        </p:nvSpPr>
        <p:spPr>
          <a:xfrm>
            <a:off x="7132749" y="91461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8306909" y="2218855"/>
            <a:ext cx="2507418" cy="2677656"/>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smtClean="0">
                <a:latin typeface="Comic Sans MS" panose="030F0702030302020204" pitchFamily="66" charset="0"/>
              </a:rPr>
              <a:t>      </a:t>
            </a:r>
            <a:r>
              <a:rPr lang="en-GB" sz="4800" dirty="0">
                <a:solidFill>
                  <a:srgbClr val="FF0000"/>
                </a:solidFill>
                <a:latin typeface="Comic Sans MS" panose="030F0702030302020204" pitchFamily="66" charset="0"/>
              </a:rPr>
              <a:t>3</a:t>
            </a:r>
            <a:endParaRPr lang="en-GB" sz="4800" dirty="0" smtClean="0">
              <a:solidFill>
                <a:srgbClr val="FF0000"/>
              </a:solidFill>
              <a:latin typeface="Comic Sans MS" panose="030F0702030302020204" pitchFamily="66" charset="0"/>
            </a:endParaRPr>
          </a:p>
          <a:p>
            <a:r>
              <a:rPr lang="en-GB" sz="4800" dirty="0" smtClean="0">
                <a:solidFill>
                  <a:srgbClr val="FF0000"/>
                </a:solidFill>
                <a:latin typeface="Comic Sans MS" panose="030F0702030302020204" pitchFamily="66" charset="0"/>
              </a:rPr>
              <a:t>   </a:t>
            </a:r>
            <a:r>
              <a:rPr lang="en-GB" sz="3600" dirty="0" smtClean="0">
                <a:latin typeface="Comic Sans MS" panose="030F0702030302020204" pitchFamily="66" charset="0"/>
              </a:rPr>
              <a:t> </a:t>
            </a:r>
            <a:endParaRPr lang="en-GB" sz="3600" dirty="0">
              <a:latin typeface="Comic Sans MS" panose="030F0702030302020204" pitchFamily="66" charset="0"/>
            </a:endParaRPr>
          </a:p>
        </p:txBody>
      </p:sp>
      <p:sp>
        <p:nvSpPr>
          <p:cNvPr id="15" name="TextBox 14"/>
          <p:cNvSpPr txBox="1"/>
          <p:nvPr/>
        </p:nvSpPr>
        <p:spPr>
          <a:xfrm>
            <a:off x="4163210" y="4867033"/>
            <a:ext cx="7589518" cy="1754326"/>
          </a:xfrm>
          <a:prstGeom prst="rect">
            <a:avLst/>
          </a:prstGeom>
          <a:noFill/>
        </p:spPr>
        <p:txBody>
          <a:bodyPr wrap="square" rtlCol="0">
            <a:spAutoFit/>
          </a:bodyPr>
          <a:lstStyle/>
          <a:p>
            <a:r>
              <a:rPr lang="en-GB" sz="5400" dirty="0" smtClean="0">
                <a:solidFill>
                  <a:srgbClr val="FF0000"/>
                </a:solidFill>
                <a:latin typeface="Comic Sans MS" panose="030F0702030302020204" pitchFamily="66" charset="0"/>
              </a:rPr>
              <a:t>w h </a:t>
            </a:r>
            <a:r>
              <a:rPr lang="en-GB" sz="5400" dirty="0" smtClean="0">
                <a:latin typeface="Comic Sans MS" panose="030F0702030302020204" pitchFamily="66" charset="0"/>
              </a:rPr>
              <a:t>e </a:t>
            </a:r>
            <a:r>
              <a:rPr lang="en-GB" sz="5400" dirty="0" err="1" smtClean="0">
                <a:latin typeface="Comic Sans MS" panose="030F0702030302020204" pitchFamily="66" charset="0"/>
              </a:rPr>
              <a:t>e</a:t>
            </a:r>
            <a:r>
              <a:rPr lang="en-GB" sz="5400" dirty="0" smtClean="0">
                <a:latin typeface="Comic Sans MS" panose="030F0702030302020204" pitchFamily="66" charset="0"/>
              </a:rPr>
              <a:t> l </a:t>
            </a:r>
            <a:r>
              <a:rPr lang="en-GB" sz="5400" dirty="0" smtClean="0">
                <a:solidFill>
                  <a:srgbClr val="FF0000"/>
                </a:solidFill>
                <a:latin typeface="Comic Sans MS" panose="030F0702030302020204" pitchFamily="66" charset="0"/>
              </a:rPr>
              <a:t>      wh</a:t>
            </a:r>
            <a:r>
              <a:rPr lang="en-GB" sz="5400" dirty="0" smtClean="0">
                <a:latin typeface="Comic Sans MS" panose="030F0702030302020204" pitchFamily="66" charset="0"/>
              </a:rPr>
              <a:t>eel</a:t>
            </a:r>
            <a:r>
              <a:rPr lang="en-GB" sz="5400" dirty="0" smtClean="0">
                <a:solidFill>
                  <a:srgbClr val="FF0000"/>
                </a:solidFill>
                <a:latin typeface="Comic Sans MS" panose="030F0702030302020204" pitchFamily="66" charset="0"/>
              </a:rPr>
              <a:t> </a:t>
            </a:r>
          </a:p>
          <a:p>
            <a:r>
              <a:rPr lang="en-GB" sz="5400" dirty="0" smtClean="0">
                <a:solidFill>
                  <a:srgbClr val="FF0000"/>
                </a:solidFill>
                <a:latin typeface="Comic Sans MS" panose="030F0702030302020204" pitchFamily="66" charset="0"/>
              </a:rPr>
              <a:t>           ● </a:t>
            </a:r>
            <a:endParaRPr lang="en-GB" sz="5400" dirty="0">
              <a:solidFill>
                <a:srgbClr val="FF0000"/>
              </a:solidFill>
              <a:latin typeface="Comic Sans MS" panose="030F0702030302020204" pitchFamily="66" charset="0"/>
            </a:endParaRPr>
          </a:p>
        </p:txBody>
      </p:sp>
      <p:cxnSp>
        <p:nvCxnSpPr>
          <p:cNvPr id="16" name="Straight Connector 15"/>
          <p:cNvCxnSpPr/>
          <p:nvPr/>
        </p:nvCxnSpPr>
        <p:spPr>
          <a:xfrm>
            <a:off x="4363541" y="6242127"/>
            <a:ext cx="1028730" cy="1075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5537497" y="6225993"/>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descr="MINI light alloy wheel Vent Spoke style 518 in Bright Silver metallic"/>
          <p:cNvPicPr/>
          <p:nvPr/>
        </p:nvPicPr>
        <p:blipFill rotWithShape="1">
          <a:blip r:embed="rId2">
            <a:extLst>
              <a:ext uri="{28A0092B-C50C-407E-A947-70E740481C1C}">
                <a14:useLocalDpi xmlns:a14="http://schemas.microsoft.com/office/drawing/2010/main" val="0"/>
              </a:ext>
            </a:extLst>
          </a:blip>
          <a:srcRect l="8654" r="8012"/>
          <a:stretch/>
        </p:blipFill>
        <p:spPr bwMode="auto">
          <a:xfrm>
            <a:off x="145658" y="2379507"/>
            <a:ext cx="3639243" cy="3364689"/>
          </a:xfrm>
          <a:prstGeom prst="rect">
            <a:avLst/>
          </a:prstGeom>
          <a:noFill/>
          <a:ln>
            <a:noFill/>
          </a:ln>
          <a:extLst>
            <a:ext uri="{53640926-AAD7-44D8-BBD7-CCE9431645EC}">
              <a14:shadowObscured xmlns:a14="http://schemas.microsoft.com/office/drawing/2010/main"/>
            </a:ext>
          </a:extLst>
        </p:spPr>
      </p:pic>
      <p:sp>
        <p:nvSpPr>
          <p:cNvPr id="18" name="TextBox 17"/>
          <p:cNvSpPr txBox="1"/>
          <p:nvPr/>
        </p:nvSpPr>
        <p:spPr>
          <a:xfrm>
            <a:off x="145658" y="126692"/>
            <a:ext cx="11548333" cy="1938992"/>
          </a:xfrm>
          <a:prstGeom prst="rect">
            <a:avLst/>
          </a:prstGeom>
          <a:noFill/>
        </p:spPr>
        <p:txBody>
          <a:bodyPr wrap="square" rtlCol="0">
            <a:spAutoFit/>
          </a:bodyPr>
          <a:lstStyle/>
          <a:p>
            <a:r>
              <a:rPr lang="en-GB" sz="2400" dirty="0">
                <a:latin typeface="Comic Sans MS" panose="030F0702030302020204" pitchFamily="66" charset="0"/>
              </a:rPr>
              <a:t>Look at each picture.</a:t>
            </a:r>
          </a:p>
          <a:p>
            <a:r>
              <a:rPr lang="en-GB" sz="2400" dirty="0">
                <a:latin typeface="Comic Sans MS" panose="030F0702030302020204" pitchFamily="66" charset="0"/>
              </a:rPr>
              <a:t>Say the word. </a:t>
            </a:r>
          </a:p>
          <a:p>
            <a:r>
              <a:rPr lang="en-GB" sz="2400" dirty="0">
                <a:latin typeface="Comic Sans MS" panose="030F0702030302020204" pitchFamily="66" charset="0"/>
              </a:rPr>
              <a:t>Sound Talk  or Robot Talk the word and Count the phonemes (sounds). </a:t>
            </a:r>
          </a:p>
          <a:p>
            <a:r>
              <a:rPr lang="en-GB" sz="2400" dirty="0">
                <a:latin typeface="Comic Sans MS" panose="030F0702030302020204" pitchFamily="66" charset="0"/>
              </a:rPr>
              <a:t>Try writing it.</a:t>
            </a:r>
          </a:p>
          <a:p>
            <a:r>
              <a:rPr lang="en-GB" sz="2400" dirty="0">
                <a:latin typeface="Comic Sans MS" panose="030F0702030302020204" pitchFamily="66" charset="0"/>
              </a:rPr>
              <a:t>Then check if you are right by clicking.  </a:t>
            </a:r>
          </a:p>
        </p:txBody>
      </p:sp>
    </p:spTree>
    <p:extLst>
      <p:ext uri="{BB962C8B-B14F-4D97-AF65-F5344CB8AC3E}">
        <p14:creationId xmlns:p14="http://schemas.microsoft.com/office/powerpoint/2010/main" val="1341451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anim calcmode="lin" valueType="num">
                                      <p:cBhvr additive="base">
                                        <p:cTn id="7"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 calcmode="lin" valueType="num">
                                      <p:cBhvr additive="base">
                                        <p:cTn id="1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 calcmode="lin" valueType="num">
                                      <p:cBhvr additive="base">
                                        <p:cTn id="17"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 name="Explosion 2 3"/>
          <p:cNvSpPr/>
          <p:nvPr/>
        </p:nvSpPr>
        <p:spPr>
          <a:xfrm>
            <a:off x="6638364" y="69622"/>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949625" y="1273211"/>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smtClean="0">
                <a:solidFill>
                  <a:srgbClr val="FF0000"/>
                </a:solidFill>
                <a:latin typeface="Comic Sans MS" panose="030F0702030302020204" pitchFamily="66" charset="0"/>
              </a:rPr>
              <a:t>   6</a:t>
            </a:r>
            <a:endParaRPr lang="en-GB" sz="5400" dirty="0">
              <a:solidFill>
                <a:srgbClr val="FF0000"/>
              </a:solidFill>
              <a:latin typeface="Comic Sans MS" panose="030F0702030302020204" pitchFamily="66" charset="0"/>
            </a:endParaRPr>
          </a:p>
        </p:txBody>
      </p:sp>
      <p:sp>
        <p:nvSpPr>
          <p:cNvPr id="6" name="TextBox 5"/>
          <p:cNvSpPr txBox="1"/>
          <p:nvPr/>
        </p:nvSpPr>
        <p:spPr>
          <a:xfrm>
            <a:off x="107576" y="4359156"/>
            <a:ext cx="9259418" cy="1754326"/>
          </a:xfrm>
          <a:prstGeom prst="rect">
            <a:avLst/>
          </a:prstGeom>
          <a:noFill/>
        </p:spPr>
        <p:txBody>
          <a:bodyPr wrap="square" rtlCol="0">
            <a:spAutoFit/>
          </a:bodyPr>
          <a:lstStyle/>
          <a:p>
            <a:r>
              <a:rPr lang="en-GB" sz="5400" dirty="0">
                <a:solidFill>
                  <a:srgbClr val="FF0000"/>
                </a:solidFill>
                <a:latin typeface="Comic Sans MS" panose="030F0702030302020204" pitchFamily="66" charset="0"/>
              </a:rPr>
              <a:t>w</a:t>
            </a:r>
            <a:r>
              <a:rPr lang="en-GB" sz="5400" dirty="0" smtClean="0">
                <a:solidFill>
                  <a:srgbClr val="FF0000"/>
                </a:solidFill>
                <a:latin typeface="Comic Sans MS" panose="030F0702030302020204" pitchFamily="66" charset="0"/>
              </a:rPr>
              <a:t> h </a:t>
            </a:r>
            <a:r>
              <a:rPr lang="en-GB" sz="5400" dirty="0" err="1" smtClean="0">
                <a:latin typeface="Comic Sans MS" panose="030F0702030302020204" pitchFamily="66" charset="0"/>
              </a:rPr>
              <a:t>i</a:t>
            </a:r>
            <a:r>
              <a:rPr lang="en-GB" sz="5400" dirty="0" smtClean="0">
                <a:latin typeface="Comic Sans MS" panose="030F0702030302020204" pitchFamily="66" charset="0"/>
              </a:rPr>
              <a:t> s k e r s       </a:t>
            </a:r>
            <a:r>
              <a:rPr lang="en-GB" sz="5400" dirty="0" smtClean="0">
                <a:solidFill>
                  <a:srgbClr val="FF0000"/>
                </a:solidFill>
                <a:latin typeface="Comic Sans MS" panose="030F0702030302020204" pitchFamily="66" charset="0"/>
              </a:rPr>
              <a:t>wh</a:t>
            </a:r>
            <a:r>
              <a:rPr lang="en-GB" sz="5400" dirty="0" smtClean="0">
                <a:latin typeface="Comic Sans MS" panose="030F0702030302020204" pitchFamily="66" charset="0"/>
              </a:rPr>
              <a:t>iskers</a:t>
            </a:r>
            <a:endParaRPr lang="en-GB" sz="5400" dirty="0">
              <a:latin typeface="Comic Sans MS" panose="030F0702030302020204" pitchFamily="66" charset="0"/>
            </a:endParaRPr>
          </a:p>
          <a:p>
            <a:r>
              <a:rPr lang="en-GB" sz="5400" dirty="0" smtClean="0">
                <a:solidFill>
                  <a:srgbClr val="FF0000"/>
                </a:solidFill>
                <a:latin typeface="Comic Sans MS" panose="030F0702030302020204" pitchFamily="66" charset="0"/>
              </a:rPr>
              <a:t>      ●●●      ●</a:t>
            </a:r>
            <a:endParaRPr lang="en-GB" sz="5400" dirty="0">
              <a:solidFill>
                <a:srgbClr val="FF0000"/>
              </a:solidFill>
              <a:latin typeface="Comic Sans MS" panose="030F0702030302020204" pitchFamily="66" charset="0"/>
            </a:endParaRPr>
          </a:p>
        </p:txBody>
      </p:sp>
      <p:cxnSp>
        <p:nvCxnSpPr>
          <p:cNvPr id="7" name="Straight Connector 6"/>
          <p:cNvCxnSpPr/>
          <p:nvPr/>
        </p:nvCxnSpPr>
        <p:spPr>
          <a:xfrm flipV="1">
            <a:off x="253700" y="5779990"/>
            <a:ext cx="1158242" cy="1344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descr="Does Your Cat Have Whisker Fatigue?"/>
          <p:cNvPicPr/>
          <p:nvPr/>
        </p:nvPicPr>
        <p:blipFill>
          <a:blip r:embed="rId2">
            <a:extLst>
              <a:ext uri="{28A0092B-C50C-407E-A947-70E740481C1C}">
                <a14:useLocalDpi xmlns:a14="http://schemas.microsoft.com/office/drawing/2010/main" val="0"/>
              </a:ext>
            </a:extLst>
          </a:blip>
          <a:srcRect/>
          <a:stretch>
            <a:fillRect/>
          </a:stretch>
        </p:blipFill>
        <p:spPr bwMode="auto">
          <a:xfrm>
            <a:off x="501910" y="1438835"/>
            <a:ext cx="4162425" cy="2764492"/>
          </a:xfrm>
          <a:prstGeom prst="rect">
            <a:avLst/>
          </a:prstGeom>
          <a:noFill/>
          <a:ln>
            <a:noFill/>
          </a:ln>
        </p:spPr>
      </p:pic>
      <p:cxnSp>
        <p:nvCxnSpPr>
          <p:cNvPr id="9" name="Straight Connector 8"/>
          <p:cNvCxnSpPr/>
          <p:nvPr/>
        </p:nvCxnSpPr>
        <p:spPr>
          <a:xfrm flipV="1">
            <a:off x="2826296" y="5737404"/>
            <a:ext cx="1158242" cy="1344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253700" y="2869759"/>
            <a:ext cx="2166771" cy="133356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251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circle(in)">
                                      <p:cBhvr>
                                        <p:cTn id="7" dur="20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circle(in)">
                                      <p:cBhvr>
                                        <p:cTn id="15" dur="2000"/>
                                        <p:tgtEl>
                                          <p:spTgt spid="6">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2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in)">
                                      <p:cBhvr>
                                        <p:cTn id="2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Explosion 2 2"/>
          <p:cNvSpPr/>
          <p:nvPr/>
        </p:nvSpPr>
        <p:spPr>
          <a:xfrm>
            <a:off x="6355976" y="187138"/>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7517359" y="1415784"/>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a:solidFill>
                  <a:srgbClr val="FF0000"/>
                </a:solidFill>
                <a:latin typeface="Comic Sans MS" panose="030F0702030302020204" pitchFamily="66" charset="0"/>
              </a:rPr>
              <a:t> </a:t>
            </a:r>
            <a:r>
              <a:rPr lang="en-GB" sz="5400" dirty="0" smtClean="0">
                <a:solidFill>
                  <a:srgbClr val="FF0000"/>
                </a:solidFill>
                <a:latin typeface="Comic Sans MS" panose="030F0702030302020204" pitchFamily="66" charset="0"/>
              </a:rPr>
              <a:t>   6</a:t>
            </a:r>
            <a:endParaRPr lang="en-GB" sz="5400" dirty="0">
              <a:solidFill>
                <a:srgbClr val="FF0000"/>
              </a:solidFill>
              <a:latin typeface="Comic Sans MS" panose="030F0702030302020204" pitchFamily="66" charset="0"/>
            </a:endParaRPr>
          </a:p>
        </p:txBody>
      </p:sp>
      <p:sp>
        <p:nvSpPr>
          <p:cNvPr id="4" name="TextBox 3"/>
          <p:cNvSpPr txBox="1"/>
          <p:nvPr/>
        </p:nvSpPr>
        <p:spPr>
          <a:xfrm>
            <a:off x="616770" y="4689919"/>
            <a:ext cx="11201400" cy="1754326"/>
          </a:xfrm>
          <a:prstGeom prst="rect">
            <a:avLst/>
          </a:prstGeom>
          <a:noFill/>
        </p:spPr>
        <p:txBody>
          <a:bodyPr wrap="square" rtlCol="0">
            <a:spAutoFit/>
          </a:bodyPr>
          <a:lstStyle/>
          <a:p>
            <a:r>
              <a:rPr lang="en-GB" sz="5400" dirty="0">
                <a:solidFill>
                  <a:srgbClr val="FF0000"/>
                </a:solidFill>
                <a:latin typeface="Comic Sans MS" panose="030F0702030302020204" pitchFamily="66" charset="0"/>
              </a:rPr>
              <a:t>w</a:t>
            </a:r>
            <a:r>
              <a:rPr lang="en-GB" sz="5400" dirty="0" smtClean="0">
                <a:solidFill>
                  <a:srgbClr val="FF0000"/>
                </a:solidFill>
                <a:latin typeface="Comic Sans MS" panose="030F0702030302020204" pitchFamily="66" charset="0"/>
              </a:rPr>
              <a:t> h </a:t>
            </a:r>
            <a:r>
              <a:rPr lang="en-GB" sz="5400" dirty="0" err="1" smtClean="0">
                <a:latin typeface="Comic Sans MS" panose="030F0702030302020204" pitchFamily="66" charset="0"/>
              </a:rPr>
              <a:t>i</a:t>
            </a:r>
            <a:r>
              <a:rPr lang="en-GB" sz="5400" dirty="0" smtClean="0">
                <a:latin typeface="Comic Sans MS" panose="030F0702030302020204" pitchFamily="66" charset="0"/>
              </a:rPr>
              <a:t> s t l e      </a:t>
            </a:r>
            <a:r>
              <a:rPr lang="en-GB" sz="5400" dirty="0" smtClean="0">
                <a:solidFill>
                  <a:srgbClr val="FF0000"/>
                </a:solidFill>
                <a:latin typeface="Comic Sans MS" panose="030F0702030302020204" pitchFamily="66" charset="0"/>
              </a:rPr>
              <a:t>wh</a:t>
            </a:r>
            <a:r>
              <a:rPr lang="en-GB" sz="5400" dirty="0" smtClean="0">
                <a:latin typeface="Comic Sans MS" panose="030F0702030302020204" pitchFamily="66" charset="0"/>
              </a:rPr>
              <a:t>istle</a:t>
            </a:r>
          </a:p>
          <a:p>
            <a:r>
              <a:rPr lang="en-GB" sz="5400" dirty="0" smtClean="0">
                <a:solidFill>
                  <a:srgbClr val="FF0000"/>
                </a:solidFill>
                <a:latin typeface="Comic Sans MS" panose="030F0702030302020204" pitchFamily="66" charset="0"/>
              </a:rPr>
              <a:t>      ●●●● </a:t>
            </a:r>
            <a:r>
              <a:rPr lang="en-GB" sz="5400" dirty="0">
                <a:solidFill>
                  <a:srgbClr val="FF0000"/>
                </a:solidFill>
                <a:latin typeface="Comic Sans MS" panose="030F0702030302020204" pitchFamily="66" charset="0"/>
              </a:rPr>
              <a:t>●</a:t>
            </a:r>
            <a:endParaRPr lang="en-GB" sz="5400" dirty="0">
              <a:latin typeface="Comic Sans MS" panose="030F0702030302020204" pitchFamily="66" charset="0"/>
            </a:endParaRPr>
          </a:p>
        </p:txBody>
      </p:sp>
      <p:cxnSp>
        <p:nvCxnSpPr>
          <p:cNvPr id="6" name="Straight Connector 5"/>
          <p:cNvCxnSpPr/>
          <p:nvPr/>
        </p:nvCxnSpPr>
        <p:spPr>
          <a:xfrm flipV="1">
            <a:off x="616770" y="6091110"/>
            <a:ext cx="1252371" cy="1"/>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descr="Adventurers Big Thrill Whistle | Kids Camping Stuff"/>
          <p:cNvPicPr/>
          <p:nvPr/>
        </p:nvPicPr>
        <p:blipFill rotWithShape="1">
          <a:blip r:embed="rId2">
            <a:extLst>
              <a:ext uri="{28A0092B-C50C-407E-A947-70E740481C1C}">
                <a14:useLocalDpi xmlns:a14="http://schemas.microsoft.com/office/drawing/2010/main" val="0"/>
              </a:ext>
            </a:extLst>
          </a:blip>
          <a:srcRect l="3518" t="12820" r="5528" b="11497"/>
          <a:stretch/>
        </p:blipFill>
        <p:spPr bwMode="auto">
          <a:xfrm>
            <a:off x="337857" y="1878903"/>
            <a:ext cx="4140013" cy="251985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7069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heel(1)">
                                      <p:cBhvr>
                                        <p:cTn id="7" dur="20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heel(1)">
                                      <p:cBhvr>
                                        <p:cTn id="12" dur="2000"/>
                                        <p:tgtEl>
                                          <p:spTgt spid="4">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wheel(1)">
                                      <p:cBhvr>
                                        <p:cTn id="15" dur="2000"/>
                                        <p:tgtEl>
                                          <p:spTgt spid="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heel(1)">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Explosion 2 2"/>
          <p:cNvSpPr/>
          <p:nvPr/>
        </p:nvSpPr>
        <p:spPr>
          <a:xfrm>
            <a:off x="6638364" y="69622"/>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7799747" y="1321655"/>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a:solidFill>
                  <a:srgbClr val="FF0000"/>
                </a:solidFill>
                <a:latin typeface="Comic Sans MS" panose="030F0702030302020204" pitchFamily="66" charset="0"/>
              </a:rPr>
              <a:t> </a:t>
            </a:r>
            <a:r>
              <a:rPr lang="en-GB" sz="5400" dirty="0" smtClean="0">
                <a:solidFill>
                  <a:srgbClr val="FF0000"/>
                </a:solidFill>
                <a:latin typeface="Comic Sans MS" panose="030F0702030302020204" pitchFamily="66" charset="0"/>
              </a:rPr>
              <a:t>   5</a:t>
            </a:r>
            <a:endParaRPr lang="en-GB" sz="5400" dirty="0">
              <a:solidFill>
                <a:srgbClr val="FF0000"/>
              </a:solidFill>
              <a:latin typeface="Comic Sans MS" panose="030F0702030302020204" pitchFamily="66" charset="0"/>
            </a:endParaRPr>
          </a:p>
        </p:txBody>
      </p:sp>
      <p:pic>
        <p:nvPicPr>
          <p:cNvPr id="2050" name="Picture 2" descr="Whisper dictionary definition | whisper defin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621" y="1196868"/>
            <a:ext cx="3972672" cy="308437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847165" y="4652682"/>
            <a:ext cx="10273553" cy="1754326"/>
          </a:xfrm>
          <a:prstGeom prst="rect">
            <a:avLst/>
          </a:prstGeom>
          <a:noFill/>
        </p:spPr>
        <p:txBody>
          <a:bodyPr wrap="square" rtlCol="0">
            <a:spAutoFit/>
          </a:bodyPr>
          <a:lstStyle/>
          <a:p>
            <a:r>
              <a:rPr lang="en-GB" sz="5400" dirty="0" smtClean="0">
                <a:solidFill>
                  <a:srgbClr val="FF0000"/>
                </a:solidFill>
                <a:latin typeface="Comic Sans MS" panose="030F0702030302020204" pitchFamily="66" charset="0"/>
              </a:rPr>
              <a:t>w h </a:t>
            </a:r>
            <a:r>
              <a:rPr lang="en-GB" sz="5400" dirty="0">
                <a:latin typeface="Comic Sans MS" panose="030F0702030302020204" pitchFamily="66" charset="0"/>
              </a:rPr>
              <a:t>i</a:t>
            </a:r>
            <a:r>
              <a:rPr lang="en-GB" sz="5400" dirty="0" smtClean="0">
                <a:latin typeface="Comic Sans MS" panose="030F0702030302020204" pitchFamily="66" charset="0"/>
              </a:rPr>
              <a:t> s p e r         </a:t>
            </a:r>
            <a:r>
              <a:rPr lang="en-GB" sz="5400" dirty="0" smtClean="0">
                <a:solidFill>
                  <a:srgbClr val="FF0000"/>
                </a:solidFill>
                <a:latin typeface="Comic Sans MS" panose="030F0702030302020204" pitchFamily="66" charset="0"/>
              </a:rPr>
              <a:t>wh</a:t>
            </a:r>
            <a:r>
              <a:rPr lang="en-GB" sz="5400" dirty="0" smtClean="0">
                <a:latin typeface="Comic Sans MS" panose="030F0702030302020204" pitchFamily="66" charset="0"/>
              </a:rPr>
              <a:t>isper</a:t>
            </a:r>
          </a:p>
          <a:p>
            <a:r>
              <a:rPr lang="en-GB" sz="5400" dirty="0" smtClean="0">
                <a:solidFill>
                  <a:srgbClr val="FF0000"/>
                </a:solidFill>
                <a:latin typeface="Comic Sans MS" panose="030F0702030302020204" pitchFamily="66" charset="0"/>
              </a:rPr>
              <a:t>      ●●●</a:t>
            </a:r>
            <a:endParaRPr lang="en-GB" sz="5400" dirty="0">
              <a:latin typeface="Comic Sans MS" panose="030F0702030302020204" pitchFamily="66" charset="0"/>
            </a:endParaRPr>
          </a:p>
        </p:txBody>
      </p:sp>
      <p:cxnSp>
        <p:nvCxnSpPr>
          <p:cNvPr id="8" name="Straight Connector 7"/>
          <p:cNvCxnSpPr/>
          <p:nvPr/>
        </p:nvCxnSpPr>
        <p:spPr>
          <a:xfrm flipV="1">
            <a:off x="966394" y="6048932"/>
            <a:ext cx="1158242" cy="1344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3588571" y="6048931"/>
            <a:ext cx="1158242" cy="1344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4378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wheel(1)">
                                      <p:cBhvr>
                                        <p:cTn id="7" dur="20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heel(1)">
                                      <p:cBhvr>
                                        <p:cTn id="12" dur="2000"/>
                                        <p:tgtEl>
                                          <p:spTgt spid="6">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wheel(1)">
                                      <p:cBhvr>
                                        <p:cTn id="15" dur="2000"/>
                                        <p:tgtEl>
                                          <p:spTgt spid="6">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1)">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heel(1)">
                                      <p:cBhvr>
                                        <p:cTn id="2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6404" y="1233952"/>
            <a:ext cx="11836100" cy="5324535"/>
          </a:xfrm>
          <a:prstGeom prst="rect">
            <a:avLst/>
          </a:prstGeom>
          <a:noFill/>
        </p:spPr>
        <p:txBody>
          <a:bodyPr wrap="square" rtlCol="0">
            <a:spAutoFit/>
          </a:bodyPr>
          <a:lstStyle/>
          <a:p>
            <a:endParaRPr lang="en-GB" sz="2800" dirty="0" smtClean="0">
              <a:latin typeface="Comic Sans MS" panose="030F0702030302020204" pitchFamily="66" charset="0"/>
            </a:endParaRPr>
          </a:p>
          <a:p>
            <a:pPr algn="ctr"/>
            <a:r>
              <a:rPr lang="en-GB" sz="2800" dirty="0" smtClean="0">
                <a:latin typeface="Comic Sans MS" panose="030F0702030302020204" pitchFamily="66" charset="0"/>
              </a:rPr>
              <a:t>                                                                  </a:t>
            </a:r>
            <a:r>
              <a:rPr lang="en-GB" sz="3600" dirty="0" smtClean="0">
                <a:latin typeface="Comic Sans MS" panose="030F0702030302020204" pitchFamily="66" charset="0"/>
              </a:rPr>
              <a:t>How many </a:t>
            </a:r>
          </a:p>
          <a:p>
            <a:pPr algn="ctr"/>
            <a:r>
              <a:rPr lang="en-GB" sz="3600" dirty="0" smtClean="0">
                <a:latin typeface="Comic Sans MS" panose="030F0702030302020204" pitchFamily="66" charset="0"/>
              </a:rPr>
              <a:t>                                                     phonemes?                                                                       </a:t>
            </a:r>
          </a:p>
          <a:p>
            <a:r>
              <a:rPr lang="en-GB" sz="3600" dirty="0">
                <a:solidFill>
                  <a:srgbClr val="FF0000"/>
                </a:solidFill>
                <a:latin typeface="Comic Sans MS" panose="030F0702030302020204" pitchFamily="66" charset="0"/>
              </a:rPr>
              <a:t> </a:t>
            </a:r>
            <a:r>
              <a:rPr lang="en-GB" sz="3600" dirty="0" smtClean="0">
                <a:solidFill>
                  <a:srgbClr val="FF0000"/>
                </a:solidFill>
                <a:latin typeface="Comic Sans MS" panose="030F0702030302020204" pitchFamily="66" charset="0"/>
              </a:rPr>
              <a:t>                                                                  </a:t>
            </a:r>
            <a:r>
              <a:rPr lang="en-GB" sz="4400" dirty="0">
                <a:solidFill>
                  <a:srgbClr val="FF0000"/>
                </a:solidFill>
                <a:latin typeface="Comic Sans MS" panose="030F0702030302020204" pitchFamily="66" charset="0"/>
              </a:rPr>
              <a:t>3</a:t>
            </a:r>
          </a:p>
          <a:p>
            <a:r>
              <a:rPr lang="en-GB" sz="4400" dirty="0" smtClean="0">
                <a:solidFill>
                  <a:srgbClr val="FF0000"/>
                </a:solidFill>
                <a:latin typeface="Comic Sans MS" panose="030F0702030302020204" pitchFamily="66" charset="0"/>
              </a:rPr>
              <a:t>                     </a:t>
            </a:r>
          </a:p>
          <a:p>
            <a:endParaRPr lang="en-GB" sz="4400" dirty="0">
              <a:solidFill>
                <a:srgbClr val="FF0000"/>
              </a:solidFill>
              <a:latin typeface="Comic Sans MS" panose="030F0702030302020204" pitchFamily="66" charset="0"/>
            </a:endParaRPr>
          </a:p>
          <a:p>
            <a:r>
              <a:rPr lang="en-GB" sz="4400" dirty="0" smtClean="0">
                <a:solidFill>
                  <a:srgbClr val="FF0000"/>
                </a:solidFill>
                <a:latin typeface="Comic Sans MS" panose="030F0702030302020204" pitchFamily="66" charset="0"/>
              </a:rPr>
              <a:t>                    </a:t>
            </a:r>
            <a:r>
              <a:rPr lang="en-GB" sz="5400" dirty="0" smtClean="0">
                <a:solidFill>
                  <a:srgbClr val="FF0000"/>
                </a:solidFill>
                <a:latin typeface="Comic Sans MS" panose="030F0702030302020204" pitchFamily="66" charset="0"/>
              </a:rPr>
              <a:t>p h </a:t>
            </a:r>
            <a:r>
              <a:rPr lang="en-GB" sz="5400" dirty="0" smtClean="0">
                <a:latin typeface="Comic Sans MS" panose="030F0702030302020204" pitchFamily="66" charset="0"/>
              </a:rPr>
              <a:t>o n e</a:t>
            </a:r>
            <a:r>
              <a:rPr lang="en-GB" sz="5400" dirty="0" smtClean="0">
                <a:solidFill>
                  <a:srgbClr val="FF0000"/>
                </a:solidFill>
                <a:latin typeface="Comic Sans MS" panose="030F0702030302020204" pitchFamily="66" charset="0"/>
              </a:rPr>
              <a:t>    ph</a:t>
            </a:r>
            <a:r>
              <a:rPr lang="en-GB" sz="5400" dirty="0" smtClean="0">
                <a:latin typeface="Comic Sans MS" panose="030F0702030302020204" pitchFamily="66" charset="0"/>
              </a:rPr>
              <a:t>one</a:t>
            </a:r>
          </a:p>
          <a:p>
            <a:r>
              <a:rPr lang="en-GB" sz="5400" dirty="0" smtClean="0">
                <a:solidFill>
                  <a:srgbClr val="FF0000"/>
                </a:solidFill>
                <a:latin typeface="Comic Sans MS" panose="030F0702030302020204" pitchFamily="66" charset="0"/>
              </a:rPr>
              <a:t>                         ●</a:t>
            </a:r>
            <a:r>
              <a:rPr lang="en-GB" sz="5400" dirty="0" smtClean="0">
                <a:latin typeface="Comic Sans MS" panose="030F0702030302020204" pitchFamily="66" charset="0"/>
              </a:rPr>
              <a:t>        </a:t>
            </a:r>
            <a:endParaRPr lang="en-GB" sz="5400" dirty="0">
              <a:solidFill>
                <a:srgbClr val="FF0000"/>
              </a:solidFill>
              <a:latin typeface="Comic Sans MS" panose="030F0702030302020204" pitchFamily="66" charset="0"/>
            </a:endParaRPr>
          </a:p>
        </p:txBody>
      </p:sp>
      <p:sp>
        <p:nvSpPr>
          <p:cNvPr id="8" name="Explosion 2 7"/>
          <p:cNvSpPr/>
          <p:nvPr/>
        </p:nvSpPr>
        <p:spPr>
          <a:xfrm>
            <a:off x="7132320" y="396088"/>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Connector 13"/>
          <p:cNvCxnSpPr/>
          <p:nvPr/>
        </p:nvCxnSpPr>
        <p:spPr>
          <a:xfrm flipV="1">
            <a:off x="3573481" y="6221355"/>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Block Arc 5"/>
          <p:cNvSpPr/>
          <p:nvPr/>
        </p:nvSpPr>
        <p:spPr>
          <a:xfrm rot="10800000">
            <a:off x="4946427" y="5190602"/>
            <a:ext cx="1098027" cy="811457"/>
          </a:xfrm>
          <a:prstGeom prst="blockArc">
            <a:avLst/>
          </a:prstGeom>
          <a:solidFill>
            <a:srgbClr val="FF0000"/>
          </a:solid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1" name="Picture 10" descr="How to switch phones without losing anything | Popular Science"/>
          <p:cNvPicPr/>
          <p:nvPr/>
        </p:nvPicPr>
        <p:blipFill rotWithShape="1">
          <a:blip r:embed="rId2">
            <a:extLst>
              <a:ext uri="{28A0092B-C50C-407E-A947-70E740481C1C}">
                <a14:useLocalDpi xmlns:a14="http://schemas.microsoft.com/office/drawing/2010/main" val="0"/>
              </a:ext>
            </a:extLst>
          </a:blip>
          <a:srcRect l="29417" t="3546" r="34517" b="7150"/>
          <a:stretch/>
        </p:blipFill>
        <p:spPr bwMode="auto">
          <a:xfrm>
            <a:off x="504469" y="1124433"/>
            <a:ext cx="2534565" cy="368961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1257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 calcmode="lin" valueType="num">
                                      <p:cBhvr additive="base">
                                        <p:cTn id="1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6" end="6"/>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7" end="7"/>
                                            </p:txEl>
                                          </p:spTgt>
                                        </p:tgtEl>
                                        <p:attrNameLst>
                                          <p:attrName>style.visibility</p:attrName>
                                        </p:attrNameLst>
                                      </p:cBhvr>
                                      <p:to>
                                        <p:strVal val="visible"/>
                                      </p:to>
                                    </p:set>
                                    <p:anim calcmode="lin" valueType="num">
                                      <p:cBhvr additive="base">
                                        <p:cTn id="1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7006215" y="463324"/>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7511824" y="1801779"/>
            <a:ext cx="3603812" cy="1754326"/>
          </a:xfrm>
          <a:prstGeom prst="rect">
            <a:avLst/>
          </a:prstGeom>
        </p:spPr>
        <p:txBody>
          <a:bodyPr wrap="square">
            <a:spAutoFit/>
          </a:bodyPr>
          <a:lstStyle/>
          <a:p>
            <a:pPr algn="ctr"/>
            <a:r>
              <a:rPr lang="en-GB" sz="3600" dirty="0">
                <a:latin typeface="Comic Sans MS" panose="030F0702030302020204" pitchFamily="66" charset="0"/>
              </a:rPr>
              <a:t>How </a:t>
            </a:r>
            <a:r>
              <a:rPr lang="en-GB" sz="3600" dirty="0" smtClean="0">
                <a:latin typeface="Comic Sans MS" panose="030F0702030302020204" pitchFamily="66" charset="0"/>
              </a:rPr>
              <a:t>many                                                 phonemes?                                                                       </a:t>
            </a:r>
            <a:endParaRPr lang="en-GB" sz="3600" dirty="0">
              <a:latin typeface="Comic Sans MS" panose="030F0702030302020204" pitchFamily="66" charset="0"/>
            </a:endParaRPr>
          </a:p>
          <a:p>
            <a:r>
              <a:rPr lang="en-GB" sz="3600" dirty="0">
                <a:solidFill>
                  <a:srgbClr val="FF0000"/>
                </a:solidFill>
                <a:latin typeface="Comic Sans MS" panose="030F0702030302020204" pitchFamily="66" charset="0"/>
              </a:rPr>
              <a:t>          6</a:t>
            </a:r>
          </a:p>
        </p:txBody>
      </p:sp>
      <p:sp>
        <p:nvSpPr>
          <p:cNvPr id="4" name="TextBox 3"/>
          <p:cNvSpPr txBox="1"/>
          <p:nvPr/>
        </p:nvSpPr>
        <p:spPr>
          <a:xfrm>
            <a:off x="4585447" y="5446059"/>
            <a:ext cx="184731" cy="369332"/>
          </a:xfrm>
          <a:prstGeom prst="rect">
            <a:avLst/>
          </a:prstGeom>
          <a:noFill/>
        </p:spPr>
        <p:txBody>
          <a:bodyPr wrap="none" rtlCol="0">
            <a:spAutoFit/>
          </a:bodyPr>
          <a:lstStyle/>
          <a:p>
            <a:endParaRPr lang="en-GB" dirty="0"/>
          </a:p>
        </p:txBody>
      </p:sp>
      <p:pic>
        <p:nvPicPr>
          <p:cNvPr id="5" name="Picture 4" descr="The Majestic World of Dolphins - YouTub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8417" y="1082115"/>
            <a:ext cx="4877641" cy="2898214"/>
          </a:xfrm>
          <a:prstGeom prst="rect">
            <a:avLst/>
          </a:prstGeom>
          <a:noFill/>
          <a:ln>
            <a:noFill/>
          </a:ln>
        </p:spPr>
      </p:pic>
      <p:sp>
        <p:nvSpPr>
          <p:cNvPr id="6" name="TextBox 5"/>
          <p:cNvSpPr txBox="1"/>
          <p:nvPr/>
        </p:nvSpPr>
        <p:spPr>
          <a:xfrm>
            <a:off x="685801" y="4975412"/>
            <a:ext cx="11040034" cy="1754326"/>
          </a:xfrm>
          <a:prstGeom prst="rect">
            <a:avLst/>
          </a:prstGeom>
          <a:noFill/>
        </p:spPr>
        <p:txBody>
          <a:bodyPr wrap="square" rtlCol="0">
            <a:spAutoFit/>
          </a:bodyPr>
          <a:lstStyle/>
          <a:p>
            <a:r>
              <a:rPr lang="en-GB" sz="5400" dirty="0">
                <a:latin typeface="Comic Sans MS" panose="030F0702030302020204" pitchFamily="66" charset="0"/>
              </a:rPr>
              <a:t>d</a:t>
            </a:r>
            <a:r>
              <a:rPr lang="en-GB" sz="5400" dirty="0" smtClean="0">
                <a:latin typeface="Comic Sans MS" panose="030F0702030302020204" pitchFamily="66" charset="0"/>
              </a:rPr>
              <a:t> o l </a:t>
            </a:r>
            <a:r>
              <a:rPr lang="en-GB" sz="5400" dirty="0" smtClean="0">
                <a:solidFill>
                  <a:srgbClr val="FF0000"/>
                </a:solidFill>
                <a:latin typeface="Comic Sans MS" panose="030F0702030302020204" pitchFamily="66" charset="0"/>
              </a:rPr>
              <a:t>p h</a:t>
            </a:r>
            <a:r>
              <a:rPr lang="en-GB" sz="5400" dirty="0" smtClean="0">
                <a:latin typeface="Comic Sans MS" panose="030F0702030302020204" pitchFamily="66" charset="0"/>
              </a:rPr>
              <a:t> </a:t>
            </a:r>
            <a:r>
              <a:rPr lang="en-GB" sz="5400" dirty="0" err="1" smtClean="0">
                <a:latin typeface="Comic Sans MS" panose="030F0702030302020204" pitchFamily="66" charset="0"/>
              </a:rPr>
              <a:t>i</a:t>
            </a:r>
            <a:r>
              <a:rPr lang="en-GB" sz="5400" dirty="0" smtClean="0">
                <a:latin typeface="Comic Sans MS" panose="030F0702030302020204" pitchFamily="66" charset="0"/>
              </a:rPr>
              <a:t> n         dol</a:t>
            </a:r>
            <a:r>
              <a:rPr lang="en-GB" sz="5400" dirty="0" smtClean="0">
                <a:solidFill>
                  <a:srgbClr val="FF0000"/>
                </a:solidFill>
                <a:latin typeface="Comic Sans MS" panose="030F0702030302020204" pitchFamily="66" charset="0"/>
              </a:rPr>
              <a:t>ph</a:t>
            </a:r>
            <a:r>
              <a:rPr lang="en-GB" sz="5400" dirty="0" smtClean="0">
                <a:latin typeface="Comic Sans MS" panose="030F0702030302020204" pitchFamily="66" charset="0"/>
              </a:rPr>
              <a:t>in</a:t>
            </a:r>
          </a:p>
          <a:p>
            <a:r>
              <a:rPr lang="en-GB" sz="5400" dirty="0" smtClean="0">
                <a:solidFill>
                  <a:srgbClr val="FF0000"/>
                </a:solidFill>
                <a:latin typeface="Comic Sans MS" panose="030F0702030302020204" pitchFamily="66" charset="0"/>
              </a:rPr>
              <a:t>●● ●</a:t>
            </a:r>
            <a:r>
              <a:rPr lang="en-GB" sz="5400" dirty="0">
                <a:solidFill>
                  <a:srgbClr val="FF0000"/>
                </a:solidFill>
                <a:latin typeface="Comic Sans MS" panose="030F0702030302020204" pitchFamily="66" charset="0"/>
              </a:rPr>
              <a:t> </a:t>
            </a:r>
            <a:r>
              <a:rPr lang="en-GB" sz="5400" dirty="0" smtClean="0">
                <a:solidFill>
                  <a:srgbClr val="FF0000"/>
                </a:solidFill>
                <a:latin typeface="Comic Sans MS" panose="030F0702030302020204" pitchFamily="66" charset="0"/>
              </a:rPr>
              <a:t>    ●</a:t>
            </a:r>
            <a:r>
              <a:rPr lang="en-GB" sz="5400" dirty="0">
                <a:solidFill>
                  <a:srgbClr val="FF0000"/>
                </a:solidFill>
                <a:latin typeface="Comic Sans MS" panose="030F0702030302020204" pitchFamily="66" charset="0"/>
              </a:rPr>
              <a:t> ●</a:t>
            </a:r>
            <a:endParaRPr lang="en-GB" sz="5400" dirty="0">
              <a:latin typeface="Comic Sans MS" panose="030F0702030302020204" pitchFamily="66" charset="0"/>
            </a:endParaRPr>
          </a:p>
        </p:txBody>
      </p:sp>
      <p:cxnSp>
        <p:nvCxnSpPr>
          <p:cNvPr id="7" name="Straight Connector 6"/>
          <p:cNvCxnSpPr/>
          <p:nvPr/>
        </p:nvCxnSpPr>
        <p:spPr>
          <a:xfrm flipV="1">
            <a:off x="2417034" y="6369273"/>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565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Effect transition="in" filter="fade">
                                      <p:cBhvr>
                                        <p:cTn id="19" dur="1000"/>
                                        <p:tgtEl>
                                          <p:spTgt spid="6">
                                            <p:txEl>
                                              <p:pRg st="1" end="1"/>
                                            </p:txEl>
                                          </p:spTgt>
                                        </p:tgtEl>
                                      </p:cBhvr>
                                    </p:animEffect>
                                    <p:anim calcmode="lin" valueType="num">
                                      <p:cBhvr>
                                        <p:cTn id="2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993146" y="177489"/>
            <a:ext cx="5090601" cy="4432176"/>
          </a:xfrm>
          <a:prstGeom prst="rect">
            <a:avLst/>
          </a:prstGeom>
        </p:spPr>
      </p:pic>
      <p:sp>
        <p:nvSpPr>
          <p:cNvPr id="3" name="Rectangle 2"/>
          <p:cNvSpPr/>
          <p:nvPr/>
        </p:nvSpPr>
        <p:spPr>
          <a:xfrm>
            <a:off x="7579059" y="1653861"/>
            <a:ext cx="3603812" cy="1754326"/>
          </a:xfrm>
          <a:prstGeom prst="rect">
            <a:avLst/>
          </a:prstGeom>
        </p:spPr>
        <p:txBody>
          <a:bodyPr wrap="square">
            <a:spAutoFit/>
          </a:bodyPr>
          <a:lstStyle/>
          <a:p>
            <a:pPr algn="ctr"/>
            <a:r>
              <a:rPr lang="en-GB" sz="3600" dirty="0">
                <a:latin typeface="Comic Sans MS" panose="030F0702030302020204" pitchFamily="66" charset="0"/>
              </a:rPr>
              <a:t>How </a:t>
            </a:r>
            <a:r>
              <a:rPr lang="en-GB" sz="3600" dirty="0" smtClean="0">
                <a:latin typeface="Comic Sans MS" panose="030F0702030302020204" pitchFamily="66" charset="0"/>
              </a:rPr>
              <a:t>many                                                 phonemes?                                                                       </a:t>
            </a:r>
            <a:endParaRPr lang="en-GB" sz="3600" dirty="0">
              <a:latin typeface="Comic Sans MS" panose="030F0702030302020204" pitchFamily="66" charset="0"/>
            </a:endParaRPr>
          </a:p>
          <a:p>
            <a:r>
              <a:rPr lang="en-GB" sz="3600" dirty="0">
                <a:solidFill>
                  <a:srgbClr val="FF0000"/>
                </a:solidFill>
                <a:latin typeface="Comic Sans MS" panose="030F0702030302020204" pitchFamily="66" charset="0"/>
              </a:rPr>
              <a:t>          </a:t>
            </a:r>
            <a:r>
              <a:rPr lang="en-GB" sz="3600" dirty="0" smtClean="0">
                <a:solidFill>
                  <a:srgbClr val="FF0000"/>
                </a:solidFill>
                <a:latin typeface="Comic Sans MS" panose="030F0702030302020204" pitchFamily="66" charset="0"/>
              </a:rPr>
              <a:t>7</a:t>
            </a:r>
            <a:endParaRPr lang="en-GB" sz="3600" dirty="0">
              <a:solidFill>
                <a:srgbClr val="FF0000"/>
              </a:solidFill>
              <a:latin typeface="Comic Sans MS" panose="030F0702030302020204" pitchFamily="66" charset="0"/>
            </a:endParaRPr>
          </a:p>
        </p:txBody>
      </p:sp>
      <p:pic>
        <p:nvPicPr>
          <p:cNvPr id="4" name="Picture 3" descr="Botswana lifts ban on elephant hunting | News | Al Jazeera"/>
          <p:cNvPicPr/>
          <p:nvPr/>
        </p:nvPicPr>
        <p:blipFill rotWithShape="1">
          <a:blip r:embed="rId3">
            <a:extLst>
              <a:ext uri="{28A0092B-C50C-407E-A947-70E740481C1C}">
                <a14:useLocalDpi xmlns:a14="http://schemas.microsoft.com/office/drawing/2010/main" val="0"/>
              </a:ext>
            </a:extLst>
          </a:blip>
          <a:srcRect l="6667" t="7543" r="6061" b="4813"/>
          <a:stretch/>
        </p:blipFill>
        <p:spPr bwMode="auto">
          <a:xfrm>
            <a:off x="461681" y="1148953"/>
            <a:ext cx="5038165" cy="3180999"/>
          </a:xfrm>
          <a:prstGeom prst="rect">
            <a:avLst/>
          </a:prstGeom>
          <a:noFill/>
          <a:ln>
            <a:noFill/>
          </a:ln>
          <a:extLst>
            <a:ext uri="{53640926-AAD7-44D8-BBD7-CCE9431645EC}">
              <a14:shadowObscured xmlns:a14="http://schemas.microsoft.com/office/drawing/2010/main"/>
            </a:ext>
          </a:extLst>
        </p:spPr>
      </p:pic>
      <p:sp>
        <p:nvSpPr>
          <p:cNvPr id="5" name="TextBox 4"/>
          <p:cNvSpPr txBox="1"/>
          <p:nvPr/>
        </p:nvSpPr>
        <p:spPr>
          <a:xfrm>
            <a:off x="1070683" y="4609665"/>
            <a:ext cx="10112188" cy="1754326"/>
          </a:xfrm>
          <a:prstGeom prst="rect">
            <a:avLst/>
          </a:prstGeom>
          <a:noFill/>
        </p:spPr>
        <p:txBody>
          <a:bodyPr wrap="square" rtlCol="0">
            <a:spAutoFit/>
          </a:bodyPr>
          <a:lstStyle/>
          <a:p>
            <a:r>
              <a:rPr lang="en-GB" sz="5400" dirty="0">
                <a:latin typeface="Comic Sans MS" panose="030F0702030302020204" pitchFamily="66" charset="0"/>
              </a:rPr>
              <a:t>e</a:t>
            </a:r>
            <a:r>
              <a:rPr lang="en-GB" sz="5400" dirty="0" smtClean="0">
                <a:latin typeface="Comic Sans MS" panose="030F0702030302020204" pitchFamily="66" charset="0"/>
              </a:rPr>
              <a:t> l e </a:t>
            </a:r>
            <a:r>
              <a:rPr lang="en-GB" sz="5400" dirty="0" smtClean="0">
                <a:solidFill>
                  <a:srgbClr val="FF0000"/>
                </a:solidFill>
                <a:latin typeface="Comic Sans MS" panose="030F0702030302020204" pitchFamily="66" charset="0"/>
              </a:rPr>
              <a:t>p h</a:t>
            </a:r>
            <a:r>
              <a:rPr lang="en-GB" sz="5400" dirty="0" smtClean="0">
                <a:latin typeface="Comic Sans MS" panose="030F0702030302020204" pitchFamily="66" charset="0"/>
              </a:rPr>
              <a:t> a n t       ele</a:t>
            </a:r>
            <a:r>
              <a:rPr lang="en-GB" sz="5400" dirty="0" smtClean="0">
                <a:solidFill>
                  <a:srgbClr val="FF0000"/>
                </a:solidFill>
                <a:latin typeface="Comic Sans MS" panose="030F0702030302020204" pitchFamily="66" charset="0"/>
              </a:rPr>
              <a:t>ph</a:t>
            </a:r>
            <a:r>
              <a:rPr lang="en-GB" sz="5400" dirty="0" smtClean="0">
                <a:latin typeface="Comic Sans MS" panose="030F0702030302020204" pitchFamily="66" charset="0"/>
              </a:rPr>
              <a:t>ant</a:t>
            </a:r>
          </a:p>
          <a:p>
            <a:r>
              <a:rPr lang="en-GB" sz="5400" dirty="0" smtClean="0">
                <a:solidFill>
                  <a:srgbClr val="FF0000"/>
                </a:solidFill>
                <a:latin typeface="Comic Sans MS" panose="030F0702030302020204" pitchFamily="66" charset="0"/>
              </a:rPr>
              <a:t>●●●       ●●</a:t>
            </a:r>
            <a:r>
              <a:rPr lang="en-GB" sz="5400" dirty="0">
                <a:solidFill>
                  <a:srgbClr val="FF0000"/>
                </a:solidFill>
                <a:latin typeface="Comic Sans MS" panose="030F0702030302020204" pitchFamily="66" charset="0"/>
              </a:rPr>
              <a:t>●</a:t>
            </a:r>
            <a:endParaRPr lang="en-GB" sz="5400" dirty="0">
              <a:latin typeface="Comic Sans MS" panose="030F0702030302020204" pitchFamily="66" charset="0"/>
            </a:endParaRPr>
          </a:p>
        </p:txBody>
      </p:sp>
      <p:cxnSp>
        <p:nvCxnSpPr>
          <p:cNvPr id="6" name="Straight Connector 5"/>
          <p:cNvCxnSpPr/>
          <p:nvPr/>
        </p:nvCxnSpPr>
        <p:spPr>
          <a:xfrm flipV="1">
            <a:off x="2766658" y="6024282"/>
            <a:ext cx="1052307" cy="343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260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descr="Southfields Primary School - Jolly Phonics"/>
          <p:cNvPicPr/>
          <p:nvPr/>
        </p:nvPicPr>
        <p:blipFill>
          <a:blip r:embed="rId2">
            <a:extLst>
              <a:ext uri="{28A0092B-C50C-407E-A947-70E740481C1C}">
                <a14:useLocalDpi xmlns:a14="http://schemas.microsoft.com/office/drawing/2010/main" val="0"/>
              </a:ext>
            </a:extLst>
          </a:blip>
          <a:srcRect/>
          <a:stretch>
            <a:fillRect/>
          </a:stretch>
        </p:blipFill>
        <p:spPr bwMode="auto">
          <a:xfrm>
            <a:off x="275291" y="1110958"/>
            <a:ext cx="5090086" cy="2840131"/>
          </a:xfrm>
          <a:prstGeom prst="rect">
            <a:avLst/>
          </a:prstGeom>
          <a:noFill/>
          <a:ln>
            <a:noFill/>
          </a:ln>
        </p:spPr>
      </p:pic>
      <p:pic>
        <p:nvPicPr>
          <p:cNvPr id="3" name="Picture 2"/>
          <p:cNvPicPr>
            <a:picLocks noChangeAspect="1"/>
          </p:cNvPicPr>
          <p:nvPr/>
        </p:nvPicPr>
        <p:blipFill>
          <a:blip r:embed="rId3"/>
          <a:stretch>
            <a:fillRect/>
          </a:stretch>
        </p:blipFill>
        <p:spPr>
          <a:xfrm>
            <a:off x="6804887" y="150595"/>
            <a:ext cx="5090601" cy="4432176"/>
          </a:xfrm>
          <a:prstGeom prst="rect">
            <a:avLst/>
          </a:prstGeom>
        </p:spPr>
      </p:pic>
      <p:sp>
        <p:nvSpPr>
          <p:cNvPr id="4" name="Rectangle 3"/>
          <p:cNvSpPr/>
          <p:nvPr/>
        </p:nvSpPr>
        <p:spPr>
          <a:xfrm>
            <a:off x="7579059" y="1653861"/>
            <a:ext cx="3603812" cy="1754326"/>
          </a:xfrm>
          <a:prstGeom prst="rect">
            <a:avLst/>
          </a:prstGeom>
        </p:spPr>
        <p:txBody>
          <a:bodyPr wrap="square">
            <a:spAutoFit/>
          </a:bodyPr>
          <a:lstStyle/>
          <a:p>
            <a:pPr algn="ctr"/>
            <a:r>
              <a:rPr lang="en-GB" sz="3600" dirty="0">
                <a:latin typeface="Comic Sans MS" panose="030F0702030302020204" pitchFamily="66" charset="0"/>
              </a:rPr>
              <a:t>How </a:t>
            </a:r>
            <a:r>
              <a:rPr lang="en-GB" sz="3600" dirty="0" smtClean="0">
                <a:latin typeface="Comic Sans MS" panose="030F0702030302020204" pitchFamily="66" charset="0"/>
              </a:rPr>
              <a:t>many                                                 phonemes?                                                                       </a:t>
            </a:r>
            <a:endParaRPr lang="en-GB" sz="3600" dirty="0">
              <a:latin typeface="Comic Sans MS" panose="030F0702030302020204" pitchFamily="66" charset="0"/>
            </a:endParaRPr>
          </a:p>
          <a:p>
            <a:r>
              <a:rPr lang="en-GB" sz="3600" dirty="0">
                <a:solidFill>
                  <a:srgbClr val="FF0000"/>
                </a:solidFill>
                <a:latin typeface="Comic Sans MS" panose="030F0702030302020204" pitchFamily="66" charset="0"/>
              </a:rPr>
              <a:t>          6</a:t>
            </a:r>
          </a:p>
        </p:txBody>
      </p:sp>
      <p:sp>
        <p:nvSpPr>
          <p:cNvPr id="5" name="TextBox 4"/>
          <p:cNvSpPr txBox="1"/>
          <p:nvPr/>
        </p:nvSpPr>
        <p:spPr>
          <a:xfrm>
            <a:off x="1304365" y="4582771"/>
            <a:ext cx="7640233" cy="1754326"/>
          </a:xfrm>
          <a:prstGeom prst="rect">
            <a:avLst/>
          </a:prstGeom>
          <a:noFill/>
        </p:spPr>
        <p:txBody>
          <a:bodyPr wrap="none" rtlCol="0">
            <a:spAutoFit/>
          </a:bodyPr>
          <a:lstStyle/>
          <a:p>
            <a:r>
              <a:rPr lang="en-GB" sz="5400" dirty="0">
                <a:solidFill>
                  <a:srgbClr val="FF0000"/>
                </a:solidFill>
                <a:latin typeface="Comic Sans MS" panose="030F0702030302020204" pitchFamily="66" charset="0"/>
              </a:rPr>
              <a:t>p</a:t>
            </a:r>
            <a:r>
              <a:rPr lang="en-GB" sz="5400" dirty="0" smtClean="0">
                <a:solidFill>
                  <a:srgbClr val="FF0000"/>
                </a:solidFill>
                <a:latin typeface="Comic Sans MS" panose="030F0702030302020204" pitchFamily="66" charset="0"/>
              </a:rPr>
              <a:t> h </a:t>
            </a:r>
            <a:r>
              <a:rPr lang="en-GB" sz="5400" dirty="0" smtClean="0">
                <a:latin typeface="Comic Sans MS" panose="030F0702030302020204" pitchFamily="66" charset="0"/>
              </a:rPr>
              <a:t>o n </a:t>
            </a:r>
            <a:r>
              <a:rPr lang="en-GB" sz="5400" dirty="0" err="1" smtClean="0">
                <a:latin typeface="Comic Sans MS" panose="030F0702030302020204" pitchFamily="66" charset="0"/>
              </a:rPr>
              <a:t>i</a:t>
            </a:r>
            <a:r>
              <a:rPr lang="en-GB" sz="5400" dirty="0" smtClean="0">
                <a:latin typeface="Comic Sans MS" panose="030F0702030302020204" pitchFamily="66" charset="0"/>
              </a:rPr>
              <a:t> c s      </a:t>
            </a:r>
            <a:r>
              <a:rPr lang="en-GB" sz="5400" dirty="0" smtClean="0">
                <a:solidFill>
                  <a:srgbClr val="FF0000"/>
                </a:solidFill>
                <a:latin typeface="Comic Sans MS" panose="030F0702030302020204" pitchFamily="66" charset="0"/>
              </a:rPr>
              <a:t>ph</a:t>
            </a:r>
            <a:r>
              <a:rPr lang="en-GB" sz="5400" dirty="0" smtClean="0">
                <a:latin typeface="Comic Sans MS" panose="030F0702030302020204" pitchFamily="66" charset="0"/>
              </a:rPr>
              <a:t>onics </a:t>
            </a:r>
          </a:p>
          <a:p>
            <a:r>
              <a:rPr lang="en-GB" sz="5400" dirty="0" smtClean="0">
                <a:solidFill>
                  <a:srgbClr val="FF0000"/>
                </a:solidFill>
                <a:latin typeface="Comic Sans MS" panose="030F0702030302020204" pitchFamily="66" charset="0"/>
              </a:rPr>
              <a:t>      ●●● ●●</a:t>
            </a:r>
            <a:endParaRPr lang="en-GB" sz="5400" dirty="0">
              <a:latin typeface="Comic Sans MS" panose="030F0702030302020204" pitchFamily="66" charset="0"/>
            </a:endParaRPr>
          </a:p>
        </p:txBody>
      </p:sp>
      <p:cxnSp>
        <p:nvCxnSpPr>
          <p:cNvPr id="6" name="Straight Connector 5"/>
          <p:cNvCxnSpPr/>
          <p:nvPr/>
        </p:nvCxnSpPr>
        <p:spPr>
          <a:xfrm flipV="1">
            <a:off x="1304365" y="6010835"/>
            <a:ext cx="1052307" cy="343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616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2197" y="0"/>
            <a:ext cx="11811898" cy="7725192"/>
          </a:xfrm>
          <a:prstGeom prst="rect">
            <a:avLst/>
          </a:prstGeom>
          <a:noFill/>
        </p:spPr>
        <p:txBody>
          <a:bodyPr wrap="square" rtlCol="0">
            <a:spAutoFit/>
          </a:bodyPr>
          <a:lstStyle/>
          <a:p>
            <a:r>
              <a:rPr lang="en-GB" sz="2400" dirty="0" smtClean="0">
                <a:latin typeface="Comic Sans MS" panose="030F0702030302020204" pitchFamily="66" charset="0"/>
              </a:rPr>
              <a:t>Play Buried </a:t>
            </a:r>
            <a:r>
              <a:rPr lang="en-GB" sz="2400" dirty="0">
                <a:latin typeface="Comic Sans MS" panose="030F0702030302020204" pitchFamily="66" charset="0"/>
              </a:rPr>
              <a:t>T</a:t>
            </a:r>
            <a:r>
              <a:rPr lang="en-GB" sz="2400" dirty="0" smtClean="0">
                <a:latin typeface="Comic Sans MS" panose="030F0702030302020204" pitchFamily="66" charset="0"/>
              </a:rPr>
              <a:t>reasure on Phonics Play use the username and password provided. Phase 5 and select </a:t>
            </a:r>
            <a:r>
              <a:rPr lang="en-GB" sz="2400" dirty="0" err="1" smtClean="0">
                <a:solidFill>
                  <a:srgbClr val="FF0000"/>
                </a:solidFill>
                <a:latin typeface="Comic Sans MS" panose="030F0702030302020204" pitchFamily="66" charset="0"/>
              </a:rPr>
              <a:t>wh</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or</a:t>
            </a:r>
            <a:r>
              <a:rPr lang="en-GB" sz="2400" dirty="0" smtClean="0">
                <a:solidFill>
                  <a:srgbClr val="FF0000"/>
                </a:solidFill>
                <a:latin typeface="Comic Sans MS" panose="030F0702030302020204" pitchFamily="66" charset="0"/>
              </a:rPr>
              <a:t> ph</a:t>
            </a:r>
            <a:r>
              <a:rPr lang="en-GB" sz="2400" dirty="0" smtClean="0">
                <a:latin typeface="Comic Sans MS" panose="030F0702030302020204" pitchFamily="66" charset="0"/>
              </a:rPr>
              <a:t>.</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You could enter your own words -  </a:t>
            </a:r>
            <a:r>
              <a:rPr lang="en-GB" sz="2400" dirty="0" smtClean="0">
                <a:solidFill>
                  <a:srgbClr val="FFFF00"/>
                </a:solidFill>
                <a:latin typeface="Comic Sans MS" panose="030F0702030302020204" pitchFamily="66" charset="0"/>
              </a:rPr>
              <a:t>when, </a:t>
            </a:r>
            <a:r>
              <a:rPr lang="en-GB" sz="2400" dirty="0" err="1" smtClean="0">
                <a:solidFill>
                  <a:srgbClr val="FFFF00"/>
                </a:solidFill>
                <a:latin typeface="Comic Sans MS" panose="030F0702030302020204" pitchFamily="66" charset="0"/>
              </a:rPr>
              <a:t>phen</a:t>
            </a:r>
            <a:r>
              <a:rPr lang="en-GB" sz="2400" dirty="0" smtClean="0">
                <a:solidFill>
                  <a:srgbClr val="FFFF00"/>
                </a:solidFill>
                <a:latin typeface="Comic Sans MS" panose="030F0702030302020204" pitchFamily="66" charset="0"/>
              </a:rPr>
              <a:t>, which, phonics, </a:t>
            </a:r>
            <a:r>
              <a:rPr lang="en-GB" sz="2400" dirty="0" err="1" smtClean="0">
                <a:solidFill>
                  <a:srgbClr val="FFFF00"/>
                </a:solidFill>
                <a:latin typeface="Comic Sans MS" panose="030F0702030302020204" pitchFamily="66" charset="0"/>
              </a:rPr>
              <a:t>wheck</a:t>
            </a:r>
            <a:r>
              <a:rPr lang="en-GB" sz="2400" dirty="0" smtClean="0">
                <a:solidFill>
                  <a:srgbClr val="FFFF00"/>
                </a:solidFill>
                <a:latin typeface="Comic Sans MS" panose="030F0702030302020204" pitchFamily="66" charset="0"/>
              </a:rPr>
              <a:t>, graphics, wheel, whump, alphabet, </a:t>
            </a:r>
            <a:r>
              <a:rPr lang="en-GB" sz="2400" dirty="0" err="1" smtClean="0">
                <a:solidFill>
                  <a:srgbClr val="FFFF00"/>
                </a:solidFill>
                <a:latin typeface="Comic Sans MS" panose="030F0702030302020204" pitchFamily="66" charset="0"/>
              </a:rPr>
              <a:t>craph</a:t>
            </a:r>
            <a:r>
              <a:rPr lang="en-GB" sz="2400" dirty="0" smtClean="0">
                <a:solidFill>
                  <a:srgbClr val="FFFF00"/>
                </a:solidFill>
                <a:latin typeface="Comic Sans MS" panose="030F0702030302020204" pitchFamily="66" charset="0"/>
              </a:rPr>
              <a:t>, </a:t>
            </a:r>
            <a:r>
              <a:rPr lang="en-GB" sz="2400" dirty="0" err="1" smtClean="0">
                <a:solidFill>
                  <a:srgbClr val="FFFF00"/>
                </a:solidFill>
                <a:latin typeface="Comic Sans MS" panose="030F0702030302020204" pitchFamily="66" charset="0"/>
              </a:rPr>
              <a:t>wheem</a:t>
            </a:r>
            <a:r>
              <a:rPr lang="en-GB" sz="2400" dirty="0" smtClean="0">
                <a:solidFill>
                  <a:srgbClr val="FFFF00"/>
                </a:solidFill>
                <a:latin typeface="Comic Sans MS" panose="030F0702030302020204" pitchFamily="66" charset="0"/>
              </a:rPr>
              <a:t>, whisper, graph, </a:t>
            </a:r>
            <a:r>
              <a:rPr lang="en-GB" sz="2400" dirty="0" err="1" smtClean="0">
                <a:solidFill>
                  <a:srgbClr val="FFFF00"/>
                </a:solidFill>
                <a:latin typeface="Comic Sans MS" panose="030F0702030302020204" pitchFamily="66" charset="0"/>
              </a:rPr>
              <a:t>braphics</a:t>
            </a:r>
            <a:r>
              <a:rPr lang="en-GB" sz="2400" dirty="0" smtClean="0">
                <a:latin typeface="Comic Sans MS" panose="030F0702030302020204" pitchFamily="66" charset="0"/>
              </a:rPr>
              <a:t>. How many did you get right?</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Read the following sentences. </a:t>
            </a:r>
            <a:r>
              <a:rPr lang="en-GB" sz="2400" dirty="0" smtClean="0">
                <a:solidFill>
                  <a:srgbClr val="FF0000"/>
                </a:solidFill>
                <a:latin typeface="Comic Sans MS" panose="030F0702030302020204" pitchFamily="66" charset="0"/>
              </a:rPr>
              <a:t>Remember</a:t>
            </a:r>
            <a:r>
              <a:rPr lang="en-GB" sz="2400" dirty="0" smtClean="0">
                <a:latin typeface="Comic Sans MS" panose="030F0702030302020204" pitchFamily="66" charset="0"/>
              </a:rPr>
              <a:t> to sound out the words you are unsure of </a:t>
            </a:r>
            <a:r>
              <a:rPr lang="en-GB" sz="2400" dirty="0" smtClean="0">
                <a:solidFill>
                  <a:srgbClr val="FF0000"/>
                </a:solidFill>
                <a:latin typeface="Comic Sans MS" panose="030F0702030302020204" pitchFamily="66" charset="0"/>
              </a:rPr>
              <a:t>(don’t guess) </a:t>
            </a:r>
            <a:r>
              <a:rPr lang="en-GB" sz="2400" dirty="0" smtClean="0">
                <a:latin typeface="Comic Sans MS" panose="030F0702030302020204" pitchFamily="66" charset="0"/>
              </a:rPr>
              <a:t>and then read the complete sentence.</a:t>
            </a:r>
          </a:p>
          <a:p>
            <a:endParaRPr lang="en-GB" sz="2800" dirty="0">
              <a:latin typeface="Comic Sans MS" panose="030F0702030302020204" pitchFamily="66" charset="0"/>
            </a:endParaRPr>
          </a:p>
          <a:p>
            <a:r>
              <a:rPr lang="en-GB" sz="3600" dirty="0" smtClean="0">
                <a:solidFill>
                  <a:srgbClr val="7030A0"/>
                </a:solidFill>
                <a:latin typeface="Comic Sans MS" panose="030F0702030302020204" pitchFamily="66" charset="0"/>
              </a:rPr>
              <a:t>Which is a dolphin better at, jumping or swimming?    </a:t>
            </a:r>
          </a:p>
          <a:p>
            <a:endParaRPr lang="en-GB" sz="3600" dirty="0" smtClean="0">
              <a:solidFill>
                <a:srgbClr val="FFC000"/>
              </a:solidFill>
              <a:latin typeface="Comic Sans MS" panose="030F0702030302020204" pitchFamily="66" charset="0"/>
            </a:endParaRPr>
          </a:p>
          <a:p>
            <a:r>
              <a:rPr lang="en-GB" sz="3600" dirty="0" smtClean="0">
                <a:solidFill>
                  <a:srgbClr val="FFC000"/>
                </a:solidFill>
                <a:latin typeface="Comic Sans MS" panose="030F0702030302020204" pitchFamily="66" charset="0"/>
              </a:rPr>
              <a:t>Phonics is about sounds. I can whisper them or say them loud.</a:t>
            </a:r>
          </a:p>
          <a:p>
            <a:endParaRPr lang="en-GB" sz="3600" dirty="0" smtClean="0">
              <a:solidFill>
                <a:srgbClr val="FFFF00"/>
              </a:solidFill>
              <a:latin typeface="Comic Sans MS" panose="030F0702030302020204" pitchFamily="66" charset="0"/>
            </a:endParaRPr>
          </a:p>
          <a:p>
            <a:r>
              <a:rPr lang="en-GB" sz="3600" dirty="0" smtClean="0">
                <a:solidFill>
                  <a:srgbClr val="FFFF00"/>
                </a:solidFill>
                <a:latin typeface="Comic Sans MS" panose="030F0702030302020204" pitchFamily="66" charset="0"/>
              </a:rPr>
              <a:t>When will you take a photo of a big wheel? </a:t>
            </a:r>
            <a:r>
              <a:rPr lang="en-GB" sz="3600" dirty="0" smtClean="0">
                <a:latin typeface="Comic Sans MS" panose="030F0702030302020204" pitchFamily="66" charset="0"/>
              </a:rPr>
              <a:t>      </a:t>
            </a:r>
            <a:endParaRPr lang="en-GB" sz="3600" dirty="0">
              <a:latin typeface="Comic Sans MS" panose="030F0702030302020204" pitchFamily="66" charset="0"/>
            </a:endParaRP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 </a:t>
            </a:r>
            <a:endParaRPr lang="en-GB" sz="2800" dirty="0">
              <a:latin typeface="Comic Sans MS" panose="030F0702030302020204" pitchFamily="66" charset="0"/>
            </a:endParaRPr>
          </a:p>
        </p:txBody>
      </p:sp>
    </p:spTree>
    <p:extLst>
      <p:ext uri="{BB962C8B-B14F-4D97-AF65-F5344CB8AC3E}">
        <p14:creationId xmlns:p14="http://schemas.microsoft.com/office/powerpoint/2010/main" val="243023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8" end="8"/>
                                            </p:txEl>
                                          </p:spTgt>
                                        </p:tgtEl>
                                        <p:attrNameLst>
                                          <p:attrName>style.visibility</p:attrName>
                                        </p:attrNameLst>
                                      </p:cBhvr>
                                      <p:to>
                                        <p:strVal val="visible"/>
                                      </p:to>
                                    </p:set>
                                    <p:animEffect transition="in" filter="fade">
                                      <p:cBhvr>
                                        <p:cTn id="13" dur="1000"/>
                                        <p:tgtEl>
                                          <p:spTgt spid="2">
                                            <p:txEl>
                                              <p:pRg st="8" end="8"/>
                                            </p:txEl>
                                          </p:spTgt>
                                        </p:tgtEl>
                                      </p:cBhvr>
                                    </p:animEffect>
                                    <p:anim calcmode="lin" valueType="num">
                                      <p:cBhvr>
                                        <p:cTn id="14"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61365" y="121024"/>
            <a:ext cx="10851047" cy="1569660"/>
          </a:xfrm>
          <a:prstGeom prst="rect">
            <a:avLst/>
          </a:prstGeom>
          <a:noFill/>
        </p:spPr>
        <p:txBody>
          <a:bodyPr wrap="none" rtlCol="0">
            <a:spAutoFit/>
          </a:bodyPr>
          <a:lstStyle/>
          <a:p>
            <a:r>
              <a:rPr lang="en-GB" sz="2400" dirty="0" smtClean="0">
                <a:latin typeface="Comic Sans MS" panose="030F0702030302020204" pitchFamily="66" charset="0"/>
              </a:rPr>
              <a:t>On </a:t>
            </a:r>
            <a:r>
              <a:rPr lang="en-GB" sz="2400" dirty="0" err="1" smtClean="0">
                <a:latin typeface="Comic Sans MS" panose="030F0702030302020204" pitchFamily="66" charset="0"/>
              </a:rPr>
              <a:t>Twinkl</a:t>
            </a:r>
            <a:r>
              <a:rPr lang="en-GB" sz="2400" dirty="0" smtClean="0">
                <a:latin typeface="Comic Sans MS" panose="030F0702030302020204" pitchFamily="66" charset="0"/>
              </a:rPr>
              <a:t> there are some worksheets for each sound if you want to carry </a:t>
            </a:r>
          </a:p>
          <a:p>
            <a:r>
              <a:rPr lang="en-GB" sz="2400" dirty="0" smtClean="0">
                <a:latin typeface="Comic Sans MS" panose="030F0702030302020204" pitchFamily="66" charset="0"/>
              </a:rPr>
              <a:t>on learning. Look for sounds in your reading book or on signs .</a:t>
            </a:r>
          </a:p>
          <a:p>
            <a:endParaRPr lang="en-GB" sz="2400" dirty="0">
              <a:latin typeface="Comic Sans MS" panose="030F0702030302020204" pitchFamily="66" charset="0"/>
            </a:endParaRPr>
          </a:p>
          <a:p>
            <a:r>
              <a:rPr lang="en-GB" sz="2400" dirty="0" smtClean="0">
                <a:latin typeface="Comic Sans MS" panose="030F0702030302020204" pitchFamily="66" charset="0"/>
              </a:rPr>
              <a:t>For Example :</a:t>
            </a:r>
            <a:endParaRPr lang="en-GB" sz="2400" dirty="0">
              <a:latin typeface="Comic Sans MS" panose="030F0702030302020204" pitchFamily="66" charset="0"/>
            </a:endParaRPr>
          </a:p>
        </p:txBody>
      </p:sp>
      <p:sp>
        <p:nvSpPr>
          <p:cNvPr id="5" name="TextBox 4"/>
          <p:cNvSpPr txBox="1"/>
          <p:nvPr/>
        </p:nvSpPr>
        <p:spPr>
          <a:xfrm>
            <a:off x="8351493" y="1274971"/>
            <a:ext cx="3247819" cy="1200329"/>
          </a:xfrm>
          <a:prstGeom prst="rect">
            <a:avLst/>
          </a:prstGeom>
          <a:noFill/>
        </p:spPr>
        <p:txBody>
          <a:bodyPr wrap="square" rtlCol="0">
            <a:spAutoFit/>
          </a:bodyPr>
          <a:lstStyle/>
          <a:p>
            <a:r>
              <a:rPr lang="en-GB" sz="2400" dirty="0" smtClean="0">
                <a:latin typeface="Comic Sans MS" panose="030F0702030302020204" pitchFamily="66" charset="0"/>
              </a:rPr>
              <a:t>Underline, highlight or circle the </a:t>
            </a:r>
            <a:r>
              <a:rPr lang="en-GB" sz="2400" dirty="0" err="1" smtClean="0">
                <a:solidFill>
                  <a:srgbClr val="FF0000"/>
                </a:solidFill>
                <a:latin typeface="Comic Sans MS" panose="030F0702030302020204" pitchFamily="66" charset="0"/>
              </a:rPr>
              <a:t>wh</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phoneme.</a:t>
            </a:r>
            <a:endParaRPr lang="en-GB" sz="2400" dirty="0">
              <a:latin typeface="Comic Sans MS" panose="030F0702030302020204" pitchFamily="66" charset="0"/>
            </a:endParaRPr>
          </a:p>
        </p:txBody>
      </p:sp>
      <p:pic>
        <p:nvPicPr>
          <p:cNvPr id="7" name="Picture 6"/>
          <p:cNvPicPr/>
          <p:nvPr/>
        </p:nvPicPr>
        <p:blipFill rotWithShape="1">
          <a:blip r:embed="rId2"/>
          <a:srcRect l="20925" t="18574" r="21030" b="16298"/>
          <a:stretch/>
        </p:blipFill>
        <p:spPr bwMode="auto">
          <a:xfrm>
            <a:off x="285219" y="1690684"/>
            <a:ext cx="3509682" cy="2434203"/>
          </a:xfrm>
          <a:prstGeom prst="rect">
            <a:avLst/>
          </a:prstGeom>
          <a:ln>
            <a:noFill/>
          </a:ln>
          <a:extLst>
            <a:ext uri="{53640926-AAD7-44D8-BBD7-CCE9431645EC}">
              <a14:shadowObscured xmlns:a14="http://schemas.microsoft.com/office/drawing/2010/main"/>
            </a:ext>
          </a:extLst>
        </p:spPr>
      </p:pic>
      <p:pic>
        <p:nvPicPr>
          <p:cNvPr id="8" name="Picture 7"/>
          <p:cNvPicPr/>
          <p:nvPr/>
        </p:nvPicPr>
        <p:blipFill rotWithShape="1">
          <a:blip r:embed="rId3"/>
          <a:srcRect l="21785" t="21327" r="22177" b="18591"/>
          <a:stretch/>
        </p:blipFill>
        <p:spPr bwMode="auto">
          <a:xfrm>
            <a:off x="4717957" y="1026663"/>
            <a:ext cx="3509683" cy="2728427"/>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4" cstate="print">
            <a:extLst>
              <a:ext uri="{28A0092B-C50C-407E-A947-70E740481C1C}">
                <a14:useLocalDpi xmlns:a14="http://schemas.microsoft.com/office/drawing/2010/main" val="0"/>
              </a:ext>
            </a:extLst>
          </a:blip>
          <a:srcRect l="36229" t="18348" r="36517" b="20759"/>
          <a:stretch/>
        </p:blipFill>
        <p:spPr bwMode="auto">
          <a:xfrm>
            <a:off x="9012211" y="2965654"/>
            <a:ext cx="3014694" cy="3435859"/>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5" cstate="print">
            <a:extLst>
              <a:ext uri="{28A0092B-C50C-407E-A947-70E740481C1C}">
                <a14:useLocalDpi xmlns:a14="http://schemas.microsoft.com/office/drawing/2010/main" val="0"/>
              </a:ext>
            </a:extLst>
          </a:blip>
          <a:srcRect l="35398" t="18613" r="37015" b="21025"/>
          <a:stretch/>
        </p:blipFill>
        <p:spPr bwMode="auto">
          <a:xfrm>
            <a:off x="3526544" y="3654058"/>
            <a:ext cx="2767631" cy="3143609"/>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6"/>
          <a:srcRect l="39719" t="17550" r="41170" b="41500"/>
          <a:stretch/>
        </p:blipFill>
        <p:spPr bwMode="auto">
          <a:xfrm>
            <a:off x="6564070" y="3559930"/>
            <a:ext cx="2448140" cy="3237737"/>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7"/>
          <a:srcRect l="17915" t="19492" r="19167" b="9876"/>
          <a:stretch/>
        </p:blipFill>
        <p:spPr bwMode="auto">
          <a:xfrm>
            <a:off x="161365" y="4124887"/>
            <a:ext cx="3167487" cy="26727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270983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72122" y="193637"/>
            <a:ext cx="11747351" cy="6617196"/>
          </a:xfrm>
          <a:prstGeom prst="rect">
            <a:avLst/>
          </a:prstGeom>
          <a:noFill/>
        </p:spPr>
        <p:txBody>
          <a:bodyPr wrap="square" rtlCol="0">
            <a:spAutoFit/>
          </a:bodyPr>
          <a:lstStyle/>
          <a:p>
            <a:r>
              <a:rPr lang="en-GB" sz="3200" dirty="0" smtClean="0">
                <a:solidFill>
                  <a:srgbClr val="0070C0"/>
                </a:solidFill>
                <a:latin typeface="Comic Sans MS" panose="030F0702030302020204" pitchFamily="66" charset="0"/>
              </a:rPr>
              <a:t>Tuesday: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 </a:t>
            </a:r>
            <a:r>
              <a:rPr lang="en-GB" sz="2800" dirty="0" smtClean="0">
                <a:latin typeface="Comic Sans MS" panose="030F0702030302020204" pitchFamily="66" charset="0"/>
              </a:rPr>
              <a:t>and the tricky phonemes. Including yesterday’s GPC </a:t>
            </a:r>
            <a:r>
              <a:rPr lang="en-GB" sz="2800" dirty="0" err="1" smtClean="0">
                <a:solidFill>
                  <a:srgbClr val="FF0000"/>
                </a:solidFill>
                <a:latin typeface="Comic Sans MS" panose="030F0702030302020204" pitchFamily="66" charset="0"/>
              </a:rPr>
              <a:t>wh</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and</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ph</a:t>
            </a:r>
            <a:endParaRPr lang="en-GB" sz="2800" dirty="0" smtClean="0">
              <a:solidFill>
                <a:srgbClr val="FF0000"/>
              </a:solidFill>
              <a:latin typeface="Comic Sans MS" panose="030F0702030302020204" pitchFamily="66" charset="0"/>
            </a:endParaRPr>
          </a:p>
          <a:p>
            <a:endParaRPr lang="en-GB" sz="3200" dirty="0" smtClean="0">
              <a:solidFill>
                <a:srgbClr val="7030A0"/>
              </a:solidFill>
              <a:latin typeface="Comic Sans MS" panose="030F0702030302020204" pitchFamily="66" charset="0"/>
            </a:endParaRPr>
          </a:p>
          <a:p>
            <a:r>
              <a:rPr lang="en-GB" sz="3200" dirty="0" smtClean="0">
                <a:solidFill>
                  <a:srgbClr val="7030A0"/>
                </a:solidFill>
                <a:latin typeface="Comic Sans MS" panose="030F0702030302020204" pitchFamily="66" charset="0"/>
              </a:rPr>
              <a:t>Today we are learning the grapheme </a:t>
            </a:r>
            <a:r>
              <a:rPr lang="en-GB" sz="4000" dirty="0" err="1" smtClean="0">
                <a:solidFill>
                  <a:srgbClr val="FF0000"/>
                </a:solidFill>
                <a:latin typeface="Comic Sans MS" panose="030F0702030302020204" pitchFamily="66" charset="0"/>
              </a:rPr>
              <a:t>ew</a:t>
            </a:r>
            <a:r>
              <a:rPr lang="en-GB" sz="4000" dirty="0" smtClean="0">
                <a:latin typeface="Comic Sans MS" panose="030F0702030302020204" pitchFamily="66" charset="0"/>
              </a:rPr>
              <a:t>.</a:t>
            </a:r>
            <a:r>
              <a:rPr lang="en-GB" sz="4800" dirty="0" smtClean="0">
                <a:solidFill>
                  <a:srgbClr val="FF0000"/>
                </a:solidFill>
                <a:latin typeface="Comic Sans MS" panose="030F0702030302020204" pitchFamily="66" charset="0"/>
              </a:rPr>
              <a:t> </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Write the phoneme </a:t>
            </a:r>
            <a:r>
              <a:rPr lang="en-GB" sz="3200" dirty="0" err="1" smtClean="0">
                <a:solidFill>
                  <a:srgbClr val="FF0000"/>
                </a:solidFill>
                <a:latin typeface="Comic Sans MS" panose="030F0702030302020204" pitchFamily="66" charset="0"/>
              </a:rPr>
              <a:t>ew</a:t>
            </a:r>
            <a:r>
              <a:rPr lang="en-GB" sz="2800" dirty="0" smtClean="0">
                <a:latin typeface="Comic Sans MS" panose="030F0702030302020204" pitchFamily="66" charset="0"/>
              </a:rPr>
              <a:t> in the air or on your adult’s, brother’s or sister’s back using your finger.</a:t>
            </a:r>
          </a:p>
          <a:p>
            <a:endParaRPr lang="en-GB" sz="3200" dirty="0" smtClean="0">
              <a:latin typeface="Comic Sans MS" panose="030F0702030302020204" pitchFamily="66" charset="0"/>
            </a:endParaRPr>
          </a:p>
          <a:p>
            <a:r>
              <a:rPr lang="en-GB" sz="3200" dirty="0" smtClean="0">
                <a:latin typeface="Comic Sans MS" panose="030F0702030302020204" pitchFamily="66" charset="0"/>
              </a:rPr>
              <a:t>Watch Geraldine the Giraffe</a:t>
            </a:r>
          </a:p>
          <a:p>
            <a:r>
              <a:rPr lang="en-GB" sz="3200" dirty="0">
                <a:hlinkClick r:id="rId2"/>
              </a:rPr>
              <a:t>https://www.youtube.com/watch?v=ZojmFjUAGh4</a:t>
            </a:r>
            <a:endParaRPr lang="en-GB" sz="3200" dirty="0" smtClean="0">
              <a:latin typeface="Comic Sans MS" panose="030F0702030302020204" pitchFamily="66" charset="0"/>
            </a:endParaRPr>
          </a:p>
          <a:p>
            <a:r>
              <a:rPr lang="en-GB" sz="3200" dirty="0" smtClean="0">
                <a:latin typeface="Comic Sans MS" panose="030F0702030302020204" pitchFamily="66" charset="0"/>
              </a:rPr>
              <a:t>Let’s </a:t>
            </a:r>
            <a:r>
              <a:rPr lang="en-GB" sz="3200" dirty="0">
                <a:latin typeface="Comic Sans MS" panose="030F0702030302020204" pitchFamily="66" charset="0"/>
              </a:rPr>
              <a:t>see if we can find some other words with </a:t>
            </a:r>
            <a:r>
              <a:rPr lang="en-GB" sz="4000" dirty="0" err="1" smtClean="0">
                <a:solidFill>
                  <a:srgbClr val="FF0000"/>
                </a:solidFill>
                <a:latin typeface="Comic Sans MS" panose="030F0702030302020204" pitchFamily="66" charset="0"/>
              </a:rPr>
              <a:t>ew</a:t>
            </a:r>
            <a:r>
              <a:rPr lang="en-GB" sz="4000" dirty="0" smtClean="0">
                <a:solidFill>
                  <a:srgbClr val="FF0000"/>
                </a:solidFill>
                <a:latin typeface="Comic Sans MS" panose="030F0702030302020204" pitchFamily="66" charset="0"/>
              </a:rPr>
              <a:t> </a:t>
            </a:r>
            <a:r>
              <a:rPr lang="en-GB" sz="3200" dirty="0" smtClean="0">
                <a:latin typeface="Comic Sans MS" panose="030F0702030302020204" pitchFamily="66" charset="0"/>
              </a:rPr>
              <a:t>in </a:t>
            </a:r>
            <a:r>
              <a:rPr lang="en-GB" sz="3200" dirty="0">
                <a:latin typeface="Comic Sans MS" panose="030F0702030302020204" pitchFamily="66" charset="0"/>
              </a:rPr>
              <a:t>them.</a:t>
            </a:r>
          </a:p>
          <a:p>
            <a:endParaRPr lang="en-GB" sz="32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1275866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7576" y="91515"/>
            <a:ext cx="11940989" cy="1938992"/>
          </a:xfrm>
          <a:prstGeom prst="rect">
            <a:avLst/>
          </a:prstGeom>
          <a:noFill/>
        </p:spPr>
        <p:txBody>
          <a:bodyPr wrap="square" rtlCol="0">
            <a:spAutoFit/>
          </a:bodyPr>
          <a:lstStyle/>
          <a:p>
            <a:r>
              <a:rPr lang="en-GB" sz="2400" dirty="0">
                <a:latin typeface="Comic Sans MS" panose="030F0702030302020204" pitchFamily="66" charset="0"/>
              </a:rPr>
              <a:t>Look at each picture.</a:t>
            </a:r>
          </a:p>
          <a:p>
            <a:r>
              <a:rPr lang="en-GB" sz="2400" dirty="0">
                <a:latin typeface="Comic Sans MS" panose="030F0702030302020204" pitchFamily="66" charset="0"/>
              </a:rPr>
              <a:t>Say the word. </a:t>
            </a:r>
          </a:p>
          <a:p>
            <a:r>
              <a:rPr lang="en-GB" sz="2400" dirty="0">
                <a:latin typeface="Comic Sans MS" panose="030F0702030302020204" pitchFamily="66" charset="0"/>
              </a:rPr>
              <a:t>Sound Talk  or Robot Talk the word and Count the phonemes (sounds). </a:t>
            </a:r>
          </a:p>
          <a:p>
            <a:r>
              <a:rPr lang="en-GB" sz="2400" dirty="0">
                <a:latin typeface="Comic Sans MS" panose="030F0702030302020204" pitchFamily="66" charset="0"/>
              </a:rPr>
              <a:t>Try writing it.</a:t>
            </a:r>
          </a:p>
          <a:p>
            <a:r>
              <a:rPr lang="en-GB" sz="2400" dirty="0">
                <a:latin typeface="Comic Sans MS" panose="030F0702030302020204" pitchFamily="66" charset="0"/>
              </a:rPr>
              <a:t>Then check if you are right by clicking.  </a:t>
            </a:r>
          </a:p>
        </p:txBody>
      </p:sp>
      <p:sp>
        <p:nvSpPr>
          <p:cNvPr id="7" name="Explosion 2 6"/>
          <p:cNvSpPr/>
          <p:nvPr/>
        </p:nvSpPr>
        <p:spPr>
          <a:xfrm>
            <a:off x="7324164" y="874787"/>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485547" y="2230693"/>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smtClean="0">
                <a:latin typeface="Comic Sans MS" panose="030F0702030302020204" pitchFamily="66" charset="0"/>
              </a:rPr>
              <a:t>      </a:t>
            </a:r>
            <a:r>
              <a:rPr lang="en-GB" sz="5400" dirty="0">
                <a:solidFill>
                  <a:srgbClr val="FF0000"/>
                </a:solidFill>
                <a:latin typeface="Comic Sans MS" panose="030F0702030302020204" pitchFamily="66" charset="0"/>
              </a:rPr>
              <a:t>3</a:t>
            </a:r>
          </a:p>
        </p:txBody>
      </p:sp>
      <p:sp>
        <p:nvSpPr>
          <p:cNvPr id="10" name="TextBox 9"/>
          <p:cNvSpPr txBox="1"/>
          <p:nvPr/>
        </p:nvSpPr>
        <p:spPr>
          <a:xfrm>
            <a:off x="4209371" y="5086406"/>
            <a:ext cx="6783594" cy="2585323"/>
          </a:xfrm>
          <a:prstGeom prst="rect">
            <a:avLst/>
          </a:prstGeom>
          <a:noFill/>
        </p:spPr>
        <p:txBody>
          <a:bodyPr wrap="square" rtlCol="0">
            <a:spAutoFit/>
          </a:bodyPr>
          <a:lstStyle/>
          <a:p>
            <a:r>
              <a:rPr lang="en-GB" sz="5400" dirty="0">
                <a:latin typeface="Comic Sans MS" panose="030F0702030302020204" pitchFamily="66" charset="0"/>
              </a:rPr>
              <a:t>f</a:t>
            </a:r>
            <a:r>
              <a:rPr lang="en-GB" sz="5400" dirty="0" smtClean="0">
                <a:latin typeface="Comic Sans MS" panose="030F0702030302020204" pitchFamily="66" charset="0"/>
              </a:rPr>
              <a:t> l </a:t>
            </a:r>
            <a:r>
              <a:rPr lang="en-GB" sz="5400" dirty="0" smtClean="0">
                <a:solidFill>
                  <a:srgbClr val="FF0000"/>
                </a:solidFill>
                <a:latin typeface="Comic Sans MS" panose="030F0702030302020204" pitchFamily="66" charset="0"/>
              </a:rPr>
              <a:t>e w</a:t>
            </a:r>
            <a:r>
              <a:rPr lang="en-GB" sz="5400" dirty="0" smtClean="0">
                <a:latin typeface="Comic Sans MS" panose="030F0702030302020204" pitchFamily="66" charset="0"/>
              </a:rPr>
              <a:t>          fl</a:t>
            </a:r>
            <a:r>
              <a:rPr lang="en-GB" sz="5400" dirty="0" smtClean="0">
                <a:solidFill>
                  <a:srgbClr val="FF0000"/>
                </a:solidFill>
                <a:latin typeface="Comic Sans MS" panose="030F0702030302020204" pitchFamily="66" charset="0"/>
              </a:rPr>
              <a:t>ew</a:t>
            </a:r>
          </a:p>
          <a:p>
            <a:r>
              <a:rPr lang="en-GB" sz="5400" dirty="0" smtClean="0">
                <a:solidFill>
                  <a:srgbClr val="FF0000"/>
                </a:solidFill>
                <a:latin typeface="Comic Sans MS" panose="030F0702030302020204" pitchFamily="66" charset="0"/>
              </a:rPr>
              <a:t>●●</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11" name="Straight Connector 10"/>
          <p:cNvCxnSpPr/>
          <p:nvPr/>
        </p:nvCxnSpPr>
        <p:spPr>
          <a:xfrm flipV="1">
            <a:off x="5498053" y="6473412"/>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12" name="Picture 11" descr="The Commonly Confused Words Flew, Flu, and Flu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495" y="2230693"/>
            <a:ext cx="4437530" cy="2758165"/>
          </a:xfrm>
          <a:prstGeom prst="rect">
            <a:avLst/>
          </a:prstGeom>
          <a:noFill/>
          <a:ln>
            <a:noFill/>
          </a:ln>
        </p:spPr>
      </p:pic>
    </p:spTree>
    <p:extLst>
      <p:ext uri="{BB962C8B-B14F-4D97-AF65-F5344CB8AC3E}">
        <p14:creationId xmlns:p14="http://schemas.microsoft.com/office/powerpoint/2010/main" val="999875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1" name="Explosion 2 10"/>
          <p:cNvSpPr/>
          <p:nvPr/>
        </p:nvSpPr>
        <p:spPr>
          <a:xfrm>
            <a:off x="7041777" y="174813"/>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8261236" y="1517671"/>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a:solidFill>
                  <a:srgbClr val="FF0000"/>
                </a:solidFill>
                <a:latin typeface="Comic Sans MS" panose="030F0702030302020204" pitchFamily="66" charset="0"/>
              </a:rPr>
              <a:t> </a:t>
            </a:r>
            <a:r>
              <a:rPr lang="en-GB" sz="5400" dirty="0" smtClean="0">
                <a:solidFill>
                  <a:srgbClr val="FF0000"/>
                </a:solidFill>
                <a:latin typeface="Comic Sans MS" panose="030F0702030302020204" pitchFamily="66" charset="0"/>
              </a:rPr>
              <a:t>  3</a:t>
            </a:r>
            <a:endParaRPr lang="en-GB" sz="5400" dirty="0">
              <a:solidFill>
                <a:srgbClr val="FF0000"/>
              </a:solidFill>
              <a:latin typeface="Comic Sans MS" panose="030F0702030302020204" pitchFamily="66" charset="0"/>
            </a:endParaRPr>
          </a:p>
        </p:txBody>
      </p:sp>
      <p:sp>
        <p:nvSpPr>
          <p:cNvPr id="14" name="TextBox 13"/>
          <p:cNvSpPr txBox="1"/>
          <p:nvPr/>
        </p:nvSpPr>
        <p:spPr>
          <a:xfrm>
            <a:off x="3833385" y="4436628"/>
            <a:ext cx="6189515" cy="2585323"/>
          </a:xfrm>
          <a:prstGeom prst="rect">
            <a:avLst/>
          </a:prstGeom>
          <a:noFill/>
        </p:spPr>
        <p:txBody>
          <a:bodyPr wrap="none" rtlCol="0">
            <a:spAutoFit/>
          </a:bodyPr>
          <a:lstStyle/>
          <a:p>
            <a:r>
              <a:rPr lang="en-GB" sz="5400" dirty="0">
                <a:latin typeface="Comic Sans MS" panose="030F0702030302020204" pitchFamily="66" charset="0"/>
              </a:rPr>
              <a:t>g</a:t>
            </a:r>
            <a:r>
              <a:rPr lang="en-GB" sz="5400" dirty="0" smtClean="0">
                <a:latin typeface="Comic Sans MS" panose="030F0702030302020204" pitchFamily="66" charset="0"/>
              </a:rPr>
              <a:t> r e w           gr</a:t>
            </a:r>
            <a:r>
              <a:rPr lang="en-GB" sz="5400" dirty="0" smtClean="0">
                <a:solidFill>
                  <a:srgbClr val="FF0000"/>
                </a:solidFill>
                <a:latin typeface="Comic Sans MS" panose="030F0702030302020204" pitchFamily="66" charset="0"/>
              </a:rPr>
              <a:t>ew</a:t>
            </a: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16" name="Straight Connector 15"/>
          <p:cNvCxnSpPr/>
          <p:nvPr/>
        </p:nvCxnSpPr>
        <p:spPr>
          <a:xfrm flipV="1">
            <a:off x="5312403" y="5792990"/>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descr="What Did I Wanna Be When I Grew Up? | The Hillbilly Blogge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0410" y="873733"/>
            <a:ext cx="4918072" cy="3199895"/>
          </a:xfrm>
          <a:prstGeom prst="rect">
            <a:avLst/>
          </a:prstGeom>
          <a:noFill/>
          <a:ln>
            <a:noFill/>
          </a:ln>
        </p:spPr>
      </p:pic>
    </p:spTree>
    <p:extLst>
      <p:ext uri="{BB962C8B-B14F-4D97-AF65-F5344CB8AC3E}">
        <p14:creationId xmlns:p14="http://schemas.microsoft.com/office/powerpoint/2010/main" val="2576635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7041777" y="174813"/>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199954" y="1425388"/>
            <a:ext cx="2513830" cy="1754326"/>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3600" dirty="0" smtClean="0">
                <a:solidFill>
                  <a:srgbClr val="FF0000"/>
                </a:solidFill>
                <a:latin typeface="Comic Sans MS" panose="030F0702030302020204" pitchFamily="66" charset="0"/>
              </a:rPr>
              <a:t> 3</a:t>
            </a:r>
            <a:endParaRPr lang="en-GB" sz="3600" dirty="0">
              <a:solidFill>
                <a:srgbClr val="FF0000"/>
              </a:solidFill>
              <a:latin typeface="Comic Sans MS" panose="030F0702030302020204" pitchFamily="66" charset="0"/>
            </a:endParaRPr>
          </a:p>
        </p:txBody>
      </p:sp>
      <p:sp>
        <p:nvSpPr>
          <p:cNvPr id="5" name="TextBox 4"/>
          <p:cNvSpPr txBox="1"/>
          <p:nvPr/>
        </p:nvSpPr>
        <p:spPr>
          <a:xfrm>
            <a:off x="4235823" y="4624013"/>
            <a:ext cx="6814686" cy="3416320"/>
          </a:xfrm>
          <a:prstGeom prst="rect">
            <a:avLst/>
          </a:prstGeom>
          <a:noFill/>
        </p:spPr>
        <p:txBody>
          <a:bodyPr wrap="none" rtlCol="0">
            <a:spAutoFit/>
          </a:bodyPr>
          <a:lstStyle/>
          <a:p>
            <a:r>
              <a:rPr lang="en-GB" sz="5400" dirty="0" smtClean="0">
                <a:latin typeface="Comic Sans MS" panose="030F0702030302020204" pitchFamily="66" charset="0"/>
              </a:rPr>
              <a:t>b l e w               blew</a:t>
            </a: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6" name="Straight Connector 5"/>
          <p:cNvCxnSpPr/>
          <p:nvPr/>
        </p:nvCxnSpPr>
        <p:spPr>
          <a:xfrm flipV="1">
            <a:off x="5409222" y="5967801"/>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descr="Boy blew a bubble balloon | Premium Vector"/>
          <p:cNvPicPr/>
          <p:nvPr/>
        </p:nvPicPr>
        <p:blipFill>
          <a:blip r:embed="rId2">
            <a:extLst>
              <a:ext uri="{28A0092B-C50C-407E-A947-70E740481C1C}">
                <a14:useLocalDpi xmlns:a14="http://schemas.microsoft.com/office/drawing/2010/main" val="0"/>
              </a:ext>
            </a:extLst>
          </a:blip>
          <a:srcRect/>
          <a:stretch>
            <a:fillRect/>
          </a:stretch>
        </p:blipFill>
        <p:spPr bwMode="auto">
          <a:xfrm>
            <a:off x="680477" y="931489"/>
            <a:ext cx="4886605" cy="3692524"/>
          </a:xfrm>
          <a:prstGeom prst="rect">
            <a:avLst/>
          </a:prstGeom>
          <a:noFill/>
          <a:ln>
            <a:noFill/>
          </a:ln>
        </p:spPr>
      </p:pic>
    </p:spTree>
    <p:extLst>
      <p:ext uri="{BB962C8B-B14F-4D97-AF65-F5344CB8AC3E}">
        <p14:creationId xmlns:p14="http://schemas.microsoft.com/office/powerpoint/2010/main" val="113215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barn(inVertical)">
                                      <p:cBhvr>
                                        <p:cTn id="15" dur="500"/>
                                        <p:tgtEl>
                                          <p:spTgt spid="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arn(inVertical)">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7041777" y="174813"/>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8199954" y="1448816"/>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3</a:t>
            </a:r>
            <a:endParaRPr lang="en-GB" sz="5400" dirty="0">
              <a:solidFill>
                <a:srgbClr val="FF0000"/>
              </a:solidFill>
              <a:latin typeface="Comic Sans MS" panose="030F0702030302020204" pitchFamily="66" charset="0"/>
            </a:endParaRPr>
          </a:p>
        </p:txBody>
      </p:sp>
      <p:sp>
        <p:nvSpPr>
          <p:cNvPr id="5" name="TextBox 4"/>
          <p:cNvSpPr txBox="1"/>
          <p:nvPr/>
        </p:nvSpPr>
        <p:spPr>
          <a:xfrm>
            <a:off x="4531659" y="4961965"/>
            <a:ext cx="6115777" cy="1754326"/>
          </a:xfrm>
          <a:prstGeom prst="rect">
            <a:avLst/>
          </a:prstGeom>
          <a:noFill/>
        </p:spPr>
        <p:txBody>
          <a:bodyPr wrap="none" rtlCol="0">
            <a:spAutoFit/>
          </a:bodyPr>
          <a:lstStyle/>
          <a:p>
            <a:r>
              <a:rPr lang="en-GB" sz="5400" dirty="0">
                <a:latin typeface="Comic Sans MS" panose="030F0702030302020204" pitchFamily="66" charset="0"/>
              </a:rPr>
              <a:t>s</a:t>
            </a:r>
            <a:r>
              <a:rPr lang="en-GB" sz="5400" dirty="0" smtClean="0">
                <a:latin typeface="Comic Sans MS" panose="030F0702030302020204" pitchFamily="66" charset="0"/>
              </a:rPr>
              <a:t> t e w          stew </a:t>
            </a:r>
          </a:p>
          <a:p>
            <a:r>
              <a:rPr lang="en-GB" sz="5400" dirty="0">
                <a:solidFill>
                  <a:srgbClr val="FF0000"/>
                </a:solidFill>
                <a:latin typeface="Comic Sans MS" panose="030F0702030302020204" pitchFamily="66" charset="0"/>
              </a:rPr>
              <a:t>●</a:t>
            </a:r>
            <a:r>
              <a:rPr lang="en-GB" sz="5400" dirty="0" smtClean="0">
                <a:latin typeface="Comic Sans MS" panose="030F0702030302020204" pitchFamily="66" charset="0"/>
              </a:rPr>
              <a:t> </a:t>
            </a:r>
            <a:r>
              <a:rPr lang="en-GB" sz="5400" dirty="0">
                <a:solidFill>
                  <a:srgbClr val="FF0000"/>
                </a:solidFill>
                <a:latin typeface="Comic Sans MS" panose="030F0702030302020204" pitchFamily="66" charset="0"/>
              </a:rPr>
              <a:t>●</a:t>
            </a:r>
            <a:endParaRPr lang="en-GB" sz="5400" dirty="0">
              <a:latin typeface="Comic Sans MS" panose="030F0702030302020204" pitchFamily="66" charset="0"/>
            </a:endParaRPr>
          </a:p>
        </p:txBody>
      </p:sp>
      <p:cxnSp>
        <p:nvCxnSpPr>
          <p:cNvPr id="6" name="Straight Connector 5"/>
          <p:cNvCxnSpPr/>
          <p:nvPr/>
        </p:nvCxnSpPr>
        <p:spPr>
          <a:xfrm flipV="1">
            <a:off x="5960552" y="6312047"/>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6" descr="Slow Cooker Beef Vegetable Stew Recipe | Taste of Hom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7378" y="1259565"/>
            <a:ext cx="4412503" cy="3126867"/>
          </a:xfrm>
          <a:prstGeom prst="rect">
            <a:avLst/>
          </a:prstGeom>
          <a:noFill/>
          <a:ln>
            <a:noFill/>
          </a:ln>
        </p:spPr>
      </p:pic>
    </p:spTree>
    <p:extLst>
      <p:ext uri="{BB962C8B-B14F-4D97-AF65-F5344CB8AC3E}">
        <p14:creationId xmlns:p14="http://schemas.microsoft.com/office/powerpoint/2010/main" val="3255439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1000"/>
                                        <p:tgtEl>
                                          <p:spTgt spid="4">
                                            <p:txEl>
                                              <p:pRg st="2" end="2"/>
                                            </p:txEl>
                                          </p:spTgt>
                                        </p:tgtEl>
                                      </p:cBhvr>
                                    </p:animEffect>
                                    <p:anim calcmode="lin" valueType="num">
                                      <p:cBhvr>
                                        <p:cTn id="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angle 2"/>
          <p:cNvSpPr/>
          <p:nvPr/>
        </p:nvSpPr>
        <p:spPr>
          <a:xfrm>
            <a:off x="129988" y="233554"/>
            <a:ext cx="11878236" cy="1569660"/>
          </a:xfrm>
          <a:prstGeom prst="rect">
            <a:avLst/>
          </a:prstGeom>
        </p:spPr>
        <p:txBody>
          <a:bodyPr wrap="square">
            <a:spAutoFit/>
          </a:bodyPr>
          <a:lstStyle/>
          <a:p>
            <a:r>
              <a:rPr lang="en-GB" sz="2400" dirty="0">
                <a:latin typeface="Comic Sans MS" panose="030F0702030302020204" pitchFamily="66" charset="0"/>
              </a:rPr>
              <a:t>On </a:t>
            </a:r>
            <a:r>
              <a:rPr lang="en-GB" sz="2400" dirty="0" err="1">
                <a:latin typeface="Comic Sans MS" panose="030F0702030302020204" pitchFamily="66" charset="0"/>
              </a:rPr>
              <a:t>Twinkl</a:t>
            </a:r>
            <a:r>
              <a:rPr lang="en-GB" sz="2400" dirty="0">
                <a:latin typeface="Comic Sans MS" panose="030F0702030302020204" pitchFamily="66" charset="0"/>
              </a:rPr>
              <a:t> there are some worksheets for each sound if you want to carry </a:t>
            </a:r>
          </a:p>
          <a:p>
            <a:r>
              <a:rPr lang="en-GB" sz="2400" dirty="0">
                <a:latin typeface="Comic Sans MS" panose="030F0702030302020204" pitchFamily="66" charset="0"/>
              </a:rPr>
              <a:t>on </a:t>
            </a:r>
            <a:r>
              <a:rPr lang="en-GB" sz="2400" dirty="0" smtClean="0">
                <a:latin typeface="Comic Sans MS" panose="030F0702030302020204" pitchFamily="66" charset="0"/>
              </a:rPr>
              <a:t>learning. </a:t>
            </a:r>
            <a:r>
              <a:rPr lang="en-GB" sz="2400" dirty="0">
                <a:latin typeface="Comic Sans MS" panose="030F0702030302020204" pitchFamily="66" charset="0"/>
              </a:rPr>
              <a:t>L</a:t>
            </a:r>
            <a:r>
              <a:rPr lang="en-GB" sz="2400" dirty="0" smtClean="0">
                <a:latin typeface="Comic Sans MS" panose="030F0702030302020204" pitchFamily="66" charset="0"/>
              </a:rPr>
              <a:t>ook </a:t>
            </a:r>
            <a:r>
              <a:rPr lang="en-GB" sz="2400" dirty="0">
                <a:latin typeface="Comic Sans MS" panose="030F0702030302020204" pitchFamily="66" charset="0"/>
              </a:rPr>
              <a:t>for sounds in your reading book or on </a:t>
            </a:r>
            <a:r>
              <a:rPr lang="en-GB" sz="2400" dirty="0" smtClean="0">
                <a:latin typeface="Comic Sans MS" panose="030F0702030302020204" pitchFamily="66" charset="0"/>
              </a:rPr>
              <a:t>signs.</a:t>
            </a:r>
          </a:p>
          <a:p>
            <a:endParaRPr lang="en-GB" sz="2400" dirty="0">
              <a:latin typeface="Comic Sans MS" panose="030F0702030302020204" pitchFamily="66" charset="0"/>
            </a:endParaRPr>
          </a:p>
          <a:p>
            <a:r>
              <a:rPr lang="en-GB" sz="2400" dirty="0" smtClean="0">
                <a:latin typeface="Comic Sans MS" panose="030F0702030302020204" pitchFamily="66" charset="0"/>
              </a:rPr>
              <a:t>For example:</a:t>
            </a:r>
            <a:endParaRPr lang="en-GB" sz="2400" dirty="0">
              <a:latin typeface="Comic Sans MS" panose="030F0702030302020204" pitchFamily="66" charset="0"/>
            </a:endParaRPr>
          </a:p>
        </p:txBody>
      </p:sp>
      <p:sp>
        <p:nvSpPr>
          <p:cNvPr id="6" name="Rectangle 5"/>
          <p:cNvSpPr/>
          <p:nvPr/>
        </p:nvSpPr>
        <p:spPr>
          <a:xfrm>
            <a:off x="8700246" y="2182905"/>
            <a:ext cx="3070412" cy="1569660"/>
          </a:xfrm>
          <a:prstGeom prst="rect">
            <a:avLst/>
          </a:prstGeom>
        </p:spPr>
        <p:txBody>
          <a:bodyPr wrap="square">
            <a:spAutoFit/>
          </a:bodyPr>
          <a:lstStyle/>
          <a:p>
            <a:r>
              <a:rPr lang="en-GB" sz="2400" dirty="0">
                <a:latin typeface="Comic Sans MS" panose="030F0702030302020204" pitchFamily="66" charset="0"/>
              </a:rPr>
              <a:t>Underline, highlight or </a:t>
            </a:r>
          </a:p>
          <a:p>
            <a:r>
              <a:rPr lang="en-GB" sz="2400" dirty="0">
                <a:latin typeface="Comic Sans MS" panose="030F0702030302020204" pitchFamily="66" charset="0"/>
              </a:rPr>
              <a:t>circle </a:t>
            </a:r>
            <a:r>
              <a:rPr lang="en-GB" sz="2400" dirty="0" smtClean="0">
                <a:latin typeface="Comic Sans MS" panose="030F0702030302020204" pitchFamily="66" charset="0"/>
              </a:rPr>
              <a:t>the </a:t>
            </a:r>
            <a:r>
              <a:rPr lang="en-GB" sz="2400" dirty="0" err="1" smtClean="0">
                <a:solidFill>
                  <a:srgbClr val="FF0000"/>
                </a:solidFill>
                <a:latin typeface="Comic Sans MS" panose="030F0702030302020204" pitchFamily="66" charset="0"/>
              </a:rPr>
              <a:t>ew</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phoneme</a:t>
            </a:r>
            <a:r>
              <a:rPr lang="en-GB" sz="2400" dirty="0">
                <a:latin typeface="Comic Sans MS" panose="030F0702030302020204" pitchFamily="66" charset="0"/>
              </a:rPr>
              <a:t>.</a:t>
            </a:r>
          </a:p>
        </p:txBody>
      </p:sp>
      <p:pic>
        <p:nvPicPr>
          <p:cNvPr id="8" name="Picture 7"/>
          <p:cNvPicPr/>
          <p:nvPr/>
        </p:nvPicPr>
        <p:blipFill rotWithShape="1">
          <a:blip r:embed="rId2"/>
          <a:srcRect l="35731" t="13561" r="36849" b="26875"/>
          <a:stretch/>
        </p:blipFill>
        <p:spPr bwMode="auto">
          <a:xfrm>
            <a:off x="129988" y="2022759"/>
            <a:ext cx="3583368" cy="3931992"/>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3"/>
          <a:srcRect l="19061" t="18116" r="19883" b="12858"/>
          <a:stretch/>
        </p:blipFill>
        <p:spPr bwMode="auto">
          <a:xfrm>
            <a:off x="4368258" y="1121730"/>
            <a:ext cx="4057650" cy="2867025"/>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4"/>
          <a:srcRect l="18631" t="20410" r="19310" b="9417"/>
          <a:stretch/>
        </p:blipFill>
        <p:spPr bwMode="auto">
          <a:xfrm>
            <a:off x="3838452" y="3955301"/>
            <a:ext cx="3655167" cy="2600325"/>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5"/>
          <a:srcRect l="21212" t="18346" r="21747" b="16756"/>
          <a:stretch/>
        </p:blipFill>
        <p:spPr bwMode="auto">
          <a:xfrm>
            <a:off x="7702008" y="3988755"/>
            <a:ext cx="3790950" cy="26955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787608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07983" y="0"/>
            <a:ext cx="11801138" cy="6924973"/>
          </a:xfrm>
          <a:prstGeom prst="rect">
            <a:avLst/>
          </a:prstGeom>
          <a:noFill/>
        </p:spPr>
        <p:txBody>
          <a:bodyPr wrap="square" rtlCol="0">
            <a:spAutoFit/>
          </a:bodyPr>
          <a:lstStyle/>
          <a:p>
            <a:r>
              <a:rPr lang="en-GB" dirty="0" smtClean="0">
                <a:latin typeface="Comic Sans MS" panose="030F0702030302020204" pitchFamily="66" charset="0"/>
              </a:rPr>
              <a:t>Play Dragon’s Den on Phonics Play use the username and password provided. </a:t>
            </a:r>
          </a:p>
          <a:p>
            <a:r>
              <a:rPr lang="en-GB" dirty="0" smtClean="0">
                <a:latin typeface="Comic Sans MS" panose="030F0702030302020204" pitchFamily="66" charset="0"/>
              </a:rPr>
              <a:t>Phase 5 and select </a:t>
            </a:r>
            <a:r>
              <a:rPr lang="en-GB" dirty="0" err="1" smtClean="0">
                <a:solidFill>
                  <a:srgbClr val="FF0000"/>
                </a:solidFill>
                <a:latin typeface="Comic Sans MS" panose="030F0702030302020204" pitchFamily="66" charset="0"/>
              </a:rPr>
              <a:t>ew</a:t>
            </a:r>
            <a:r>
              <a:rPr lang="en-GB" dirty="0" smtClean="0">
                <a:latin typeface="Comic Sans MS" panose="030F0702030302020204" pitchFamily="66" charset="0"/>
              </a:rPr>
              <a:t>. How many did you get right?</a:t>
            </a:r>
          </a:p>
          <a:p>
            <a:endParaRPr lang="en-GB" dirty="0" smtClean="0">
              <a:latin typeface="Comic Sans MS" panose="030F0702030302020204" pitchFamily="66" charset="0"/>
            </a:endParaRPr>
          </a:p>
          <a:p>
            <a:r>
              <a:rPr lang="en-GB" dirty="0" smtClean="0">
                <a:latin typeface="Comic Sans MS" panose="030F0702030302020204" pitchFamily="66" charset="0"/>
              </a:rPr>
              <a:t>Read the following sentences. </a:t>
            </a:r>
            <a:r>
              <a:rPr lang="en-GB" dirty="0" smtClean="0">
                <a:solidFill>
                  <a:srgbClr val="FF0000"/>
                </a:solidFill>
                <a:latin typeface="Comic Sans MS" panose="030F0702030302020204" pitchFamily="66" charset="0"/>
              </a:rPr>
              <a:t>Remember</a:t>
            </a:r>
            <a:r>
              <a:rPr lang="en-GB" dirty="0" smtClean="0">
                <a:latin typeface="Comic Sans MS" panose="030F0702030302020204" pitchFamily="66" charset="0"/>
              </a:rPr>
              <a:t> to sound out the words you are unsure </a:t>
            </a:r>
          </a:p>
          <a:p>
            <a:r>
              <a:rPr lang="en-GB" dirty="0" smtClean="0">
                <a:latin typeface="Comic Sans MS" panose="030F0702030302020204" pitchFamily="66" charset="0"/>
              </a:rPr>
              <a:t>of </a:t>
            </a:r>
            <a:r>
              <a:rPr lang="en-GB" dirty="0" smtClean="0">
                <a:solidFill>
                  <a:srgbClr val="FF0000"/>
                </a:solidFill>
                <a:latin typeface="Comic Sans MS" panose="030F0702030302020204" pitchFamily="66" charset="0"/>
              </a:rPr>
              <a:t>(don’t guess) </a:t>
            </a:r>
            <a:r>
              <a:rPr lang="en-GB" dirty="0" smtClean="0">
                <a:latin typeface="Comic Sans MS" panose="030F0702030302020204" pitchFamily="66" charset="0"/>
              </a:rPr>
              <a:t>and then read the complete sentence.</a:t>
            </a:r>
          </a:p>
          <a:p>
            <a:endParaRPr lang="en-GB" dirty="0" smtClean="0">
              <a:latin typeface="Comic Sans MS" panose="030F0702030302020204" pitchFamily="66" charset="0"/>
            </a:endParaRPr>
          </a:p>
          <a:p>
            <a:endParaRPr lang="en-GB" dirty="0" smtClean="0">
              <a:latin typeface="Comic Sans MS" panose="030F0702030302020204" pitchFamily="66" charset="0"/>
            </a:endParaRPr>
          </a:p>
          <a:p>
            <a:r>
              <a:rPr lang="en-GB" sz="4400" dirty="0" smtClean="0">
                <a:solidFill>
                  <a:srgbClr val="7030A0"/>
                </a:solidFill>
                <a:latin typeface="Comic Sans MS" panose="030F0702030302020204" pitchFamily="66" charset="0"/>
              </a:rPr>
              <a:t>A balloon blew up in the air and flew away.</a:t>
            </a:r>
          </a:p>
          <a:p>
            <a:endParaRPr lang="en-GB" sz="4400" dirty="0" smtClean="0">
              <a:solidFill>
                <a:srgbClr val="7030A0"/>
              </a:solidFill>
              <a:latin typeface="Comic Sans MS" panose="030F0702030302020204" pitchFamily="66" charset="0"/>
            </a:endParaRPr>
          </a:p>
          <a:p>
            <a:r>
              <a:rPr lang="en-GB" sz="4400" dirty="0" smtClean="0">
                <a:solidFill>
                  <a:srgbClr val="FFC000"/>
                </a:solidFill>
                <a:latin typeface="Comic Sans MS" panose="030F0702030302020204" pitchFamily="66" charset="0"/>
              </a:rPr>
              <a:t>My nephew is called Drew.</a:t>
            </a:r>
          </a:p>
          <a:p>
            <a:endParaRPr lang="en-GB" sz="4400" dirty="0" smtClean="0">
              <a:solidFill>
                <a:srgbClr val="C00000"/>
              </a:solidFill>
              <a:latin typeface="Comic Sans MS" panose="030F0702030302020204" pitchFamily="66" charset="0"/>
            </a:endParaRPr>
          </a:p>
          <a:p>
            <a:r>
              <a:rPr lang="en-GB" sz="4400" dirty="0" smtClean="0">
                <a:solidFill>
                  <a:srgbClr val="C00000"/>
                </a:solidFill>
                <a:latin typeface="Comic Sans MS" panose="030F0702030302020204" pitchFamily="66" charset="0"/>
              </a:rPr>
              <a:t>What can you do if you find a screw in your stew?</a:t>
            </a:r>
          </a:p>
          <a:p>
            <a:endParaRPr lang="en-GB" sz="5400" dirty="0">
              <a:solidFill>
                <a:srgbClr val="7030A0"/>
              </a:solidFill>
            </a:endParaRPr>
          </a:p>
        </p:txBody>
      </p:sp>
    </p:spTree>
    <p:extLst>
      <p:ext uri="{BB962C8B-B14F-4D97-AF65-F5344CB8AC3E}">
        <p14:creationId xmlns:p14="http://schemas.microsoft.com/office/powerpoint/2010/main" val="271751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9092" y="75304"/>
            <a:ext cx="11112649" cy="5878532"/>
          </a:xfrm>
          <a:prstGeom prst="rect">
            <a:avLst/>
          </a:prstGeom>
          <a:noFill/>
        </p:spPr>
        <p:txBody>
          <a:bodyPr wrap="square" rtlCol="0">
            <a:spAutoFit/>
          </a:bodyPr>
          <a:lstStyle/>
          <a:p>
            <a:r>
              <a:rPr lang="en-GB" sz="3200" dirty="0" smtClean="0">
                <a:solidFill>
                  <a:srgbClr val="FFC000"/>
                </a:solidFill>
                <a:latin typeface="Comic Sans MS" panose="030F0702030302020204" pitchFamily="66" charset="0"/>
              </a:rPr>
              <a:t>Wednesday</a:t>
            </a:r>
            <a:r>
              <a:rPr lang="en-GB" sz="3200" dirty="0" smtClean="0">
                <a:latin typeface="Comic Sans MS" panose="030F0702030302020204" pitchFamily="66" charset="0"/>
              </a:rPr>
              <a:t>: Practise </a:t>
            </a:r>
            <a:r>
              <a:rPr lang="en-GB" sz="3200" dirty="0">
                <a:latin typeface="Comic Sans MS" panose="030F0702030302020204" pitchFamily="66" charset="0"/>
              </a:rPr>
              <a:t>the phonemes and graphemes on the sheet (slide 2) using the </a:t>
            </a:r>
            <a:r>
              <a:rPr lang="en-GB" sz="3200" dirty="0">
                <a:solidFill>
                  <a:srgbClr val="FF0000"/>
                </a:solidFill>
                <a:latin typeface="Comic Sans MS" panose="030F0702030302020204" pitchFamily="66" charset="0"/>
              </a:rPr>
              <a:t>Pure Sound </a:t>
            </a:r>
            <a:r>
              <a:rPr lang="en-GB" sz="3200" dirty="0">
                <a:latin typeface="Comic Sans MS" panose="030F0702030302020204" pitchFamily="66" charset="0"/>
              </a:rPr>
              <a:t>and the tricky phonemes. Including </a:t>
            </a:r>
            <a:r>
              <a:rPr lang="en-GB" sz="3200" dirty="0" smtClean="0">
                <a:latin typeface="Comic Sans MS" panose="030F0702030302020204" pitchFamily="66" charset="0"/>
              </a:rPr>
              <a:t>GPCs </a:t>
            </a:r>
            <a:r>
              <a:rPr lang="en-GB" sz="3200" dirty="0" err="1" smtClean="0">
                <a:solidFill>
                  <a:srgbClr val="FF0000"/>
                </a:solidFill>
                <a:latin typeface="Comic Sans MS" panose="030F0702030302020204" pitchFamily="66" charset="0"/>
              </a:rPr>
              <a:t>wh</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ph</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ew</a:t>
            </a:r>
            <a:r>
              <a:rPr lang="en-GB" sz="3200" dirty="0" smtClean="0">
                <a:solidFill>
                  <a:srgbClr val="FF0000"/>
                </a:solidFill>
                <a:latin typeface="Comic Sans MS" panose="030F0702030302020204" pitchFamily="66" charset="0"/>
              </a:rPr>
              <a:t>.</a:t>
            </a:r>
          </a:p>
          <a:p>
            <a:endParaRPr lang="en-GB" sz="3200" dirty="0">
              <a:solidFill>
                <a:srgbClr val="FF0000"/>
              </a:solidFill>
              <a:latin typeface="Comic Sans MS" panose="030F0702030302020204" pitchFamily="66" charset="0"/>
            </a:endParaRPr>
          </a:p>
          <a:p>
            <a:r>
              <a:rPr lang="en-GB" sz="3200" dirty="0" smtClean="0">
                <a:solidFill>
                  <a:srgbClr val="7030A0"/>
                </a:solidFill>
                <a:latin typeface="Comic Sans MS" panose="030F0702030302020204" pitchFamily="66" charset="0"/>
              </a:rPr>
              <a:t>Today we are learning to read the tricky words </a:t>
            </a:r>
          </a:p>
          <a:p>
            <a:r>
              <a:rPr lang="en-GB" sz="3600" dirty="0" smtClean="0">
                <a:solidFill>
                  <a:srgbClr val="FFC000"/>
                </a:solidFill>
                <a:latin typeface="Comic Sans MS" panose="030F0702030302020204" pitchFamily="66" charset="0"/>
              </a:rPr>
              <a:t>           </a:t>
            </a:r>
            <a:r>
              <a:rPr lang="en-GB" sz="3600" dirty="0" smtClean="0">
                <a:solidFill>
                  <a:srgbClr val="FFFF00"/>
                </a:solidFill>
                <a:latin typeface="Comic Sans MS" panose="030F0702030302020204" pitchFamily="66" charset="0"/>
              </a:rPr>
              <a:t>said, </a:t>
            </a:r>
            <a:r>
              <a:rPr lang="en-GB" sz="3600" dirty="0" smtClean="0">
                <a:solidFill>
                  <a:srgbClr val="7030A0"/>
                </a:solidFill>
                <a:latin typeface="Comic Sans MS" panose="030F0702030302020204" pitchFamily="66" charset="0"/>
              </a:rPr>
              <a:t>so, </a:t>
            </a:r>
            <a:r>
              <a:rPr lang="en-GB" sz="3600" dirty="0" smtClean="0">
                <a:solidFill>
                  <a:srgbClr val="FF0000"/>
                </a:solidFill>
                <a:latin typeface="Comic Sans MS" panose="030F0702030302020204" pitchFamily="66" charset="0"/>
              </a:rPr>
              <a:t>have,</a:t>
            </a:r>
            <a:r>
              <a:rPr lang="en-GB" sz="3600" dirty="0" smtClean="0">
                <a:solidFill>
                  <a:srgbClr val="FFC000"/>
                </a:solidFill>
                <a:latin typeface="Comic Sans MS" panose="030F0702030302020204" pitchFamily="66" charset="0"/>
              </a:rPr>
              <a:t> </a:t>
            </a:r>
            <a:r>
              <a:rPr lang="en-GB" sz="3600" dirty="0" smtClean="0">
                <a:solidFill>
                  <a:schemeClr val="accent6">
                    <a:lumMod val="50000"/>
                  </a:schemeClr>
                </a:solidFill>
                <a:latin typeface="Comic Sans MS" panose="030F0702030302020204" pitchFamily="66" charset="0"/>
              </a:rPr>
              <a:t>like.</a:t>
            </a:r>
            <a:r>
              <a:rPr lang="en-GB" sz="3600" dirty="0" smtClean="0">
                <a:solidFill>
                  <a:srgbClr val="FFC000"/>
                </a:solidFill>
                <a:latin typeface="Comic Sans MS" panose="030F0702030302020204" pitchFamily="66" charset="0"/>
              </a:rPr>
              <a:t> </a:t>
            </a:r>
          </a:p>
          <a:p>
            <a:endParaRPr lang="en-GB" sz="3600" dirty="0" smtClean="0">
              <a:solidFill>
                <a:srgbClr val="FFC000"/>
              </a:solidFill>
              <a:latin typeface="Comic Sans MS" panose="030F0702030302020204" pitchFamily="66" charset="0"/>
            </a:endParaRPr>
          </a:p>
          <a:p>
            <a:r>
              <a:rPr lang="en-GB" sz="3600" dirty="0" smtClean="0">
                <a:solidFill>
                  <a:srgbClr val="FFC000"/>
                </a:solidFill>
                <a:latin typeface="Comic Sans MS" panose="030F0702030302020204" pitchFamily="66" charset="0"/>
              </a:rPr>
              <a:t>Write each word on a piece of paper or with chalk on a blackboard or path or in sand with your finger or a paintbrush. Say the word and the write over it in rainbow writing </a:t>
            </a:r>
            <a:r>
              <a:rPr lang="en-GB" sz="3600" dirty="0" smtClean="0">
                <a:latin typeface="Comic Sans MS" panose="030F0702030302020204" pitchFamily="66" charset="0"/>
              </a:rPr>
              <a:t>see next slide for an example.</a:t>
            </a:r>
            <a:endParaRPr lang="en-GB" sz="3600" dirty="0">
              <a:latin typeface="Comic Sans MS" panose="030F0702030302020204" pitchFamily="66" charset="0"/>
            </a:endParaRPr>
          </a:p>
        </p:txBody>
      </p:sp>
    </p:spTree>
    <p:extLst>
      <p:ext uri="{BB962C8B-B14F-4D97-AF65-F5344CB8AC3E}">
        <p14:creationId xmlns:p14="http://schemas.microsoft.com/office/powerpoint/2010/main" val="1231750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264480" y="161365"/>
            <a:ext cx="11290211" cy="1815882"/>
          </a:xfrm>
          <a:prstGeom prst="rect">
            <a:avLst/>
          </a:prstGeom>
          <a:noFill/>
        </p:spPr>
        <p:txBody>
          <a:bodyPr wrap="square" rtlCol="0">
            <a:spAutoFit/>
          </a:bodyPr>
          <a:lstStyle/>
          <a:p>
            <a:r>
              <a:rPr lang="en-GB" sz="2800" dirty="0" smtClean="0">
                <a:latin typeface="Comic Sans MS" panose="030F0702030302020204" pitchFamily="66" charset="0"/>
              </a:rPr>
              <a:t>This week I used chalk outside on my path. I found an empty shampoo bottle, shower gel bottle and soap bottle and filled them with water. Once I had written the words I then wrote the high frequency words/ tricky words by squirting the water :-</a:t>
            </a:r>
            <a:endParaRPr lang="en-GB" sz="2800" dirty="0">
              <a:latin typeface="Comic Sans MS" panose="030F0702030302020204" pitchFamily="66" charset="0"/>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320089" y="2335832"/>
            <a:ext cx="2429910" cy="1822433"/>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8619014" y="2289123"/>
            <a:ext cx="2631690" cy="1973767"/>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4765089" y="2234159"/>
            <a:ext cx="2191982" cy="1643987"/>
          </a:xfrm>
          <a:prstGeom prst="rect">
            <a:avLst/>
          </a:prstGeom>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2522666" y="2203942"/>
            <a:ext cx="2386584" cy="1789938"/>
          </a:xfrm>
          <a:prstGeom prst="rect">
            <a:avLst/>
          </a:prstGeom>
        </p:spPr>
      </p:pic>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6615475" y="2243862"/>
            <a:ext cx="2429913" cy="1822435"/>
          </a:xfrm>
          <a:prstGeom prst="rect">
            <a:avLst/>
          </a:prstGeom>
        </p:spPr>
      </p:pic>
      <p:pic>
        <p:nvPicPr>
          <p:cNvPr id="19" name="Picture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166118" y="4498596"/>
            <a:ext cx="2429913" cy="1822435"/>
          </a:xfrm>
          <a:prstGeom prst="rect">
            <a:avLst/>
          </a:prstGeom>
        </p:spPr>
      </p:pic>
      <p:pic>
        <p:nvPicPr>
          <p:cNvPr id="20" name="Picture 1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5400000">
            <a:off x="2966493" y="4255595"/>
            <a:ext cx="2317421" cy="1738066"/>
          </a:xfrm>
          <a:prstGeom prst="rect">
            <a:avLst/>
          </a:prstGeom>
        </p:spPr>
      </p:pic>
      <p:pic>
        <p:nvPicPr>
          <p:cNvPr id="21" name="Picture 2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5400000">
            <a:off x="4707215" y="4192318"/>
            <a:ext cx="2486160" cy="1864620"/>
          </a:xfrm>
          <a:prstGeom prst="rect">
            <a:avLst/>
          </a:prstGeom>
        </p:spPr>
      </p:pic>
      <p:pic>
        <p:nvPicPr>
          <p:cNvPr id="22" name="Picture 2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5400000">
            <a:off x="6595945" y="4094241"/>
            <a:ext cx="2378478" cy="1783859"/>
          </a:xfrm>
          <a:prstGeom prst="rect">
            <a:avLst/>
          </a:prstGeom>
        </p:spPr>
      </p:pic>
      <p:pic>
        <p:nvPicPr>
          <p:cNvPr id="23" name="Picture 2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5400000">
            <a:off x="8730426" y="4309328"/>
            <a:ext cx="2429914" cy="1822436"/>
          </a:xfrm>
          <a:prstGeom prst="rect">
            <a:avLst/>
          </a:prstGeom>
        </p:spPr>
      </p:pic>
      <p:sp>
        <p:nvSpPr>
          <p:cNvPr id="24" name="TextBox 23"/>
          <p:cNvSpPr txBox="1"/>
          <p:nvPr/>
        </p:nvSpPr>
        <p:spPr>
          <a:xfrm>
            <a:off x="5407645" y="2063845"/>
            <a:ext cx="1511569" cy="923330"/>
          </a:xfrm>
          <a:prstGeom prst="rect">
            <a:avLst/>
          </a:prstGeom>
          <a:noFill/>
        </p:spPr>
        <p:txBody>
          <a:bodyPr wrap="square" rtlCol="0">
            <a:spAutoFit/>
          </a:bodyPr>
          <a:lstStyle/>
          <a:p>
            <a:r>
              <a:rPr lang="en-GB" dirty="0" smtClean="0"/>
              <a:t>Rainbow writing in chalk</a:t>
            </a:r>
            <a:endParaRPr lang="en-GB" dirty="0"/>
          </a:p>
        </p:txBody>
      </p:sp>
      <p:sp>
        <p:nvSpPr>
          <p:cNvPr id="25" name="TextBox 24"/>
          <p:cNvSpPr txBox="1"/>
          <p:nvPr/>
        </p:nvSpPr>
        <p:spPr>
          <a:xfrm>
            <a:off x="1960056" y="4381631"/>
            <a:ext cx="1405792" cy="1200329"/>
          </a:xfrm>
          <a:prstGeom prst="rect">
            <a:avLst/>
          </a:prstGeom>
          <a:noFill/>
        </p:spPr>
        <p:txBody>
          <a:bodyPr wrap="square" rtlCol="0">
            <a:spAutoFit/>
          </a:bodyPr>
          <a:lstStyle/>
          <a:p>
            <a:r>
              <a:rPr lang="en-GB" dirty="0" smtClean="0"/>
              <a:t>The shampoo bottle didn’t really work</a:t>
            </a:r>
            <a:endParaRPr lang="en-GB" dirty="0"/>
          </a:p>
        </p:txBody>
      </p:sp>
      <p:sp>
        <p:nvSpPr>
          <p:cNvPr id="26" name="TextBox 25"/>
          <p:cNvSpPr txBox="1"/>
          <p:nvPr/>
        </p:nvSpPr>
        <p:spPr>
          <a:xfrm>
            <a:off x="806314" y="6416227"/>
            <a:ext cx="10928486" cy="369332"/>
          </a:xfrm>
          <a:prstGeom prst="rect">
            <a:avLst/>
          </a:prstGeom>
          <a:noFill/>
        </p:spPr>
        <p:txBody>
          <a:bodyPr wrap="square" rtlCol="0">
            <a:spAutoFit/>
          </a:bodyPr>
          <a:lstStyle/>
          <a:p>
            <a:r>
              <a:rPr lang="en-GB" dirty="0" smtClean="0"/>
              <a:t>Experiment and have fun a washing up liquid bottle or a coke bottle with a hole in the lid may work. Have fun!  </a:t>
            </a:r>
            <a:endParaRPr lang="en-GB" dirty="0"/>
          </a:p>
        </p:txBody>
      </p:sp>
      <p:pic>
        <p:nvPicPr>
          <p:cNvPr id="27" name="Picture 2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72156" y="6019441"/>
            <a:ext cx="793572" cy="793572"/>
          </a:xfrm>
          <a:prstGeom prst="rect">
            <a:avLst/>
          </a:prstGeom>
        </p:spPr>
      </p:pic>
    </p:spTree>
    <p:extLst>
      <p:ext uri="{BB962C8B-B14F-4D97-AF65-F5344CB8AC3E}">
        <p14:creationId xmlns:p14="http://schemas.microsoft.com/office/powerpoint/2010/main" val="1927815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05256" y="232193"/>
            <a:ext cx="11714709" cy="954107"/>
          </a:xfrm>
          <a:prstGeom prst="rect">
            <a:avLst/>
          </a:prstGeom>
        </p:spPr>
        <p:txBody>
          <a:bodyPr wrap="square">
            <a:spAutoFit/>
          </a:bodyPr>
          <a:lstStyle/>
          <a:p>
            <a:r>
              <a:rPr lang="en-GB" sz="2800" dirty="0">
                <a:solidFill>
                  <a:srgbClr val="7030A0"/>
                </a:solidFill>
                <a:latin typeface="Comic Sans MS" panose="030F0702030302020204" pitchFamily="66" charset="0"/>
              </a:rPr>
              <a:t>Play</a:t>
            </a:r>
            <a:r>
              <a:rPr lang="en-GB" sz="2800" dirty="0">
                <a:solidFill>
                  <a:srgbClr val="FFFF00"/>
                </a:solidFill>
                <a:latin typeface="Comic Sans MS" panose="030F0702030302020204" pitchFamily="66" charset="0"/>
              </a:rPr>
              <a:t> </a:t>
            </a:r>
            <a:r>
              <a:rPr lang="en-GB" sz="2800" dirty="0">
                <a:solidFill>
                  <a:srgbClr val="7030A0"/>
                </a:solidFill>
                <a:latin typeface="Comic Sans MS" panose="030F0702030302020204" pitchFamily="66" charset="0"/>
              </a:rPr>
              <a:t>Tricky Trucks on Phonics </a:t>
            </a:r>
            <a:r>
              <a:rPr lang="en-GB" sz="2800" dirty="0" smtClean="0">
                <a:solidFill>
                  <a:srgbClr val="7030A0"/>
                </a:solidFill>
                <a:latin typeface="Comic Sans MS" panose="030F0702030302020204" pitchFamily="66" charset="0"/>
              </a:rPr>
              <a:t>Play and practise the other tricky words we have been learning.</a:t>
            </a:r>
            <a:endParaRPr lang="en-GB" sz="2800" dirty="0"/>
          </a:p>
        </p:txBody>
      </p:sp>
      <p:pic>
        <p:nvPicPr>
          <p:cNvPr id="3" name="Picture 2"/>
          <p:cNvPicPr/>
          <p:nvPr/>
        </p:nvPicPr>
        <p:blipFill rotWithShape="1">
          <a:blip r:embed="rId2"/>
          <a:srcRect l="4154" t="9041" r="7434" b="14643"/>
          <a:stretch/>
        </p:blipFill>
        <p:spPr bwMode="auto">
          <a:xfrm>
            <a:off x="105256" y="1279851"/>
            <a:ext cx="3933170" cy="2725737"/>
          </a:xfrm>
          <a:prstGeom prst="rect">
            <a:avLst/>
          </a:prstGeom>
          <a:ln>
            <a:noFill/>
          </a:ln>
          <a:extLst>
            <a:ext uri="{53640926-AAD7-44D8-BBD7-CCE9431645EC}">
              <a14:shadowObscured xmlns:a14="http://schemas.microsoft.com/office/drawing/2010/main"/>
            </a:ext>
          </a:extLst>
        </p:spPr>
      </p:pic>
      <p:sp>
        <p:nvSpPr>
          <p:cNvPr id="4" name="Rounded Rectangle 3"/>
          <p:cNvSpPr/>
          <p:nvPr/>
        </p:nvSpPr>
        <p:spPr>
          <a:xfrm>
            <a:off x="2657048" y="1773466"/>
            <a:ext cx="1444686" cy="1770982"/>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p:nvPr/>
        </p:nvPicPr>
        <p:blipFill rotWithShape="1">
          <a:blip r:embed="rId3"/>
          <a:srcRect t="11434" r="7102" b="13845"/>
          <a:stretch/>
        </p:blipFill>
        <p:spPr bwMode="auto">
          <a:xfrm>
            <a:off x="5030885" y="706651"/>
            <a:ext cx="3934696" cy="1915833"/>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4"/>
          <a:srcRect t="9839" r="6271" b="14642"/>
          <a:stretch/>
        </p:blipFill>
        <p:spPr bwMode="auto">
          <a:xfrm>
            <a:off x="4119339" y="2490208"/>
            <a:ext cx="3686541" cy="2108480"/>
          </a:xfrm>
          <a:prstGeom prst="rect">
            <a:avLst/>
          </a:prstGeom>
          <a:ln>
            <a:noFill/>
          </a:ln>
          <a:extLst>
            <a:ext uri="{53640926-AAD7-44D8-BBD7-CCE9431645EC}">
              <a14:shadowObscured xmlns:a14="http://schemas.microsoft.com/office/drawing/2010/main"/>
            </a:ext>
          </a:extLst>
        </p:spPr>
      </p:pic>
      <p:sp>
        <p:nvSpPr>
          <p:cNvPr id="7" name="Rounded Rectangle 6"/>
          <p:cNvSpPr/>
          <p:nvPr/>
        </p:nvSpPr>
        <p:spPr>
          <a:xfrm>
            <a:off x="6398885" y="2591377"/>
            <a:ext cx="715593" cy="769434"/>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805880" y="2658957"/>
            <a:ext cx="3693364" cy="2246769"/>
          </a:xfrm>
          <a:prstGeom prst="rect">
            <a:avLst/>
          </a:prstGeom>
          <a:noFill/>
        </p:spPr>
        <p:txBody>
          <a:bodyPr wrap="square" rtlCol="0">
            <a:spAutoFit/>
          </a:bodyPr>
          <a:lstStyle/>
          <a:p>
            <a:pPr algn="ctr"/>
            <a:r>
              <a:rPr lang="en-GB" dirty="0" smtClean="0">
                <a:latin typeface="Comic Sans MS" panose="030F0702030302020204" pitchFamily="66" charset="0"/>
              </a:rPr>
              <a:t>Then follow the instructions  - Choose   A  route </a:t>
            </a:r>
          </a:p>
          <a:p>
            <a:pPr algn="ctr"/>
            <a:r>
              <a:rPr lang="en-GB" dirty="0" smtClean="0">
                <a:latin typeface="Comic Sans MS" panose="030F0702030302020204" pitchFamily="66" charset="0"/>
              </a:rPr>
              <a:t>                                                         Truck type</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Colour of truck </a:t>
            </a:r>
          </a:p>
          <a:p>
            <a:pPr algn="ctr"/>
            <a:endParaRPr lang="en-GB" sz="3200" dirty="0">
              <a:latin typeface="Comic Sans MS" panose="030F0702030302020204" pitchFamily="66" charset="0"/>
            </a:endParaRPr>
          </a:p>
        </p:txBody>
      </p:sp>
      <p:sp>
        <p:nvSpPr>
          <p:cNvPr id="9" name="TextBox 8"/>
          <p:cNvSpPr txBox="1"/>
          <p:nvPr/>
        </p:nvSpPr>
        <p:spPr>
          <a:xfrm>
            <a:off x="105256" y="4940164"/>
            <a:ext cx="7810087" cy="954107"/>
          </a:xfrm>
          <a:prstGeom prst="rect">
            <a:avLst/>
          </a:prstGeom>
          <a:noFill/>
        </p:spPr>
        <p:txBody>
          <a:bodyPr wrap="none" rtlCol="0">
            <a:spAutoFit/>
          </a:bodyPr>
          <a:lstStyle/>
          <a:p>
            <a:r>
              <a:rPr lang="en-GB" sz="2800" dirty="0" smtClean="0">
                <a:latin typeface="Comic Sans MS" panose="030F0702030302020204" pitchFamily="66" charset="0"/>
              </a:rPr>
              <a:t>You could also sing the tricky word song</a:t>
            </a:r>
          </a:p>
          <a:p>
            <a:r>
              <a:rPr lang="en-GB" sz="2800" dirty="0" smtClean="0">
                <a:latin typeface="Comic Sans MS" panose="030F0702030302020204" pitchFamily="66" charset="0"/>
              </a:rPr>
              <a:t> </a:t>
            </a:r>
            <a:r>
              <a:rPr lang="en-GB" sz="2800" dirty="0">
                <a:hlinkClick r:id="rId5"/>
              </a:rPr>
              <a:t>https://www.youtube.com/watch?v=3NOzgR1ANc4</a:t>
            </a:r>
            <a:endParaRPr lang="en-GB" sz="2800" dirty="0">
              <a:latin typeface="Comic Sans MS" panose="030F0702030302020204" pitchFamily="66" charset="0"/>
            </a:endParaRPr>
          </a:p>
        </p:txBody>
      </p:sp>
      <p:pic>
        <p:nvPicPr>
          <p:cNvPr id="10" name="Picture 9"/>
          <p:cNvPicPr/>
          <p:nvPr/>
        </p:nvPicPr>
        <p:blipFill rotWithShape="1">
          <a:blip r:embed="rId6" cstate="print">
            <a:extLst>
              <a:ext uri="{28A0092B-C50C-407E-A947-70E740481C1C}">
                <a14:useLocalDpi xmlns:a14="http://schemas.microsoft.com/office/drawing/2010/main" val="0"/>
              </a:ext>
            </a:extLst>
          </a:blip>
          <a:srcRect r="7102" b="9058"/>
          <a:stretch/>
        </p:blipFill>
        <p:spPr bwMode="auto">
          <a:xfrm>
            <a:off x="7855209" y="4598688"/>
            <a:ext cx="3637212" cy="21990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445505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38544" y="0"/>
            <a:ext cx="11953051" cy="6801862"/>
          </a:xfrm>
          <a:prstGeom prst="rect">
            <a:avLst/>
          </a:prstGeom>
          <a:noFill/>
        </p:spPr>
        <p:txBody>
          <a:bodyPr wrap="square" rtlCol="0">
            <a:spAutoFit/>
          </a:bodyPr>
          <a:lstStyle/>
          <a:p>
            <a:r>
              <a:rPr lang="en-GB" sz="4000" dirty="0" smtClean="0">
                <a:latin typeface="Comic Sans MS" panose="030F0702030302020204" pitchFamily="66" charset="0"/>
              </a:rPr>
              <a:t>Read the following sentences.</a:t>
            </a:r>
          </a:p>
          <a:p>
            <a:r>
              <a:rPr lang="en-GB" sz="5400" dirty="0" smtClean="0">
                <a:solidFill>
                  <a:srgbClr val="FF0000"/>
                </a:solidFill>
                <a:latin typeface="Comic Sans MS" panose="030F0702030302020204" pitchFamily="66" charset="0"/>
              </a:rPr>
              <a:t>My nephew said the alphabet.</a:t>
            </a:r>
          </a:p>
          <a:p>
            <a:endParaRPr lang="en-GB" sz="5400" dirty="0">
              <a:solidFill>
                <a:srgbClr val="FF0000"/>
              </a:solidFill>
              <a:latin typeface="Comic Sans MS" panose="030F0702030302020204" pitchFamily="66" charset="0"/>
            </a:endParaRPr>
          </a:p>
          <a:p>
            <a:r>
              <a:rPr lang="en-GB" sz="5400" dirty="0" smtClean="0">
                <a:solidFill>
                  <a:srgbClr val="7030A0"/>
                </a:solidFill>
                <a:latin typeface="Comic Sans MS" panose="030F0702030302020204" pitchFamily="66" charset="0"/>
              </a:rPr>
              <a:t>Will a dolphin whisper so that he can have a throat sweet?</a:t>
            </a:r>
          </a:p>
          <a:p>
            <a:endParaRPr lang="en-GB" sz="5400" dirty="0" smtClean="0">
              <a:latin typeface="Comic Sans MS" panose="030F0702030302020204" pitchFamily="66" charset="0"/>
            </a:endParaRPr>
          </a:p>
          <a:p>
            <a:r>
              <a:rPr lang="en-GB" sz="5400" dirty="0" smtClean="0">
                <a:latin typeface="Comic Sans MS" panose="030F0702030302020204" pitchFamily="66" charset="0"/>
              </a:rPr>
              <a:t>An elephant said he flew like a bird. Do you think that this is true?</a:t>
            </a:r>
            <a:endParaRPr lang="en-GB" sz="54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4527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barn(inVertical)">
                                      <p:cBhvr>
                                        <p:cTn id="7" dur="500"/>
                                        <p:tgtEl>
                                          <p:spTgt spid="2">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barn(inVertical)">
                                      <p:cBhvr>
                                        <p:cTn id="1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18335" y="389964"/>
            <a:ext cx="11658600" cy="5847755"/>
          </a:xfrm>
          <a:prstGeom prst="rect">
            <a:avLst/>
          </a:prstGeom>
          <a:noFill/>
        </p:spPr>
        <p:txBody>
          <a:bodyPr wrap="square" rtlCol="0">
            <a:spAutoFit/>
          </a:bodyPr>
          <a:lstStyle/>
          <a:p>
            <a:r>
              <a:rPr lang="en-GB" sz="3200" dirty="0" smtClean="0">
                <a:solidFill>
                  <a:srgbClr val="FFFF00"/>
                </a:solidFill>
                <a:latin typeface="Comic Sans MS" panose="030F0702030302020204" pitchFamily="66" charset="0"/>
              </a:rPr>
              <a:t>Thursday: </a:t>
            </a:r>
            <a:r>
              <a:rPr lang="en-GB" sz="3200" dirty="0" smtClean="0">
                <a:latin typeface="Comic Sans MS" panose="030F0702030302020204" pitchFamily="66" charset="0"/>
              </a:rPr>
              <a:t>Practise </a:t>
            </a:r>
            <a:r>
              <a:rPr lang="en-GB" sz="3200" dirty="0">
                <a:latin typeface="Comic Sans MS" panose="030F0702030302020204" pitchFamily="66" charset="0"/>
              </a:rPr>
              <a:t>the phonemes and graphemes on the sheet (slide 2) using the </a:t>
            </a:r>
            <a:r>
              <a:rPr lang="en-GB" sz="3200" dirty="0">
                <a:solidFill>
                  <a:srgbClr val="FF0000"/>
                </a:solidFill>
                <a:latin typeface="Comic Sans MS" panose="030F0702030302020204" pitchFamily="66" charset="0"/>
              </a:rPr>
              <a:t>Pure Sound </a:t>
            </a:r>
            <a:r>
              <a:rPr lang="en-GB" sz="3200" dirty="0">
                <a:latin typeface="Comic Sans MS" panose="030F0702030302020204" pitchFamily="66" charset="0"/>
              </a:rPr>
              <a:t>and the tricky phonemes. Including GPCs </a:t>
            </a:r>
            <a:r>
              <a:rPr lang="en-GB" sz="3200" dirty="0" err="1" smtClean="0">
                <a:solidFill>
                  <a:srgbClr val="FF0000"/>
                </a:solidFill>
                <a:latin typeface="Comic Sans MS" panose="030F0702030302020204" pitchFamily="66" charset="0"/>
              </a:rPr>
              <a:t>wh</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ph</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ew</a:t>
            </a:r>
            <a:r>
              <a:rPr lang="en-GB" sz="3200" dirty="0" smtClean="0">
                <a:solidFill>
                  <a:srgbClr val="FF0000"/>
                </a:solidFill>
                <a:latin typeface="Comic Sans MS" panose="030F0702030302020204" pitchFamily="66" charset="0"/>
              </a:rPr>
              <a:t>.</a:t>
            </a:r>
          </a:p>
          <a:p>
            <a:endParaRPr lang="en-GB" sz="3200" dirty="0">
              <a:solidFill>
                <a:srgbClr val="FF0000"/>
              </a:solidFill>
              <a:latin typeface="Comic Sans MS" panose="030F0702030302020204" pitchFamily="66" charset="0"/>
            </a:endParaRPr>
          </a:p>
          <a:p>
            <a:r>
              <a:rPr lang="en-GB" sz="3600" dirty="0">
                <a:solidFill>
                  <a:srgbClr val="7030A0"/>
                </a:solidFill>
                <a:latin typeface="Comic Sans MS" panose="030F0702030302020204" pitchFamily="66" charset="0"/>
              </a:rPr>
              <a:t>Today we are learning the </a:t>
            </a:r>
            <a:r>
              <a:rPr lang="en-GB" sz="3600" dirty="0" smtClean="0">
                <a:solidFill>
                  <a:srgbClr val="7030A0"/>
                </a:solidFill>
                <a:latin typeface="Comic Sans MS" panose="030F0702030302020204" pitchFamily="66" charset="0"/>
              </a:rPr>
              <a:t>graphemes </a:t>
            </a:r>
            <a:r>
              <a:rPr lang="en-GB" sz="3600" dirty="0" err="1" smtClean="0">
                <a:solidFill>
                  <a:srgbClr val="7030A0"/>
                </a:solidFill>
                <a:latin typeface="Comic Sans MS" panose="030F0702030302020204" pitchFamily="66" charset="0"/>
              </a:rPr>
              <a:t>oe</a:t>
            </a:r>
            <a:r>
              <a:rPr lang="en-GB" sz="3600" dirty="0" smtClean="0">
                <a:solidFill>
                  <a:srgbClr val="7030A0"/>
                </a:solidFill>
                <a:latin typeface="Comic Sans MS" panose="030F0702030302020204" pitchFamily="66" charset="0"/>
              </a:rPr>
              <a:t> and au</a:t>
            </a:r>
            <a:r>
              <a:rPr lang="en-GB" sz="4400" dirty="0" smtClean="0">
                <a:latin typeface="Comic Sans MS" panose="030F0702030302020204" pitchFamily="66" charset="0"/>
              </a:rPr>
              <a:t>.</a:t>
            </a:r>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r>
              <a:rPr lang="en-GB" sz="3200" dirty="0" smtClean="0">
                <a:latin typeface="Comic Sans MS" panose="030F0702030302020204" pitchFamily="66" charset="0"/>
              </a:rPr>
              <a:t>Write </a:t>
            </a:r>
            <a:r>
              <a:rPr lang="en-GB" sz="3200" dirty="0">
                <a:latin typeface="Comic Sans MS" panose="030F0702030302020204" pitchFamily="66" charset="0"/>
              </a:rPr>
              <a:t>the </a:t>
            </a:r>
            <a:r>
              <a:rPr lang="en-GB" sz="3200" dirty="0" smtClean="0">
                <a:latin typeface="Comic Sans MS" panose="030F0702030302020204" pitchFamily="66" charset="0"/>
              </a:rPr>
              <a:t>phonemes </a:t>
            </a:r>
            <a:r>
              <a:rPr lang="en-GB" sz="3200" dirty="0" err="1" smtClean="0">
                <a:solidFill>
                  <a:srgbClr val="FF0000"/>
                </a:solidFill>
                <a:latin typeface="Comic Sans MS" panose="030F0702030302020204" pitchFamily="66" charset="0"/>
              </a:rPr>
              <a:t>oe</a:t>
            </a:r>
            <a:r>
              <a:rPr lang="en-GB" sz="3200" dirty="0" smtClean="0">
                <a:latin typeface="Comic Sans MS" panose="030F0702030302020204" pitchFamily="66" charset="0"/>
              </a:rPr>
              <a:t> and </a:t>
            </a:r>
            <a:r>
              <a:rPr lang="en-GB" sz="3200" dirty="0" smtClean="0">
                <a:solidFill>
                  <a:srgbClr val="FF0000"/>
                </a:solidFill>
                <a:latin typeface="Comic Sans MS" panose="030F0702030302020204" pitchFamily="66" charset="0"/>
              </a:rPr>
              <a:t>au</a:t>
            </a:r>
            <a:r>
              <a:rPr lang="en-GB" sz="3200" dirty="0" smtClean="0">
                <a:latin typeface="Comic Sans MS" panose="030F0702030302020204" pitchFamily="66" charset="0"/>
              </a:rPr>
              <a:t> in </a:t>
            </a:r>
            <a:r>
              <a:rPr lang="en-GB" sz="3200" dirty="0">
                <a:latin typeface="Comic Sans MS" panose="030F0702030302020204" pitchFamily="66" charset="0"/>
              </a:rPr>
              <a:t>the air or on your adult’s, brother’s or sister’s back using your finger</a:t>
            </a:r>
            <a:r>
              <a:rPr lang="en-GB" sz="3200" dirty="0" smtClean="0">
                <a:latin typeface="Comic Sans MS" panose="030F0702030302020204" pitchFamily="66" charset="0"/>
              </a:rPr>
              <a:t>.</a:t>
            </a:r>
          </a:p>
          <a:p>
            <a:endParaRPr lang="en-GB" sz="3200" dirty="0" smtClean="0">
              <a:latin typeface="Comic Sans MS" panose="030F0702030302020204" pitchFamily="66" charset="0"/>
            </a:endParaRPr>
          </a:p>
          <a:p>
            <a:r>
              <a:rPr lang="en-GB" sz="3200" dirty="0" smtClean="0">
                <a:latin typeface="Comic Sans MS" panose="030F0702030302020204" pitchFamily="66" charset="0"/>
              </a:rPr>
              <a:t>Watch </a:t>
            </a:r>
            <a:r>
              <a:rPr lang="en-GB" sz="3200" dirty="0">
                <a:latin typeface="Comic Sans MS" panose="030F0702030302020204" pitchFamily="66" charset="0"/>
              </a:rPr>
              <a:t>Geraldine the </a:t>
            </a:r>
            <a:r>
              <a:rPr lang="en-GB" sz="3200" dirty="0" smtClean="0">
                <a:latin typeface="Comic Sans MS" panose="030F0702030302020204" pitchFamily="66" charset="0"/>
              </a:rPr>
              <a:t>Giraffe </a:t>
            </a:r>
            <a:r>
              <a:rPr lang="en-GB" sz="3200" dirty="0" smtClean="0">
                <a:solidFill>
                  <a:srgbClr val="FF0000"/>
                </a:solidFill>
                <a:latin typeface="Comic Sans MS" panose="030F0702030302020204" pitchFamily="66" charset="0"/>
              </a:rPr>
              <a:t>au</a:t>
            </a:r>
            <a:endParaRPr lang="en-GB" sz="3200" dirty="0">
              <a:solidFill>
                <a:srgbClr val="FF0000"/>
              </a:solidFill>
              <a:latin typeface="Comic Sans MS" panose="030F0702030302020204" pitchFamily="66" charset="0"/>
            </a:endParaRPr>
          </a:p>
          <a:p>
            <a:r>
              <a:rPr lang="en-GB" sz="3200" dirty="0" smtClean="0">
                <a:hlinkClick r:id="rId2"/>
              </a:rPr>
              <a:t>https</a:t>
            </a:r>
            <a:r>
              <a:rPr lang="en-GB" sz="3200" dirty="0">
                <a:hlinkClick r:id="rId2"/>
              </a:rPr>
              <a:t>://www.youtube.com/watch?v=dOHDkQGhku4</a:t>
            </a:r>
            <a:endParaRPr lang="en-GB" sz="3200" dirty="0">
              <a:latin typeface="Comic Sans MS" panose="030F0702030302020204" pitchFamily="66" charset="0"/>
            </a:endParaRPr>
          </a:p>
          <a:p>
            <a:r>
              <a:rPr lang="en-GB" sz="3200" dirty="0" smtClean="0">
                <a:latin typeface="Comic Sans MS" panose="030F0702030302020204" pitchFamily="66" charset="0"/>
              </a:rPr>
              <a:t>Let’s see what other words have </a:t>
            </a:r>
            <a:r>
              <a:rPr lang="en-GB" sz="3200" dirty="0" err="1" smtClean="0">
                <a:solidFill>
                  <a:srgbClr val="FF0000"/>
                </a:solidFill>
                <a:latin typeface="Comic Sans MS" panose="030F0702030302020204" pitchFamily="66" charset="0"/>
              </a:rPr>
              <a:t>oe</a:t>
            </a:r>
            <a:r>
              <a:rPr lang="en-GB" sz="3200" dirty="0" smtClean="0">
                <a:solidFill>
                  <a:srgbClr val="FF0000"/>
                </a:solidFill>
                <a:latin typeface="Comic Sans MS" panose="030F0702030302020204" pitchFamily="66" charset="0"/>
              </a:rPr>
              <a:t> </a:t>
            </a:r>
            <a:r>
              <a:rPr lang="en-GB" sz="3200" dirty="0" smtClean="0">
                <a:latin typeface="Comic Sans MS" panose="030F0702030302020204" pitchFamily="66" charset="0"/>
              </a:rPr>
              <a:t>or</a:t>
            </a:r>
            <a:r>
              <a:rPr lang="en-GB" sz="3200" dirty="0" smtClean="0">
                <a:solidFill>
                  <a:srgbClr val="FF0000"/>
                </a:solidFill>
                <a:latin typeface="Comic Sans MS" panose="030F0702030302020204" pitchFamily="66" charset="0"/>
              </a:rPr>
              <a:t> au </a:t>
            </a:r>
            <a:r>
              <a:rPr lang="en-GB" sz="3200" dirty="0" smtClean="0">
                <a:latin typeface="Comic Sans MS" panose="030F0702030302020204" pitchFamily="66" charset="0"/>
              </a:rPr>
              <a:t>in them. </a:t>
            </a:r>
            <a:endParaRPr lang="en-GB" sz="3200" dirty="0">
              <a:latin typeface="Comic Sans MS" panose="030F0702030302020204" pitchFamily="66" charset="0"/>
            </a:endParaRPr>
          </a:p>
        </p:txBody>
      </p:sp>
    </p:spTree>
    <p:extLst>
      <p:ext uri="{BB962C8B-B14F-4D97-AF65-F5344CB8AC3E}">
        <p14:creationId xmlns:p14="http://schemas.microsoft.com/office/powerpoint/2010/main" val="14293940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291353" y="131367"/>
            <a:ext cx="11098306" cy="1938992"/>
          </a:xfrm>
          <a:prstGeom prst="rect">
            <a:avLst/>
          </a:prstGeom>
        </p:spPr>
        <p:txBody>
          <a:bodyPr wrap="square">
            <a:spAutoFit/>
          </a:bodyPr>
          <a:lstStyle/>
          <a:p>
            <a:r>
              <a:rPr lang="en-GB" sz="2400" dirty="0">
                <a:latin typeface="Comic Sans MS" panose="030F0702030302020204" pitchFamily="66" charset="0"/>
              </a:rPr>
              <a:t>Look at each picture.</a:t>
            </a:r>
          </a:p>
          <a:p>
            <a:r>
              <a:rPr lang="en-GB" sz="2400" dirty="0">
                <a:latin typeface="Comic Sans MS" panose="030F0702030302020204" pitchFamily="66" charset="0"/>
              </a:rPr>
              <a:t>Say the word. </a:t>
            </a:r>
          </a:p>
          <a:p>
            <a:r>
              <a:rPr lang="en-GB" sz="2400" dirty="0">
                <a:latin typeface="Comic Sans MS" panose="030F0702030302020204" pitchFamily="66" charset="0"/>
              </a:rPr>
              <a:t>Sound Talk  or Robot Talk the word and Count the phonemes (sounds). </a:t>
            </a:r>
          </a:p>
          <a:p>
            <a:r>
              <a:rPr lang="en-GB" sz="2400" dirty="0">
                <a:latin typeface="Comic Sans MS" panose="030F0702030302020204" pitchFamily="66" charset="0"/>
              </a:rPr>
              <a:t>Try writing it.</a:t>
            </a:r>
          </a:p>
          <a:p>
            <a:r>
              <a:rPr lang="en-GB" sz="2400" dirty="0">
                <a:latin typeface="Comic Sans MS" panose="030F0702030302020204" pitchFamily="66" charset="0"/>
              </a:rPr>
              <a:t>Then check if you are right by clicking.  </a:t>
            </a:r>
          </a:p>
        </p:txBody>
      </p:sp>
      <p:sp>
        <p:nvSpPr>
          <p:cNvPr id="10" name="Explosion 2 9"/>
          <p:cNvSpPr/>
          <p:nvPr/>
        </p:nvSpPr>
        <p:spPr>
          <a:xfrm>
            <a:off x="7239340" y="1100375"/>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8519993" y="2203340"/>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 3</a:t>
            </a:r>
            <a:endParaRPr lang="en-GB" sz="5400" dirty="0">
              <a:solidFill>
                <a:srgbClr val="FF0000"/>
              </a:solidFill>
              <a:latin typeface="Comic Sans MS" panose="030F0702030302020204" pitchFamily="66" charset="0"/>
            </a:endParaRPr>
          </a:p>
        </p:txBody>
      </p:sp>
      <p:sp>
        <p:nvSpPr>
          <p:cNvPr id="7" name="TextBox 6"/>
          <p:cNvSpPr txBox="1"/>
          <p:nvPr/>
        </p:nvSpPr>
        <p:spPr>
          <a:xfrm>
            <a:off x="4391253" y="4678174"/>
            <a:ext cx="5890171" cy="1754326"/>
          </a:xfrm>
          <a:prstGeom prst="rect">
            <a:avLst/>
          </a:prstGeom>
          <a:noFill/>
        </p:spPr>
        <p:txBody>
          <a:bodyPr wrap="square" rtlCol="0">
            <a:spAutoFit/>
          </a:bodyPr>
          <a:lstStyle/>
          <a:p>
            <a:r>
              <a:rPr lang="en-GB" sz="5400" dirty="0">
                <a:latin typeface="Comic Sans MS" panose="030F0702030302020204" pitchFamily="66" charset="0"/>
              </a:rPr>
              <a:t>t</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o e</a:t>
            </a:r>
            <a:r>
              <a:rPr lang="en-GB" sz="5400" dirty="0" smtClean="0">
                <a:latin typeface="Comic Sans MS" panose="030F0702030302020204" pitchFamily="66" charset="0"/>
              </a:rPr>
              <a:t>      toe</a:t>
            </a:r>
          </a:p>
          <a:p>
            <a:r>
              <a:rPr lang="en-GB" sz="5400" dirty="0" smtClean="0">
                <a:solidFill>
                  <a:srgbClr val="FF0000"/>
                </a:solidFill>
                <a:latin typeface="Comic Sans MS" panose="030F0702030302020204" pitchFamily="66" charset="0"/>
              </a:rPr>
              <a:t>●</a:t>
            </a:r>
            <a:endParaRPr lang="en-GB" sz="5400" dirty="0">
              <a:latin typeface="Comic Sans MS" panose="030F0702030302020204" pitchFamily="66" charset="0"/>
            </a:endParaRPr>
          </a:p>
        </p:txBody>
      </p:sp>
      <p:cxnSp>
        <p:nvCxnSpPr>
          <p:cNvPr id="12" name="Straight Connector 11"/>
          <p:cNvCxnSpPr/>
          <p:nvPr/>
        </p:nvCxnSpPr>
        <p:spPr>
          <a:xfrm flipV="1">
            <a:off x="5170689" y="6036546"/>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26" name="Picture 2" descr="Toes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l="10168" t="12882" r="6081" b="7258"/>
          <a:stretch/>
        </p:blipFill>
        <p:spPr bwMode="auto">
          <a:xfrm>
            <a:off x="669073" y="2988527"/>
            <a:ext cx="3111190" cy="2129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4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1000"/>
                                        <p:tgtEl>
                                          <p:spTgt spid="6">
                                            <p:txEl>
                                              <p:pRg st="2" end="2"/>
                                            </p:txEl>
                                          </p:spTgt>
                                        </p:tgtEl>
                                      </p:cBhvr>
                                    </p:animEffect>
                                    <p:anim calcmode="lin" valueType="num">
                                      <p:cBhvr>
                                        <p:cTn id="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1000"/>
                                        <p:tgtEl>
                                          <p:spTgt spid="7">
                                            <p:txEl>
                                              <p:pRg st="0" end="0"/>
                                            </p:txEl>
                                          </p:spTgt>
                                        </p:tgtEl>
                                      </p:cBhvr>
                                    </p:animEffect>
                                    <p:anim calcmode="lin" valueType="num">
                                      <p:cBhvr>
                                        <p:cTn id="1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fade">
                                      <p:cBhvr>
                                        <p:cTn id="19" dur="1000"/>
                                        <p:tgtEl>
                                          <p:spTgt spid="7">
                                            <p:txEl>
                                              <p:pRg st="1" end="1"/>
                                            </p:txEl>
                                          </p:spTgt>
                                        </p:tgtEl>
                                      </p:cBhvr>
                                    </p:animEffect>
                                    <p:anim calcmode="lin" valueType="num">
                                      <p:cBhvr>
                                        <p:cTn id="20"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9" name="Explosion 2 8"/>
          <p:cNvSpPr/>
          <p:nvPr/>
        </p:nvSpPr>
        <p:spPr>
          <a:xfrm>
            <a:off x="6799730" y="131367"/>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7888978" y="1502967"/>
            <a:ext cx="2651688" cy="2031325"/>
          </a:xfrm>
          <a:prstGeom prst="rect">
            <a:avLst/>
          </a:prstGeom>
          <a:noFill/>
        </p:spPr>
        <p:txBody>
          <a:bodyPr wrap="none" rtlCol="0">
            <a:spAutoFit/>
          </a:bodyPr>
          <a:lstStyle/>
          <a:p>
            <a:r>
              <a:rPr lang="en-GB" sz="3600" dirty="0" smtClean="0">
                <a:latin typeface="Comic Sans MS" panose="030F0702030302020204" pitchFamily="66" charset="0"/>
              </a:rPr>
              <a:t>How many</a:t>
            </a:r>
          </a:p>
          <a:p>
            <a:r>
              <a:rPr lang="en-GB" sz="3600" dirty="0" smtClean="0">
                <a:latin typeface="Comic Sans MS" panose="030F0702030302020204" pitchFamily="66" charset="0"/>
              </a:rPr>
              <a:t> phonemes?</a:t>
            </a:r>
          </a:p>
          <a:p>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7</a:t>
            </a:r>
          </a:p>
        </p:txBody>
      </p:sp>
      <p:sp>
        <p:nvSpPr>
          <p:cNvPr id="12" name="TextBox 11"/>
          <p:cNvSpPr txBox="1"/>
          <p:nvPr/>
        </p:nvSpPr>
        <p:spPr>
          <a:xfrm>
            <a:off x="405672" y="4886203"/>
            <a:ext cx="9875752" cy="1754326"/>
          </a:xfrm>
          <a:prstGeom prst="rect">
            <a:avLst/>
          </a:prstGeom>
          <a:noFill/>
        </p:spPr>
        <p:txBody>
          <a:bodyPr wrap="square" rtlCol="0">
            <a:spAutoFit/>
          </a:bodyPr>
          <a:lstStyle/>
          <a:p>
            <a:r>
              <a:rPr lang="en-GB" sz="5400" dirty="0">
                <a:latin typeface="Comic Sans MS" panose="030F0702030302020204" pitchFamily="66" charset="0"/>
              </a:rPr>
              <a:t>d</a:t>
            </a:r>
            <a:r>
              <a:rPr lang="en-GB" sz="5400" dirty="0" smtClean="0">
                <a:latin typeface="Comic Sans MS" panose="030F0702030302020204" pitchFamily="66" charset="0"/>
              </a:rPr>
              <a:t> o m </a:t>
            </a:r>
            <a:r>
              <a:rPr lang="en-GB" sz="5400" dirty="0" err="1" smtClean="0">
                <a:latin typeface="Comic Sans MS" panose="030F0702030302020204" pitchFamily="66" charset="0"/>
              </a:rPr>
              <a:t>i</a:t>
            </a:r>
            <a:r>
              <a:rPr lang="en-GB" sz="5400" dirty="0" smtClean="0">
                <a:latin typeface="Comic Sans MS" panose="030F0702030302020204" pitchFamily="66" charset="0"/>
              </a:rPr>
              <a:t> n </a:t>
            </a:r>
            <a:r>
              <a:rPr lang="en-GB" sz="5400" dirty="0" smtClean="0">
                <a:solidFill>
                  <a:srgbClr val="FF0000"/>
                </a:solidFill>
                <a:latin typeface="Comic Sans MS" panose="030F0702030302020204" pitchFamily="66" charset="0"/>
              </a:rPr>
              <a:t>o e</a:t>
            </a:r>
            <a:r>
              <a:rPr lang="en-GB" sz="5400" dirty="0" smtClean="0">
                <a:latin typeface="Comic Sans MS" panose="030F0702030302020204" pitchFamily="66" charset="0"/>
              </a:rPr>
              <a:t> s       domin</a:t>
            </a:r>
            <a:r>
              <a:rPr lang="en-GB" sz="5400" dirty="0" smtClean="0">
                <a:solidFill>
                  <a:srgbClr val="FF0000"/>
                </a:solidFill>
                <a:latin typeface="Comic Sans MS" panose="030F0702030302020204" pitchFamily="66" charset="0"/>
              </a:rPr>
              <a:t>oe</a:t>
            </a:r>
            <a:r>
              <a:rPr lang="en-GB" sz="5400" dirty="0" smtClean="0">
                <a:latin typeface="Comic Sans MS" panose="030F0702030302020204" pitchFamily="66" charset="0"/>
              </a:rPr>
              <a:t>s</a:t>
            </a:r>
          </a:p>
          <a:p>
            <a:r>
              <a:rPr lang="en-GB" sz="5400" dirty="0" smtClean="0">
                <a:solidFill>
                  <a:srgbClr val="FF0000"/>
                </a:solidFill>
                <a:latin typeface="Comic Sans MS" panose="030F0702030302020204" pitchFamily="66" charset="0"/>
              </a:rPr>
              <a:t>● ● ●●●       ●</a:t>
            </a:r>
            <a:endParaRPr lang="en-GB" sz="5400" dirty="0">
              <a:solidFill>
                <a:srgbClr val="FF0000"/>
              </a:solidFill>
              <a:latin typeface="Comic Sans MS" panose="030F0702030302020204" pitchFamily="66" charset="0"/>
            </a:endParaRPr>
          </a:p>
        </p:txBody>
      </p:sp>
      <p:cxnSp>
        <p:nvCxnSpPr>
          <p:cNvPr id="14" name="Straight Connector 13"/>
          <p:cNvCxnSpPr/>
          <p:nvPr/>
        </p:nvCxnSpPr>
        <p:spPr>
          <a:xfrm flipV="1">
            <a:off x="3499297" y="6230445"/>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descr="Domino Toppling is an Art Form - YouTub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7133" y="969867"/>
            <a:ext cx="4524730" cy="2821548"/>
          </a:xfrm>
          <a:prstGeom prst="rect">
            <a:avLst/>
          </a:prstGeom>
          <a:noFill/>
          <a:ln>
            <a:noFill/>
          </a:ln>
        </p:spPr>
      </p:pic>
    </p:spTree>
    <p:extLst>
      <p:ext uri="{BB962C8B-B14F-4D97-AF65-F5344CB8AC3E}">
        <p14:creationId xmlns:p14="http://schemas.microsoft.com/office/powerpoint/2010/main" val="337860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500"/>
                                        <p:tgtEl>
                                          <p:spTgt spid="10">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xEl>
                                              <p:pRg st="1" end="1"/>
                                            </p:txEl>
                                          </p:spTgt>
                                        </p:tgtEl>
                                        <p:attrNameLst>
                                          <p:attrName>style.visibility</p:attrName>
                                        </p:attrNameLst>
                                      </p:cBhvr>
                                      <p:to>
                                        <p:strVal val="visible"/>
                                      </p:to>
                                    </p:set>
                                    <p:animEffect transition="in" filter="fade">
                                      <p:cBhvr>
                                        <p:cTn id="15" dur="500"/>
                                        <p:tgtEl>
                                          <p:spTgt spid="12">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799730" y="131367"/>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957907" y="1532965"/>
            <a:ext cx="2507418"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5</a:t>
            </a:r>
          </a:p>
        </p:txBody>
      </p:sp>
      <p:sp>
        <p:nvSpPr>
          <p:cNvPr id="5" name="TextBox 4"/>
          <p:cNvSpPr txBox="1"/>
          <p:nvPr/>
        </p:nvSpPr>
        <p:spPr>
          <a:xfrm>
            <a:off x="1014761" y="4778502"/>
            <a:ext cx="8564140" cy="1754326"/>
          </a:xfrm>
          <a:prstGeom prst="rect">
            <a:avLst/>
          </a:prstGeom>
          <a:noFill/>
        </p:spPr>
        <p:txBody>
          <a:bodyPr wrap="square" rtlCol="0">
            <a:spAutoFit/>
          </a:bodyPr>
          <a:lstStyle/>
          <a:p>
            <a:r>
              <a:rPr lang="en-GB" sz="5400" dirty="0">
                <a:latin typeface="Comic Sans MS" panose="030F0702030302020204" pitchFamily="66" charset="0"/>
              </a:rPr>
              <a:t>h</a:t>
            </a:r>
            <a:r>
              <a:rPr lang="en-GB" sz="5400" dirty="0" smtClean="0">
                <a:latin typeface="Comic Sans MS" panose="030F0702030302020204" pitchFamily="66" charset="0"/>
              </a:rPr>
              <a:t> e r </a:t>
            </a:r>
            <a:r>
              <a:rPr lang="en-GB" sz="5400" dirty="0" smtClean="0">
                <a:solidFill>
                  <a:srgbClr val="FF0000"/>
                </a:solidFill>
                <a:latin typeface="Comic Sans MS" panose="030F0702030302020204" pitchFamily="66" charset="0"/>
              </a:rPr>
              <a:t>o e </a:t>
            </a:r>
            <a:r>
              <a:rPr lang="en-GB" sz="5400" dirty="0" smtClean="0">
                <a:latin typeface="Comic Sans MS" panose="030F0702030302020204" pitchFamily="66" charset="0"/>
              </a:rPr>
              <a:t>s       heroes</a:t>
            </a:r>
          </a:p>
          <a:p>
            <a:r>
              <a:rPr lang="en-GB" sz="5400" dirty="0" smtClean="0">
                <a:solidFill>
                  <a:srgbClr val="FF0000"/>
                </a:solidFill>
                <a:latin typeface="Comic Sans MS" panose="030F0702030302020204" pitchFamily="66" charset="0"/>
              </a:rPr>
              <a:t>●● ●       ●</a:t>
            </a:r>
            <a:endParaRPr lang="en-GB" sz="5400" dirty="0">
              <a:solidFill>
                <a:srgbClr val="FF0000"/>
              </a:solidFill>
              <a:latin typeface="Comic Sans MS" panose="030F0702030302020204" pitchFamily="66" charset="0"/>
            </a:endParaRPr>
          </a:p>
        </p:txBody>
      </p:sp>
      <p:cxnSp>
        <p:nvCxnSpPr>
          <p:cNvPr id="6" name="Straight Connector 5"/>
          <p:cNvCxnSpPr/>
          <p:nvPr/>
        </p:nvCxnSpPr>
        <p:spPr>
          <a:xfrm flipV="1">
            <a:off x="2898992" y="6162160"/>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2050" name="Picture 2" descr="The bystander effect: when having heroes can be problematic. | August"/>
          <p:cNvPicPr>
            <a:picLocks noChangeAspect="1" noChangeArrowheads="1"/>
          </p:cNvPicPr>
          <p:nvPr/>
        </p:nvPicPr>
        <p:blipFill rotWithShape="1">
          <a:blip r:embed="rId2">
            <a:extLst>
              <a:ext uri="{28A0092B-C50C-407E-A947-70E740481C1C}">
                <a14:useLocalDpi xmlns:a14="http://schemas.microsoft.com/office/drawing/2010/main" val="0"/>
              </a:ext>
            </a:extLst>
          </a:blip>
          <a:srcRect l="18939" r="22040"/>
          <a:stretch/>
        </p:blipFill>
        <p:spPr bwMode="auto">
          <a:xfrm>
            <a:off x="557561" y="1834048"/>
            <a:ext cx="4002927" cy="2944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28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571130" y="25239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729307" y="1398495"/>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7</a:t>
            </a:r>
          </a:p>
        </p:txBody>
      </p:sp>
      <p:sp>
        <p:nvSpPr>
          <p:cNvPr id="5" name="TextBox 4"/>
          <p:cNvSpPr txBox="1"/>
          <p:nvPr/>
        </p:nvSpPr>
        <p:spPr>
          <a:xfrm>
            <a:off x="1393903" y="4827495"/>
            <a:ext cx="10372274" cy="5909310"/>
          </a:xfrm>
          <a:prstGeom prst="rect">
            <a:avLst/>
          </a:prstGeom>
          <a:noFill/>
        </p:spPr>
        <p:txBody>
          <a:bodyPr wrap="square" rtlCol="0">
            <a:spAutoFit/>
          </a:bodyPr>
          <a:lstStyle/>
          <a:p>
            <a:r>
              <a:rPr lang="en-GB" sz="5400" dirty="0">
                <a:latin typeface="Comic Sans MS" panose="030F0702030302020204" pitchFamily="66" charset="0"/>
              </a:rPr>
              <a:t>t</a:t>
            </a:r>
            <a:r>
              <a:rPr lang="en-GB" sz="5400" dirty="0" smtClean="0">
                <a:latin typeface="Comic Sans MS" panose="030F0702030302020204" pitchFamily="66" charset="0"/>
              </a:rPr>
              <a:t> o m a t </a:t>
            </a:r>
            <a:r>
              <a:rPr lang="en-GB" sz="5400" dirty="0" smtClean="0">
                <a:solidFill>
                  <a:srgbClr val="FF0000"/>
                </a:solidFill>
                <a:latin typeface="Comic Sans MS" panose="030F0702030302020204" pitchFamily="66" charset="0"/>
              </a:rPr>
              <a:t>o e </a:t>
            </a:r>
            <a:r>
              <a:rPr lang="en-GB" sz="5400" dirty="0" smtClean="0">
                <a:latin typeface="Comic Sans MS" panose="030F0702030302020204" pitchFamily="66" charset="0"/>
              </a:rPr>
              <a:t>s     tomatoes</a:t>
            </a:r>
          </a:p>
          <a:p>
            <a:r>
              <a:rPr lang="en-GB" sz="5400" dirty="0" smtClean="0">
                <a:solidFill>
                  <a:srgbClr val="FF0000"/>
                </a:solidFill>
                <a:latin typeface="Comic Sans MS" panose="030F0702030302020204" pitchFamily="66" charset="0"/>
              </a:rPr>
              <a:t>● ● ● ●●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7" name="Straight Connector 6"/>
          <p:cNvCxnSpPr/>
          <p:nvPr/>
        </p:nvCxnSpPr>
        <p:spPr>
          <a:xfrm flipV="1">
            <a:off x="4563073" y="6243808"/>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3074" name="Picture 2" descr="Tomatoes 101: Nutrition Facts and Health Benefi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692" y="862696"/>
            <a:ext cx="5331189" cy="2991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710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571130" y="25239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729307" y="1398495"/>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4</a:t>
            </a:r>
            <a:endParaRPr lang="en-GB" sz="5400" dirty="0">
              <a:solidFill>
                <a:srgbClr val="FF0000"/>
              </a:solidFill>
              <a:latin typeface="Comic Sans MS" panose="030F0702030302020204" pitchFamily="66" charset="0"/>
            </a:endParaRPr>
          </a:p>
        </p:txBody>
      </p:sp>
      <p:pic>
        <p:nvPicPr>
          <p:cNvPr id="7170" name="Picture 2" descr="Michael Rosen's favourite books: Quentin Blake's Clown, Coram Bo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720" y="1130259"/>
            <a:ext cx="5918566" cy="3511014"/>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p:cNvSpPr/>
          <p:nvPr/>
        </p:nvSpPr>
        <p:spPr>
          <a:xfrm>
            <a:off x="2909455" y="3962400"/>
            <a:ext cx="1620981" cy="50160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692728" y="5148449"/>
            <a:ext cx="8393644" cy="2585323"/>
          </a:xfrm>
          <a:prstGeom prst="rect">
            <a:avLst/>
          </a:prstGeom>
          <a:noFill/>
        </p:spPr>
        <p:txBody>
          <a:bodyPr wrap="none" rtlCol="0">
            <a:spAutoFit/>
          </a:bodyPr>
          <a:lstStyle/>
          <a:p>
            <a:r>
              <a:rPr lang="en-GB" sz="5400" dirty="0">
                <a:solidFill>
                  <a:srgbClr val="FF0000"/>
                </a:solidFill>
                <a:latin typeface="Comic Sans MS" panose="030F0702030302020204" pitchFamily="66" charset="0"/>
              </a:rPr>
              <a:t>a</a:t>
            </a:r>
            <a:r>
              <a:rPr lang="en-GB" sz="5400" dirty="0" smtClean="0">
                <a:solidFill>
                  <a:srgbClr val="FF0000"/>
                </a:solidFill>
                <a:latin typeface="Comic Sans MS" panose="030F0702030302020204" pitchFamily="66" charset="0"/>
              </a:rPr>
              <a:t> u </a:t>
            </a:r>
            <a:r>
              <a:rPr lang="en-GB" sz="5400" dirty="0" smtClean="0">
                <a:latin typeface="Comic Sans MS" panose="030F0702030302020204" pitchFamily="66" charset="0"/>
              </a:rPr>
              <a:t>t h o r              </a:t>
            </a:r>
            <a:r>
              <a:rPr lang="en-GB" sz="5400" dirty="0" smtClean="0">
                <a:solidFill>
                  <a:srgbClr val="FF0000"/>
                </a:solidFill>
                <a:latin typeface="Comic Sans MS" panose="030F0702030302020204" pitchFamily="66" charset="0"/>
              </a:rPr>
              <a:t>au</a:t>
            </a:r>
            <a:r>
              <a:rPr lang="en-GB" sz="5400" dirty="0" smtClean="0">
                <a:latin typeface="Comic Sans MS" panose="030F0702030302020204" pitchFamily="66" charset="0"/>
              </a:rPr>
              <a:t>thor</a:t>
            </a: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7" name="Straight Connector 6"/>
          <p:cNvCxnSpPr/>
          <p:nvPr/>
        </p:nvCxnSpPr>
        <p:spPr>
          <a:xfrm flipV="1">
            <a:off x="850055" y="6451868"/>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3101003" y="6441110"/>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6940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571130" y="25239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729307" y="1398495"/>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4</a:t>
            </a:r>
            <a:endParaRPr lang="en-GB" sz="5400" dirty="0">
              <a:solidFill>
                <a:srgbClr val="FF0000"/>
              </a:solidFill>
              <a:latin typeface="Comic Sans MS" panose="030F0702030302020204" pitchFamily="66" charset="0"/>
            </a:endParaRPr>
          </a:p>
        </p:txBody>
      </p:sp>
      <p:pic>
        <p:nvPicPr>
          <p:cNvPr id="5" name="Picture 4" descr="What It's Like to Experience a Cape Canaveral Rocket Launch ..."/>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2417" y="1099271"/>
            <a:ext cx="4930747" cy="2876984"/>
          </a:xfrm>
          <a:prstGeom prst="rect">
            <a:avLst/>
          </a:prstGeom>
          <a:noFill/>
          <a:ln>
            <a:noFill/>
          </a:ln>
        </p:spPr>
      </p:pic>
      <p:sp>
        <p:nvSpPr>
          <p:cNvPr id="4" name="TextBox 3"/>
          <p:cNvSpPr txBox="1"/>
          <p:nvPr/>
        </p:nvSpPr>
        <p:spPr>
          <a:xfrm>
            <a:off x="1371600" y="4779818"/>
            <a:ext cx="8573181" cy="1754326"/>
          </a:xfrm>
          <a:prstGeom prst="rect">
            <a:avLst/>
          </a:prstGeom>
          <a:noFill/>
        </p:spPr>
        <p:txBody>
          <a:bodyPr wrap="none" rtlCol="0">
            <a:spAutoFit/>
          </a:bodyPr>
          <a:lstStyle/>
          <a:p>
            <a:r>
              <a:rPr lang="en-GB" sz="5400" dirty="0">
                <a:latin typeface="Comic Sans MS" panose="030F0702030302020204" pitchFamily="66" charset="0"/>
              </a:rPr>
              <a:t>l</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 u</a:t>
            </a:r>
            <a:r>
              <a:rPr lang="en-GB" sz="5400" dirty="0" smtClean="0">
                <a:latin typeface="Comic Sans MS" panose="030F0702030302020204" pitchFamily="66" charset="0"/>
              </a:rPr>
              <a:t> n c h                l</a:t>
            </a:r>
            <a:r>
              <a:rPr lang="en-GB" sz="5400" dirty="0" smtClean="0">
                <a:solidFill>
                  <a:srgbClr val="FF0000"/>
                </a:solidFill>
                <a:latin typeface="Comic Sans MS" panose="030F0702030302020204" pitchFamily="66" charset="0"/>
              </a:rPr>
              <a:t>au</a:t>
            </a:r>
            <a:r>
              <a:rPr lang="en-GB" sz="5400" dirty="0" smtClean="0">
                <a:latin typeface="Comic Sans MS" panose="030F0702030302020204" pitchFamily="66" charset="0"/>
              </a:rPr>
              <a:t>nch</a:t>
            </a:r>
          </a:p>
          <a:p>
            <a:r>
              <a:rPr lang="en-GB" sz="5400" dirty="0">
                <a:solidFill>
                  <a:srgbClr val="FF0000"/>
                </a:solidFill>
                <a:latin typeface="Comic Sans MS" panose="030F0702030302020204" pitchFamily="66" charset="0"/>
              </a:rPr>
              <a:t>●</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t>
            </a:r>
            <a:endParaRPr lang="en-GB" sz="5400" dirty="0">
              <a:latin typeface="Comic Sans MS" panose="030F0702030302020204" pitchFamily="66" charset="0"/>
            </a:endParaRPr>
          </a:p>
        </p:txBody>
      </p:sp>
      <p:cxnSp>
        <p:nvCxnSpPr>
          <p:cNvPr id="7" name="Straight Connector 6"/>
          <p:cNvCxnSpPr/>
          <p:nvPr/>
        </p:nvCxnSpPr>
        <p:spPr>
          <a:xfrm flipV="1">
            <a:off x="1875663" y="6116262"/>
            <a:ext cx="882127" cy="2483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3662527" y="6094745"/>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433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571130" y="25239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729307" y="1398495"/>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5</a:t>
            </a:r>
            <a:endParaRPr lang="en-GB" sz="5400" dirty="0">
              <a:solidFill>
                <a:srgbClr val="FF0000"/>
              </a:solidFill>
              <a:latin typeface="Comic Sans MS" panose="030F0702030302020204" pitchFamily="66" charset="0"/>
            </a:endParaRPr>
          </a:p>
        </p:txBody>
      </p:sp>
      <p:pic>
        <p:nvPicPr>
          <p:cNvPr id="4" name="Picture 3" descr="August 2020 Calendars – Printable Calendar 2020"/>
          <p:cNvPicPr/>
          <p:nvPr/>
        </p:nvPicPr>
        <p:blipFill>
          <a:blip r:embed="rId2">
            <a:extLst>
              <a:ext uri="{28A0092B-C50C-407E-A947-70E740481C1C}">
                <a14:useLocalDpi xmlns:a14="http://schemas.microsoft.com/office/drawing/2010/main" val="0"/>
              </a:ext>
            </a:extLst>
          </a:blip>
          <a:srcRect/>
          <a:stretch>
            <a:fillRect/>
          </a:stretch>
        </p:blipFill>
        <p:spPr bwMode="auto">
          <a:xfrm>
            <a:off x="518188" y="553211"/>
            <a:ext cx="4671695" cy="3609975"/>
          </a:xfrm>
          <a:prstGeom prst="rect">
            <a:avLst/>
          </a:prstGeom>
          <a:noFill/>
          <a:ln>
            <a:noFill/>
          </a:ln>
        </p:spPr>
      </p:pic>
      <p:sp>
        <p:nvSpPr>
          <p:cNvPr id="5" name="Rectangle 4"/>
          <p:cNvSpPr/>
          <p:nvPr/>
        </p:nvSpPr>
        <p:spPr>
          <a:xfrm>
            <a:off x="1676400" y="623455"/>
            <a:ext cx="1357745" cy="62345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692727" y="4847626"/>
            <a:ext cx="11014364" cy="4247317"/>
          </a:xfrm>
          <a:prstGeom prst="rect">
            <a:avLst/>
          </a:prstGeom>
          <a:noFill/>
        </p:spPr>
        <p:txBody>
          <a:bodyPr wrap="square" rtlCol="0">
            <a:spAutoFit/>
          </a:bodyPr>
          <a:lstStyle/>
          <a:p>
            <a:r>
              <a:rPr lang="en-GB" sz="5400" dirty="0" smtClean="0">
                <a:solidFill>
                  <a:srgbClr val="FF0000"/>
                </a:solidFill>
                <a:latin typeface="Comic Sans MS" panose="030F0702030302020204" pitchFamily="66" charset="0"/>
              </a:rPr>
              <a:t> A u</a:t>
            </a:r>
            <a:r>
              <a:rPr lang="en-GB" sz="5400" dirty="0" smtClean="0">
                <a:latin typeface="Comic Sans MS" panose="030F0702030302020204" pitchFamily="66" charset="0"/>
              </a:rPr>
              <a:t> g u s t                  </a:t>
            </a:r>
            <a:r>
              <a:rPr lang="en-GB" sz="5400" dirty="0" smtClean="0">
                <a:solidFill>
                  <a:srgbClr val="FF0000"/>
                </a:solidFill>
                <a:latin typeface="Comic Sans MS" panose="030F0702030302020204" pitchFamily="66" charset="0"/>
              </a:rPr>
              <a:t>Au</a:t>
            </a:r>
            <a:r>
              <a:rPr lang="en-GB" sz="5400" dirty="0" smtClean="0">
                <a:latin typeface="Comic Sans MS" panose="030F0702030302020204" pitchFamily="66" charset="0"/>
              </a:rPr>
              <a:t>gust</a:t>
            </a:r>
          </a:p>
          <a:p>
            <a:r>
              <a:rPr lang="en-GB" sz="5400" dirty="0">
                <a:latin typeface="Comic Sans MS" panose="030F0702030302020204" pitchFamily="66" charset="0"/>
              </a:rPr>
              <a:t> </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 ●●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7" name="Straight Connector 6"/>
          <p:cNvCxnSpPr/>
          <p:nvPr/>
        </p:nvCxnSpPr>
        <p:spPr>
          <a:xfrm flipV="1">
            <a:off x="1113291" y="6188631"/>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594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heel(1)">
                                      <p:cBhvr>
                                        <p:cTn id="12" dur="2000"/>
                                        <p:tgtEl>
                                          <p:spTgt spid="6">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wheel(1)">
                                      <p:cBhvr>
                                        <p:cTn id="15" dur="2000"/>
                                        <p:tgtEl>
                                          <p:spTgt spid="6">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1)">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571130" y="25239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729307" y="1398495"/>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6</a:t>
            </a:r>
            <a:endParaRPr lang="en-GB" sz="5400" dirty="0">
              <a:solidFill>
                <a:srgbClr val="FF0000"/>
              </a:solidFill>
              <a:latin typeface="Comic Sans MS" panose="030F0702030302020204" pitchFamily="66" charset="0"/>
            </a:endParaRPr>
          </a:p>
        </p:txBody>
      </p:sp>
      <p:pic>
        <p:nvPicPr>
          <p:cNvPr id="4" name="Picture 3" descr="Haunted House: Jack Prelutsky Poem for Students and Children ..."/>
          <p:cNvPicPr/>
          <p:nvPr/>
        </p:nvPicPr>
        <p:blipFill>
          <a:blip r:embed="rId2">
            <a:extLst>
              <a:ext uri="{28A0092B-C50C-407E-A947-70E740481C1C}">
                <a14:useLocalDpi xmlns:a14="http://schemas.microsoft.com/office/drawing/2010/main" val="0"/>
              </a:ext>
            </a:extLst>
          </a:blip>
          <a:srcRect/>
          <a:stretch>
            <a:fillRect/>
          </a:stretch>
        </p:blipFill>
        <p:spPr bwMode="auto">
          <a:xfrm>
            <a:off x="397453" y="899682"/>
            <a:ext cx="5366038" cy="3242827"/>
          </a:xfrm>
          <a:prstGeom prst="rect">
            <a:avLst/>
          </a:prstGeom>
          <a:noFill/>
          <a:ln>
            <a:noFill/>
          </a:ln>
        </p:spPr>
      </p:pic>
      <p:sp>
        <p:nvSpPr>
          <p:cNvPr id="5" name="TextBox 4"/>
          <p:cNvSpPr txBox="1"/>
          <p:nvPr/>
        </p:nvSpPr>
        <p:spPr>
          <a:xfrm>
            <a:off x="900545" y="5098473"/>
            <a:ext cx="8470589" cy="5078313"/>
          </a:xfrm>
          <a:prstGeom prst="rect">
            <a:avLst/>
          </a:prstGeom>
          <a:noFill/>
        </p:spPr>
        <p:txBody>
          <a:bodyPr wrap="none" rtlCol="0">
            <a:spAutoFit/>
          </a:bodyPr>
          <a:lstStyle/>
          <a:p>
            <a:r>
              <a:rPr lang="en-GB" sz="5400" dirty="0">
                <a:latin typeface="Comic Sans MS" panose="030F0702030302020204" pitchFamily="66" charset="0"/>
              </a:rPr>
              <a:t>h</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 u </a:t>
            </a:r>
            <a:r>
              <a:rPr lang="en-GB" sz="5400" dirty="0" smtClean="0">
                <a:latin typeface="Comic Sans MS" panose="030F0702030302020204" pitchFamily="66" charset="0"/>
              </a:rPr>
              <a:t>n t e d         h</a:t>
            </a:r>
            <a:r>
              <a:rPr lang="en-GB" sz="5400" dirty="0" smtClean="0">
                <a:solidFill>
                  <a:srgbClr val="FF0000"/>
                </a:solidFill>
                <a:latin typeface="Comic Sans MS" panose="030F0702030302020204" pitchFamily="66" charset="0"/>
              </a:rPr>
              <a:t>au</a:t>
            </a:r>
            <a:r>
              <a:rPr lang="en-GB" sz="5400" dirty="0" smtClean="0">
                <a:latin typeface="Comic Sans MS" panose="030F0702030302020204" pitchFamily="66" charset="0"/>
              </a:rPr>
              <a:t>nted</a:t>
            </a:r>
          </a:p>
          <a:p>
            <a:r>
              <a:rPr lang="en-GB" sz="5400" dirty="0" smtClean="0">
                <a:solidFill>
                  <a:srgbClr val="FF0000"/>
                </a:solidFill>
                <a:latin typeface="Comic Sans MS" panose="030F0702030302020204" pitchFamily="66" charset="0"/>
              </a:rPr>
              <a:t>●      ●● ●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6" name="Straight Connector 5"/>
          <p:cNvCxnSpPr/>
          <p:nvPr/>
        </p:nvCxnSpPr>
        <p:spPr>
          <a:xfrm flipV="1">
            <a:off x="1667473" y="6465722"/>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9592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ircle(in)">
                                      <p:cBhvr>
                                        <p:cTn id="12" dur="2000"/>
                                        <p:tgtEl>
                                          <p:spTgt spid="5">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circle(in)">
                                      <p:cBhvr>
                                        <p:cTn id="15" dur="2000"/>
                                        <p:tgtEl>
                                          <p:spTgt spid="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ircle(in)">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 y="125978"/>
            <a:ext cx="12075459" cy="1569660"/>
          </a:xfrm>
          <a:prstGeom prst="rect">
            <a:avLst/>
          </a:prstGeom>
        </p:spPr>
        <p:txBody>
          <a:bodyPr wrap="square">
            <a:spAutoFit/>
          </a:bodyPr>
          <a:lstStyle/>
          <a:p>
            <a:r>
              <a:rPr lang="en-GB" sz="2400" dirty="0">
                <a:latin typeface="Comic Sans MS" panose="030F0702030302020204" pitchFamily="66" charset="0"/>
              </a:rPr>
              <a:t>On </a:t>
            </a:r>
            <a:r>
              <a:rPr lang="en-GB" sz="2400" dirty="0" err="1">
                <a:latin typeface="Comic Sans MS" panose="030F0702030302020204" pitchFamily="66" charset="0"/>
              </a:rPr>
              <a:t>Twinkl</a:t>
            </a:r>
            <a:r>
              <a:rPr lang="en-GB" sz="2400" dirty="0">
                <a:latin typeface="Comic Sans MS" panose="030F0702030302020204" pitchFamily="66" charset="0"/>
              </a:rPr>
              <a:t> there are some worksheets for each sound if you want to carry </a:t>
            </a:r>
          </a:p>
          <a:p>
            <a:r>
              <a:rPr lang="en-GB" sz="2400" dirty="0">
                <a:latin typeface="Comic Sans MS" panose="030F0702030302020204" pitchFamily="66" charset="0"/>
              </a:rPr>
              <a:t>on </a:t>
            </a:r>
            <a:r>
              <a:rPr lang="en-GB" sz="2400" dirty="0" smtClean="0">
                <a:latin typeface="Comic Sans MS" panose="030F0702030302020204" pitchFamily="66" charset="0"/>
              </a:rPr>
              <a:t>learning. </a:t>
            </a:r>
            <a:r>
              <a:rPr lang="en-GB" sz="2400" dirty="0">
                <a:latin typeface="Comic Sans MS" panose="030F0702030302020204" pitchFamily="66" charset="0"/>
              </a:rPr>
              <a:t>L</a:t>
            </a:r>
            <a:r>
              <a:rPr lang="en-GB" sz="2400" dirty="0" smtClean="0">
                <a:latin typeface="Comic Sans MS" panose="030F0702030302020204" pitchFamily="66" charset="0"/>
              </a:rPr>
              <a:t>ook </a:t>
            </a:r>
            <a:r>
              <a:rPr lang="en-GB" sz="2400" dirty="0">
                <a:latin typeface="Comic Sans MS" panose="030F0702030302020204" pitchFamily="66" charset="0"/>
              </a:rPr>
              <a:t>for sounds in your reading book or on signs</a:t>
            </a:r>
            <a:r>
              <a:rPr lang="en-GB" sz="2400" dirty="0" smtClean="0">
                <a:latin typeface="Comic Sans MS" panose="030F0702030302020204" pitchFamily="66" charset="0"/>
              </a:rPr>
              <a:t>.</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For example:</a:t>
            </a:r>
            <a:endParaRPr lang="en-GB" sz="2400" dirty="0">
              <a:latin typeface="Comic Sans MS" panose="030F0702030302020204" pitchFamily="66" charset="0"/>
            </a:endParaRPr>
          </a:p>
        </p:txBody>
      </p:sp>
      <p:pic>
        <p:nvPicPr>
          <p:cNvPr id="7" name="Picture 6"/>
          <p:cNvPicPr/>
          <p:nvPr/>
        </p:nvPicPr>
        <p:blipFill rotWithShape="1">
          <a:blip r:embed="rId2"/>
          <a:srcRect l="35974" t="18805" r="36939" b="19278"/>
          <a:stretch/>
        </p:blipFill>
        <p:spPr bwMode="auto">
          <a:xfrm>
            <a:off x="2397269" y="1007051"/>
            <a:ext cx="2257858" cy="2996912"/>
          </a:xfrm>
          <a:prstGeom prst="rect">
            <a:avLst/>
          </a:prstGeom>
          <a:ln>
            <a:noFill/>
          </a:ln>
          <a:extLst>
            <a:ext uri="{53640926-AAD7-44D8-BBD7-CCE9431645EC}">
              <a14:shadowObscured xmlns:a14="http://schemas.microsoft.com/office/drawing/2010/main"/>
            </a:ext>
          </a:extLst>
        </p:spPr>
      </p:pic>
      <p:pic>
        <p:nvPicPr>
          <p:cNvPr id="8" name="Picture 7"/>
          <p:cNvPicPr/>
          <p:nvPr/>
        </p:nvPicPr>
        <p:blipFill rotWithShape="1">
          <a:blip r:embed="rId3">
            <a:extLst>
              <a:ext uri="{28A0092B-C50C-407E-A947-70E740481C1C}">
                <a14:useLocalDpi xmlns:a14="http://schemas.microsoft.com/office/drawing/2010/main" val="0"/>
              </a:ext>
            </a:extLst>
          </a:blip>
          <a:srcRect l="35688" t="18576" r="37798" b="20883"/>
          <a:stretch/>
        </p:blipFill>
        <p:spPr bwMode="auto">
          <a:xfrm>
            <a:off x="4963135" y="1007051"/>
            <a:ext cx="2172390" cy="2996912"/>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4"/>
          <a:srcRect l="40218" t="32259" r="40837" b="25014"/>
          <a:stretch/>
        </p:blipFill>
        <p:spPr bwMode="auto">
          <a:xfrm>
            <a:off x="9833096" y="881583"/>
            <a:ext cx="2147454" cy="3283528"/>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5">
            <a:extLst>
              <a:ext uri="{28A0092B-C50C-407E-A947-70E740481C1C}">
                <a14:useLocalDpi xmlns:a14="http://schemas.microsoft.com/office/drawing/2010/main" val="0"/>
              </a:ext>
            </a:extLst>
          </a:blip>
          <a:srcRect l="36977" t="18116" r="36222" b="20884"/>
          <a:stretch/>
        </p:blipFill>
        <p:spPr bwMode="auto">
          <a:xfrm>
            <a:off x="7325423" y="914056"/>
            <a:ext cx="2123378" cy="3089908"/>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6">
            <a:extLst>
              <a:ext uri="{28A0092B-C50C-407E-A947-70E740481C1C}">
                <a14:useLocalDpi xmlns:a14="http://schemas.microsoft.com/office/drawing/2010/main" val="0"/>
              </a:ext>
            </a:extLst>
          </a:blip>
          <a:srcRect l="40130" t="35775" r="41238" b="23177"/>
          <a:stretch/>
        </p:blipFill>
        <p:spPr bwMode="auto">
          <a:xfrm>
            <a:off x="141617" y="3009683"/>
            <a:ext cx="2407619" cy="330799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7">
            <a:extLst>
              <a:ext uri="{28A0092B-C50C-407E-A947-70E740481C1C}">
                <a14:useLocalDpi xmlns:a14="http://schemas.microsoft.com/office/drawing/2010/main" val="0"/>
              </a:ext>
            </a:extLst>
          </a:blip>
          <a:srcRect l="35544" t="21098" r="36939" b="16526"/>
          <a:stretch/>
        </p:blipFill>
        <p:spPr bwMode="auto">
          <a:xfrm>
            <a:off x="2935091" y="3795596"/>
            <a:ext cx="2284440" cy="3062404"/>
          </a:xfrm>
          <a:prstGeom prst="rect">
            <a:avLst/>
          </a:prstGeom>
          <a:ln>
            <a:noFill/>
          </a:ln>
          <a:extLst>
            <a:ext uri="{53640926-AAD7-44D8-BBD7-CCE9431645EC}">
              <a14:shadowObscured xmlns:a14="http://schemas.microsoft.com/office/drawing/2010/main"/>
            </a:ext>
          </a:extLst>
        </p:spPr>
      </p:pic>
      <p:pic>
        <p:nvPicPr>
          <p:cNvPr id="13" name="Picture 12"/>
          <p:cNvPicPr/>
          <p:nvPr/>
        </p:nvPicPr>
        <p:blipFill rotWithShape="1">
          <a:blip r:embed="rId8">
            <a:extLst>
              <a:ext uri="{28A0092B-C50C-407E-A947-70E740481C1C}">
                <a14:useLocalDpi xmlns:a14="http://schemas.microsoft.com/office/drawing/2010/main" val="0"/>
              </a:ext>
            </a:extLst>
          </a:blip>
          <a:srcRect l="40990" t="17887" r="40808" b="41293"/>
          <a:stretch/>
        </p:blipFill>
        <p:spPr bwMode="auto">
          <a:xfrm>
            <a:off x="5527539" y="3795596"/>
            <a:ext cx="2258716" cy="2965422"/>
          </a:xfrm>
          <a:prstGeom prst="rect">
            <a:avLst/>
          </a:prstGeom>
          <a:ln>
            <a:noFill/>
          </a:ln>
          <a:extLst>
            <a:ext uri="{53640926-AAD7-44D8-BBD7-CCE9431645EC}">
              <a14:shadowObscured xmlns:a14="http://schemas.microsoft.com/office/drawing/2010/main"/>
            </a:ext>
          </a:extLst>
        </p:spPr>
      </p:pic>
      <p:pic>
        <p:nvPicPr>
          <p:cNvPr id="14" name="Picture 13"/>
          <p:cNvPicPr/>
          <p:nvPr/>
        </p:nvPicPr>
        <p:blipFill rotWithShape="1">
          <a:blip r:embed="rId9">
            <a:extLst>
              <a:ext uri="{28A0092B-C50C-407E-A947-70E740481C1C}">
                <a14:useLocalDpi xmlns:a14="http://schemas.microsoft.com/office/drawing/2010/main" val="0"/>
              </a:ext>
            </a:extLst>
          </a:blip>
          <a:srcRect l="24221" t="18116" r="24900" b="24094"/>
          <a:stretch/>
        </p:blipFill>
        <p:spPr bwMode="auto">
          <a:xfrm>
            <a:off x="8094263" y="4194275"/>
            <a:ext cx="3585119" cy="24004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506273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52400" y="193638"/>
            <a:ext cx="11917680" cy="6924973"/>
          </a:xfrm>
          <a:prstGeom prst="rect">
            <a:avLst/>
          </a:prstGeom>
          <a:noFill/>
        </p:spPr>
        <p:txBody>
          <a:bodyPr wrap="square" rtlCol="0">
            <a:spAutoFit/>
          </a:bodyPr>
          <a:lstStyle/>
          <a:p>
            <a:r>
              <a:rPr lang="en-GB" dirty="0">
                <a:latin typeface="Comic Sans MS" panose="030F0702030302020204" pitchFamily="66" charset="0"/>
              </a:rPr>
              <a:t>Play </a:t>
            </a:r>
            <a:r>
              <a:rPr lang="en-GB" dirty="0" smtClean="0">
                <a:latin typeface="Comic Sans MS" panose="030F0702030302020204" pitchFamily="66" charset="0"/>
              </a:rPr>
              <a:t>Picnic on Pluto </a:t>
            </a:r>
            <a:r>
              <a:rPr lang="en-GB" dirty="0">
                <a:latin typeface="Comic Sans MS" panose="030F0702030302020204" pitchFamily="66" charset="0"/>
              </a:rPr>
              <a:t>on Phonics Play use the username and password provided. </a:t>
            </a:r>
          </a:p>
          <a:p>
            <a:r>
              <a:rPr lang="en-GB" dirty="0">
                <a:latin typeface="Comic Sans MS" panose="030F0702030302020204" pitchFamily="66" charset="0"/>
              </a:rPr>
              <a:t>Phase 5 and select </a:t>
            </a:r>
            <a:r>
              <a:rPr lang="en-GB" dirty="0" err="1" smtClean="0">
                <a:solidFill>
                  <a:srgbClr val="FF0000"/>
                </a:solidFill>
                <a:latin typeface="Comic Sans MS" panose="030F0702030302020204" pitchFamily="66" charset="0"/>
              </a:rPr>
              <a:t>oe</a:t>
            </a:r>
            <a:r>
              <a:rPr lang="en-GB" dirty="0" smtClean="0">
                <a:solidFill>
                  <a:srgbClr val="FF0000"/>
                </a:solidFill>
                <a:latin typeface="Comic Sans MS" panose="030F0702030302020204" pitchFamily="66" charset="0"/>
              </a:rPr>
              <a:t> </a:t>
            </a:r>
            <a:r>
              <a:rPr lang="en-GB" dirty="0" smtClean="0">
                <a:latin typeface="Comic Sans MS" panose="030F0702030302020204" pitchFamily="66" charset="0"/>
              </a:rPr>
              <a:t>or</a:t>
            </a:r>
            <a:r>
              <a:rPr lang="en-GB" dirty="0" smtClean="0">
                <a:solidFill>
                  <a:srgbClr val="FF0000"/>
                </a:solidFill>
                <a:latin typeface="Comic Sans MS" panose="030F0702030302020204" pitchFamily="66" charset="0"/>
              </a:rPr>
              <a:t> au</a:t>
            </a:r>
            <a:r>
              <a:rPr lang="en-GB" dirty="0" smtClean="0">
                <a:latin typeface="Comic Sans MS" panose="030F0702030302020204" pitchFamily="66" charset="0"/>
              </a:rPr>
              <a:t>.  You could enter your own words – </a:t>
            </a:r>
            <a:r>
              <a:rPr lang="en-GB" dirty="0" smtClean="0">
                <a:solidFill>
                  <a:srgbClr val="FFFF00"/>
                </a:solidFill>
                <a:latin typeface="Comic Sans MS" panose="030F0702030302020204" pitchFamily="66" charset="0"/>
              </a:rPr>
              <a:t>toe, goes, August, </a:t>
            </a:r>
            <a:r>
              <a:rPr lang="en-GB" dirty="0" err="1" smtClean="0">
                <a:solidFill>
                  <a:srgbClr val="FFFF00"/>
                </a:solidFill>
                <a:latin typeface="Comic Sans MS" panose="030F0702030302020204" pitchFamily="66" charset="0"/>
              </a:rPr>
              <a:t>poe</a:t>
            </a:r>
            <a:r>
              <a:rPr lang="en-GB" dirty="0" smtClean="0">
                <a:solidFill>
                  <a:srgbClr val="FFFF00"/>
                </a:solidFill>
                <a:latin typeface="Comic Sans MS" panose="030F0702030302020204" pitchFamily="66" charset="0"/>
              </a:rPr>
              <a:t>, </a:t>
            </a:r>
            <a:r>
              <a:rPr lang="en-GB" dirty="0" err="1" smtClean="0">
                <a:solidFill>
                  <a:srgbClr val="FFFF00"/>
                </a:solidFill>
                <a:latin typeface="Comic Sans MS" panose="030F0702030302020204" pitchFamily="66" charset="0"/>
              </a:rPr>
              <a:t>troes</a:t>
            </a:r>
            <a:r>
              <a:rPr lang="en-GB" dirty="0" smtClean="0">
                <a:solidFill>
                  <a:srgbClr val="FFFF00"/>
                </a:solidFill>
                <a:latin typeface="Comic Sans MS" panose="030F0702030302020204" pitchFamily="66" charset="0"/>
              </a:rPr>
              <a:t>, </a:t>
            </a:r>
            <a:r>
              <a:rPr lang="en-GB" dirty="0" err="1" smtClean="0">
                <a:solidFill>
                  <a:srgbClr val="FFFF00"/>
                </a:solidFill>
                <a:latin typeface="Comic Sans MS" panose="030F0702030302020204" pitchFamily="66" charset="0"/>
              </a:rPr>
              <a:t>baunch</a:t>
            </a:r>
            <a:r>
              <a:rPr lang="en-GB" dirty="0" smtClean="0">
                <a:solidFill>
                  <a:srgbClr val="FFFF00"/>
                </a:solidFill>
                <a:latin typeface="Comic Sans MS" panose="030F0702030302020204" pitchFamily="66" charset="0"/>
              </a:rPr>
              <a:t>, </a:t>
            </a:r>
            <a:r>
              <a:rPr lang="en-GB" dirty="0" err="1" smtClean="0">
                <a:solidFill>
                  <a:srgbClr val="FFFF00"/>
                </a:solidFill>
                <a:latin typeface="Comic Sans MS" panose="030F0702030302020204" pitchFamily="66" charset="0"/>
              </a:rPr>
              <a:t>audunk</a:t>
            </a:r>
            <a:r>
              <a:rPr lang="en-GB" dirty="0" smtClean="0">
                <a:solidFill>
                  <a:srgbClr val="FFFF00"/>
                </a:solidFill>
                <a:latin typeface="Comic Sans MS" panose="030F0702030302020204" pitchFamily="66" charset="0"/>
              </a:rPr>
              <a:t>. </a:t>
            </a:r>
            <a:r>
              <a:rPr lang="en-GB" dirty="0" smtClean="0">
                <a:latin typeface="Comic Sans MS" panose="030F0702030302020204" pitchFamily="66" charset="0"/>
              </a:rPr>
              <a:t>How </a:t>
            </a:r>
            <a:r>
              <a:rPr lang="en-GB" dirty="0">
                <a:latin typeface="Comic Sans MS" panose="030F0702030302020204" pitchFamily="66" charset="0"/>
              </a:rPr>
              <a:t>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p>
          <a:p>
            <a:endParaRPr lang="en-GB" dirty="0">
              <a:latin typeface="Comic Sans MS" panose="030F0702030302020204" pitchFamily="66" charset="0"/>
            </a:endParaRPr>
          </a:p>
          <a:p>
            <a:r>
              <a:rPr lang="en-GB" sz="4800" dirty="0" smtClean="0">
                <a:solidFill>
                  <a:srgbClr val="FFC000"/>
                </a:solidFill>
                <a:latin typeface="Comic Sans MS" panose="030F0702030302020204" pitchFamily="66" charset="0"/>
              </a:rPr>
              <a:t>Can a toe be jaunty?</a:t>
            </a:r>
          </a:p>
          <a:p>
            <a:endParaRPr lang="en-GB" sz="4800" dirty="0">
              <a:solidFill>
                <a:srgbClr val="FFC000"/>
              </a:solidFill>
              <a:latin typeface="Comic Sans MS" panose="030F0702030302020204" pitchFamily="66" charset="0"/>
            </a:endParaRPr>
          </a:p>
          <a:p>
            <a:r>
              <a:rPr lang="en-GB" sz="4800" dirty="0" smtClean="0">
                <a:solidFill>
                  <a:srgbClr val="002060"/>
                </a:solidFill>
                <a:latin typeface="Comic Sans MS" panose="030F0702030302020204" pitchFamily="66" charset="0"/>
              </a:rPr>
              <a:t>Can a rocket launch in August?</a:t>
            </a:r>
          </a:p>
          <a:p>
            <a:endParaRPr lang="en-GB" sz="4800" dirty="0" smtClean="0">
              <a:solidFill>
                <a:srgbClr val="002060"/>
              </a:solidFill>
              <a:latin typeface="Comic Sans MS" panose="030F0702030302020204" pitchFamily="66" charset="0"/>
            </a:endParaRPr>
          </a:p>
          <a:p>
            <a:r>
              <a:rPr lang="en-GB" sz="4800" dirty="0" smtClean="0">
                <a:solidFill>
                  <a:srgbClr val="FF0000"/>
                </a:solidFill>
                <a:latin typeface="Comic Sans MS" panose="030F0702030302020204" pitchFamily="66" charset="0"/>
              </a:rPr>
              <a:t>Will a hau</a:t>
            </a:r>
            <a:r>
              <a:rPr lang="en-GB" sz="5400" dirty="0" smtClean="0">
                <a:solidFill>
                  <a:srgbClr val="FF0000"/>
                </a:solidFill>
                <a:latin typeface="Comic Sans MS" panose="030F0702030302020204" pitchFamily="66" charset="0"/>
              </a:rPr>
              <a:t>nted venue make you scream?</a:t>
            </a:r>
            <a:endParaRPr lang="en-GB" sz="5400" dirty="0">
              <a:solidFill>
                <a:srgbClr val="FF0000"/>
              </a:solidFill>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25701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8" end="8"/>
                                            </p:txEl>
                                          </p:spTgt>
                                        </p:tgtEl>
                                        <p:attrNameLst>
                                          <p:attrName>style.visibility</p:attrName>
                                        </p:attrNameLst>
                                      </p:cBhvr>
                                      <p:to>
                                        <p:strVal val="visible"/>
                                      </p:to>
                                    </p:set>
                                    <p:animEffect transition="in" filter="fade">
                                      <p:cBhvr>
                                        <p:cTn id="7" dur="1000"/>
                                        <p:tgtEl>
                                          <p:spTgt spid="2">
                                            <p:txEl>
                                              <p:pRg st="8" end="8"/>
                                            </p:txEl>
                                          </p:spTgt>
                                        </p:tgtEl>
                                      </p:cBhvr>
                                    </p:animEffect>
                                    <p:anim calcmode="lin" valueType="num">
                                      <p:cBhvr>
                                        <p:cTn id="8"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10" end="10"/>
                                            </p:txEl>
                                          </p:spTgt>
                                        </p:tgtEl>
                                        <p:attrNameLst>
                                          <p:attrName>style.visibility</p:attrName>
                                        </p:attrNameLst>
                                      </p:cBhvr>
                                      <p:to>
                                        <p:strVal val="visible"/>
                                      </p:to>
                                    </p:set>
                                    <p:animEffect transition="in" filter="fade">
                                      <p:cBhvr>
                                        <p:cTn id="14"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7576" y="247426"/>
            <a:ext cx="11413864" cy="6340197"/>
          </a:xfrm>
          <a:prstGeom prst="rect">
            <a:avLst/>
          </a:prstGeom>
          <a:noFill/>
        </p:spPr>
        <p:txBody>
          <a:bodyPr wrap="square" rtlCol="0">
            <a:spAutoFit/>
          </a:bodyPr>
          <a:lstStyle/>
          <a:p>
            <a:r>
              <a:rPr lang="en-GB" sz="3200" dirty="0" smtClean="0">
                <a:solidFill>
                  <a:srgbClr val="FF0000"/>
                </a:solidFill>
                <a:latin typeface="Comic Sans MS" panose="030F0702030302020204" pitchFamily="66" charset="0"/>
              </a:rPr>
              <a:t>Friday: </a:t>
            </a:r>
            <a:r>
              <a:rPr lang="en-GB" sz="3200" dirty="0">
                <a:latin typeface="Comic Sans MS" panose="030F0702030302020204" pitchFamily="66" charset="0"/>
              </a:rPr>
              <a:t>Practise the phonemes and graphemes on the sheet (slide 2) using the </a:t>
            </a:r>
            <a:r>
              <a:rPr lang="en-GB" sz="3200" dirty="0">
                <a:solidFill>
                  <a:srgbClr val="FF0000"/>
                </a:solidFill>
                <a:latin typeface="Comic Sans MS" panose="030F0702030302020204" pitchFamily="66" charset="0"/>
              </a:rPr>
              <a:t>Pure Sound </a:t>
            </a:r>
            <a:r>
              <a:rPr lang="en-GB" sz="3200" dirty="0">
                <a:latin typeface="Comic Sans MS" panose="030F0702030302020204" pitchFamily="66" charset="0"/>
              </a:rPr>
              <a:t>and the tricky phonemes. Including GPCs </a:t>
            </a:r>
            <a:r>
              <a:rPr lang="en-GB" sz="3200" dirty="0" err="1" smtClean="0">
                <a:solidFill>
                  <a:srgbClr val="FF0000"/>
                </a:solidFill>
                <a:latin typeface="Comic Sans MS" panose="030F0702030302020204" pitchFamily="66" charset="0"/>
              </a:rPr>
              <a:t>wh</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ph</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ew</a:t>
            </a:r>
            <a:r>
              <a:rPr lang="en-GB" sz="3200" dirty="0" smtClean="0">
                <a:solidFill>
                  <a:srgbClr val="FF0000"/>
                </a:solidFill>
                <a:latin typeface="Comic Sans MS" panose="030F0702030302020204" pitchFamily="66" charset="0"/>
              </a:rPr>
              <a:t>, </a:t>
            </a:r>
            <a:r>
              <a:rPr lang="en-GB" sz="3200" dirty="0" err="1" smtClean="0">
                <a:solidFill>
                  <a:srgbClr val="FF0000"/>
                </a:solidFill>
                <a:latin typeface="Comic Sans MS" panose="030F0702030302020204" pitchFamily="66" charset="0"/>
              </a:rPr>
              <a:t>oe</a:t>
            </a:r>
            <a:r>
              <a:rPr lang="en-GB" sz="3200" dirty="0" smtClean="0">
                <a:solidFill>
                  <a:srgbClr val="FF0000"/>
                </a:solidFill>
                <a:latin typeface="Comic Sans MS" panose="030F0702030302020204" pitchFamily="66" charset="0"/>
              </a:rPr>
              <a:t>, au.</a:t>
            </a:r>
            <a:endParaRPr lang="en-GB" sz="3200" dirty="0">
              <a:solidFill>
                <a:srgbClr val="FF0000"/>
              </a:solidFill>
              <a:latin typeface="Comic Sans MS" panose="030F0702030302020204" pitchFamily="66" charset="0"/>
            </a:endParaRPr>
          </a:p>
          <a:p>
            <a:endParaRPr lang="en-GB" sz="3200" dirty="0" smtClean="0">
              <a:solidFill>
                <a:srgbClr val="FF0000"/>
              </a:solidFill>
              <a:latin typeface="Comic Sans MS" panose="030F0702030302020204" pitchFamily="66" charset="0"/>
            </a:endParaRPr>
          </a:p>
          <a:p>
            <a:r>
              <a:rPr lang="en-GB" sz="3600" dirty="0">
                <a:solidFill>
                  <a:srgbClr val="7030A0"/>
                </a:solidFill>
                <a:latin typeface="Comic Sans MS" panose="030F0702030302020204" pitchFamily="66" charset="0"/>
              </a:rPr>
              <a:t>Today we are learning the grapheme </a:t>
            </a:r>
            <a:r>
              <a:rPr lang="en-GB" sz="3600" dirty="0" err="1" smtClean="0">
                <a:solidFill>
                  <a:srgbClr val="FF0000"/>
                </a:solidFill>
                <a:latin typeface="Comic Sans MS" panose="030F0702030302020204" pitchFamily="66" charset="0"/>
              </a:rPr>
              <a:t>ey</a:t>
            </a:r>
            <a:r>
              <a:rPr lang="en-GB" sz="4400" dirty="0" smtClean="0">
                <a:latin typeface="Comic Sans MS" panose="030F0702030302020204" pitchFamily="66" charset="0"/>
              </a:rPr>
              <a:t>.</a:t>
            </a:r>
            <a:r>
              <a:rPr lang="en-GB" sz="5400" dirty="0" smtClean="0">
                <a:solidFill>
                  <a:srgbClr val="FF0000"/>
                </a:solidFill>
                <a:latin typeface="Comic Sans MS" panose="030F0702030302020204" pitchFamily="66" charset="0"/>
              </a:rPr>
              <a:t> </a:t>
            </a:r>
            <a:endParaRPr lang="en-GB" sz="5400" dirty="0">
              <a:solidFill>
                <a:srgbClr val="FF0000"/>
              </a:solidFill>
              <a:latin typeface="Comic Sans MS" panose="030F0702030302020204" pitchFamily="66" charset="0"/>
            </a:endParaRPr>
          </a:p>
          <a:p>
            <a:r>
              <a:rPr lang="en-GB" sz="3200" dirty="0">
                <a:latin typeface="Comic Sans MS" panose="030F0702030302020204" pitchFamily="66" charset="0"/>
              </a:rPr>
              <a:t>Write the phoneme </a:t>
            </a:r>
            <a:r>
              <a:rPr lang="en-GB" sz="3200" dirty="0" err="1" smtClean="0">
                <a:solidFill>
                  <a:srgbClr val="FF0000"/>
                </a:solidFill>
                <a:latin typeface="Comic Sans MS" panose="030F0702030302020204" pitchFamily="66" charset="0"/>
              </a:rPr>
              <a:t>ey</a:t>
            </a:r>
            <a:r>
              <a:rPr lang="en-GB" sz="3200" dirty="0" smtClean="0">
                <a:solidFill>
                  <a:srgbClr val="FF0000"/>
                </a:solidFill>
                <a:latin typeface="Comic Sans MS" panose="030F0702030302020204" pitchFamily="66" charset="0"/>
              </a:rPr>
              <a:t> </a:t>
            </a:r>
            <a:r>
              <a:rPr lang="en-GB" sz="3200" dirty="0">
                <a:latin typeface="Comic Sans MS" panose="030F0702030302020204" pitchFamily="66" charset="0"/>
              </a:rPr>
              <a:t>in the air or on your adult’s, brother’s or sister’s back using your finger.</a:t>
            </a:r>
          </a:p>
          <a:p>
            <a:endParaRPr lang="en-GB" sz="3200" dirty="0">
              <a:latin typeface="Comic Sans MS" panose="030F0702030302020204" pitchFamily="66" charset="0"/>
            </a:endParaRPr>
          </a:p>
          <a:p>
            <a:r>
              <a:rPr lang="en-GB" sz="3200" dirty="0">
                <a:latin typeface="Comic Sans MS" panose="030F0702030302020204" pitchFamily="66" charset="0"/>
              </a:rPr>
              <a:t>Watch Geraldine the Giraffe</a:t>
            </a:r>
          </a:p>
          <a:p>
            <a:r>
              <a:rPr lang="en-GB" sz="3200" dirty="0">
                <a:hlinkClick r:id="rId2"/>
              </a:rPr>
              <a:t>https://www.youtube.com/watch?v=XDruUMOtzZw</a:t>
            </a:r>
            <a:endParaRPr lang="en-GB" sz="3200" dirty="0">
              <a:solidFill>
                <a:srgbClr val="002060"/>
              </a:solidFill>
              <a:latin typeface="Comic Sans MS" panose="030F0702030302020204" pitchFamily="66" charset="0"/>
            </a:endParaRPr>
          </a:p>
          <a:p>
            <a:r>
              <a:rPr lang="en-GB" sz="3200" dirty="0" smtClean="0">
                <a:solidFill>
                  <a:srgbClr val="002060"/>
                </a:solidFill>
                <a:latin typeface="Comic Sans MS" panose="030F0702030302020204" pitchFamily="66" charset="0"/>
              </a:rPr>
              <a:t> </a:t>
            </a:r>
            <a:r>
              <a:rPr lang="en-GB" sz="3200" dirty="0">
                <a:latin typeface="Comic Sans MS" panose="030F0702030302020204" pitchFamily="66" charset="0"/>
              </a:rPr>
              <a:t>Let’s see what other words have </a:t>
            </a:r>
            <a:r>
              <a:rPr lang="en-GB" sz="3200" dirty="0" err="1" smtClean="0">
                <a:solidFill>
                  <a:srgbClr val="FF0000"/>
                </a:solidFill>
                <a:latin typeface="Comic Sans MS" panose="030F0702030302020204" pitchFamily="66" charset="0"/>
              </a:rPr>
              <a:t>ey</a:t>
            </a:r>
            <a:r>
              <a:rPr lang="en-GB" sz="3200" dirty="0" smtClean="0">
                <a:solidFill>
                  <a:srgbClr val="FF0000"/>
                </a:solidFill>
                <a:latin typeface="Comic Sans MS" panose="030F0702030302020204" pitchFamily="66" charset="0"/>
              </a:rPr>
              <a:t> </a:t>
            </a:r>
            <a:r>
              <a:rPr lang="en-GB" sz="3200" dirty="0">
                <a:latin typeface="Comic Sans MS" panose="030F0702030302020204" pitchFamily="66" charset="0"/>
              </a:rPr>
              <a:t>in them. </a:t>
            </a:r>
          </a:p>
          <a:p>
            <a:endParaRPr lang="en-GB" sz="32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27344038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Explosion 2 6"/>
          <p:cNvSpPr/>
          <p:nvPr/>
        </p:nvSpPr>
        <p:spPr>
          <a:xfrm>
            <a:off x="7216590" y="1264447"/>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239074" y="2655129"/>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5</a:t>
            </a:r>
          </a:p>
        </p:txBody>
      </p:sp>
      <p:sp>
        <p:nvSpPr>
          <p:cNvPr id="9" name="Rectangle 8"/>
          <p:cNvSpPr/>
          <p:nvPr/>
        </p:nvSpPr>
        <p:spPr>
          <a:xfrm>
            <a:off x="475129" y="252390"/>
            <a:ext cx="10766611" cy="1938992"/>
          </a:xfrm>
          <a:prstGeom prst="rect">
            <a:avLst/>
          </a:prstGeom>
        </p:spPr>
        <p:txBody>
          <a:bodyPr wrap="square">
            <a:spAutoFit/>
          </a:bodyPr>
          <a:lstStyle/>
          <a:p>
            <a:r>
              <a:rPr lang="en-GB" sz="2400" dirty="0">
                <a:latin typeface="Comic Sans MS" panose="030F0702030302020204" pitchFamily="66" charset="0"/>
              </a:rPr>
              <a:t>Look at each picture.</a:t>
            </a:r>
          </a:p>
          <a:p>
            <a:r>
              <a:rPr lang="en-GB" sz="2400" dirty="0">
                <a:latin typeface="Comic Sans MS" panose="030F0702030302020204" pitchFamily="66" charset="0"/>
              </a:rPr>
              <a:t>Say the word. </a:t>
            </a:r>
          </a:p>
          <a:p>
            <a:r>
              <a:rPr lang="en-GB" sz="2400" dirty="0">
                <a:latin typeface="Comic Sans MS" panose="030F0702030302020204" pitchFamily="66" charset="0"/>
              </a:rPr>
              <a:t>Sound Talk  or Robot Talk the word and Count the phonemes (sounds). </a:t>
            </a:r>
          </a:p>
          <a:p>
            <a:r>
              <a:rPr lang="en-GB" sz="2400" dirty="0">
                <a:latin typeface="Comic Sans MS" panose="030F0702030302020204" pitchFamily="66" charset="0"/>
              </a:rPr>
              <a:t>Try writing it.</a:t>
            </a:r>
          </a:p>
          <a:p>
            <a:r>
              <a:rPr lang="en-GB" sz="2400" dirty="0">
                <a:latin typeface="Comic Sans MS" panose="030F0702030302020204" pitchFamily="66" charset="0"/>
              </a:rPr>
              <a:t>Then check if you are right by clicking.  </a:t>
            </a:r>
          </a:p>
        </p:txBody>
      </p:sp>
      <p:sp>
        <p:nvSpPr>
          <p:cNvPr id="11" name="TextBox 10"/>
          <p:cNvSpPr txBox="1"/>
          <p:nvPr/>
        </p:nvSpPr>
        <p:spPr>
          <a:xfrm>
            <a:off x="651164" y="5150202"/>
            <a:ext cx="9310253" cy="4247317"/>
          </a:xfrm>
          <a:prstGeom prst="rect">
            <a:avLst/>
          </a:prstGeom>
          <a:noFill/>
        </p:spPr>
        <p:txBody>
          <a:bodyPr wrap="square" rtlCol="0">
            <a:spAutoFit/>
          </a:bodyPr>
          <a:lstStyle/>
          <a:p>
            <a:r>
              <a:rPr lang="en-GB" sz="5400" dirty="0">
                <a:latin typeface="Comic Sans MS" panose="030F0702030302020204" pitchFamily="66" charset="0"/>
              </a:rPr>
              <a:t>d</a:t>
            </a:r>
            <a:r>
              <a:rPr lang="en-GB" sz="5400" dirty="0" smtClean="0">
                <a:latin typeface="Comic Sans MS" panose="030F0702030302020204" pitchFamily="66" charset="0"/>
              </a:rPr>
              <a:t> o n k </a:t>
            </a:r>
            <a:r>
              <a:rPr lang="en-GB" sz="5400" dirty="0" smtClean="0">
                <a:solidFill>
                  <a:srgbClr val="FF0000"/>
                </a:solidFill>
                <a:latin typeface="Comic Sans MS" panose="030F0702030302020204" pitchFamily="66" charset="0"/>
              </a:rPr>
              <a:t>e y</a:t>
            </a:r>
            <a:r>
              <a:rPr lang="en-GB" sz="5400" dirty="0" smtClean="0">
                <a:latin typeface="Comic Sans MS" panose="030F0702030302020204" pitchFamily="66" charset="0"/>
              </a:rPr>
              <a:t>                 donk</a:t>
            </a:r>
            <a:r>
              <a:rPr lang="en-GB" sz="5400" dirty="0" smtClean="0">
                <a:solidFill>
                  <a:srgbClr val="FF0000"/>
                </a:solidFill>
                <a:latin typeface="Comic Sans MS" panose="030F0702030302020204" pitchFamily="66" charset="0"/>
              </a:rPr>
              <a:t>ey</a:t>
            </a:r>
          </a:p>
          <a:p>
            <a:r>
              <a:rPr lang="en-GB" sz="5400" dirty="0" smtClean="0">
                <a:solidFill>
                  <a:srgbClr val="FF0000"/>
                </a:solidFill>
                <a:latin typeface="Comic Sans MS" panose="030F0702030302020204" pitchFamily="66" charset="0"/>
              </a:rPr>
              <a:t>● ●● ●</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12" name="Straight Connector 11"/>
          <p:cNvCxnSpPr/>
          <p:nvPr/>
        </p:nvCxnSpPr>
        <p:spPr>
          <a:xfrm flipV="1">
            <a:off x="3206648" y="6578149"/>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13" name="Picture 12" descr="donkey | Definition, Characteristics, &amp; Facts | Britannica"/>
          <p:cNvPicPr/>
          <p:nvPr/>
        </p:nvPicPr>
        <p:blipFill>
          <a:blip r:embed="rId2">
            <a:extLst>
              <a:ext uri="{28A0092B-C50C-407E-A947-70E740481C1C}">
                <a14:useLocalDpi xmlns:a14="http://schemas.microsoft.com/office/drawing/2010/main" val="0"/>
              </a:ext>
            </a:extLst>
          </a:blip>
          <a:srcRect/>
          <a:stretch>
            <a:fillRect/>
          </a:stretch>
        </p:blipFill>
        <p:spPr bwMode="auto">
          <a:xfrm>
            <a:off x="734290" y="2414815"/>
            <a:ext cx="4959928" cy="2837818"/>
          </a:xfrm>
          <a:prstGeom prst="rect">
            <a:avLst/>
          </a:prstGeom>
          <a:noFill/>
          <a:ln>
            <a:noFill/>
          </a:ln>
        </p:spPr>
      </p:pic>
    </p:spTree>
    <p:extLst>
      <p:ext uri="{BB962C8B-B14F-4D97-AF65-F5344CB8AC3E}">
        <p14:creationId xmlns:p14="http://schemas.microsoft.com/office/powerpoint/2010/main" val="180478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 calcmode="lin" valueType="num">
                                      <p:cBhvr additive="base">
                                        <p:cTn id="1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947649" y="33660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064263" y="1694326"/>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4</a:t>
            </a:r>
          </a:p>
        </p:txBody>
      </p:sp>
      <p:sp>
        <p:nvSpPr>
          <p:cNvPr id="5" name="TextBox 4"/>
          <p:cNvSpPr txBox="1"/>
          <p:nvPr/>
        </p:nvSpPr>
        <p:spPr>
          <a:xfrm>
            <a:off x="263236" y="4893462"/>
            <a:ext cx="12046794" cy="2585323"/>
          </a:xfrm>
          <a:prstGeom prst="rect">
            <a:avLst/>
          </a:prstGeom>
          <a:noFill/>
        </p:spPr>
        <p:txBody>
          <a:bodyPr wrap="square" rtlCol="0">
            <a:spAutoFit/>
          </a:bodyPr>
          <a:lstStyle/>
          <a:p>
            <a:r>
              <a:rPr lang="en-GB" sz="5400" dirty="0">
                <a:latin typeface="Comic Sans MS" panose="030F0702030302020204" pitchFamily="66" charset="0"/>
              </a:rPr>
              <a:t>j</a:t>
            </a:r>
            <a:r>
              <a:rPr lang="en-GB" sz="5400" dirty="0" smtClean="0">
                <a:latin typeface="Comic Sans MS" panose="030F0702030302020204" pitchFamily="66" charset="0"/>
              </a:rPr>
              <a:t> o c k </a:t>
            </a:r>
            <a:r>
              <a:rPr lang="en-GB" sz="5400" dirty="0" smtClean="0">
                <a:solidFill>
                  <a:srgbClr val="FF0000"/>
                </a:solidFill>
                <a:latin typeface="Comic Sans MS" panose="030F0702030302020204" pitchFamily="66" charset="0"/>
              </a:rPr>
              <a:t>e y</a:t>
            </a:r>
            <a:r>
              <a:rPr lang="en-GB" sz="5400" dirty="0" smtClean="0">
                <a:latin typeface="Comic Sans MS" panose="030F0702030302020204" pitchFamily="66" charset="0"/>
              </a:rPr>
              <a:t>              jock</a:t>
            </a:r>
            <a:r>
              <a:rPr lang="en-GB" sz="5400" dirty="0" smtClean="0">
                <a:solidFill>
                  <a:srgbClr val="FF0000"/>
                </a:solidFill>
                <a:latin typeface="Comic Sans MS" panose="030F0702030302020204" pitchFamily="66" charset="0"/>
              </a:rPr>
              <a:t>ey</a:t>
            </a:r>
          </a:p>
          <a:p>
            <a:r>
              <a:rPr lang="en-GB" sz="5400" dirty="0">
                <a:solidFill>
                  <a:srgbClr val="FF0000"/>
                </a:solidFill>
                <a:latin typeface="Comic Sans MS" panose="030F0702030302020204" pitchFamily="66" charset="0"/>
              </a:rPr>
              <a:t>●●</a:t>
            </a:r>
          </a:p>
          <a:p>
            <a:endParaRPr lang="en-GB" sz="5400" dirty="0">
              <a:solidFill>
                <a:srgbClr val="FF0000"/>
              </a:solidFill>
              <a:latin typeface="Comic Sans MS" panose="030F0702030302020204" pitchFamily="66" charset="0"/>
            </a:endParaRPr>
          </a:p>
        </p:txBody>
      </p:sp>
      <p:cxnSp>
        <p:nvCxnSpPr>
          <p:cNvPr id="6" name="Straight Connector 5"/>
          <p:cNvCxnSpPr/>
          <p:nvPr/>
        </p:nvCxnSpPr>
        <p:spPr>
          <a:xfrm flipV="1">
            <a:off x="1451959" y="6360892"/>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2640682" y="6332355"/>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descr="A jockey of the week': Fred Kersley"/>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885" y="1200323"/>
            <a:ext cx="4156769" cy="3080732"/>
          </a:xfrm>
          <a:prstGeom prst="rect">
            <a:avLst/>
          </a:prstGeom>
          <a:noFill/>
          <a:ln>
            <a:noFill/>
          </a:ln>
        </p:spPr>
      </p:pic>
    </p:spTree>
    <p:extLst>
      <p:ext uri="{BB962C8B-B14F-4D97-AF65-F5344CB8AC3E}">
        <p14:creationId xmlns:p14="http://schemas.microsoft.com/office/powerpoint/2010/main" val="33174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1000"/>
                                        <p:tgtEl>
                                          <p:spTgt spid="5">
                                            <p:txEl>
                                              <p:pRg st="0" end="0"/>
                                            </p:txEl>
                                          </p:spTgt>
                                        </p:tgtEl>
                                      </p:cBhvr>
                                    </p:animEffect>
                                    <p:anim calcmode="lin" valueType="num">
                                      <p:cBhvr>
                                        <p:cTn id="14"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fade">
                                      <p:cBhvr>
                                        <p:cTn id="18" dur="1000"/>
                                        <p:tgtEl>
                                          <p:spTgt spid="5">
                                            <p:txEl>
                                              <p:pRg st="1" end="1"/>
                                            </p:txEl>
                                          </p:spTgt>
                                        </p:tgtEl>
                                      </p:cBhvr>
                                    </p:animEffect>
                                    <p:anim calcmode="lin" valueType="num">
                                      <p:cBhvr>
                                        <p:cTn id="19"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Explosion 2 2"/>
          <p:cNvSpPr/>
          <p:nvPr/>
        </p:nvSpPr>
        <p:spPr>
          <a:xfrm>
            <a:off x="6947649" y="336600"/>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8105826" y="1694326"/>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5</a:t>
            </a:r>
          </a:p>
        </p:txBody>
      </p:sp>
      <p:sp>
        <p:nvSpPr>
          <p:cNvPr id="5" name="TextBox 4"/>
          <p:cNvSpPr txBox="1"/>
          <p:nvPr/>
        </p:nvSpPr>
        <p:spPr>
          <a:xfrm>
            <a:off x="249382" y="4814047"/>
            <a:ext cx="9353604" cy="3416320"/>
          </a:xfrm>
          <a:prstGeom prst="rect">
            <a:avLst/>
          </a:prstGeom>
          <a:noFill/>
        </p:spPr>
        <p:txBody>
          <a:bodyPr wrap="square" rtlCol="0">
            <a:spAutoFit/>
          </a:bodyPr>
          <a:lstStyle/>
          <a:p>
            <a:r>
              <a:rPr lang="en-GB" sz="5400" dirty="0">
                <a:latin typeface="Comic Sans MS" panose="030F0702030302020204" pitchFamily="66" charset="0"/>
              </a:rPr>
              <a:t>t</a:t>
            </a:r>
            <a:r>
              <a:rPr lang="en-GB" sz="5400" dirty="0" smtClean="0">
                <a:latin typeface="Comic Sans MS" panose="030F0702030302020204" pitchFamily="66" charset="0"/>
              </a:rPr>
              <a:t> r o l </a:t>
            </a:r>
            <a:r>
              <a:rPr lang="en-GB" sz="5400" dirty="0" err="1" smtClean="0">
                <a:latin typeface="Comic Sans MS" panose="030F0702030302020204" pitchFamily="66" charset="0"/>
              </a:rPr>
              <a:t>l</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e y</a:t>
            </a:r>
            <a:r>
              <a:rPr lang="en-GB" sz="5400" dirty="0" smtClean="0">
                <a:latin typeface="Comic Sans MS" panose="030F0702030302020204" pitchFamily="66" charset="0"/>
              </a:rPr>
              <a:t>           troll</a:t>
            </a:r>
            <a:r>
              <a:rPr lang="en-GB" sz="5400" dirty="0" smtClean="0">
                <a:solidFill>
                  <a:srgbClr val="FF0000"/>
                </a:solidFill>
                <a:latin typeface="Comic Sans MS" panose="030F0702030302020204" pitchFamily="66" charset="0"/>
              </a:rPr>
              <a:t>ey</a:t>
            </a:r>
          </a:p>
          <a:p>
            <a:r>
              <a:rPr lang="en-GB" sz="5400" dirty="0" smtClean="0">
                <a:solidFill>
                  <a:srgbClr val="FF0000"/>
                </a:solidFill>
                <a:latin typeface="Comic Sans MS" panose="030F0702030302020204" pitchFamily="66" charset="0"/>
              </a:rPr>
              <a:t>●●</a:t>
            </a:r>
            <a:r>
              <a:rPr lang="en-GB" sz="5400" dirty="0">
                <a:solidFill>
                  <a:srgbClr val="FF0000"/>
                </a:solidFill>
                <a:latin typeface="Comic Sans MS" panose="030F0702030302020204" pitchFamily="66" charset="0"/>
              </a:rPr>
              <a:t>●</a:t>
            </a:r>
          </a:p>
          <a:p>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p:txBody>
      </p:sp>
      <p:cxnSp>
        <p:nvCxnSpPr>
          <p:cNvPr id="6" name="Straight Connector 5"/>
          <p:cNvCxnSpPr/>
          <p:nvPr/>
        </p:nvCxnSpPr>
        <p:spPr>
          <a:xfrm flipV="1">
            <a:off x="3008964" y="6189247"/>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1790452" y="6189246"/>
            <a:ext cx="882127" cy="2151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7"/>
          <p:cNvPicPr/>
          <p:nvPr/>
        </p:nvPicPr>
        <p:blipFill rotWithShape="1">
          <a:blip r:embed="rId2" cstate="print">
            <a:extLst>
              <a:ext uri="{28A0092B-C50C-407E-A947-70E740481C1C}">
                <a14:useLocalDpi xmlns:a14="http://schemas.microsoft.com/office/drawing/2010/main" val="0"/>
              </a:ext>
            </a:extLst>
          </a:blip>
          <a:srcRect l="1330" t="28984" r="62774" b="13313"/>
          <a:stretch/>
        </p:blipFill>
        <p:spPr bwMode="auto">
          <a:xfrm>
            <a:off x="712161" y="928256"/>
            <a:ext cx="4289330" cy="361996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518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500"/>
                                        <p:tgtEl>
                                          <p:spTgt spid="5">
                                            <p:txEl>
                                              <p:pRg st="0" end="0"/>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881777" y="253472"/>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105826" y="1694326"/>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a:solidFill>
                  <a:srgbClr val="FF0000"/>
                </a:solidFill>
                <a:latin typeface="Comic Sans MS" panose="030F0702030302020204" pitchFamily="66" charset="0"/>
              </a:rPr>
              <a:t>4</a:t>
            </a:r>
          </a:p>
        </p:txBody>
      </p:sp>
      <p:sp>
        <p:nvSpPr>
          <p:cNvPr id="5" name="TextBox 4"/>
          <p:cNvSpPr txBox="1"/>
          <p:nvPr/>
        </p:nvSpPr>
        <p:spPr>
          <a:xfrm>
            <a:off x="2153567" y="4334878"/>
            <a:ext cx="7143302" cy="1754326"/>
          </a:xfrm>
          <a:prstGeom prst="rect">
            <a:avLst/>
          </a:prstGeom>
          <a:noFill/>
        </p:spPr>
        <p:txBody>
          <a:bodyPr wrap="none" rtlCol="0">
            <a:spAutoFit/>
          </a:bodyPr>
          <a:lstStyle/>
          <a:p>
            <a:r>
              <a:rPr lang="en-GB" sz="5400" dirty="0">
                <a:latin typeface="Comic Sans MS" panose="030F0702030302020204" pitchFamily="66" charset="0"/>
              </a:rPr>
              <a:t>t</a:t>
            </a:r>
            <a:r>
              <a:rPr lang="en-GB" sz="5400" dirty="0" smtClean="0">
                <a:latin typeface="Comic Sans MS" panose="030F0702030302020204" pitchFamily="66" charset="0"/>
              </a:rPr>
              <a:t> u r k </a:t>
            </a:r>
            <a:r>
              <a:rPr lang="en-GB" sz="5400" dirty="0" smtClean="0">
                <a:solidFill>
                  <a:srgbClr val="FF0000"/>
                </a:solidFill>
                <a:latin typeface="Comic Sans MS" panose="030F0702030302020204" pitchFamily="66" charset="0"/>
              </a:rPr>
              <a:t>e y</a:t>
            </a:r>
            <a:r>
              <a:rPr lang="en-GB" sz="5400" dirty="0" smtClean="0">
                <a:latin typeface="Comic Sans MS" panose="030F0702030302020204" pitchFamily="66" charset="0"/>
              </a:rPr>
              <a:t>        turk</a:t>
            </a:r>
            <a:r>
              <a:rPr lang="en-GB" sz="5400" dirty="0" smtClean="0">
                <a:solidFill>
                  <a:srgbClr val="FF0000"/>
                </a:solidFill>
                <a:latin typeface="Comic Sans MS" panose="030F0702030302020204" pitchFamily="66" charset="0"/>
              </a:rPr>
              <a:t>ey</a:t>
            </a:r>
          </a:p>
          <a:p>
            <a:r>
              <a:rPr lang="en-GB" sz="5400" dirty="0" smtClean="0">
                <a:solidFill>
                  <a:srgbClr val="FF0000"/>
                </a:solidFill>
                <a:latin typeface="Comic Sans MS" panose="030F0702030302020204" pitchFamily="66" charset="0"/>
              </a:rPr>
              <a:t>●</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a:t>
            </a:r>
            <a:endParaRPr lang="en-GB" sz="5400" dirty="0">
              <a:latin typeface="Comic Sans MS" panose="030F0702030302020204" pitchFamily="66" charset="0"/>
            </a:endParaRPr>
          </a:p>
        </p:txBody>
      </p:sp>
      <p:cxnSp>
        <p:nvCxnSpPr>
          <p:cNvPr id="6" name="Straight Connector 5"/>
          <p:cNvCxnSpPr/>
          <p:nvPr/>
        </p:nvCxnSpPr>
        <p:spPr>
          <a:xfrm flipV="1">
            <a:off x="2864439" y="5666509"/>
            <a:ext cx="886200" cy="1590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8194" name="Picture 2" descr="The turkey on your Thanksgiving table is older than you think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266" y="836544"/>
            <a:ext cx="5680229" cy="3195129"/>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p:cNvCxnSpPr/>
          <p:nvPr/>
        </p:nvCxnSpPr>
        <p:spPr>
          <a:xfrm flipV="1">
            <a:off x="4461510" y="5650604"/>
            <a:ext cx="886200" cy="1590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414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additive="base">
                                        <p:cTn id="1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Explosion 2 1"/>
          <p:cNvSpPr/>
          <p:nvPr/>
        </p:nvSpPr>
        <p:spPr>
          <a:xfrm>
            <a:off x="6881777" y="253472"/>
            <a:ext cx="4830184" cy="4211619"/>
          </a:xfrm>
          <a:prstGeom prst="irregularSeal2">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039954" y="1638908"/>
            <a:ext cx="2513830" cy="2031325"/>
          </a:xfrm>
          <a:prstGeom prst="rect">
            <a:avLst/>
          </a:prstGeom>
          <a:noFill/>
        </p:spPr>
        <p:txBody>
          <a:bodyPr wrap="none" rtlCol="0">
            <a:spAutoFit/>
          </a:bodyPr>
          <a:lstStyle/>
          <a:p>
            <a:r>
              <a:rPr lang="en-GB" sz="3600" dirty="0" smtClean="0">
                <a:latin typeface="Comic Sans MS" panose="030F0702030302020204" pitchFamily="66" charset="0"/>
              </a:rPr>
              <a:t>How many </a:t>
            </a:r>
          </a:p>
          <a:p>
            <a:r>
              <a:rPr lang="en-GB" sz="3600" dirty="0" smtClean="0">
                <a:latin typeface="Comic Sans MS" panose="030F0702030302020204" pitchFamily="66" charset="0"/>
              </a:rPr>
              <a:t>phonemes?</a:t>
            </a:r>
          </a:p>
          <a:p>
            <a:r>
              <a:rPr lang="en-GB" sz="3600" dirty="0">
                <a:latin typeface="Comic Sans MS" panose="030F0702030302020204" pitchFamily="66" charset="0"/>
              </a:rPr>
              <a:t> </a:t>
            </a:r>
            <a:r>
              <a:rPr lang="en-GB" sz="36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2</a:t>
            </a:r>
            <a:endParaRPr lang="en-GB" sz="5400" dirty="0">
              <a:solidFill>
                <a:srgbClr val="FF0000"/>
              </a:solidFill>
              <a:latin typeface="Comic Sans MS" panose="030F0702030302020204" pitchFamily="66" charset="0"/>
            </a:endParaRPr>
          </a:p>
        </p:txBody>
      </p:sp>
      <p:pic>
        <p:nvPicPr>
          <p:cNvPr id="9218" name="Picture 2" descr="Mesan 4444 Key - Replacement Keys Ltd"/>
          <p:cNvPicPr>
            <a:picLocks noChangeAspect="1" noChangeArrowheads="1"/>
          </p:cNvPicPr>
          <p:nvPr/>
        </p:nvPicPr>
        <p:blipFill rotWithShape="1">
          <a:blip r:embed="rId2">
            <a:extLst>
              <a:ext uri="{28A0092B-C50C-407E-A947-70E740481C1C}">
                <a14:useLocalDpi xmlns:a14="http://schemas.microsoft.com/office/drawing/2010/main" val="0"/>
              </a:ext>
            </a:extLst>
          </a:blip>
          <a:srcRect l="24247" r="20348"/>
          <a:stretch/>
        </p:blipFill>
        <p:spPr bwMode="auto">
          <a:xfrm rot="5400000">
            <a:off x="1447613" y="366108"/>
            <a:ext cx="2564314" cy="462827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07127" y="5140036"/>
            <a:ext cx="6962162" cy="1754326"/>
          </a:xfrm>
          <a:prstGeom prst="rect">
            <a:avLst/>
          </a:prstGeom>
          <a:noFill/>
        </p:spPr>
        <p:txBody>
          <a:bodyPr wrap="none" rtlCol="0">
            <a:spAutoFit/>
          </a:bodyPr>
          <a:lstStyle/>
          <a:p>
            <a:r>
              <a:rPr lang="en-GB" sz="5400" dirty="0">
                <a:latin typeface="Comic Sans MS" panose="030F0702030302020204" pitchFamily="66" charset="0"/>
              </a:rPr>
              <a:t>k</a:t>
            </a:r>
            <a:r>
              <a:rPr lang="en-GB" sz="5400" dirty="0" smtClean="0">
                <a:latin typeface="Comic Sans MS" panose="030F0702030302020204" pitchFamily="66" charset="0"/>
              </a:rPr>
              <a:t> </a:t>
            </a:r>
            <a:r>
              <a:rPr lang="en-GB" sz="5400" dirty="0" smtClean="0">
                <a:solidFill>
                  <a:srgbClr val="FF0000"/>
                </a:solidFill>
                <a:latin typeface="Comic Sans MS" panose="030F0702030302020204" pitchFamily="66" charset="0"/>
              </a:rPr>
              <a:t>e y</a:t>
            </a:r>
            <a:r>
              <a:rPr lang="en-GB" sz="5400" dirty="0" smtClean="0">
                <a:latin typeface="Comic Sans MS" panose="030F0702030302020204" pitchFamily="66" charset="0"/>
              </a:rPr>
              <a:t>                    k</a:t>
            </a:r>
            <a:r>
              <a:rPr lang="en-GB" sz="5400" dirty="0" smtClean="0">
                <a:solidFill>
                  <a:srgbClr val="FF0000"/>
                </a:solidFill>
                <a:latin typeface="Comic Sans MS" panose="030F0702030302020204" pitchFamily="66" charset="0"/>
              </a:rPr>
              <a:t>ey</a:t>
            </a:r>
          </a:p>
          <a:p>
            <a:r>
              <a:rPr lang="en-GB" sz="5400" dirty="0">
                <a:solidFill>
                  <a:srgbClr val="FF0000"/>
                </a:solidFill>
                <a:latin typeface="Comic Sans MS" panose="030F0702030302020204" pitchFamily="66" charset="0"/>
              </a:rPr>
              <a:t>●</a:t>
            </a:r>
          </a:p>
        </p:txBody>
      </p:sp>
      <p:cxnSp>
        <p:nvCxnSpPr>
          <p:cNvPr id="6" name="Straight Connector 5"/>
          <p:cNvCxnSpPr/>
          <p:nvPr/>
        </p:nvCxnSpPr>
        <p:spPr>
          <a:xfrm flipV="1">
            <a:off x="2393384" y="6511636"/>
            <a:ext cx="886200" cy="1590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157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1000"/>
                                        <p:tgtEl>
                                          <p:spTgt spid="4">
                                            <p:txEl>
                                              <p:pRg st="1" end="1"/>
                                            </p:txEl>
                                          </p:spTgt>
                                        </p:tgtEl>
                                      </p:cBhvr>
                                    </p:animEffect>
                                    <p:anim calcmode="lin" valueType="num">
                                      <p:cBhvr>
                                        <p:cTn id="1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210670" y="158261"/>
            <a:ext cx="11622742" cy="1569660"/>
          </a:xfrm>
          <a:prstGeom prst="rect">
            <a:avLst/>
          </a:prstGeom>
        </p:spPr>
        <p:txBody>
          <a:bodyPr wrap="square">
            <a:spAutoFit/>
          </a:bodyPr>
          <a:lstStyle/>
          <a:p>
            <a:r>
              <a:rPr lang="en-GB" sz="2400" dirty="0">
                <a:latin typeface="Comic Sans MS" panose="030F0702030302020204" pitchFamily="66" charset="0"/>
              </a:rPr>
              <a:t>On </a:t>
            </a:r>
            <a:r>
              <a:rPr lang="en-GB" sz="2400" dirty="0" err="1">
                <a:latin typeface="Comic Sans MS" panose="030F0702030302020204" pitchFamily="66" charset="0"/>
              </a:rPr>
              <a:t>Twinkl</a:t>
            </a:r>
            <a:r>
              <a:rPr lang="en-GB" sz="2400" dirty="0">
                <a:latin typeface="Comic Sans MS" panose="030F0702030302020204" pitchFamily="66" charset="0"/>
              </a:rPr>
              <a:t> there are some worksheets for each sound if you want to carry </a:t>
            </a:r>
          </a:p>
          <a:p>
            <a:r>
              <a:rPr lang="en-GB" sz="2400" dirty="0">
                <a:latin typeface="Comic Sans MS" panose="030F0702030302020204" pitchFamily="66" charset="0"/>
              </a:rPr>
              <a:t>on </a:t>
            </a:r>
            <a:r>
              <a:rPr lang="en-GB" sz="2400" dirty="0" smtClean="0">
                <a:latin typeface="Comic Sans MS" panose="030F0702030302020204" pitchFamily="66" charset="0"/>
              </a:rPr>
              <a:t>learning. Look </a:t>
            </a:r>
            <a:r>
              <a:rPr lang="en-GB" sz="2400" dirty="0">
                <a:latin typeface="Comic Sans MS" panose="030F0702030302020204" pitchFamily="66" charset="0"/>
              </a:rPr>
              <a:t>for sounds in your reading book or on signs.</a:t>
            </a:r>
          </a:p>
          <a:p>
            <a:endParaRPr lang="en-GB" sz="2400" dirty="0">
              <a:latin typeface="Comic Sans MS" panose="030F0702030302020204" pitchFamily="66" charset="0"/>
            </a:endParaRPr>
          </a:p>
          <a:p>
            <a:r>
              <a:rPr lang="en-GB" sz="2400" dirty="0">
                <a:latin typeface="Comic Sans MS" panose="030F0702030302020204" pitchFamily="66" charset="0"/>
              </a:rPr>
              <a:t>For example:</a:t>
            </a:r>
          </a:p>
        </p:txBody>
      </p:sp>
      <p:pic>
        <p:nvPicPr>
          <p:cNvPr id="7" name="Picture 6"/>
          <p:cNvPicPr/>
          <p:nvPr/>
        </p:nvPicPr>
        <p:blipFill rotWithShape="1">
          <a:blip r:embed="rId2"/>
          <a:srcRect l="30384" t="23390" r="30203" b="28223"/>
          <a:stretch/>
        </p:blipFill>
        <p:spPr bwMode="auto">
          <a:xfrm>
            <a:off x="491403" y="1676397"/>
            <a:ext cx="3497444" cy="2466110"/>
          </a:xfrm>
          <a:prstGeom prst="rect">
            <a:avLst/>
          </a:prstGeom>
          <a:ln>
            <a:noFill/>
          </a:ln>
          <a:extLst>
            <a:ext uri="{53640926-AAD7-44D8-BBD7-CCE9431645EC}">
              <a14:shadowObscured xmlns:a14="http://schemas.microsoft.com/office/drawing/2010/main"/>
            </a:ext>
          </a:extLst>
        </p:spPr>
      </p:pic>
      <p:pic>
        <p:nvPicPr>
          <p:cNvPr id="3" name="Picture 2"/>
          <p:cNvPicPr>
            <a:picLocks noChangeAspect="1"/>
          </p:cNvPicPr>
          <p:nvPr/>
        </p:nvPicPr>
        <p:blipFill rotWithShape="1">
          <a:blip r:embed="rId3"/>
          <a:srcRect l="40530" t="30909" r="41667" b="31515"/>
          <a:stretch/>
        </p:blipFill>
        <p:spPr>
          <a:xfrm>
            <a:off x="4530437" y="1191489"/>
            <a:ext cx="2237062" cy="2951020"/>
          </a:xfrm>
          <a:prstGeom prst="rect">
            <a:avLst/>
          </a:prstGeom>
        </p:spPr>
      </p:pic>
      <p:pic>
        <p:nvPicPr>
          <p:cNvPr id="4" name="Picture 3"/>
          <p:cNvPicPr>
            <a:picLocks noChangeAspect="1"/>
          </p:cNvPicPr>
          <p:nvPr/>
        </p:nvPicPr>
        <p:blipFill rotWithShape="1">
          <a:blip r:embed="rId4"/>
          <a:srcRect l="29545" t="45252" r="30809" b="10505"/>
          <a:stretch/>
        </p:blipFill>
        <p:spPr>
          <a:xfrm>
            <a:off x="7309089" y="1063967"/>
            <a:ext cx="3698858" cy="2579778"/>
          </a:xfrm>
          <a:prstGeom prst="rect">
            <a:avLst/>
          </a:prstGeom>
        </p:spPr>
      </p:pic>
      <p:pic>
        <p:nvPicPr>
          <p:cNvPr id="10" name="Picture 9"/>
          <p:cNvPicPr/>
          <p:nvPr/>
        </p:nvPicPr>
        <p:blipFill rotWithShape="1">
          <a:blip r:embed="rId5"/>
          <a:srcRect l="39987" t="17658" r="41095" b="39917"/>
          <a:stretch/>
        </p:blipFill>
        <p:spPr bwMode="auto">
          <a:xfrm>
            <a:off x="7024255" y="3768436"/>
            <a:ext cx="3034145" cy="3089564"/>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6">
            <a:extLst>
              <a:ext uri="{28A0092B-C50C-407E-A947-70E740481C1C}">
                <a14:useLocalDpi xmlns:a14="http://schemas.microsoft.com/office/drawing/2010/main" val="0"/>
              </a:ext>
            </a:extLst>
          </a:blip>
          <a:srcRect l="36260" t="18576" r="36222" b="20884"/>
          <a:stretch/>
        </p:blipFill>
        <p:spPr bwMode="auto">
          <a:xfrm>
            <a:off x="2597097" y="4094016"/>
            <a:ext cx="3325090" cy="271549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973243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52400" y="150608"/>
            <a:ext cx="11971468" cy="6740307"/>
          </a:xfrm>
          <a:prstGeom prst="rect">
            <a:avLst/>
          </a:prstGeom>
          <a:noFill/>
        </p:spPr>
        <p:txBody>
          <a:bodyPr wrap="square" rtlCol="0">
            <a:spAutoFit/>
          </a:bodyPr>
          <a:lstStyle/>
          <a:p>
            <a:r>
              <a:rPr lang="en-GB" dirty="0">
                <a:latin typeface="Comic Sans MS" panose="030F0702030302020204" pitchFamily="66" charset="0"/>
              </a:rPr>
              <a:t>Play Picnic on Pluto on Phonics Play use the username and password provided. </a:t>
            </a:r>
          </a:p>
          <a:p>
            <a:r>
              <a:rPr lang="en-GB" dirty="0">
                <a:latin typeface="Comic Sans MS" panose="030F0702030302020204" pitchFamily="66" charset="0"/>
              </a:rPr>
              <a:t>Phase 5 and select </a:t>
            </a:r>
            <a:r>
              <a:rPr lang="en-GB" dirty="0" err="1" smtClean="0">
                <a:solidFill>
                  <a:srgbClr val="FF0000"/>
                </a:solidFill>
                <a:latin typeface="Comic Sans MS" panose="030F0702030302020204" pitchFamily="66" charset="0"/>
              </a:rPr>
              <a:t>ey</a:t>
            </a:r>
            <a:r>
              <a:rPr lang="en-GB" dirty="0" smtClean="0">
                <a:latin typeface="Comic Sans MS" panose="030F0702030302020204" pitchFamily="66" charset="0"/>
              </a:rPr>
              <a:t>. </a:t>
            </a:r>
            <a:r>
              <a:rPr lang="en-GB" dirty="0">
                <a:latin typeface="Comic Sans MS" panose="030F0702030302020204" pitchFamily="66" charset="0"/>
              </a:rPr>
              <a:t>How 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endParaRPr lang="en-GB" dirty="0">
              <a:latin typeface="Comic Sans MS" panose="030F0702030302020204" pitchFamily="66" charset="0"/>
            </a:endParaRPr>
          </a:p>
          <a:p>
            <a:endParaRPr lang="en-GB" sz="5400" dirty="0" smtClean="0">
              <a:solidFill>
                <a:srgbClr val="FFC000"/>
              </a:solidFill>
              <a:latin typeface="Comic Sans MS" panose="030F0702030302020204" pitchFamily="66" charset="0"/>
            </a:endParaRPr>
          </a:p>
          <a:p>
            <a:r>
              <a:rPr lang="en-GB" sz="5400" dirty="0" smtClean="0">
                <a:solidFill>
                  <a:srgbClr val="FFC000"/>
                </a:solidFill>
                <a:latin typeface="Comic Sans MS" panose="030F0702030302020204" pitchFamily="66" charset="0"/>
              </a:rPr>
              <a:t>Can a jockey win on a donkey?</a:t>
            </a:r>
            <a:endParaRPr lang="en-GB" sz="5400" dirty="0">
              <a:solidFill>
                <a:srgbClr val="FFC000"/>
              </a:solidFill>
              <a:latin typeface="Comic Sans MS" panose="030F0702030302020204" pitchFamily="66" charset="0"/>
            </a:endParaRPr>
          </a:p>
          <a:p>
            <a:endParaRPr lang="en-GB" dirty="0" smtClean="0">
              <a:latin typeface="Comic Sans MS" panose="030F0702030302020204" pitchFamily="66" charset="0"/>
            </a:endParaRPr>
          </a:p>
          <a:p>
            <a:endParaRPr lang="en-GB" sz="5400" dirty="0" smtClean="0">
              <a:solidFill>
                <a:srgbClr val="7030A0"/>
              </a:solidFill>
              <a:latin typeface="Comic Sans MS" panose="030F0702030302020204" pitchFamily="66" charset="0"/>
            </a:endParaRPr>
          </a:p>
          <a:p>
            <a:r>
              <a:rPr lang="en-GB" sz="5400" dirty="0" smtClean="0">
                <a:solidFill>
                  <a:srgbClr val="7030A0"/>
                </a:solidFill>
                <a:latin typeface="Comic Sans MS" panose="030F0702030302020204" pitchFamily="66" charset="0"/>
              </a:rPr>
              <a:t>Will a girl put a trolley in a turkey?</a:t>
            </a:r>
          </a:p>
          <a:p>
            <a:endParaRPr lang="en-GB" sz="5400" dirty="0" smtClean="0">
              <a:solidFill>
                <a:srgbClr val="7030A0"/>
              </a:solidFill>
              <a:latin typeface="Comic Sans MS" panose="030F0702030302020204" pitchFamily="66" charset="0"/>
            </a:endParaRPr>
          </a:p>
          <a:p>
            <a:r>
              <a:rPr lang="en-GB" sz="5400" dirty="0" smtClean="0">
                <a:solidFill>
                  <a:srgbClr val="FF0000"/>
                </a:solidFill>
                <a:latin typeface="Comic Sans MS" panose="030F0702030302020204" pitchFamily="66" charset="0"/>
              </a:rPr>
              <a:t>Did Santa get stuck up the chimney?</a:t>
            </a:r>
            <a:endParaRPr lang="en-GB" sz="5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18408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1000"/>
                                        <p:tgtEl>
                                          <p:spTgt spid="3">
                                            <p:txEl>
                                              <p:pRg st="9" end="9"/>
                                            </p:txEl>
                                          </p:spTgt>
                                        </p:tgtEl>
                                      </p:cBhvr>
                                    </p:animEffect>
                                    <p:anim calcmode="lin" valueType="num">
                                      <p:cBhvr>
                                        <p:cTn id="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1" end="11"/>
                                            </p:txEl>
                                          </p:spTgt>
                                        </p:tgtEl>
                                        <p:attrNameLst>
                                          <p:attrName>style.visibility</p:attrName>
                                        </p:attrNameLst>
                                      </p:cBhvr>
                                      <p:to>
                                        <p:strVal val="visible"/>
                                      </p:to>
                                    </p:set>
                                    <p:anim calcmode="lin" valueType="num">
                                      <p:cBhvr additive="base">
                                        <p:cTn id="14"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90945" y="249382"/>
            <a:ext cx="11388437" cy="1077218"/>
          </a:xfrm>
          <a:prstGeom prst="rect">
            <a:avLst/>
          </a:prstGeom>
          <a:noFill/>
        </p:spPr>
        <p:txBody>
          <a:bodyPr wrap="square" rtlCol="0">
            <a:spAutoFit/>
          </a:bodyPr>
          <a:lstStyle/>
          <a:p>
            <a:r>
              <a:rPr lang="en-GB" sz="3200" dirty="0" smtClean="0">
                <a:latin typeface="Comic Sans MS" panose="030F0702030302020204" pitchFamily="66" charset="0"/>
              </a:rPr>
              <a:t>I have added some games with the sounds we are learning in Phase 5 on the resource pack. </a:t>
            </a:r>
            <a:endParaRPr lang="en-GB" sz="3200" dirty="0">
              <a:latin typeface="Comic Sans MS" panose="030F0702030302020204" pitchFamily="66" charset="0"/>
            </a:endParaRPr>
          </a:p>
        </p:txBody>
      </p:sp>
      <p:pic>
        <p:nvPicPr>
          <p:cNvPr id="3" name="Picture 2"/>
          <p:cNvPicPr/>
          <p:nvPr/>
        </p:nvPicPr>
        <p:blipFill rotWithShape="1">
          <a:blip r:embed="rId2">
            <a:extLst>
              <a:ext uri="{28A0092B-C50C-407E-A947-70E740481C1C}">
                <a14:useLocalDpi xmlns:a14="http://schemas.microsoft.com/office/drawing/2010/main" val="0"/>
              </a:ext>
            </a:extLst>
          </a:blip>
          <a:srcRect l="39699" t="29353" r="40835" b="26846"/>
          <a:stretch/>
        </p:blipFill>
        <p:spPr bwMode="auto">
          <a:xfrm>
            <a:off x="1396855" y="1565130"/>
            <a:ext cx="2498725" cy="3533775"/>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3">
            <a:extLst>
              <a:ext uri="{28A0092B-C50C-407E-A947-70E740481C1C}">
                <a14:useLocalDpi xmlns:a14="http://schemas.microsoft.com/office/drawing/2010/main" val="0"/>
              </a:ext>
            </a:extLst>
          </a:blip>
          <a:srcRect l="39781" t="29353" r="40826" b="26388"/>
          <a:stretch/>
        </p:blipFill>
        <p:spPr bwMode="auto">
          <a:xfrm>
            <a:off x="4735800" y="1565130"/>
            <a:ext cx="2498725" cy="3533775"/>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4">
            <a:extLst>
              <a:ext uri="{28A0092B-C50C-407E-A947-70E740481C1C}">
                <a14:useLocalDpi xmlns:a14="http://schemas.microsoft.com/office/drawing/2010/main" val="0"/>
              </a:ext>
            </a:extLst>
          </a:blip>
          <a:srcRect l="39557" t="45678" r="40820" b="10105"/>
          <a:stretch/>
        </p:blipFill>
        <p:spPr bwMode="auto">
          <a:xfrm>
            <a:off x="7963911" y="1565131"/>
            <a:ext cx="2498725" cy="35337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20288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1374</TotalTime>
  <Words>2035</Words>
  <Application>Microsoft Office PowerPoint</Application>
  <PresentationFormat>Custom</PresentationFormat>
  <Paragraphs>397</Paragraphs>
  <Slides>48</Slides>
  <Notes>1</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Owner</cp:lastModifiedBy>
  <cp:revision>166</cp:revision>
  <dcterms:created xsi:type="dcterms:W3CDTF">2020-04-29T08:19:42Z</dcterms:created>
  <dcterms:modified xsi:type="dcterms:W3CDTF">2020-05-16T18:56:32Z</dcterms:modified>
</cp:coreProperties>
</file>