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86" r:id="rId13"/>
    <p:sldId id="287" r:id="rId14"/>
    <p:sldId id="288" r:id="rId15"/>
    <p:sldId id="289" r:id="rId16"/>
    <p:sldId id="290" r:id="rId17"/>
    <p:sldId id="291" r:id="rId18"/>
    <p:sldId id="292" r:id="rId19"/>
    <p:sldId id="293" r:id="rId20"/>
    <p:sldId id="294" r:id="rId21"/>
    <p:sldId id="295" r:id="rId22"/>
    <p:sldId id="296" r:id="rId23"/>
    <p:sldId id="297" r:id="rId24"/>
    <p:sldId id="298" r:id="rId25"/>
    <p:sldId id="302" r:id="rId26"/>
    <p:sldId id="303" r:id="rId27"/>
    <p:sldId id="299" r:id="rId28"/>
    <p:sldId id="300" r:id="rId29"/>
    <p:sldId id="301" r:id="rId30"/>
    <p:sldId id="269" r:id="rId31"/>
    <p:sldId id="270"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4" autoAdjust="0"/>
    <p:restoredTop sz="94660"/>
  </p:normalViewPr>
  <p:slideViewPr>
    <p:cSldViewPr>
      <p:cViewPr>
        <p:scale>
          <a:sx n="90" d="100"/>
          <a:sy n="90" d="100"/>
        </p:scale>
        <p:origin x="-684" y="3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31/05/2020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31/05/2020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31/05/2020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31/05/2020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s://bam.files.bbci.co.uk/bam/live/content/z6xsvk7/pdf" TargetMode="External"/><Relationship Id="rId2" Type="http://schemas.openxmlformats.org/officeDocument/2006/relationships/hyperlink" Target="https://bam.files.bbci.co.uk/bam/live/content/zvnhnrd/pdf" TargetMode="External"/><Relationship Id="rId1" Type="http://schemas.openxmlformats.org/officeDocument/2006/relationships/slideLayout" Target="../slideLayouts/slideLayout2.xml"/><Relationship Id="rId5" Type="http://schemas.openxmlformats.org/officeDocument/2006/relationships/hyperlink" Target="https://www.bbc.co.uk/bitesize/tags/z7s22sg/year-2-and-p3-lessons/1" TargetMode="External"/><Relationship Id="rId4" Type="http://schemas.openxmlformats.org/officeDocument/2006/relationships/hyperlink" Target="https://bam.files.bbci.co.uk/bam/live/content/zk348xs/pdf"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archive.foodafactoflife.org.uk/Sheet.aspx?siteId=14&amp;sectionId=63&amp;contentId=144" TargetMode="External"/><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2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hyperlink" Target="https://www.foodafactoflife.org.uk/5-7-years/where-food-comes-from/" TargetMode="Externa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2 Term 6 Week 1</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539552" y="1124744"/>
            <a:ext cx="8229600" cy="5405791"/>
          </a:xfrm>
        </p:spPr>
        <p:txBody>
          <a:bodyPr>
            <a:normAutofit/>
          </a:bodyPr>
          <a:lstStyle/>
          <a:p>
            <a:pPr marL="0" indent="0">
              <a:buNone/>
            </a:pPr>
            <a:endParaRPr lang="en-US" sz="2000" dirty="0" smtClean="0"/>
          </a:p>
          <a:p>
            <a:pPr marL="0" indent="0">
              <a:buNone/>
            </a:pPr>
            <a:endParaRPr lang="en-US" sz="2000" dirty="0"/>
          </a:p>
          <a:p>
            <a:pPr marL="0" indent="0">
              <a:buNone/>
            </a:pPr>
            <a:endParaRPr lang="en-GB" sz="2000" dirty="0" smtClean="0"/>
          </a:p>
        </p:txBody>
      </p:sp>
      <p:sp>
        <p:nvSpPr>
          <p:cNvPr id="5" name="TextBox 4"/>
          <p:cNvSpPr txBox="1"/>
          <p:nvPr/>
        </p:nvSpPr>
        <p:spPr>
          <a:xfrm>
            <a:off x="1707254" y="1412776"/>
            <a:ext cx="7210072" cy="5078313"/>
          </a:xfrm>
          <a:prstGeom prst="rect">
            <a:avLst/>
          </a:prstGeom>
          <a:noFill/>
        </p:spPr>
        <p:txBody>
          <a:bodyPr wrap="square" rtlCol="0">
            <a:spAutoFit/>
          </a:bodyPr>
          <a:lstStyle/>
          <a:p>
            <a:r>
              <a:rPr lang="en-US" dirty="0" smtClean="0"/>
              <a:t>Hello Year 2 and welcome to Term 6. I hope you have had a wonderful half term, we have been lucky with the weather haven’t we? I feel very fortunate to live in </a:t>
            </a:r>
            <a:r>
              <a:rPr lang="en-US" dirty="0" err="1" smtClean="0"/>
              <a:t>Whitstable</a:t>
            </a:r>
            <a:r>
              <a:rPr lang="en-US" dirty="0" smtClean="0"/>
              <a:t> as I have spent some time at the beach with my boys. We like to go later in the day when it isn’t busy so we can enjoy it but stay safe. I hope you and your families are safe and well and you are still smiling. It seems a long time since we’ve seen each other now but you continue to be our class and we are in this together. </a:t>
            </a:r>
          </a:p>
          <a:p>
            <a:r>
              <a:rPr lang="en-US" dirty="0" smtClean="0"/>
              <a:t>Miss you as always, Love </a:t>
            </a:r>
            <a:r>
              <a:rPr lang="en-US" dirty="0" err="1" smtClean="0"/>
              <a:t>Mrs</a:t>
            </a:r>
            <a:r>
              <a:rPr lang="en-US" dirty="0" smtClean="0"/>
              <a:t> Clark  </a:t>
            </a:r>
          </a:p>
          <a:p>
            <a:endParaRPr lang="en-US" dirty="0"/>
          </a:p>
          <a:p>
            <a:r>
              <a:rPr lang="en-US" dirty="0" smtClean="0"/>
              <a:t>Hi Year 2. I cannot believe we are in Term 6! I hope you all had a wonderful half term. So here we are week 1 of term 6, I feel sad that we are not sharing this last term together and want you to know we miss all of you dearly. </a:t>
            </a:r>
            <a:endParaRPr lang="en-US" dirty="0"/>
          </a:p>
          <a:p>
            <a:r>
              <a:rPr lang="en-US" dirty="0" smtClean="0"/>
              <a:t>I had a very relaxed half term and we spent a lot of time in the garden. My favourite day was my brothers birthday for two reasons…1. I got to make and cake and then eat a very large slice. 2. I got see my beautiful niece </a:t>
            </a:r>
            <a:r>
              <a:rPr lang="en-US" dirty="0" err="1" smtClean="0"/>
              <a:t>Lahna</a:t>
            </a:r>
            <a:r>
              <a:rPr lang="en-US" dirty="0"/>
              <a:t>.</a:t>
            </a:r>
            <a:r>
              <a:rPr lang="en-US" dirty="0" smtClean="0"/>
              <a:t> I am patiently waiting for my first cuddle but we are all becoming very good a social distancing! Have a great week, love </a:t>
            </a:r>
            <a:r>
              <a:rPr lang="en-US" dirty="0" err="1" smtClean="0"/>
              <a:t>Mrs</a:t>
            </a:r>
            <a:r>
              <a:rPr lang="en-US" dirty="0" smtClean="0"/>
              <a:t> Unsworth x</a:t>
            </a:r>
            <a:endParaRPr lang="en-GB" dirty="0"/>
          </a:p>
        </p:txBody>
      </p:sp>
      <p:pic>
        <p:nvPicPr>
          <p:cNvPr id="1028" name="Picture 4" descr="C:\Users\MrsClark\AppData\Local\Microsoft\Windows\INetCache\IE\Y96GU4ON\welcomeback[1][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1046" y="1567524"/>
            <a:ext cx="1536208" cy="1998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38097"/>
          <a:stretch/>
        </p:blipFill>
        <p:spPr bwMode="auto">
          <a:xfrm>
            <a:off x="755576" y="3068960"/>
            <a:ext cx="7776864" cy="33745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475656" y="94490"/>
            <a:ext cx="6696744" cy="769441"/>
          </a:xfrm>
          <a:prstGeom prst="rect">
            <a:avLst/>
          </a:prstGeom>
          <a:noFill/>
        </p:spPr>
        <p:txBody>
          <a:bodyPr wrap="square" rtlCol="0">
            <a:spAutoFit/>
          </a:bodyPr>
          <a:lstStyle/>
          <a:p>
            <a:pPr algn="ctr"/>
            <a:r>
              <a:rPr lang="en-US" sz="4400" dirty="0" smtClean="0"/>
              <a:t>English Learning</a:t>
            </a:r>
            <a:endParaRPr lang="en-GB" sz="4400" dirty="0"/>
          </a:p>
        </p:txBody>
      </p:sp>
      <p:sp>
        <p:nvSpPr>
          <p:cNvPr id="6" name="TextBox 5"/>
          <p:cNvSpPr txBox="1"/>
          <p:nvPr/>
        </p:nvSpPr>
        <p:spPr>
          <a:xfrm>
            <a:off x="331747" y="896640"/>
            <a:ext cx="8424936" cy="2031325"/>
          </a:xfrm>
          <a:prstGeom prst="rect">
            <a:avLst/>
          </a:prstGeom>
          <a:noFill/>
        </p:spPr>
        <p:txBody>
          <a:bodyPr wrap="square" rtlCol="0">
            <a:spAutoFit/>
          </a:bodyPr>
          <a:lstStyle/>
          <a:p>
            <a:r>
              <a:rPr lang="en-US" dirty="0" smtClean="0"/>
              <a:t>This week for English we are going to look at a fun way of writing poetry by learning about and writing Kennings poems. Kennings poem are a type of riddle where you describe something without saying what it is and the reader has to guess what you are writing about. The poems have short 3 word lines and use verbs to describe what the poem is about. </a:t>
            </a:r>
          </a:p>
          <a:p>
            <a:r>
              <a:rPr lang="en-US" dirty="0" smtClean="0">
                <a:solidFill>
                  <a:srgbClr val="FF0000"/>
                </a:solidFill>
              </a:rPr>
              <a:t>Activity 1: To begin with have a look through the following slides and learn about what a Kennings poem is and how they are written. Have fun!</a:t>
            </a:r>
            <a:endParaRPr lang="en-GB" dirty="0">
              <a:solidFill>
                <a:srgbClr val="FF0000"/>
              </a:solidFill>
            </a:endParaRPr>
          </a:p>
        </p:txBody>
      </p:sp>
    </p:spTree>
    <p:extLst>
      <p:ext uri="{BB962C8B-B14F-4D97-AF65-F5344CB8AC3E}">
        <p14:creationId xmlns:p14="http://schemas.microsoft.com/office/powerpoint/2010/main" val="28294801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14450" y="1798161"/>
            <a:ext cx="6515100" cy="41300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5363" y="738188"/>
            <a:ext cx="7153275" cy="5381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507421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15616" y="764704"/>
            <a:ext cx="7145833" cy="53614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489353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613" y="419100"/>
            <a:ext cx="8486775" cy="6019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463294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938" y="714375"/>
            <a:ext cx="8620125" cy="5429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218282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488" y="862013"/>
            <a:ext cx="8201025" cy="5133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545264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213" y="881063"/>
            <a:ext cx="8029575" cy="5095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286256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1025" y="481013"/>
            <a:ext cx="7981950" cy="5895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882484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488" y="576263"/>
            <a:ext cx="8201025" cy="5705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10881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188" y="990600"/>
            <a:ext cx="7667625" cy="4876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846663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038" y="566738"/>
            <a:ext cx="7781925" cy="5724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5795534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700088"/>
            <a:ext cx="8353425" cy="5457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4619495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1268760"/>
            <a:ext cx="8352928" cy="4801314"/>
          </a:xfrm>
          <a:prstGeom prst="rect">
            <a:avLst/>
          </a:prstGeom>
          <a:noFill/>
        </p:spPr>
        <p:txBody>
          <a:bodyPr wrap="square" rtlCol="0">
            <a:spAutoFit/>
          </a:bodyPr>
          <a:lstStyle/>
          <a:p>
            <a:r>
              <a:rPr lang="en-US" dirty="0" smtClean="0">
                <a:solidFill>
                  <a:schemeClr val="accent6">
                    <a:lumMod val="75000"/>
                  </a:schemeClr>
                </a:solidFill>
              </a:rPr>
              <a:t>Activity 2: Now that you have seen how to write a kennings poem, have a go yourself. Use the example of the wolf kennings poem to help you. Firstly think of something you want to write about. It could be your </a:t>
            </a:r>
            <a:r>
              <a:rPr lang="en-US" dirty="0" err="1" smtClean="0">
                <a:solidFill>
                  <a:schemeClr val="accent6">
                    <a:lumMod val="75000"/>
                  </a:schemeClr>
                </a:solidFill>
              </a:rPr>
              <a:t>favourite</a:t>
            </a:r>
            <a:r>
              <a:rPr lang="en-US" dirty="0" smtClean="0">
                <a:solidFill>
                  <a:schemeClr val="accent6">
                    <a:lumMod val="75000"/>
                  </a:schemeClr>
                </a:solidFill>
              </a:rPr>
              <a:t> animal, book, sport, season or person. Then write down a list of things that describe that thing. Then turn each description into a line of the poem. So with the wolf the description ‘comes out at night’ became ‘A night mover’ in the poem. </a:t>
            </a:r>
          </a:p>
          <a:p>
            <a:r>
              <a:rPr lang="en-US" dirty="0" smtClean="0">
                <a:solidFill>
                  <a:schemeClr val="accent6">
                    <a:lumMod val="75000"/>
                  </a:schemeClr>
                </a:solidFill>
              </a:rPr>
              <a:t>Remember</a:t>
            </a:r>
          </a:p>
          <a:p>
            <a:pPr marL="285750" indent="-285750">
              <a:buFont typeface="Arial" panose="020B0604020202020204" pitchFamily="34" charset="0"/>
              <a:buChar char="•"/>
            </a:pPr>
            <a:r>
              <a:rPr lang="en-US" dirty="0" smtClean="0">
                <a:solidFill>
                  <a:schemeClr val="accent6">
                    <a:lumMod val="75000"/>
                  </a:schemeClr>
                </a:solidFill>
              </a:rPr>
              <a:t>Each line begins with A and then has 2 more words.</a:t>
            </a:r>
          </a:p>
          <a:p>
            <a:pPr marL="285750" indent="-285750">
              <a:buFont typeface="Arial" panose="020B0604020202020204" pitchFamily="34" charset="0"/>
              <a:buChar char="•"/>
            </a:pPr>
            <a:r>
              <a:rPr lang="en-US" dirty="0" smtClean="0">
                <a:solidFill>
                  <a:schemeClr val="accent6">
                    <a:lumMod val="75000"/>
                  </a:schemeClr>
                </a:solidFill>
              </a:rPr>
              <a:t>Your poem should be about 5-6 lines.</a:t>
            </a:r>
          </a:p>
          <a:p>
            <a:pPr marL="285750" indent="-285750">
              <a:buFont typeface="Arial" panose="020B0604020202020204" pitchFamily="34" charset="0"/>
              <a:buChar char="•"/>
            </a:pPr>
            <a:r>
              <a:rPr lang="en-US" dirty="0" smtClean="0">
                <a:solidFill>
                  <a:schemeClr val="accent6">
                    <a:lumMod val="75000"/>
                  </a:schemeClr>
                </a:solidFill>
              </a:rPr>
              <a:t>Each line of the poem starts on a new line of your page.</a:t>
            </a:r>
          </a:p>
          <a:p>
            <a:pPr marL="285750" indent="-285750">
              <a:buFont typeface="Arial" panose="020B0604020202020204" pitchFamily="34" charset="0"/>
              <a:buChar char="•"/>
            </a:pPr>
            <a:r>
              <a:rPr lang="en-US" dirty="0" smtClean="0">
                <a:solidFill>
                  <a:schemeClr val="accent6">
                    <a:lumMod val="75000"/>
                  </a:schemeClr>
                </a:solidFill>
              </a:rPr>
              <a:t>To use verbs to explain what your chosen thing does.</a:t>
            </a:r>
          </a:p>
          <a:p>
            <a:r>
              <a:rPr lang="en-US" dirty="0" smtClean="0">
                <a:solidFill>
                  <a:schemeClr val="accent6">
                    <a:lumMod val="75000"/>
                  </a:schemeClr>
                </a:solidFill>
              </a:rPr>
              <a:t>If you can try and write more than one Kennings Poem about different things. </a:t>
            </a:r>
          </a:p>
          <a:p>
            <a:endParaRPr lang="en-US" dirty="0">
              <a:solidFill>
                <a:schemeClr val="accent6">
                  <a:lumMod val="75000"/>
                </a:schemeClr>
              </a:solidFill>
            </a:endParaRPr>
          </a:p>
          <a:p>
            <a:r>
              <a:rPr lang="en-US" dirty="0" smtClean="0">
                <a:solidFill>
                  <a:srgbClr val="00B050"/>
                </a:solidFill>
              </a:rPr>
              <a:t>Activity 3: Write your poem or poems into your best handwriting and add an illustration. Then read your poem to someone in your house and see if they can guess what it is about. You could maybe even call or video call someone in another house, for example your grandparents, and see if they can guess. Good luck!</a:t>
            </a:r>
            <a:endParaRPr lang="en-GB" dirty="0">
              <a:solidFill>
                <a:srgbClr val="00B050"/>
              </a:solidFill>
            </a:endParaRPr>
          </a:p>
        </p:txBody>
      </p:sp>
    </p:spTree>
    <p:extLst>
      <p:ext uri="{BB962C8B-B14F-4D97-AF65-F5344CB8AC3E}">
        <p14:creationId xmlns:p14="http://schemas.microsoft.com/office/powerpoint/2010/main" val="241356364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3" name="Rectangle 2"/>
          <p:cNvSpPr/>
          <p:nvPr/>
        </p:nvSpPr>
        <p:spPr>
          <a:xfrm>
            <a:off x="107504" y="764704"/>
            <a:ext cx="8856984" cy="6186309"/>
          </a:xfrm>
          <a:prstGeom prst="rect">
            <a:avLst/>
          </a:prstGeom>
        </p:spPr>
        <p:txBody>
          <a:bodyPr wrap="square">
            <a:spAutoFit/>
          </a:bodyPr>
          <a:lstStyle/>
          <a:p>
            <a:r>
              <a:rPr lang="en-US" dirty="0"/>
              <a:t>This week we will continue working from the </a:t>
            </a:r>
            <a:r>
              <a:rPr lang="en-US" dirty="0" smtClean="0"/>
              <a:t>scheme of work from the white </a:t>
            </a:r>
            <a:r>
              <a:rPr lang="en-US" dirty="0"/>
              <a:t>rose website. </a:t>
            </a:r>
            <a:r>
              <a:rPr lang="en-US" dirty="0" smtClean="0"/>
              <a:t>We are no longer able to access the online worksheets, however, for each lesson there is a link to a work sheet recommended from BBC bitesize link on the white rose website. Please watch the white rose learning video and complete the set activity. You do not need to print the sheet if you are not able to you can write out some examples of the questions.</a:t>
            </a:r>
            <a:endParaRPr lang="en-US" dirty="0"/>
          </a:p>
          <a:p>
            <a:endParaRPr lang="en-US" dirty="0">
              <a:sym typeface="Wingdings" panose="05000000000000000000" pitchFamily="2" charset="2"/>
            </a:endParaRPr>
          </a:p>
          <a:p>
            <a:r>
              <a:rPr lang="en-US" u="sng" dirty="0"/>
              <a:t>Activity 1 </a:t>
            </a:r>
            <a:r>
              <a:rPr lang="en-US" dirty="0"/>
              <a:t>– White rose home learning </a:t>
            </a:r>
            <a:r>
              <a:rPr lang="en-US" dirty="0" smtClean="0">
                <a:sym typeface="Wingdings" panose="05000000000000000000" pitchFamily="2" charset="2"/>
              </a:rPr>
              <a:t></a:t>
            </a:r>
            <a:r>
              <a:rPr lang="en-US" dirty="0">
                <a:sym typeface="Wingdings" panose="05000000000000000000" pitchFamily="2" charset="2"/>
              </a:rPr>
              <a:t> </a:t>
            </a:r>
            <a:r>
              <a:rPr lang="en-US" b="1" dirty="0"/>
              <a:t>Summer Term – Week </a:t>
            </a:r>
            <a:r>
              <a:rPr lang="en-US" b="1" dirty="0" smtClean="0"/>
              <a:t>4 </a:t>
            </a:r>
            <a:r>
              <a:rPr lang="en-US" b="1" dirty="0"/>
              <a:t>(w/c </a:t>
            </a:r>
            <a:r>
              <a:rPr lang="en-US" b="1" dirty="0" smtClean="0"/>
              <a:t>11</a:t>
            </a:r>
            <a:r>
              <a:rPr lang="en-US" b="1" baseline="30000" dirty="0" smtClean="0"/>
              <a:t>th</a:t>
            </a:r>
            <a:r>
              <a:rPr lang="en-US" b="1" dirty="0" smtClean="0"/>
              <a:t> </a:t>
            </a:r>
            <a:r>
              <a:rPr lang="en-US" b="1" dirty="0"/>
              <a:t>May) </a:t>
            </a:r>
          </a:p>
          <a:p>
            <a:r>
              <a:rPr lang="en-US" b="1" dirty="0"/>
              <a:t>Lesson 1</a:t>
            </a:r>
            <a:r>
              <a:rPr lang="en-US" b="1" dirty="0" smtClean="0"/>
              <a:t> </a:t>
            </a:r>
            <a:r>
              <a:rPr lang="en-US" b="1" dirty="0"/>
              <a:t>– </a:t>
            </a:r>
            <a:r>
              <a:rPr lang="en-US" b="1" dirty="0" smtClean="0"/>
              <a:t>Adding and subtracting tens</a:t>
            </a:r>
          </a:p>
          <a:p>
            <a:r>
              <a:rPr lang="en-US" dirty="0">
                <a:sym typeface="Wingdings" panose="05000000000000000000" pitchFamily="2" charset="2"/>
                <a:hlinkClick r:id="rId2"/>
              </a:rPr>
              <a:t>https://</a:t>
            </a:r>
            <a:r>
              <a:rPr lang="en-US" dirty="0" smtClean="0">
                <a:sym typeface="Wingdings" panose="05000000000000000000" pitchFamily="2" charset="2"/>
                <a:hlinkClick r:id="rId2"/>
              </a:rPr>
              <a:t>bam.files.bbci.co.uk/bam/live/content/zvnhnrd/pdf</a:t>
            </a:r>
            <a:r>
              <a:rPr lang="en-US" dirty="0" smtClean="0">
                <a:sym typeface="Wingdings" panose="05000000000000000000" pitchFamily="2" charset="2"/>
              </a:rPr>
              <a:t> </a:t>
            </a:r>
          </a:p>
          <a:p>
            <a:endParaRPr lang="en-US" dirty="0">
              <a:sym typeface="Wingdings" panose="05000000000000000000" pitchFamily="2" charset="2"/>
            </a:endParaRPr>
          </a:p>
          <a:p>
            <a:r>
              <a:rPr lang="en-US" u="sng" dirty="0">
                <a:sym typeface="Wingdings" panose="05000000000000000000" pitchFamily="2" charset="2"/>
              </a:rPr>
              <a:t>Activity 2 </a:t>
            </a:r>
            <a:r>
              <a:rPr lang="en-US" dirty="0">
                <a:sym typeface="Wingdings" panose="05000000000000000000" pitchFamily="2" charset="2"/>
              </a:rPr>
              <a:t>– White Rose Home Learning  </a:t>
            </a:r>
            <a:r>
              <a:rPr lang="en-US" b="1" dirty="0"/>
              <a:t>Summer Term – Week </a:t>
            </a:r>
            <a:r>
              <a:rPr lang="en-US" b="1" dirty="0" smtClean="0"/>
              <a:t>4 </a:t>
            </a:r>
            <a:r>
              <a:rPr lang="en-US" b="1" dirty="0"/>
              <a:t>(w/c </a:t>
            </a:r>
            <a:r>
              <a:rPr lang="en-US" b="1" dirty="0" smtClean="0"/>
              <a:t>11th </a:t>
            </a:r>
            <a:r>
              <a:rPr lang="en-US" b="1" dirty="0"/>
              <a:t>May)</a:t>
            </a:r>
            <a:r>
              <a:rPr lang="en-US" b="1" dirty="0">
                <a:sym typeface="Wingdings" panose="05000000000000000000" pitchFamily="2" charset="2"/>
              </a:rPr>
              <a:t>  Lesson 2</a:t>
            </a:r>
            <a:r>
              <a:rPr lang="en-US" b="1" dirty="0" smtClean="0">
                <a:sym typeface="Wingdings" panose="05000000000000000000" pitchFamily="2" charset="2"/>
              </a:rPr>
              <a:t> -  Add 2-digit numbers</a:t>
            </a:r>
          </a:p>
          <a:p>
            <a:r>
              <a:rPr lang="en-US" b="1" dirty="0">
                <a:sym typeface="Wingdings" panose="05000000000000000000" pitchFamily="2" charset="2"/>
                <a:hlinkClick r:id="rId3"/>
              </a:rPr>
              <a:t>https://</a:t>
            </a:r>
            <a:r>
              <a:rPr lang="en-US" b="1" dirty="0" smtClean="0">
                <a:sym typeface="Wingdings" panose="05000000000000000000" pitchFamily="2" charset="2"/>
                <a:hlinkClick r:id="rId3"/>
              </a:rPr>
              <a:t>bam.files.bbci.co.uk/bam/live/content/z6xsvk7/pdf</a:t>
            </a:r>
            <a:r>
              <a:rPr lang="en-US" b="1" dirty="0" smtClean="0">
                <a:sym typeface="Wingdings" panose="05000000000000000000" pitchFamily="2" charset="2"/>
              </a:rPr>
              <a:t> </a:t>
            </a:r>
            <a:endParaRPr lang="en-US" b="1" dirty="0">
              <a:sym typeface="Wingdings" panose="05000000000000000000" pitchFamily="2" charset="2"/>
            </a:endParaRPr>
          </a:p>
          <a:p>
            <a:endParaRPr lang="en-US" u="sng" dirty="0">
              <a:sym typeface="Wingdings" panose="05000000000000000000" pitchFamily="2" charset="2"/>
            </a:endParaRPr>
          </a:p>
          <a:p>
            <a:r>
              <a:rPr lang="en-US" u="sng" dirty="0">
                <a:sym typeface="Wingdings" panose="05000000000000000000" pitchFamily="2" charset="2"/>
              </a:rPr>
              <a:t>Activity 3 </a:t>
            </a:r>
            <a:r>
              <a:rPr lang="en-US" dirty="0">
                <a:sym typeface="Wingdings" panose="05000000000000000000" pitchFamily="2" charset="2"/>
              </a:rPr>
              <a:t>– White Rose Home Learning  </a:t>
            </a:r>
            <a:r>
              <a:rPr lang="en-US" b="1" dirty="0"/>
              <a:t>Summer Term – Week </a:t>
            </a:r>
            <a:r>
              <a:rPr lang="en-US" b="1" dirty="0" smtClean="0"/>
              <a:t>4 </a:t>
            </a:r>
            <a:r>
              <a:rPr lang="en-US" b="1" dirty="0"/>
              <a:t>(w/c </a:t>
            </a:r>
            <a:r>
              <a:rPr lang="en-US" b="1" dirty="0" smtClean="0"/>
              <a:t>11</a:t>
            </a:r>
            <a:r>
              <a:rPr lang="en-US" b="1" baseline="30000" dirty="0" smtClean="0"/>
              <a:t>th</a:t>
            </a:r>
            <a:r>
              <a:rPr lang="en-US" b="1" dirty="0" smtClean="0"/>
              <a:t> May) Lesson 3 – Subtracting 2-digit numbers</a:t>
            </a:r>
          </a:p>
          <a:p>
            <a:r>
              <a:rPr lang="en-US" b="1" dirty="0">
                <a:hlinkClick r:id="rId4"/>
              </a:rPr>
              <a:t>https://</a:t>
            </a:r>
            <a:r>
              <a:rPr lang="en-US" b="1" dirty="0" smtClean="0">
                <a:hlinkClick r:id="rId4"/>
              </a:rPr>
              <a:t>bam.files.bbci.co.uk/bam/live/content/zk348xs/pdf</a:t>
            </a:r>
            <a:r>
              <a:rPr lang="en-US" b="1" dirty="0" smtClean="0"/>
              <a:t> </a:t>
            </a:r>
          </a:p>
          <a:p>
            <a:endParaRPr lang="en-US" b="1" dirty="0"/>
          </a:p>
          <a:p>
            <a:r>
              <a:rPr lang="en-US" b="1" dirty="0" smtClean="0"/>
              <a:t>Alternatively you can watch the BBC bitesize videos before completing the worksheet, or you can watch these for extra practise and further consolidation. All videos </a:t>
            </a:r>
            <a:r>
              <a:rPr lang="en-US" b="1" dirty="0"/>
              <a:t>are found at </a:t>
            </a:r>
            <a:r>
              <a:rPr lang="en-US" b="1" dirty="0">
                <a:hlinkClick r:id="rId5"/>
              </a:rPr>
              <a:t>https://</a:t>
            </a:r>
            <a:r>
              <a:rPr lang="en-US" b="1" dirty="0" smtClean="0">
                <a:hlinkClick r:id="rId5"/>
              </a:rPr>
              <a:t>www.bbc.co.uk/bitesize/tags/z7s22sg/year-2-and-p3-lessons/1</a:t>
            </a:r>
            <a:r>
              <a:rPr lang="en-US" b="1" dirty="0" smtClean="0"/>
              <a:t> </a:t>
            </a:r>
          </a:p>
          <a:p>
            <a:r>
              <a:rPr lang="en-US" b="1" dirty="0" smtClean="0"/>
              <a:t>Instructions for how to find the links is on the next slide. </a:t>
            </a:r>
            <a:r>
              <a:rPr lang="en-US" b="1" dirty="0" smtClean="0">
                <a:sym typeface="Wingdings" panose="05000000000000000000" pitchFamily="2" charset="2"/>
              </a:rPr>
              <a:t></a:t>
            </a:r>
            <a:endParaRPr lang="en-US" b="1" dirty="0"/>
          </a:p>
        </p:txBody>
      </p:sp>
    </p:spTree>
    <p:extLst>
      <p:ext uri="{BB962C8B-B14F-4D97-AF65-F5344CB8AC3E}">
        <p14:creationId xmlns:p14="http://schemas.microsoft.com/office/powerpoint/2010/main" val="42122077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Maths Learning</a:t>
            </a:r>
            <a:endParaRPr lang="en-GB" dirty="0"/>
          </a:p>
        </p:txBody>
      </p:sp>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2014" t="15185" r="32303" b="5220"/>
          <a:stretch/>
        </p:blipFill>
        <p:spPr bwMode="auto">
          <a:xfrm>
            <a:off x="251520" y="1484784"/>
            <a:ext cx="2776277" cy="22322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Oval 2"/>
          <p:cNvSpPr/>
          <p:nvPr/>
        </p:nvSpPr>
        <p:spPr>
          <a:xfrm>
            <a:off x="1639658" y="2996952"/>
            <a:ext cx="556078" cy="14401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Arrow Connector 4"/>
          <p:cNvCxnSpPr>
            <a:stCxn id="3" idx="6"/>
          </p:cNvCxnSpPr>
          <p:nvPr/>
        </p:nvCxnSpPr>
        <p:spPr>
          <a:xfrm flipV="1">
            <a:off x="2195736" y="2780928"/>
            <a:ext cx="1440160" cy="288032"/>
          </a:xfrm>
          <a:prstGeom prst="straightConnector1">
            <a:avLst/>
          </a:prstGeom>
          <a:ln w="44450">
            <a:tailEnd type="arrow"/>
          </a:ln>
        </p:spPr>
        <p:style>
          <a:lnRef idx="1">
            <a:schemeClr val="accent1"/>
          </a:lnRef>
          <a:fillRef idx="0">
            <a:schemeClr val="accent1"/>
          </a:fillRef>
          <a:effectRef idx="0">
            <a:schemeClr val="accent1"/>
          </a:effectRef>
          <a:fontRef idx="minor">
            <a:schemeClr val="tx1"/>
          </a:fontRef>
        </p:style>
      </p:cxnSp>
      <p:pic>
        <p:nvPicPr>
          <p:cNvPr id="1027"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5139" t="14568" r="22500"/>
          <a:stretch/>
        </p:blipFill>
        <p:spPr bwMode="auto">
          <a:xfrm>
            <a:off x="3635896" y="1456349"/>
            <a:ext cx="2933662" cy="22606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Oval 7"/>
          <p:cNvSpPr/>
          <p:nvPr/>
        </p:nvSpPr>
        <p:spPr>
          <a:xfrm>
            <a:off x="4788024" y="3307999"/>
            <a:ext cx="979742" cy="35165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 name="Straight Arrow Connector 8"/>
          <p:cNvCxnSpPr/>
          <p:nvPr/>
        </p:nvCxnSpPr>
        <p:spPr>
          <a:xfrm>
            <a:off x="5436096" y="3365376"/>
            <a:ext cx="1584176" cy="351656"/>
          </a:xfrm>
          <a:prstGeom prst="straightConnector1">
            <a:avLst/>
          </a:prstGeom>
          <a:ln w="44450">
            <a:tailEnd type="arrow"/>
          </a:ln>
        </p:spPr>
        <p:style>
          <a:lnRef idx="1">
            <a:schemeClr val="accent1"/>
          </a:lnRef>
          <a:fillRef idx="0">
            <a:schemeClr val="accent1"/>
          </a:fillRef>
          <a:effectRef idx="0">
            <a:schemeClr val="accent1"/>
          </a:effectRef>
          <a:fontRef idx="minor">
            <a:schemeClr val="tx1"/>
          </a:fontRef>
        </p:style>
      </p:cxnSp>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16041" t="52926" r="66210" b="6331"/>
          <a:stretch/>
        </p:blipFill>
        <p:spPr bwMode="auto">
          <a:xfrm>
            <a:off x="7020272" y="2605844"/>
            <a:ext cx="1505661" cy="1944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4376" t="18982" r="37894" b="5678"/>
          <a:stretch/>
        </p:blipFill>
        <p:spPr bwMode="auto">
          <a:xfrm>
            <a:off x="3421282" y="3841865"/>
            <a:ext cx="1902642" cy="29077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5004048" y="4365104"/>
            <a:ext cx="2160240" cy="792088"/>
          </a:xfrm>
          <a:prstGeom prst="straightConnector1">
            <a:avLst/>
          </a:prstGeom>
          <a:ln w="44450">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51520" y="3887247"/>
            <a:ext cx="3024336" cy="2862322"/>
          </a:xfrm>
          <a:prstGeom prst="rect">
            <a:avLst/>
          </a:prstGeom>
          <a:noFill/>
        </p:spPr>
        <p:txBody>
          <a:bodyPr wrap="square" rtlCol="0">
            <a:spAutoFit/>
          </a:bodyPr>
          <a:lstStyle/>
          <a:p>
            <a:r>
              <a:rPr lang="en-US" dirty="0" smtClean="0"/>
              <a:t>Here you will find another learning video and the link for the worksheet recommended. We are working through 11</a:t>
            </a:r>
            <a:r>
              <a:rPr lang="en-US" baseline="30000" dirty="0" smtClean="0"/>
              <a:t>th</a:t>
            </a:r>
            <a:r>
              <a:rPr lang="en-US" dirty="0" smtClean="0"/>
              <a:t> May , 12</a:t>
            </a:r>
            <a:r>
              <a:rPr lang="en-US" baseline="30000" dirty="0" smtClean="0"/>
              <a:t>th</a:t>
            </a:r>
            <a:r>
              <a:rPr lang="en-US" dirty="0" smtClean="0"/>
              <a:t> May and 13</a:t>
            </a:r>
            <a:r>
              <a:rPr lang="en-US" baseline="30000" dirty="0" smtClean="0"/>
              <a:t>th</a:t>
            </a:r>
            <a:r>
              <a:rPr lang="en-US" dirty="0" smtClean="0"/>
              <a:t> May. We are currently working through these weeks as we have already covered some of the topics coming later in Term 6.</a:t>
            </a:r>
            <a:endParaRPr lang="en-GB" dirty="0"/>
          </a:p>
        </p:txBody>
      </p:sp>
    </p:spTree>
    <p:extLst>
      <p:ext uri="{BB962C8B-B14F-4D97-AF65-F5344CB8AC3E}">
        <p14:creationId xmlns:p14="http://schemas.microsoft.com/office/powerpoint/2010/main" val="6121203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15616" y="711951"/>
            <a:ext cx="6552728" cy="707886"/>
          </a:xfrm>
          <a:prstGeom prst="rect">
            <a:avLst/>
          </a:prstGeom>
          <a:noFill/>
        </p:spPr>
        <p:txBody>
          <a:bodyPr wrap="square" rtlCol="0">
            <a:spAutoFit/>
          </a:bodyPr>
          <a:lstStyle/>
          <a:p>
            <a:pPr algn="ctr"/>
            <a:r>
              <a:rPr lang="en-US" sz="4000" dirty="0" smtClean="0"/>
              <a:t>Design Technology</a:t>
            </a:r>
            <a:endParaRPr lang="en-GB" sz="4000" dirty="0"/>
          </a:p>
        </p:txBody>
      </p:sp>
      <p:sp>
        <p:nvSpPr>
          <p:cNvPr id="4" name="TextBox 3"/>
          <p:cNvSpPr txBox="1"/>
          <p:nvPr/>
        </p:nvSpPr>
        <p:spPr>
          <a:xfrm>
            <a:off x="1525005" y="1310992"/>
            <a:ext cx="7511492" cy="1477328"/>
          </a:xfrm>
          <a:prstGeom prst="rect">
            <a:avLst/>
          </a:prstGeom>
          <a:noFill/>
        </p:spPr>
        <p:txBody>
          <a:bodyPr wrap="square" rtlCol="0">
            <a:spAutoFit/>
          </a:bodyPr>
          <a:lstStyle/>
          <a:p>
            <a:r>
              <a:rPr lang="en-US" dirty="0" smtClean="0"/>
              <a:t>Our DT topic this term asks the question Where does our food come from? The activities this week come from a brilliant website called Food: A fact of life. As well as the activities here feel free to explore this website with a grown up as it has lots of ideas for healthy eating and learning about how to grow your own food. </a:t>
            </a:r>
            <a:endParaRPr lang="en-GB" dirty="0"/>
          </a:p>
        </p:txBody>
      </p:sp>
      <p:sp>
        <p:nvSpPr>
          <p:cNvPr id="5" name="Rectangle 4"/>
          <p:cNvSpPr/>
          <p:nvPr/>
        </p:nvSpPr>
        <p:spPr>
          <a:xfrm>
            <a:off x="367896" y="4077072"/>
            <a:ext cx="3880048" cy="923330"/>
          </a:xfrm>
          <a:prstGeom prst="rect">
            <a:avLst/>
          </a:prstGeom>
        </p:spPr>
        <p:txBody>
          <a:bodyPr wrap="square">
            <a:spAutoFit/>
          </a:bodyPr>
          <a:lstStyle/>
          <a:p>
            <a:r>
              <a:rPr lang="en-GB" dirty="0" smtClean="0">
                <a:hlinkClick r:id="rId2"/>
              </a:rPr>
              <a:t>https</a:t>
            </a:r>
            <a:r>
              <a:rPr lang="en-GB" dirty="0">
                <a:hlinkClick r:id="rId2"/>
              </a:rPr>
              <a:t>://</a:t>
            </a:r>
            <a:r>
              <a:rPr lang="en-GB" dirty="0" smtClean="0">
                <a:hlinkClick r:id="rId2"/>
              </a:rPr>
              <a:t>archive.foodafactoflife.org.uk/Sheet.aspx?siteId=14&amp;sectionId=63&amp;contentId=144</a:t>
            </a:r>
            <a:endParaRPr lang="en-US" dirty="0" smtClean="0"/>
          </a:p>
        </p:txBody>
      </p:sp>
      <p:sp>
        <p:nvSpPr>
          <p:cNvPr id="6" name="TextBox 5"/>
          <p:cNvSpPr txBox="1"/>
          <p:nvPr/>
        </p:nvSpPr>
        <p:spPr>
          <a:xfrm>
            <a:off x="367896" y="3034120"/>
            <a:ext cx="4564144" cy="923330"/>
          </a:xfrm>
          <a:prstGeom prst="rect">
            <a:avLst/>
          </a:prstGeom>
          <a:noFill/>
        </p:spPr>
        <p:txBody>
          <a:bodyPr wrap="square" rtlCol="0">
            <a:spAutoFit/>
          </a:bodyPr>
          <a:lstStyle/>
          <a:p>
            <a:r>
              <a:rPr lang="en-US" dirty="0" smtClean="0"/>
              <a:t>Activity 1: </a:t>
            </a:r>
            <a:r>
              <a:rPr lang="en-US" u="sng" dirty="0" smtClean="0"/>
              <a:t>Click on the link below, scroll down to the bottom of the page</a:t>
            </a:r>
            <a:r>
              <a:rPr lang="en-US" dirty="0" smtClean="0"/>
              <a:t> and click on Where does food come from? </a:t>
            </a:r>
            <a:r>
              <a:rPr lang="en-US" dirty="0" err="1" smtClean="0"/>
              <a:t>Powerpoint</a:t>
            </a:r>
            <a:r>
              <a:rPr lang="en-US" dirty="0" smtClean="0"/>
              <a:t> 301.</a:t>
            </a:r>
            <a:endParaRPr lang="en-GB" dirty="0"/>
          </a:p>
        </p:txBody>
      </p:sp>
      <p:pic>
        <p:nvPicPr>
          <p:cNvPr id="143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2780928"/>
            <a:ext cx="3240360" cy="38459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ight Arrow 6"/>
          <p:cNvSpPr/>
          <p:nvPr/>
        </p:nvSpPr>
        <p:spPr>
          <a:xfrm>
            <a:off x="3589509" y="4991162"/>
            <a:ext cx="1554472" cy="2423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467544" y="5410787"/>
            <a:ext cx="3384376" cy="1200329"/>
          </a:xfrm>
          <a:prstGeom prst="rect">
            <a:avLst/>
          </a:prstGeom>
          <a:noFill/>
        </p:spPr>
        <p:txBody>
          <a:bodyPr wrap="square" rtlCol="0">
            <a:spAutoFit/>
          </a:bodyPr>
          <a:lstStyle/>
          <a:p>
            <a:r>
              <a:rPr lang="en-US" dirty="0" smtClean="0"/>
              <a:t>Watch the </a:t>
            </a:r>
            <a:r>
              <a:rPr lang="en-US" dirty="0" err="1" smtClean="0"/>
              <a:t>powerpoint</a:t>
            </a:r>
            <a:r>
              <a:rPr lang="en-US" dirty="0" smtClean="0"/>
              <a:t>, complete the interactive questions and learn all about where our food comes from.</a:t>
            </a:r>
            <a:endParaRPr lang="en-GB" dirty="0"/>
          </a:p>
        </p:txBody>
      </p:sp>
      <p:pic>
        <p:nvPicPr>
          <p:cNvPr id="1433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163" y="1412776"/>
            <a:ext cx="1394842" cy="11240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55487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4470" y="476672"/>
            <a:ext cx="8048991" cy="923330"/>
          </a:xfrm>
          <a:prstGeom prst="rect">
            <a:avLst/>
          </a:prstGeom>
          <a:noFill/>
        </p:spPr>
        <p:txBody>
          <a:bodyPr wrap="square" rtlCol="0">
            <a:spAutoFit/>
          </a:bodyPr>
          <a:lstStyle/>
          <a:p>
            <a:r>
              <a:rPr lang="en-US" dirty="0" smtClean="0"/>
              <a:t>Activity 2: Now it is time to sort foods into whether they have come from an animal or a plant. Using the link from the previous slide and scrolling down to the bottom to find the activities shown below:</a:t>
            </a:r>
            <a:endParaRPr lang="en-GB" dirty="0"/>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9174"/>
          <a:stretch/>
        </p:blipFill>
        <p:spPr bwMode="auto">
          <a:xfrm>
            <a:off x="208630" y="1684834"/>
            <a:ext cx="3240360" cy="31085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ight Arrow 4"/>
          <p:cNvSpPr/>
          <p:nvPr/>
        </p:nvSpPr>
        <p:spPr>
          <a:xfrm rot="9535482">
            <a:off x="1999084" y="3058952"/>
            <a:ext cx="2757977" cy="2423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ight Arrow 5"/>
          <p:cNvSpPr/>
          <p:nvPr/>
        </p:nvSpPr>
        <p:spPr>
          <a:xfrm rot="10800000">
            <a:off x="2572581" y="2084579"/>
            <a:ext cx="1554472" cy="2423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ight Arrow 7"/>
          <p:cNvSpPr/>
          <p:nvPr/>
        </p:nvSpPr>
        <p:spPr>
          <a:xfrm rot="10800000">
            <a:off x="2339752" y="4077072"/>
            <a:ext cx="1554472" cy="2423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155309" y="1772816"/>
            <a:ext cx="4752528" cy="923330"/>
          </a:xfrm>
          <a:prstGeom prst="rect">
            <a:avLst/>
          </a:prstGeom>
          <a:noFill/>
        </p:spPr>
        <p:txBody>
          <a:bodyPr wrap="square" rtlCol="0">
            <a:spAutoFit/>
          </a:bodyPr>
          <a:lstStyle/>
          <a:p>
            <a:r>
              <a:rPr lang="en-US" dirty="0"/>
              <a:t>Y</a:t>
            </a:r>
            <a:r>
              <a:rPr lang="en-US" dirty="0" smtClean="0"/>
              <a:t>ou </a:t>
            </a:r>
            <a:r>
              <a:rPr lang="en-US" dirty="0"/>
              <a:t>can either use the food cards and the </a:t>
            </a:r>
            <a:r>
              <a:rPr lang="en-US" dirty="0" smtClean="0"/>
              <a:t>worksheet, print them out and stick the food cards on the right place on the worksheet</a:t>
            </a:r>
            <a:endParaRPr lang="en-GB" dirty="0"/>
          </a:p>
        </p:txBody>
      </p:sp>
      <p:sp>
        <p:nvSpPr>
          <p:cNvPr id="11" name="Rectangle 10"/>
          <p:cNvSpPr/>
          <p:nvPr/>
        </p:nvSpPr>
        <p:spPr>
          <a:xfrm>
            <a:off x="4208964" y="3806573"/>
            <a:ext cx="3675403" cy="646331"/>
          </a:xfrm>
          <a:prstGeom prst="rect">
            <a:avLst/>
          </a:prstGeom>
        </p:spPr>
        <p:txBody>
          <a:bodyPr wrap="square">
            <a:spAutoFit/>
          </a:bodyPr>
          <a:lstStyle/>
          <a:p>
            <a:pPr lvl="0"/>
            <a:r>
              <a:rPr lang="en-US" dirty="0">
                <a:solidFill>
                  <a:prstClr val="black"/>
                </a:solidFill>
              </a:rPr>
              <a:t>Or use the notebook to play an interactive game sorting the food.</a:t>
            </a:r>
            <a:endParaRPr lang="en-GB" dirty="0">
              <a:solidFill>
                <a:prstClr val="black"/>
              </a:solidFill>
            </a:endParaRPr>
          </a:p>
        </p:txBody>
      </p:sp>
      <p:sp>
        <p:nvSpPr>
          <p:cNvPr id="12" name="TextBox 11"/>
          <p:cNvSpPr txBox="1"/>
          <p:nvPr/>
        </p:nvSpPr>
        <p:spPr>
          <a:xfrm>
            <a:off x="827584" y="5191568"/>
            <a:ext cx="6624736" cy="1200329"/>
          </a:xfrm>
          <a:prstGeom prst="rect">
            <a:avLst/>
          </a:prstGeom>
          <a:noFill/>
        </p:spPr>
        <p:txBody>
          <a:bodyPr wrap="square" rtlCol="0">
            <a:spAutoFit/>
          </a:bodyPr>
          <a:lstStyle/>
          <a:p>
            <a:r>
              <a:rPr lang="en-US" dirty="0"/>
              <a:t>Remember some foods are more tricky! Think about products such a milk that come from an animal or foods that are made from part of a plant. Are there any foods that come from both? What about a strawberry yoghurt?</a:t>
            </a:r>
            <a:endParaRPr lang="en-GB" dirty="0"/>
          </a:p>
        </p:txBody>
      </p:sp>
    </p:spTree>
    <p:extLst>
      <p:ext uri="{BB962C8B-B14F-4D97-AF65-F5344CB8AC3E}">
        <p14:creationId xmlns:p14="http://schemas.microsoft.com/office/powerpoint/2010/main" val="42267390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1052736"/>
            <a:ext cx="8064896" cy="1754326"/>
          </a:xfrm>
          <a:prstGeom prst="rect">
            <a:avLst/>
          </a:prstGeom>
          <a:noFill/>
        </p:spPr>
        <p:txBody>
          <a:bodyPr wrap="square" rtlCol="0">
            <a:spAutoFit/>
          </a:bodyPr>
          <a:lstStyle/>
          <a:p>
            <a:r>
              <a:rPr lang="en-US" dirty="0" smtClean="0"/>
              <a:t>Activity 3: On a large sheet of paper draw a plate with your </a:t>
            </a:r>
            <a:r>
              <a:rPr lang="en-US" dirty="0" err="1" smtClean="0"/>
              <a:t>favourite</a:t>
            </a:r>
            <a:r>
              <a:rPr lang="en-US" dirty="0" smtClean="0"/>
              <a:t> meal on, remember to include a drink and a pudding. Then label all of the different foods you have included. Next to each label write whether that piece of food comes from a plant or an animal. Remember some foods are tricky. A pizza has flour in the base that comes from a wheat plant, tomato in the sauce which comes from a tomato plant and cheese on top which is made from milk, which comes from a cow!!</a:t>
            </a:r>
            <a:endParaRPr lang="en-GB" dirty="0"/>
          </a:p>
        </p:txBody>
      </p:sp>
      <p:sp>
        <p:nvSpPr>
          <p:cNvPr id="3" name="Lightning Bolt 2"/>
          <p:cNvSpPr/>
          <p:nvPr/>
        </p:nvSpPr>
        <p:spPr>
          <a:xfrm>
            <a:off x="946436" y="3452428"/>
            <a:ext cx="504056" cy="360040"/>
          </a:xfrm>
          <a:prstGeom prst="lightningBol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4" name="TextBox 3"/>
          <p:cNvSpPr txBox="1"/>
          <p:nvPr/>
        </p:nvSpPr>
        <p:spPr>
          <a:xfrm>
            <a:off x="1475656" y="3356992"/>
            <a:ext cx="5832648" cy="646331"/>
          </a:xfrm>
          <a:prstGeom prst="rect">
            <a:avLst/>
          </a:prstGeom>
          <a:noFill/>
        </p:spPr>
        <p:txBody>
          <a:bodyPr wrap="square" rtlCol="0">
            <a:spAutoFit/>
          </a:bodyPr>
          <a:lstStyle/>
          <a:p>
            <a:r>
              <a:rPr lang="en-US" dirty="0" smtClean="0"/>
              <a:t>Feel free to explore any other bits of information on the website and perhaps use it to help you with activity 3. </a:t>
            </a:r>
            <a:endParaRPr lang="en-GB" dirty="0"/>
          </a:p>
        </p:txBody>
      </p:sp>
      <p:sp>
        <p:nvSpPr>
          <p:cNvPr id="5" name="Rectangle 4"/>
          <p:cNvSpPr/>
          <p:nvPr/>
        </p:nvSpPr>
        <p:spPr>
          <a:xfrm>
            <a:off x="755576" y="4293096"/>
            <a:ext cx="7272808" cy="646331"/>
          </a:xfrm>
          <a:prstGeom prst="rect">
            <a:avLst/>
          </a:prstGeom>
        </p:spPr>
        <p:txBody>
          <a:bodyPr wrap="square">
            <a:spAutoFit/>
          </a:bodyPr>
          <a:lstStyle/>
          <a:p>
            <a:r>
              <a:rPr lang="en-GB" dirty="0">
                <a:hlinkClick r:id="rId2"/>
              </a:rPr>
              <a:t>https://www.foodafactoflife.org.uk/5-7-years/where-food-comes-from</a:t>
            </a:r>
            <a:r>
              <a:rPr lang="en-GB" dirty="0" smtClean="0">
                <a:hlinkClick r:id="rId2"/>
              </a:rPr>
              <a:t>/</a:t>
            </a:r>
            <a:endParaRPr lang="en-GB" dirty="0" smtClean="0"/>
          </a:p>
          <a:p>
            <a:endParaRPr lang="en-GB" dirty="0"/>
          </a:p>
        </p:txBody>
      </p:sp>
    </p:spTree>
    <p:extLst>
      <p:ext uri="{BB962C8B-B14F-4D97-AF65-F5344CB8AC3E}">
        <p14:creationId xmlns:p14="http://schemas.microsoft.com/office/powerpoint/2010/main" val="23110589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6577</TotalTime>
  <Words>1857</Words>
  <Application>Microsoft Office PowerPoint</Application>
  <PresentationFormat>On-screen Show (4:3)</PresentationFormat>
  <Paragraphs>94</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Maths Learning</vt:lpstr>
      <vt:lpstr>Maths Learning</vt:lpstr>
      <vt:lpstr>PowerPoint Presentation</vt:lpstr>
      <vt:lpstr>PowerPoint Presentation</vt:lpstr>
      <vt:lpstr>PowerPoint Presentation</vt:lpstr>
      <vt:lpstr>P.E.</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83</cp:revision>
  <dcterms:created xsi:type="dcterms:W3CDTF">2020-03-18T10:41:37Z</dcterms:created>
  <dcterms:modified xsi:type="dcterms:W3CDTF">2020-05-30T23:51:16Z</dcterms:modified>
</cp:coreProperties>
</file>