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>
        <p:scale>
          <a:sx n="81" d="100"/>
          <a:sy n="81" d="100"/>
        </p:scale>
        <p:origin x="-204" y="-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68B99-9A64-451A-A15B-E86CF2DA9876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EAEC8-99DE-4506-B9C3-4B4A16F94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2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EAEC8-99DE-4506-B9C3-4B4A16F9402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72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523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571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544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836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539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26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005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35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284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038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066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0D6CB-E69E-483E-AEB2-5F53F741E397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1F2DE-161C-4CA7-A8AE-65743BDF4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83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YeMpUdufN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pn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6.gif"/><Relationship Id="rId5" Type="http://schemas.openxmlformats.org/officeDocument/2006/relationships/image" Target="../media/image30.gif"/><Relationship Id="rId10" Type="http://schemas.openxmlformats.org/officeDocument/2006/relationships/image" Target="../media/image35.jpeg"/><Relationship Id="rId4" Type="http://schemas.openxmlformats.org/officeDocument/2006/relationships/image" Target="../media/image29.png"/><Relationship Id="rId9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e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TCP8i4Nwg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-qtCB7CYH3I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vvUHml1KQc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https://www.youtube.com/watch?v=L6F4KRdhqak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71675" y="1857375"/>
            <a:ext cx="865822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2000" dirty="0" smtClean="0">
                <a:latin typeface="Comic Sans MS" panose="030F0702030302020204" pitchFamily="66" charset="0"/>
              </a:rPr>
              <a:t>Hello </a:t>
            </a:r>
            <a:r>
              <a:rPr lang="en-GB" sz="2000" smtClean="0">
                <a:latin typeface="Comic Sans MS" panose="030F0702030302020204" pitchFamily="66" charset="0"/>
              </a:rPr>
              <a:t>and Welcome </a:t>
            </a:r>
            <a:r>
              <a:rPr lang="en-GB" sz="2000" dirty="0" smtClean="0">
                <a:latin typeface="Comic Sans MS" panose="030F0702030302020204" pitchFamily="66" charset="0"/>
              </a:rPr>
              <a:t>to Mrs Smith’s </a:t>
            </a:r>
            <a:r>
              <a:rPr lang="en-GB" sz="2000" dirty="0">
                <a:latin typeface="Comic Sans MS" panose="030F0702030302020204" pitchFamily="66" charset="0"/>
              </a:rPr>
              <a:t>P</a:t>
            </a:r>
            <a:r>
              <a:rPr lang="en-GB" sz="2000" dirty="0" smtClean="0">
                <a:latin typeface="Comic Sans MS" panose="030F0702030302020204" pitchFamily="66" charset="0"/>
              </a:rPr>
              <a:t>honics Group.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 hope you are all staying safe, well and happy, I am missing you all.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 know you have been working hard and that you are all amazing so we are going to start learning Phase 5.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You could start your phonics learning with our alphabet song or to get you moving BBC Super Movers  with Naomi Wilkinson </a:t>
            </a:r>
            <a:r>
              <a:rPr lang="en-GB" sz="2000" dirty="0" smtClean="0">
                <a:hlinkClick r:id="rId2"/>
              </a:rPr>
              <a:t>https://www.youtube.com/watch?v=jYeMpUdufNk</a:t>
            </a:r>
            <a:r>
              <a:rPr lang="en-GB" sz="2000" dirty="0" smtClean="0">
                <a:latin typeface="Comic Sans MS" panose="030F0702030302020204" pitchFamily="66" charset="0"/>
              </a:rPr>
              <a:t>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Do as much as you can and have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Fun.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Ideo English 123 2014-2015: &lt;strong&gt;Phonics&lt;/strong&gt;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49" y="177900"/>
            <a:ext cx="5819776" cy="1748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44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669856"/>
              </p:ext>
            </p:extLst>
          </p:nvPr>
        </p:nvGraphicFramePr>
        <p:xfrm>
          <a:off x="1371598" y="1494971"/>
          <a:ext cx="9953626" cy="5067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21344"/>
                <a:gridCol w="1422047"/>
                <a:gridCol w="1422047"/>
                <a:gridCol w="1422047"/>
                <a:gridCol w="1422047"/>
                <a:gridCol w="1422047"/>
                <a:gridCol w="1422047"/>
              </a:tblGrid>
              <a:tr h="723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 dirty="0">
                          <a:effectLst/>
                        </a:rPr>
                        <a:t>s</a:t>
                      </a:r>
                      <a:endParaRPr lang="en-GB" sz="3100" b="1" dirty="0">
                        <a:effectLst/>
                        <a:latin typeface="SassoonPrimary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a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t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p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i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n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m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</a:tr>
              <a:tr h="723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d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 dirty="0">
                          <a:effectLst/>
                        </a:rPr>
                        <a:t>g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o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c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k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ck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e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</a:tr>
              <a:tr h="723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u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r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 dirty="0">
                          <a:effectLst/>
                        </a:rPr>
                        <a:t>h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b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f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ff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l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</a:tr>
              <a:tr h="723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ll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ss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j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v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w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x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y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</a:tr>
              <a:tr h="723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z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zz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qu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ch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sh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th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ng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</a:tr>
              <a:tr h="723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ai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ee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igh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oa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oo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ar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or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</a:tr>
              <a:tr h="723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ur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ow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oi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ear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air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>
                          <a:effectLst/>
                        </a:rPr>
                        <a:t>ure</a:t>
                      </a:r>
                      <a:endParaRPr lang="en-GB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100" dirty="0" err="1">
                          <a:effectLst/>
                        </a:rPr>
                        <a:t>er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8277" marR="58277" marT="0" marB="0" anchor="ctr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 rot="13987025">
            <a:off x="2271713" y="18145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457324" y="323850"/>
            <a:ext cx="103632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You could print this grid off and check what phonemes (sounds) to grapheme (written) you can recall daily. You could colour or tick the ones you can say using the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PURE SOUND</a:t>
            </a:r>
            <a:r>
              <a:rPr lang="en-GB" sz="2000" dirty="0" smtClean="0">
                <a:latin typeface="Comic Sans MS" panose="030F0702030302020204" pitchFamily="66" charset="0"/>
              </a:rPr>
              <a:t>. </a:t>
            </a:r>
            <a:r>
              <a:rPr lang="en-GB" dirty="0" smtClean="0">
                <a:latin typeface="Comic Sans MS" panose="030F0702030302020204" pitchFamily="66" charset="0"/>
              </a:rPr>
              <a:t>If you don’t want to print it off you could point to each sound and say using the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PURE SOUND</a:t>
            </a:r>
            <a:r>
              <a:rPr lang="en-GB" sz="2000" dirty="0" smtClean="0"/>
              <a:t>. </a:t>
            </a:r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17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471" y="153207"/>
            <a:ext cx="11927541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Let’s revise these phonemes as they are tricky</a:t>
            </a:r>
            <a:r>
              <a:rPr lang="en-GB" sz="4400" dirty="0" smtClean="0">
                <a:latin typeface="Comic Sans MS" panose="030F0702030302020204" pitchFamily="66" charset="0"/>
              </a:rPr>
              <a:t>:</a:t>
            </a:r>
          </a:p>
          <a:p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</a:t>
            </a:r>
            <a:r>
              <a:rPr lang="en-GB" sz="4000" dirty="0" smtClean="0">
                <a:latin typeface="Comic Sans MS" panose="030F0702030302020204" pitchFamily="66" charset="0"/>
              </a:rPr>
              <a:t>as in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umb         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row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             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ink                     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</a:t>
            </a:r>
          </a:p>
          <a:p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th</a:t>
            </a:r>
            <a:r>
              <a:rPr lang="en-GB" sz="4000" dirty="0" smtClean="0">
                <a:latin typeface="Comic Sans MS" panose="030F0702030302020204" pitchFamily="66" charset="0"/>
              </a:rPr>
              <a:t>under           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ree         too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GB" sz="4000" dirty="0" smtClean="0">
                <a:latin typeface="Comic Sans MS" panose="030F0702030302020204" pitchFamily="66" charset="0"/>
              </a:rPr>
              <a:t>as in  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air             air</a:t>
            </a:r>
            <a:r>
              <a:rPr lang="en-GB" sz="4000" dirty="0">
                <a:latin typeface="Comic Sans MS" panose="030F0702030302020204" pitchFamily="66" charset="0"/>
              </a:rPr>
              <a:t>port          </a:t>
            </a:r>
            <a:r>
              <a:rPr lang="en-GB" sz="4000" dirty="0" smtClean="0">
                <a:latin typeface="Comic Sans MS" panose="030F0702030302020204" pitchFamily="66" charset="0"/>
              </a:rPr>
              <a:t> st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air</a:t>
            </a:r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               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air</a:t>
            </a:r>
            <a:r>
              <a:rPr lang="en-GB" sz="4000" dirty="0" smtClean="0">
                <a:latin typeface="Comic Sans MS" panose="030F0702030302020204" pitchFamily="66" charset="0"/>
              </a:rPr>
              <a:t>ground           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air</a:t>
            </a:r>
            <a:r>
              <a:rPr lang="en-GB" sz="4000" dirty="0" smtClean="0">
                <a:latin typeface="Comic Sans MS" panose="030F0702030302020204" pitchFamily="66" charset="0"/>
              </a:rPr>
              <a:t>y        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air</a:t>
            </a:r>
          </a:p>
          <a:p>
            <a:endParaRPr lang="en-GB" sz="2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739" y="1241577"/>
            <a:ext cx="1063708" cy="9775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337" y="1072602"/>
            <a:ext cx="1677977" cy="109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73" y="2390527"/>
            <a:ext cx="1578605" cy="10757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773" y="2427871"/>
            <a:ext cx="1001103" cy="10011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1" t="17752" r="12960" b="10071"/>
          <a:stretch/>
        </p:blipFill>
        <p:spPr>
          <a:xfrm>
            <a:off x="10452545" y="2501127"/>
            <a:ext cx="1145451" cy="9278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086097" y="3890004"/>
            <a:ext cx="1575695" cy="8837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074" y="5020573"/>
            <a:ext cx="1463787" cy="10978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089" y="3632144"/>
            <a:ext cx="1432923" cy="11415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346" y="5016922"/>
            <a:ext cx="1269463" cy="123150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078" y="5071462"/>
            <a:ext cx="1838934" cy="9951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747" y="3637341"/>
            <a:ext cx="1515153" cy="11363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3412" y="1219895"/>
            <a:ext cx="1508600" cy="89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94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574" y="147832"/>
            <a:ext cx="1176389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000" dirty="0" smtClean="0">
                <a:latin typeface="Comic Sans MS" panose="030F0702030302020204" pitchFamily="66" charset="0"/>
              </a:rPr>
              <a:t>as in   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 smtClean="0">
                <a:latin typeface="Comic Sans MS" panose="030F0702030302020204" pitchFamily="66" charset="0"/>
              </a:rPr>
              <a:t>n                  br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            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 smtClean="0">
                <a:latin typeface="Comic Sans MS" panose="030F0702030302020204" pitchFamily="66" charset="0"/>
              </a:rPr>
              <a:t>l                      tr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>
                <a:latin typeface="Comic Sans MS" panose="030F0702030302020204" pitchFamily="66" charset="0"/>
              </a:rPr>
              <a:t>n</a:t>
            </a:r>
            <a:endParaRPr lang="en-GB" sz="4000" dirty="0" smtClean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           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 smtClean="0">
                <a:latin typeface="Comic Sans MS" panose="030F0702030302020204" pitchFamily="66" charset="0"/>
              </a:rPr>
              <a:t>ls                      w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</a:t>
            </a:r>
            <a:r>
              <a:rPr lang="en-GB" sz="4000" dirty="0" smtClean="0">
                <a:latin typeface="Comic Sans MS" panose="030F0702030302020204" pitchFamily="66" charset="0"/>
              </a:rPr>
              <a:t>  as in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              </a:t>
            </a:r>
            <a:r>
              <a:rPr lang="en-GB" sz="4000" dirty="0" smtClean="0">
                <a:latin typeface="Comic Sans MS" panose="030F0702030302020204" pitchFamily="66" charset="0"/>
              </a:rPr>
              <a:t>y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             </a:t>
            </a:r>
            <a:r>
              <a:rPr lang="en-GB" sz="4000" dirty="0" smtClean="0">
                <a:latin typeface="Comic Sans MS" panose="030F0702030302020204" pitchFamily="66" charset="0"/>
              </a:rPr>
              <a:t>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</a:t>
            </a:r>
            <a:r>
              <a:rPr lang="en-GB" sz="4000" dirty="0" smtClean="0">
                <a:latin typeface="Comic Sans MS" panose="030F0702030302020204" pitchFamily="66" charset="0"/>
              </a:rPr>
              <a:t>d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</a:t>
            </a:r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                  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             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          </a:t>
            </a:r>
            <a:r>
              <a:rPr lang="en-GB" sz="4000" dirty="0" smtClean="0">
                <a:latin typeface="Comic Sans MS" panose="030F0702030302020204" pitchFamily="66" charset="0"/>
              </a:rPr>
              <a:t>cl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ear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68" y="147833"/>
            <a:ext cx="1328939" cy="883191"/>
          </a:xfrm>
          <a:prstGeom prst="rect">
            <a:avLst/>
          </a:prstGeom>
        </p:spPr>
      </p:pic>
      <p:pic>
        <p:nvPicPr>
          <p:cNvPr id="2052" name="Picture 4" descr="How big is the brain? Who knows—even our best efforts to calculate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348" y="200762"/>
            <a:ext cx="1295400" cy="924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Nice sail and snorkel - Sail Pepper, Coral Bay Traveller Review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005" y="1095198"/>
            <a:ext cx="1225550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What Your Nails Say About Your Health | StyleCas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713" y="2341550"/>
            <a:ext cx="1445842" cy="96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4" descr="https://encrypted-tbn3.gstatic.com/shopping?q=tbn:ANd9GcQlbNHHmwP39cb-T3Ra-Ohv3E-0dyq9aejHn41iXk3l_qIY75ME5iflLJtMfyzV18qquoWqHTGe2ilqbUJi7qEmlFTIG8byh7zXj_s3gtZb&amp;usqp=CA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73" name="Picture 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0" t="46471" r="58495" b="19966"/>
          <a:stretch>
            <a:fillRect/>
          </a:stretch>
        </p:blipFill>
        <p:spPr bwMode="auto">
          <a:xfrm>
            <a:off x="4488555" y="2320748"/>
            <a:ext cx="1218756" cy="1225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7" name="Picture 29" descr="Local trains in London with National Rail and London Overground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265" y="1178036"/>
            <a:ext cx="1885048" cy="106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Illustration Of People Waiting At A Bus Stop High-Res Vector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416" y="2341550"/>
            <a:ext cx="1703417" cy="120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5" descr="Ear Clipart White Backgroun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7" r="13318" b="9782"/>
          <a:stretch>
            <a:fillRect/>
          </a:stretch>
        </p:blipFill>
        <p:spPr bwMode="auto">
          <a:xfrm>
            <a:off x="4146000" y="4326225"/>
            <a:ext cx="910330" cy="1018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Tear! | it is old pic that shows in my Buddy icon, so I like… | Flickr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000" y="5718835"/>
            <a:ext cx="1440758" cy="892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2020 calendar template year planner Royalty Free Vector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6" t="8925" r="2769" b="13051"/>
          <a:stretch/>
        </p:blipFill>
        <p:spPr bwMode="auto">
          <a:xfrm>
            <a:off x="6774678" y="3732949"/>
            <a:ext cx="1257476" cy="10872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Oval 4"/>
          <p:cNvSpPr/>
          <p:nvPr/>
        </p:nvSpPr>
        <p:spPr>
          <a:xfrm>
            <a:off x="6875351" y="3626982"/>
            <a:ext cx="1056130" cy="52712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Opposite words for near and distant - Download Free Vectors ..."/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47" r="26211" b="44490"/>
          <a:stretch/>
        </p:blipFill>
        <p:spPr bwMode="auto">
          <a:xfrm>
            <a:off x="7261368" y="5470392"/>
            <a:ext cx="1064249" cy="11409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 descr="Clear Acrylic Sheets"/>
          <p:cNvPicPr/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0" t="21600" r="5201" b="13800"/>
          <a:stretch/>
        </p:blipFill>
        <p:spPr bwMode="auto">
          <a:xfrm>
            <a:off x="10075531" y="5345061"/>
            <a:ext cx="1379901" cy="11152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 descr="3 Natural Ways to Grow Your Beard Faster | Yeard Week 18 - YouTube"/>
          <p:cNvPicPr/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0" r="16074"/>
          <a:stretch/>
        </p:blipFill>
        <p:spPr bwMode="auto">
          <a:xfrm>
            <a:off x="10265428" y="3598814"/>
            <a:ext cx="1343025" cy="11830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64558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" y="149217"/>
            <a:ext cx="12028393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4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gh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000" dirty="0" smtClean="0">
                <a:latin typeface="Comic Sans MS" panose="030F0702030302020204" pitchFamily="66" charset="0"/>
              </a:rPr>
              <a:t>as in 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             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              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              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               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              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t              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re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000" dirty="0" smtClean="0">
                <a:latin typeface="Comic Sans MS" panose="030F0702030302020204" pitchFamily="66" charset="0"/>
              </a:rPr>
              <a:t>as in 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ure         </a:t>
            </a:r>
            <a:r>
              <a:rPr lang="en-GB" sz="4000" dirty="0" smtClean="0">
                <a:latin typeface="Comic Sans MS" panose="030F0702030302020204" pitchFamily="66" charset="0"/>
              </a:rPr>
              <a:t>man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ure            </a:t>
            </a:r>
            <a:r>
              <a:rPr lang="en-GB" sz="4000" dirty="0" smtClean="0">
                <a:latin typeface="Comic Sans MS" panose="030F0702030302020204" pitchFamily="66" charset="0"/>
              </a:rPr>
              <a:t>se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cure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</a:t>
            </a:r>
            <a:r>
              <a:rPr lang="en-GB" sz="4000" dirty="0" smtClean="0">
                <a:latin typeface="Comic Sans MS" panose="030F0702030302020204" pitchFamily="66" charset="0"/>
              </a:rPr>
              <a:t>capt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ure          </a:t>
            </a:r>
            <a:r>
              <a:rPr lang="en-GB" sz="4000" dirty="0" smtClean="0">
                <a:latin typeface="Comic Sans MS" panose="030F0702030302020204" pitchFamily="66" charset="0"/>
              </a:rPr>
              <a:t>fract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ure          </a:t>
            </a:r>
            <a:r>
              <a:rPr lang="en-GB" sz="4000" dirty="0" smtClean="0">
                <a:latin typeface="Comic Sans MS" panose="030F0702030302020204" pitchFamily="66" charset="0"/>
              </a:rPr>
              <a:t>treas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ure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The Benefits Of Energy-Saving Light Bulbs | Hometree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76"/>
          <a:stretch/>
        </p:blipFill>
        <p:spPr bwMode="auto">
          <a:xfrm>
            <a:off x="4293534" y="149217"/>
            <a:ext cx="1009986" cy="9574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 descr="What is the night-only rate? – Energuid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269" y="204395"/>
            <a:ext cx="1683851" cy="83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Free Cartoon Fighting Cliparts, Download Free Clip Art, Free Clip ..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693" y="204395"/>
            <a:ext cx="1419225" cy="1080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Free Right Cliparts, Download Free Clip Art, Free Clip Art on ...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896" y="1396520"/>
            <a:ext cx="1203624" cy="925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ight Five Senses Clipart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2"/>
          <a:stretch/>
        </p:blipFill>
        <p:spPr bwMode="auto">
          <a:xfrm>
            <a:off x="7793636" y="1285165"/>
            <a:ext cx="1076325" cy="12966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High Performer vs High Potential – what's the difference (and why ...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447" y="1414700"/>
            <a:ext cx="1845946" cy="103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Pure Orange Juice 1 Litre Cartons (Pack of 12) A08067 BZ04167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7" t="3425" r="25342" b="5480"/>
          <a:stretch/>
        </p:blipFill>
        <p:spPr bwMode="auto">
          <a:xfrm>
            <a:off x="3851855" y="3083498"/>
            <a:ext cx="946672" cy="16278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Manure - Wikipedia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628" y="3294828"/>
            <a:ext cx="1487170" cy="1205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Keeping your scanned and printed documents as secure as Fort Knox ...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446" y="3209148"/>
            <a:ext cx="1625471" cy="1290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Frisbee clipart catch, Frisbee catch Transparent FREE for download ...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599" y="5002171"/>
            <a:ext cx="1406394" cy="1340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Sad Little Girl Broken Arm Bone Stock Vector (Royalty Free) 1126652636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754" y="5114160"/>
            <a:ext cx="1107440" cy="120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treasure #pirate #treasurechest #chest #gold - Treasure Chest ...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4832" y="4980595"/>
            <a:ext cx="1506741" cy="1383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955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" y="139849"/>
            <a:ext cx="118872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000" dirty="0" smtClean="0">
                <a:latin typeface="Comic Sans MS" panose="030F0702030302020204" pitchFamily="66" charset="0"/>
              </a:rPr>
              <a:t>as in eras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  </a:t>
            </a:r>
            <a:r>
              <a:rPr lang="en-GB" sz="4000" dirty="0" smtClean="0">
                <a:latin typeface="Comic Sans MS" panose="030F0702030302020204" pitchFamily="66" charset="0"/>
              </a:rPr>
              <a:t>         ott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             </a:t>
            </a:r>
            <a:r>
              <a:rPr lang="en-GB" sz="4000" dirty="0" smtClean="0">
                <a:latin typeface="Comic Sans MS" panose="030F0702030302020204" pitchFamily="66" charset="0"/>
              </a:rPr>
              <a:t>butt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</a:t>
            </a:r>
            <a:r>
              <a:rPr lang="en-GB" sz="4000" dirty="0" smtClean="0">
                <a:latin typeface="Comic Sans MS" panose="030F0702030302020204" pitchFamily="66" charset="0"/>
              </a:rPr>
              <a:t>ladd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        </a:t>
            </a:r>
            <a:r>
              <a:rPr lang="en-GB" sz="4000" dirty="0" smtClean="0">
                <a:latin typeface="Comic Sans MS" panose="030F0702030302020204" pitchFamily="66" charset="0"/>
              </a:rPr>
              <a:t>tig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             </a:t>
            </a:r>
            <a:r>
              <a:rPr lang="en-GB" sz="4000" dirty="0" smtClean="0">
                <a:latin typeface="Comic Sans MS" panose="030F0702030302020204" pitchFamily="66" charset="0"/>
              </a:rPr>
              <a:t>butch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000" dirty="0" smtClean="0">
                <a:latin typeface="Comic Sans MS" panose="030F0702030302020204" pitchFamily="66" charset="0"/>
              </a:rPr>
              <a:t>as in 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             </a:t>
            </a:r>
            <a:r>
              <a:rPr lang="en-GB" sz="4000" dirty="0" smtClean="0">
                <a:latin typeface="Comic Sans MS" panose="030F0702030302020204" pitchFamily="66" charset="0"/>
              </a:rPr>
              <a:t>ch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ch              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g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</a:t>
            </a:r>
            <a:r>
              <a:rPr lang="en-GB" sz="4000" dirty="0" smtClean="0">
                <a:latin typeface="Comic Sans MS" panose="030F0702030302020204" pitchFamily="66" charset="0"/>
              </a:rPr>
              <a:t>c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l            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st               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se  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Eraser Images, Stock Photos &amp; Vectors | Shutterstock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8" t="7143" r="7219" b="13214"/>
          <a:stretch/>
        </p:blipFill>
        <p:spPr bwMode="auto">
          <a:xfrm>
            <a:off x="4062469" y="139849"/>
            <a:ext cx="1509992" cy="10112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Otter named UK's favourite freshwater species in Biology Week poll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169" y="139849"/>
            <a:ext cx="1799590" cy="103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The story of butter | Canadian Goodnes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190" y="139849"/>
            <a:ext cx="1541930" cy="103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Drabest 3 in 1 Multi-Purpose Telescopic Ladder - Ladder Sales Direct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347" y="1295230"/>
            <a:ext cx="1114425" cy="1408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Study Reveals Loss of Laos's Final Tigers - Scientific American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468" y="1470023"/>
            <a:ext cx="1799590" cy="1058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Butcher's shop in Blackrod celebrates 50 years at the heart of the ...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220" y="1412387"/>
            <a:ext cx="1866900" cy="1174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Yellow Fur Background | Gallery Yopriceville - High-Quality ...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819" y="3725200"/>
            <a:ext cx="1533300" cy="98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hurch ashes error incurs judge's wrath | News | The Times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284" y="3573929"/>
            <a:ext cx="2022475" cy="1137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What Happens to Your Body After Eating a Burger | Reader's Digest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16089"/>
          <a:stretch/>
        </p:blipFill>
        <p:spPr bwMode="auto">
          <a:xfrm>
            <a:off x="10510221" y="3573929"/>
            <a:ext cx="1333948" cy="1213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Curl Training 101: The Key to Clumping | Curly hair styles, How to ...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435" y="4894353"/>
            <a:ext cx="1210067" cy="1678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How to deal with a burst tyre | T W White &amp; Sons Blo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6" r="13249"/>
          <a:stretch/>
        </p:blipFill>
        <p:spPr bwMode="auto">
          <a:xfrm>
            <a:off x="6757161" y="4924722"/>
            <a:ext cx="1581150" cy="12020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 descr="On-the-Job Survival Tips for New Nurses | Monster.com"/>
          <p:cNvPicPr/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5" t="3239" r="9587"/>
          <a:stretch/>
        </p:blipFill>
        <p:spPr bwMode="auto">
          <a:xfrm>
            <a:off x="10142220" y="4924722"/>
            <a:ext cx="1866900" cy="15835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2201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74" y="215152"/>
            <a:ext cx="1170432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000" dirty="0" smtClean="0">
                <a:latin typeface="Comic Sans MS" panose="030F0702030302020204" pitchFamily="66" charset="0"/>
              </a:rPr>
              <a:t>as in g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000" dirty="0" smtClean="0">
                <a:latin typeface="Comic Sans MS" panose="030F0702030302020204" pitchFamily="66" charset="0"/>
              </a:rPr>
              <a:t>t             fl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000" dirty="0" smtClean="0">
                <a:latin typeface="Comic Sans MS" panose="030F0702030302020204" pitchFamily="66" charset="0"/>
              </a:rPr>
              <a:t>t              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                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000" dirty="0" smtClean="0">
                <a:latin typeface="Comic Sans MS" panose="030F0702030302020204" pitchFamily="66" charset="0"/>
              </a:rPr>
              <a:t>d          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000" dirty="0" smtClean="0">
                <a:latin typeface="Comic Sans MS" panose="030F0702030302020204" pitchFamily="66" charset="0"/>
              </a:rPr>
              <a:t>f               c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000" dirty="0" smtClean="0">
                <a:latin typeface="Comic Sans MS" panose="030F0702030302020204" pitchFamily="66" charset="0"/>
              </a:rPr>
              <a:t>ch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   </a:t>
            </a:r>
            <a:r>
              <a:rPr lang="en-GB" sz="4000" dirty="0" smtClean="0">
                <a:latin typeface="Comic Sans MS" panose="030F0702030302020204" pitchFamily="66" charset="0"/>
              </a:rPr>
              <a:t>as in  qu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ts           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son           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l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                 c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n             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l               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l 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Goats know what their friends sound like | Science | AAAS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1"/>
          <a:stretch/>
        </p:blipFill>
        <p:spPr bwMode="auto">
          <a:xfrm>
            <a:off x="3734994" y="104885"/>
            <a:ext cx="1450191" cy="13016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 descr="Funky Float &amp; Noodle Night - Oswegoland Park District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5" r="37335"/>
          <a:stretch/>
        </p:blipFill>
        <p:spPr bwMode="auto">
          <a:xfrm>
            <a:off x="6705191" y="137327"/>
            <a:ext cx="1695450" cy="1457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A vacation you won't forget, stay on a 35 foot boat! - Bayfiel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032" y="137327"/>
            <a:ext cx="1842770" cy="122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digitalhub | This is the formula for the perfect road trip ...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681" y="1484386"/>
            <a:ext cx="1263679" cy="1237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Loaf dictionary definition | loaf defined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7" t="13333" r="8370" b="17778"/>
          <a:stretch/>
        </p:blipFill>
        <p:spPr bwMode="auto">
          <a:xfrm>
            <a:off x="6290386" y="1665106"/>
            <a:ext cx="1943100" cy="9739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Tips on Finding a Reliable Coach Company - Allenby Coach Hire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309" y="1443877"/>
            <a:ext cx="1907090" cy="1277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quoit - Wiktionary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429" y="3769463"/>
            <a:ext cx="1497275" cy="1170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Riddle of the Week #31: A Game of Poison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1" r="26176"/>
          <a:stretch/>
        </p:blipFill>
        <p:spPr bwMode="auto">
          <a:xfrm>
            <a:off x="7283451" y="3671796"/>
            <a:ext cx="1333424" cy="13010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15 surprising uses for aluminium foil | Life | Yours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5634" y="3704408"/>
            <a:ext cx="1947168" cy="130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oins hashtag on Twitter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1" t="19157" r="18069" b="6897"/>
          <a:stretch/>
        </p:blipFill>
        <p:spPr bwMode="auto">
          <a:xfrm>
            <a:off x="3983486" y="5084587"/>
            <a:ext cx="1287762" cy="11914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 descr="Boil water advisories: the 4 stages to boiling water | PEASI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4" r="5211"/>
          <a:stretch/>
        </p:blipFill>
        <p:spPr bwMode="auto">
          <a:xfrm>
            <a:off x="6705192" y="5086630"/>
            <a:ext cx="1911684" cy="1178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Four Simple Do-It-Yourself Soil Tests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311" y="5165800"/>
            <a:ext cx="1699401" cy="1310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4165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31782"/>
            <a:ext cx="1176617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Phase 5a Week 1: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Monday</a:t>
            </a:r>
            <a:r>
              <a:rPr lang="en-GB" sz="3200" dirty="0" smtClean="0">
                <a:latin typeface="Comic Sans MS" panose="030F0702030302020204" pitchFamily="66" charset="0"/>
              </a:rPr>
              <a:t>: </a:t>
            </a:r>
            <a:r>
              <a:rPr lang="en-GB" sz="2800" dirty="0" smtClean="0">
                <a:latin typeface="Comic Sans MS" panose="030F0702030302020204" pitchFamily="66" charset="0"/>
              </a:rPr>
              <a:t>Practise the phonemes and graphemes on the sheet (slide 2) using the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Pure Sound </a:t>
            </a:r>
            <a:r>
              <a:rPr lang="en-GB" sz="2800" dirty="0" smtClean="0">
                <a:latin typeface="Comic Sans MS" panose="030F0702030302020204" pitchFamily="66" charset="0"/>
              </a:rPr>
              <a:t>and the tricky phonemes.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Today we are going learn to say the phoneme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 </a:t>
            </a:r>
            <a:r>
              <a:rPr lang="en-GB" sz="2800" dirty="0" smtClean="0">
                <a:latin typeface="Comic Sans MS" panose="030F0702030302020204" pitchFamily="66" charset="0"/>
              </a:rPr>
              <a:t>and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to practice writing it.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Write the phoneme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  <a:r>
              <a:rPr lang="en-GB" sz="2800" dirty="0" smtClean="0">
                <a:latin typeface="Comic Sans MS" panose="030F0702030302020204" pitchFamily="66" charset="0"/>
              </a:rPr>
              <a:t> in the air or on your adult’s, brother’s or sister’s back using your finger.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Watch Geraldine the Giraffe </a:t>
            </a:r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www.youtube.com/watch?v=MTCP8i4Nwgc</a:t>
            </a:r>
            <a:endParaRPr lang="en-GB" sz="2800" dirty="0" smtClean="0"/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Let’s see if we can find some other words with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 </a:t>
            </a:r>
            <a:r>
              <a:rPr lang="en-GB" sz="2800" dirty="0" smtClean="0">
                <a:latin typeface="Comic Sans MS" panose="030F0702030302020204" pitchFamily="66" charset="0"/>
              </a:rPr>
              <a:t>in them.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5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919" y="188259"/>
            <a:ext cx="1124174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Look at each picture.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Say the word.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Sound Talk  or Robot Talk the word and try writing it.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Then check by clicking.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 a y         hay</a:t>
            </a:r>
          </a:p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  ●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54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latin typeface="Comic Sans MS" panose="030F0702030302020204" pitchFamily="66" charset="0"/>
              </a:rPr>
              <a:t>     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 l a y       play     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  ● </a:t>
            </a:r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</a:p>
        </p:txBody>
      </p:sp>
      <p:pic>
        <p:nvPicPr>
          <p:cNvPr id="3" name="Picture 2" descr="Hay Bale - Top End Far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75" y="2166171"/>
            <a:ext cx="2260507" cy="17738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Straight Connector 4"/>
          <p:cNvCxnSpPr/>
          <p:nvPr/>
        </p:nvCxnSpPr>
        <p:spPr>
          <a:xfrm flipV="1">
            <a:off x="5291418" y="4155139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Playground Equipment | Swings, Multi Play Structures, Themed Play ..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77" y="4485843"/>
            <a:ext cx="3668247" cy="200908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" name="Straight Connector 9"/>
          <p:cNvCxnSpPr/>
          <p:nvPr/>
        </p:nvCxnSpPr>
        <p:spPr>
          <a:xfrm flipV="1">
            <a:off x="5672419" y="6526305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25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471" y="161366"/>
            <a:ext cx="11860305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                                                      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smtClean="0"/>
              <a:t>                                                   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 r a y          tray </a:t>
            </a:r>
          </a:p>
          <a:p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p r a y          pray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●●</a:t>
            </a:r>
            <a:endParaRPr lang="en-GB" sz="5400" dirty="0"/>
          </a:p>
          <a:p>
            <a:endParaRPr lang="en-GB" sz="5400" dirty="0"/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d a y              day 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●</a:t>
            </a:r>
            <a:endParaRPr lang="en-GB" sz="5400" dirty="0"/>
          </a:p>
          <a:p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Buy John Lewis &amp; Partners Small Rectangular Oak Wood Tray, Natural Online at johnlewis.com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" t="38095" r="2626" b="8254"/>
          <a:stretch/>
        </p:blipFill>
        <p:spPr bwMode="auto">
          <a:xfrm>
            <a:off x="569537" y="187501"/>
            <a:ext cx="2124075" cy="1609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3643127" y="1335561"/>
            <a:ext cx="6303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  <a:endParaRPr lang="en-GB" sz="5400" dirty="0"/>
          </a:p>
        </p:txBody>
      </p:sp>
      <p:sp>
        <p:nvSpPr>
          <p:cNvPr id="5" name="Rectangle 4"/>
          <p:cNvSpPr/>
          <p:nvPr/>
        </p:nvSpPr>
        <p:spPr>
          <a:xfrm>
            <a:off x="4152405" y="1335561"/>
            <a:ext cx="6303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  <a:endParaRPr lang="en-GB" sz="5400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941795" y="1948791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941794" y="3707394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Pray for Children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5"/>
          <a:stretch/>
        </p:blipFill>
        <p:spPr bwMode="auto">
          <a:xfrm>
            <a:off x="595686" y="2222835"/>
            <a:ext cx="2124075" cy="19610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Day and Night || video for kids - YouTube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3" t="21256" r="353" b="582"/>
          <a:stretch/>
        </p:blipFill>
        <p:spPr bwMode="auto">
          <a:xfrm>
            <a:off x="220532" y="4609474"/>
            <a:ext cx="3046507" cy="184813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" name="Straight Connector 9"/>
          <p:cNvCxnSpPr/>
          <p:nvPr/>
        </p:nvCxnSpPr>
        <p:spPr>
          <a:xfrm flipV="1">
            <a:off x="4467555" y="6194203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220531" y="4356846"/>
            <a:ext cx="1565237" cy="2302138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45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091" y="86062"/>
            <a:ext cx="11779624" cy="787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Play Buried </a:t>
            </a:r>
            <a:r>
              <a:rPr lang="en-GB" sz="2400" dirty="0">
                <a:latin typeface="Comic Sans MS" panose="030F0702030302020204" pitchFamily="66" charset="0"/>
              </a:rPr>
              <a:t>T</a:t>
            </a:r>
            <a:r>
              <a:rPr lang="en-GB" sz="2400" dirty="0" smtClean="0">
                <a:latin typeface="Comic Sans MS" panose="030F0702030302020204" pitchFamily="66" charset="0"/>
              </a:rPr>
              <a:t>reasure on Phonics Play use the username and password provided. Phase 5 and select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ay. </a:t>
            </a:r>
            <a:r>
              <a:rPr lang="en-GB" sz="2400" dirty="0" smtClean="0">
                <a:latin typeface="Comic Sans MS" panose="030F0702030302020204" pitchFamily="66" charset="0"/>
              </a:rPr>
              <a:t>How many did you get right?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Read the following sentences.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sz="2400" dirty="0" smtClean="0">
                <a:latin typeface="Comic Sans MS" panose="030F0702030302020204" pitchFamily="66" charset="0"/>
              </a:rPr>
              <a:t> to sound out the words you are unsure of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(don’t guess) </a:t>
            </a:r>
            <a:r>
              <a:rPr lang="en-GB" sz="2400" dirty="0" smtClean="0">
                <a:latin typeface="Comic Sans MS" panose="030F0702030302020204" pitchFamily="66" charset="0"/>
              </a:rPr>
              <a:t>and then read the complete sentence.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latin typeface="Comic Sans MS" panose="030F0702030302020204" pitchFamily="66" charset="0"/>
              </a:rPr>
              <a:t>    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Can a crayon spray paint? 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    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    </a:t>
            </a:r>
            <a:r>
              <a:rPr lang="en-GB" sz="4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Can a stray cat play?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4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Do not delay unless you want to stay all day.</a:t>
            </a:r>
            <a:endParaRPr lang="en-GB" sz="44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</a:rPr>
              <a:t>       </a:t>
            </a:r>
            <a:endParaRPr lang="en-GB" sz="44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23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2122" y="193637"/>
            <a:ext cx="11747351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Tuesday:  </a:t>
            </a:r>
            <a:r>
              <a:rPr lang="en-GB" sz="2800" dirty="0" smtClean="0">
                <a:latin typeface="Comic Sans MS" panose="030F0702030302020204" pitchFamily="66" charset="0"/>
              </a:rPr>
              <a:t>Practise the phonemes and graphemes on the sheet (slide 2) using the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Pure Sound </a:t>
            </a:r>
            <a:r>
              <a:rPr lang="en-GB" sz="2800" dirty="0" smtClean="0">
                <a:latin typeface="Comic Sans MS" panose="030F0702030302020204" pitchFamily="66" charset="0"/>
              </a:rPr>
              <a:t>and the tricky phonemes. Including yesterday’s GPC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</a:t>
            </a:r>
          </a:p>
          <a:p>
            <a:endParaRPr lang="en-GB" sz="32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Today we are learning the grapheme </a:t>
            </a:r>
            <a:r>
              <a:rPr lang="en-GB" sz="4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 smtClean="0">
                <a:latin typeface="Comic Sans MS" panose="030F0702030302020204" pitchFamily="66" charset="0"/>
              </a:rPr>
              <a:t>.</a:t>
            </a:r>
            <a:r>
              <a:rPr lang="en-GB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Write the phoneme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2800" dirty="0" smtClean="0">
                <a:latin typeface="Comic Sans MS" panose="030F0702030302020204" pitchFamily="66" charset="0"/>
              </a:rPr>
              <a:t> in the air or on your adult’s, brother’s or sister’s back using your finger.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Watch Geraldine the Giraffe</a:t>
            </a:r>
          </a:p>
          <a:p>
            <a:r>
              <a:rPr lang="en-GB" sz="3200" dirty="0" smtClean="0">
                <a:hlinkClick r:id="rId2"/>
              </a:rPr>
              <a:t>https://www.youtube.com/watch?v=-qtCB7CYH3I</a:t>
            </a:r>
            <a:endParaRPr lang="en-GB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2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Let’s see if we can find some other words with </a:t>
            </a:r>
            <a:r>
              <a:rPr lang="en-GB" sz="4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in them.</a:t>
            </a: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58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76" y="228600"/>
            <a:ext cx="11940989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each picture.</a:t>
            </a:r>
          </a:p>
          <a:p>
            <a:r>
              <a:rPr lang="en-GB" dirty="0">
                <a:latin typeface="Comic Sans MS" panose="030F0702030302020204" pitchFamily="66" charset="0"/>
              </a:rPr>
              <a:t>Say the word.</a:t>
            </a:r>
          </a:p>
          <a:p>
            <a:r>
              <a:rPr lang="en-GB" dirty="0">
                <a:latin typeface="Comic Sans MS" panose="030F0702030302020204" pitchFamily="66" charset="0"/>
              </a:rPr>
              <a:t>Sound Talk  or Robot Talk the word and try writing it.</a:t>
            </a:r>
          </a:p>
          <a:p>
            <a:r>
              <a:rPr lang="en-GB" dirty="0">
                <a:latin typeface="Comic Sans MS" panose="030F0702030302020204" pitchFamily="66" charset="0"/>
              </a:rPr>
              <a:t>Then check by clicking.  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latin typeface="Comic Sans MS" panose="030F0702030302020204" pitchFamily="66" charset="0"/>
              </a:rPr>
              <a:t>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p r o u t s      sprouts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                                 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●● ●      ●●</a:t>
            </a:r>
            <a:endParaRPr lang="en-GB" sz="5400" dirty="0">
              <a:latin typeface="Comic Sans MS" panose="030F0702030302020204" pitchFamily="66" charset="0"/>
            </a:endParaRPr>
          </a:p>
          <a:p>
            <a:pPr lvl="0"/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pPr lvl="0"/>
            <a:r>
              <a:rPr lang="en-GB" sz="5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 l o u d            cloud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●●      ●      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How To Prep &amp; Store Brussels Sprouts | Kitch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77" y="1699071"/>
            <a:ext cx="2353235" cy="171648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" name="Straight Connector 3"/>
          <p:cNvCxnSpPr/>
          <p:nvPr/>
        </p:nvCxnSpPr>
        <p:spPr>
          <a:xfrm flipV="1">
            <a:off x="5331759" y="3576917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PubSub+ Event Broker: Cloud | Solac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76" y="4014251"/>
            <a:ext cx="3279140" cy="19367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 flipV="1">
            <a:off x="4714987" y="6047820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87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130" y="174813"/>
            <a:ext cx="12097870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 smtClean="0"/>
              <a:t>                                                         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 o u t h         mouth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●      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</a:t>
            </a:r>
          </a:p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m o u s e         mouse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●       ●●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s h o u t           shout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           ●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54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Printable Mouth Clipart For Kid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38" y="507346"/>
            <a:ext cx="2211780" cy="134834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" name="Straight Connector 3"/>
          <p:cNvCxnSpPr/>
          <p:nvPr/>
        </p:nvCxnSpPr>
        <p:spPr>
          <a:xfrm flipV="1">
            <a:off x="4834217" y="1546411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Mouse Genetics Shape the Gut Microbiome More than Their ...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5" t="15523" b="5402"/>
          <a:stretch/>
        </p:blipFill>
        <p:spPr bwMode="auto">
          <a:xfrm>
            <a:off x="525388" y="2286789"/>
            <a:ext cx="2519680" cy="15525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4834216" y="3992261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Confusing prepositions: to shout at or to someone? | Teach Taught ...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3" t="14884" r="19338" b="-827"/>
          <a:stretch/>
        </p:blipFill>
        <p:spPr bwMode="auto">
          <a:xfrm>
            <a:off x="633693" y="4270460"/>
            <a:ext cx="2257425" cy="1979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6104965" y="1536888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4233582" y="6458830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318310" y="6458830"/>
            <a:ext cx="954741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663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983" y="0"/>
            <a:ext cx="1180113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Play </a:t>
            </a:r>
            <a:r>
              <a:rPr lang="en-GB" dirty="0" smtClean="0">
                <a:latin typeface="Comic Sans MS" panose="030F0702030302020204" pitchFamily="66" charset="0"/>
              </a:rPr>
              <a:t>Dragon’s Den </a:t>
            </a:r>
            <a:r>
              <a:rPr lang="en-GB" dirty="0">
                <a:latin typeface="Comic Sans MS" panose="030F0702030302020204" pitchFamily="66" charset="0"/>
              </a:rPr>
              <a:t>on Phonics Play use the username and password provided. 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Phase </a:t>
            </a:r>
            <a:r>
              <a:rPr lang="en-GB" dirty="0">
                <a:latin typeface="Comic Sans MS" panose="030F0702030302020204" pitchFamily="66" charset="0"/>
              </a:rPr>
              <a:t>5 and select </a:t>
            </a:r>
            <a:r>
              <a:rPr lang="en-GB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dirty="0" smtClean="0">
                <a:latin typeface="Comic Sans MS" panose="030F0702030302020204" pitchFamily="66" charset="0"/>
              </a:rPr>
              <a:t>. </a:t>
            </a:r>
            <a:r>
              <a:rPr lang="en-GB" dirty="0">
                <a:latin typeface="Comic Sans MS" panose="030F0702030302020204" pitchFamily="66" charset="0"/>
              </a:rPr>
              <a:t>How many did you get right?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Read the following sentences.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dirty="0">
                <a:latin typeface="Comic Sans MS" panose="030F0702030302020204" pitchFamily="66" charset="0"/>
              </a:rPr>
              <a:t> to sound out the words you are unsure 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of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(don’t guess) </a:t>
            </a:r>
            <a:r>
              <a:rPr lang="en-GB" dirty="0">
                <a:latin typeface="Comic Sans MS" panose="030F0702030302020204" pitchFamily="66" charset="0"/>
              </a:rPr>
              <a:t>and then read the complete </a:t>
            </a:r>
            <a:r>
              <a:rPr lang="en-GB" dirty="0" smtClean="0">
                <a:latin typeface="Comic Sans MS" panose="030F0702030302020204" pitchFamily="66" charset="0"/>
              </a:rPr>
              <a:t>sentence.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Will you see clouds in the mountains? </a:t>
            </a:r>
          </a:p>
          <a:p>
            <a:endParaRPr lang="en-GB" sz="54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Can a sprout be proud?</a:t>
            </a:r>
          </a:p>
          <a:p>
            <a:endParaRPr lang="en-GB" sz="54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What is the loudest sound around?</a:t>
            </a:r>
            <a:endParaRPr lang="en-GB" sz="54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5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1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092" y="75304"/>
            <a:ext cx="11112649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Wednesday</a:t>
            </a:r>
            <a:r>
              <a:rPr lang="en-GB" sz="3200" dirty="0" smtClean="0">
                <a:latin typeface="Comic Sans MS" panose="030F0702030302020204" pitchFamily="66" charset="0"/>
              </a:rPr>
              <a:t>: Practise </a:t>
            </a:r>
            <a:r>
              <a:rPr lang="en-GB" sz="3200" dirty="0">
                <a:latin typeface="Comic Sans MS" panose="030F0702030302020204" pitchFamily="66" charset="0"/>
              </a:rPr>
              <a:t>the phonemes and graphemes on the sheet (slide 2) using 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Pure Sound </a:t>
            </a:r>
            <a:r>
              <a:rPr lang="en-GB" sz="3200" dirty="0">
                <a:latin typeface="Comic Sans MS" panose="030F0702030302020204" pitchFamily="66" charset="0"/>
              </a:rPr>
              <a:t>and the tricky phonemes. Including </a:t>
            </a:r>
            <a:r>
              <a:rPr lang="en-GB" sz="3200" dirty="0" smtClean="0">
                <a:latin typeface="Comic Sans MS" panose="030F0702030302020204" pitchFamily="66" charset="0"/>
              </a:rPr>
              <a:t>GPCs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ay,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Today we are learning to read the tricky words </a:t>
            </a:r>
          </a:p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</a:t>
            </a:r>
            <a:r>
              <a:rPr lang="en-GB" sz="5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oh,</a:t>
            </a:r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their, 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people</a:t>
            </a:r>
          </a:p>
          <a:p>
            <a:endParaRPr lang="en-GB" sz="54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Write each word on a piece of paper or with chalk on a blackboard or path. Say the word and the write over it in rainbow writing </a:t>
            </a:r>
            <a:r>
              <a:rPr lang="en-GB" sz="3600" dirty="0" smtClean="0">
                <a:latin typeface="Comic Sans MS" panose="030F0702030302020204" pitchFamily="66" charset="0"/>
              </a:rPr>
              <a:t>see next slide for an example.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7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7311" t="20475" r="25217" b="11984"/>
          <a:stretch/>
        </p:blipFill>
        <p:spPr bwMode="auto">
          <a:xfrm>
            <a:off x="268942" y="1115472"/>
            <a:ext cx="4109420" cy="28044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6061" y="161365"/>
            <a:ext cx="108974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 used my computer and wrote the high frequency words/ tricky words  using :-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77901" y="3431689"/>
            <a:ext cx="1000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Crayon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9" t="16471" r="17062" b="13411"/>
          <a:stretch/>
        </p:blipFill>
        <p:spPr>
          <a:xfrm>
            <a:off x="6142617" y="1115472"/>
            <a:ext cx="4151486" cy="28044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39605" y="1162687"/>
            <a:ext cx="1418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Marker pen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1" t="1412" r="16966" b="8078"/>
          <a:stretch/>
        </p:blipFill>
        <p:spPr>
          <a:xfrm>
            <a:off x="268942" y="4035814"/>
            <a:ext cx="4109420" cy="26984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08382" y="4184725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Pencil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9" t="627" r="292" b="-627"/>
          <a:stretch/>
        </p:blipFill>
        <p:spPr>
          <a:xfrm>
            <a:off x="6142617" y="3967183"/>
            <a:ext cx="4151486" cy="280449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423700" y="4046572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Paint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8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092" y="193639"/>
            <a:ext cx="11962504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Play </a:t>
            </a:r>
            <a:r>
              <a:rPr lang="en-GB" dirty="0" smtClean="0">
                <a:latin typeface="Comic Sans MS" panose="030F0702030302020204" pitchFamily="66" charset="0"/>
              </a:rPr>
              <a:t>Countdown either try writing the words or reading the words : </a:t>
            </a:r>
          </a:p>
          <a:p>
            <a:r>
              <a:rPr lang="en-GB" sz="2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crayon, stray, spray, delay, tray, sound, ground, about, sprout, cloud.</a:t>
            </a:r>
            <a:r>
              <a:rPr lang="en-GB" sz="2400" dirty="0" smtClean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Read </a:t>
            </a:r>
            <a:r>
              <a:rPr lang="en-GB" dirty="0">
                <a:latin typeface="Comic Sans MS" panose="030F0702030302020204" pitchFamily="66" charset="0"/>
              </a:rPr>
              <a:t>the following sentences.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dirty="0">
                <a:latin typeface="Comic Sans MS" panose="030F0702030302020204" pitchFamily="66" charset="0"/>
              </a:rPr>
              <a:t> to sound out the words you are unsure </a:t>
            </a:r>
          </a:p>
          <a:p>
            <a:r>
              <a:rPr lang="en-GB" dirty="0">
                <a:latin typeface="Comic Sans MS" panose="030F0702030302020204" pitchFamily="66" charset="0"/>
              </a:rPr>
              <a:t>of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(don’t guess) </a:t>
            </a:r>
            <a:r>
              <a:rPr lang="en-GB" dirty="0">
                <a:latin typeface="Comic Sans MS" panose="030F0702030302020204" pitchFamily="66" charset="0"/>
              </a:rPr>
              <a:t>and then read the complete sentence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Some people play loud sounds on horns.</a:t>
            </a:r>
          </a:p>
          <a:p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Oh! I found a crayon.</a:t>
            </a: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latin typeface="Comic Sans MS" panose="030F0702030302020204" pitchFamily="66" charset="0"/>
              </a:rPr>
              <a:t>Do people play with their sprouts?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75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335" y="389964"/>
            <a:ext cx="1165860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Thursday: </a:t>
            </a:r>
            <a:r>
              <a:rPr lang="en-GB" sz="3200" dirty="0" smtClean="0">
                <a:latin typeface="Comic Sans MS" panose="030F0702030302020204" pitchFamily="66" charset="0"/>
              </a:rPr>
              <a:t>Practise </a:t>
            </a:r>
            <a:r>
              <a:rPr lang="en-GB" sz="3200" dirty="0">
                <a:latin typeface="Comic Sans MS" panose="030F0702030302020204" pitchFamily="66" charset="0"/>
              </a:rPr>
              <a:t>the phonemes and graphemes on the sheet (slide 2) using 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Pure Sound </a:t>
            </a:r>
            <a:r>
              <a:rPr lang="en-GB" sz="3200" dirty="0">
                <a:latin typeface="Comic Sans MS" panose="030F0702030302020204" pitchFamily="66" charset="0"/>
              </a:rPr>
              <a:t>and the tricky phonemes. Including GPCs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ay, 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Today we are learning the </a:t>
            </a: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grapheme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sz="4400" dirty="0" smtClean="0">
                <a:latin typeface="Comic Sans MS" panose="030F0702030302020204" pitchFamily="66" charset="0"/>
              </a:rPr>
              <a:t>.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Write </a:t>
            </a:r>
            <a:r>
              <a:rPr lang="en-GB" sz="3200" dirty="0">
                <a:latin typeface="Comic Sans MS" panose="030F0702030302020204" pitchFamily="66" charset="0"/>
              </a:rPr>
              <a:t>the phoneme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in </a:t>
            </a:r>
            <a:r>
              <a:rPr lang="en-GB" sz="3200" dirty="0">
                <a:latin typeface="Comic Sans MS" panose="030F0702030302020204" pitchFamily="66" charset="0"/>
              </a:rPr>
              <a:t>the air or on your adult’s, brother’s or sister’s back using your finger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Watch </a:t>
            </a:r>
            <a:r>
              <a:rPr lang="en-GB" sz="3200" dirty="0">
                <a:latin typeface="Comic Sans MS" panose="030F0702030302020204" pitchFamily="66" charset="0"/>
              </a:rPr>
              <a:t>Geraldine the Giraffe</a:t>
            </a:r>
          </a:p>
          <a:p>
            <a:r>
              <a:rPr lang="en-GB" sz="3200" dirty="0">
                <a:hlinkClick r:id="rId2"/>
              </a:rPr>
              <a:t>https://www.youtube.com/watch?v=ZvvUHml1KQc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Let’s see what other words have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in them.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39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6818" y="247426"/>
            <a:ext cx="1147840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>
                <a:latin typeface="Comic Sans MS" panose="030F0702030302020204" pitchFamily="66" charset="0"/>
              </a:rPr>
              <a:t>Look at each picture.</a:t>
            </a:r>
          </a:p>
          <a:p>
            <a:r>
              <a:rPr lang="en-GB" dirty="0">
                <a:latin typeface="Comic Sans MS" panose="030F0702030302020204" pitchFamily="66" charset="0"/>
              </a:rPr>
              <a:t>Say the word.</a:t>
            </a:r>
          </a:p>
          <a:p>
            <a:r>
              <a:rPr lang="en-GB" dirty="0">
                <a:latin typeface="Comic Sans MS" panose="030F0702030302020204" pitchFamily="66" charset="0"/>
              </a:rPr>
              <a:t>Sound Talk  or Robot Talk the word and try writing it.</a:t>
            </a:r>
          </a:p>
          <a:p>
            <a:r>
              <a:rPr lang="en-GB" dirty="0">
                <a:latin typeface="Comic Sans MS" panose="030F0702030302020204" pitchFamily="66" charset="0"/>
              </a:rPr>
              <a:t>Then check by clicking.  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smtClean="0"/>
              <a:t>                                                           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c r </a:t>
            </a:r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 d           cried </a:t>
            </a:r>
          </a:p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●●      ●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p </a:t>
            </a:r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                pie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●  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Why do toddlers cry? The 17 most hilarious reasons a toddler cried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68" y="2090556"/>
            <a:ext cx="2238375" cy="149161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Straight Connector 4"/>
          <p:cNvCxnSpPr/>
          <p:nvPr/>
        </p:nvCxnSpPr>
        <p:spPr>
          <a:xfrm flipV="1">
            <a:off x="4202206" y="3582171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Mixed Berry Pie Recipe | Taste of Home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4" t="8144" r="8099" b="12419"/>
          <a:stretch/>
        </p:blipFill>
        <p:spPr bwMode="auto">
          <a:xfrm>
            <a:off x="303342" y="4045124"/>
            <a:ext cx="2105025" cy="19646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9" name="Straight Connector 8"/>
          <p:cNvCxnSpPr/>
          <p:nvPr/>
        </p:nvCxnSpPr>
        <p:spPr>
          <a:xfrm flipV="1">
            <a:off x="3988845" y="5993676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74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849" y="86061"/>
            <a:ext cx="11704320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smtClean="0"/>
              <a:t>                                         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 </a:t>
            </a:r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                tie</a:t>
            </a:r>
          </a:p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●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 r </a:t>
            </a:r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 d   f r </a:t>
            </a:r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 d           fried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●●      </a:t>
            </a:r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l </a:t>
            </a:r>
            <a:r>
              <a:rPr lang="en-GB" sz="5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                lie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●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How Does Tie Give You a Modern Look | Women's Blog - A Book for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88" y="293519"/>
            <a:ext cx="1965847" cy="196558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" name="Straight Connector 3"/>
          <p:cNvCxnSpPr/>
          <p:nvPr/>
        </p:nvCxnSpPr>
        <p:spPr>
          <a:xfrm flipV="1">
            <a:off x="3709146" y="1986825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ied egg - Wikipedi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25" y="2763717"/>
            <a:ext cx="2552700" cy="169481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 flipV="1">
            <a:off x="4367155" y="4485424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Boy lie down on the floor stock photo. Image of lifestyles - 33243178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" t="24157" r="786" b="22562"/>
          <a:stretch/>
        </p:blipFill>
        <p:spPr bwMode="auto">
          <a:xfrm>
            <a:off x="139849" y="5051995"/>
            <a:ext cx="2807746" cy="152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4067733" y="6122379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60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3638"/>
            <a:ext cx="1207008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Play </a:t>
            </a:r>
            <a:r>
              <a:rPr lang="en-GB" dirty="0" smtClean="0">
                <a:latin typeface="Comic Sans MS" panose="030F0702030302020204" pitchFamily="66" charset="0"/>
              </a:rPr>
              <a:t>Picnic on Pluto </a:t>
            </a:r>
            <a:r>
              <a:rPr lang="en-GB" dirty="0">
                <a:latin typeface="Comic Sans MS" panose="030F0702030302020204" pitchFamily="66" charset="0"/>
              </a:rPr>
              <a:t>on Phonics Play use the username and password provided. </a:t>
            </a:r>
          </a:p>
          <a:p>
            <a:r>
              <a:rPr lang="en-GB" dirty="0">
                <a:latin typeface="Comic Sans MS" panose="030F0702030302020204" pitchFamily="66" charset="0"/>
              </a:rPr>
              <a:t>Phase 5 and select </a:t>
            </a:r>
            <a:r>
              <a:rPr lang="en-GB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dirty="0" smtClean="0">
                <a:latin typeface="Comic Sans MS" panose="030F0702030302020204" pitchFamily="66" charset="0"/>
              </a:rPr>
              <a:t>. </a:t>
            </a:r>
            <a:r>
              <a:rPr lang="en-GB" dirty="0">
                <a:latin typeface="Comic Sans MS" panose="030F0702030302020204" pitchFamily="66" charset="0"/>
              </a:rPr>
              <a:t>How many did you get right?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Read the following sentences.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dirty="0">
                <a:latin typeface="Comic Sans MS" panose="030F0702030302020204" pitchFamily="66" charset="0"/>
              </a:rPr>
              <a:t> to sound out the words you are unsure </a:t>
            </a:r>
          </a:p>
          <a:p>
            <a:r>
              <a:rPr lang="en-GB" dirty="0">
                <a:latin typeface="Comic Sans MS" panose="030F0702030302020204" pitchFamily="66" charset="0"/>
              </a:rPr>
              <a:t>of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(don’t guess) </a:t>
            </a:r>
            <a:r>
              <a:rPr lang="en-GB" dirty="0">
                <a:latin typeface="Comic Sans MS" panose="030F0702030302020204" pitchFamily="66" charset="0"/>
              </a:rPr>
              <a:t>and then read the complete sentence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Oh no, I spied a fried pie.</a:t>
            </a:r>
          </a:p>
          <a:p>
            <a:endParaRPr lang="en-GB" sz="54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People denied that they had cried.</a:t>
            </a:r>
          </a:p>
          <a:p>
            <a:endParaRPr lang="en-GB" sz="5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She replied that their cat had been found. 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19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76" y="247426"/>
            <a:ext cx="114138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Friday: </a:t>
            </a:r>
            <a:r>
              <a:rPr lang="en-GB" sz="3200" dirty="0" smtClean="0">
                <a:latin typeface="Comic Sans MS" panose="030F0702030302020204" pitchFamily="66" charset="0"/>
              </a:rPr>
              <a:t>Today we are going to learn a new grapheme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But first practise reading  </a:t>
            </a:r>
          </a:p>
          <a:p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people, their, oh 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Play</a:t>
            </a:r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Tricky Trucks on Phonics Play 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405" t="17411" r="22026" b="9961"/>
          <a:stretch/>
        </p:blipFill>
        <p:spPr>
          <a:xfrm>
            <a:off x="5959736" y="3062886"/>
            <a:ext cx="4399878" cy="281352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653605" y="5273977"/>
            <a:ext cx="688489" cy="66697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601" t="16628" r="21144" b="9020"/>
          <a:stretch/>
        </p:blipFill>
        <p:spPr>
          <a:xfrm>
            <a:off x="430305" y="3146216"/>
            <a:ext cx="4399878" cy="28135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5459" y="6035040"/>
            <a:ext cx="81650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How did you do? Try and beat your time.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40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849" y="37165"/>
            <a:ext cx="11887200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Write the phoneme </a:t>
            </a:r>
            <a:r>
              <a:rPr lang="en-GB" sz="24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400" dirty="0" smtClean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in the air or on your adult’s, brother’s or sister’s back using your finger.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Watch Geraldine the Giraffe</a:t>
            </a:r>
          </a:p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https://www.youtube.com/watch?v=L6F4KRdhqak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Let’s see if we can find some other words </a:t>
            </a:r>
            <a:r>
              <a:rPr lang="en-GB" sz="2400" dirty="0" smtClean="0">
                <a:latin typeface="Comic Sans MS" panose="030F0702030302020204" pitchFamily="66" charset="0"/>
              </a:rPr>
              <a:t>with </a:t>
            </a:r>
            <a:r>
              <a:rPr lang="en-GB" sz="32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in </a:t>
            </a:r>
            <a:r>
              <a:rPr lang="en-GB" sz="2400" dirty="0">
                <a:latin typeface="Comic Sans MS" panose="030F0702030302020204" pitchFamily="66" charset="0"/>
              </a:rPr>
              <a:t>them</a:t>
            </a:r>
            <a:r>
              <a:rPr lang="en-GB" sz="24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              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 r e a m      cream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●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●       ●</a:t>
            </a:r>
          </a:p>
          <a:p>
            <a:endParaRPr lang="en-GB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 r e a m      dream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●</a:t>
            </a:r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●      ● 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Sweetened Whipped Cream recipe | Epicurious.co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59" b="5540"/>
          <a:stretch/>
        </p:blipFill>
        <p:spPr bwMode="auto">
          <a:xfrm>
            <a:off x="426888" y="2644420"/>
            <a:ext cx="1914525" cy="15906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3831064" y="4021220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Children's dream illustration | Premium Vector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5" y="4817465"/>
            <a:ext cx="1898388" cy="15906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 flipV="1">
            <a:off x="3831064" y="6607155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478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re young Brits falling out of love with the cuppa? - BBC New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7662" r="2699" b="10256"/>
          <a:stretch/>
        </p:blipFill>
        <p:spPr bwMode="auto">
          <a:xfrm>
            <a:off x="215153" y="344244"/>
            <a:ext cx="3334870" cy="165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69572" y="686788"/>
            <a:ext cx="79068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 e a           tea</a:t>
            </a:r>
          </a:p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681265" y="2048024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What is classed as red meat and how much should you have per week ..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99" y="2337399"/>
            <a:ext cx="3334870" cy="177852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808207" y="2727633"/>
            <a:ext cx="76164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m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 a t        </a:t>
            </a:r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meat</a:t>
            </a: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●       ●                           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5113240" y="6228944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Boiling Kettle With Dense Steam Stock Photo, Picture And Royalty ..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87" y="4544677"/>
            <a:ext cx="3324782" cy="178187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969572" y="5120640"/>
            <a:ext cx="59186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t e a  m    steam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84049" y="5712311"/>
            <a:ext cx="6303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  <a:endParaRPr lang="en-GB" sz="5400" dirty="0"/>
          </a:p>
        </p:txBody>
      </p:sp>
      <p:sp>
        <p:nvSpPr>
          <p:cNvPr id="11" name="Rectangle 10"/>
          <p:cNvSpPr/>
          <p:nvPr/>
        </p:nvSpPr>
        <p:spPr>
          <a:xfrm>
            <a:off x="3969572" y="5712311"/>
            <a:ext cx="7742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  <a:endParaRPr lang="en-GB" sz="5400" dirty="0"/>
          </a:p>
        </p:txBody>
      </p:sp>
      <p:sp>
        <p:nvSpPr>
          <p:cNvPr id="12" name="Rectangle 11"/>
          <p:cNvSpPr/>
          <p:nvPr/>
        </p:nvSpPr>
        <p:spPr>
          <a:xfrm>
            <a:off x="4420219" y="5693678"/>
            <a:ext cx="6303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●</a:t>
            </a:r>
            <a:endParaRPr lang="en-GB" sz="5400" dirty="0"/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4605613" y="4083168"/>
            <a:ext cx="1015253" cy="161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732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0608"/>
            <a:ext cx="12123868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Play Countdown </a:t>
            </a:r>
            <a:r>
              <a:rPr lang="en-GB" dirty="0">
                <a:latin typeface="Comic Sans MS" panose="030F0702030302020204" pitchFamily="66" charset="0"/>
              </a:rPr>
              <a:t>either try writing the words or reading the words : </a:t>
            </a: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FFFF00"/>
                </a:solidFill>
                <a:latin typeface="Comic Sans MS" panose="030F0702030302020204" pitchFamily="66" charset="0"/>
              </a:rPr>
              <a:t>f</a:t>
            </a:r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ried, cried, replied, steam, repeat, dream, cream</a:t>
            </a:r>
            <a:endParaRPr lang="en-GB" sz="28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Read </a:t>
            </a:r>
            <a:r>
              <a:rPr lang="en-GB" dirty="0">
                <a:latin typeface="Comic Sans MS" panose="030F0702030302020204" pitchFamily="66" charset="0"/>
              </a:rPr>
              <a:t>the following sentences.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dirty="0">
                <a:latin typeface="Comic Sans MS" panose="030F0702030302020204" pitchFamily="66" charset="0"/>
              </a:rPr>
              <a:t> to sound out the words you are unsure </a:t>
            </a:r>
          </a:p>
          <a:p>
            <a:r>
              <a:rPr lang="en-GB" dirty="0">
                <a:latin typeface="Comic Sans MS" panose="030F0702030302020204" pitchFamily="66" charset="0"/>
              </a:rPr>
              <a:t>of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(don’t guess) </a:t>
            </a:r>
            <a:r>
              <a:rPr lang="en-GB" dirty="0">
                <a:latin typeface="Comic Sans MS" panose="030F0702030302020204" pitchFamily="66" charset="0"/>
              </a:rPr>
              <a:t>and then read the complete sentence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We </a:t>
            </a: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sit on a seat and read books near the sea.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Can a sheep repeat a bleat?</a:t>
            </a:r>
          </a:p>
          <a:p>
            <a:endParaRPr lang="en-GB" sz="54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At least we can have meat as a good treat.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0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1383</Words>
  <Application>Microsoft Office PowerPoint</Application>
  <PresentationFormat>Custom</PresentationFormat>
  <Paragraphs>296</Paragraphs>
  <Slides>26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Smith</dc:creator>
  <cp:lastModifiedBy>Owner</cp:lastModifiedBy>
  <cp:revision>61</cp:revision>
  <dcterms:created xsi:type="dcterms:W3CDTF">2020-04-29T08:19:42Z</dcterms:created>
  <dcterms:modified xsi:type="dcterms:W3CDTF">2020-05-03T21:37:58Z</dcterms:modified>
</cp:coreProperties>
</file>