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301" r:id="rId3"/>
    <p:sldId id="292" r:id="rId4"/>
    <p:sldId id="294" r:id="rId5"/>
    <p:sldId id="291" r:id="rId6"/>
    <p:sldId id="299" r:id="rId7"/>
    <p:sldId id="293" r:id="rId8"/>
    <p:sldId id="295" r:id="rId9"/>
    <p:sldId id="298" r:id="rId10"/>
    <p:sldId id="296" r:id="rId11"/>
    <p:sldId id="279" r:id="rId12"/>
    <p:sldId id="258" r:id="rId13"/>
    <p:sldId id="285" r:id="rId14"/>
    <p:sldId id="286" r:id="rId15"/>
    <p:sldId id="269" r:id="rId16"/>
    <p:sldId id="268" r:id="rId17"/>
    <p:sldId id="263" r:id="rId18"/>
    <p:sldId id="283" r:id="rId19"/>
    <p:sldId id="270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24" y="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F56DE2-397B-4578-AB59-80D968C99145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8255B1-5392-4F81-AE15-FB9BA65C8E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3310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915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268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7127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853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476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40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170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3796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827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810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2982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09722-BDC1-4B4D-B9B0-B8898E6DC494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7863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sci-why.blogspot.com/2013/04/help-save-monarch-butterfly.html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75NQK-Sm1YY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youtu.be/GiLySC_emj0?t=20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youtu.be/XGRHV_tAglI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youtu.be/y-2vJad-VAQ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www.bhg.com.au/hairy-caterpillar-garden-kids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www.oxfordowl.co.uk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://readon.myon.co.uk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s://new.phonicsplay.co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hiterosemaths.com/homelearning/early-years/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://www.twinkl.co.uk/offer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s://www.youtube.com/channel/UCAxW1XT0iEJo0TYlRfn6rYQ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hyperlink" Target="https://classroomsecrets.co.uk/free-home-learning-packs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1470025"/>
          </a:xfrm>
        </p:spPr>
        <p:txBody>
          <a:bodyPr>
            <a:normAutofit/>
          </a:bodyPr>
          <a:lstStyle/>
          <a:p>
            <a:r>
              <a:rPr lang="en-GB" sz="7200" dirty="0"/>
              <a:t>Home Learning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599" y="4725144"/>
            <a:ext cx="6400800" cy="1752600"/>
          </a:xfrm>
        </p:spPr>
        <p:txBody>
          <a:bodyPr>
            <a:normAutofit fontScale="85000" lnSpcReduction="20000"/>
          </a:bodyPr>
          <a:lstStyle/>
          <a:p>
            <a:r>
              <a:rPr lang="en-GB" sz="6600" dirty="0"/>
              <a:t>Year R </a:t>
            </a:r>
          </a:p>
          <a:p>
            <a:r>
              <a:rPr lang="en-GB" sz="6600" dirty="0"/>
              <a:t>Term 5 Week 4</a:t>
            </a: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87" b="9837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2060848"/>
            <a:ext cx="2448272" cy="237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9269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759" y="3752849"/>
            <a:ext cx="2468166" cy="2452687"/>
          </a:xfrm>
        </p:spPr>
        <p:txBody>
          <a:bodyPr anchor="ctr">
            <a:normAutofit/>
          </a:bodyPr>
          <a:lstStyle/>
          <a:p>
            <a:r>
              <a:rPr lang="en-GB" sz="3100" dirty="0"/>
              <a:t>Message from Mrs Coffey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56C04B39-DFD1-4A90-850B-D1BFCE991AA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t="25215" b="14889"/>
          <a:stretch/>
        </p:blipFill>
        <p:spPr>
          <a:xfrm>
            <a:off x="20" y="10"/>
            <a:ext cx="9143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67986" y="3752850"/>
            <a:ext cx="5614060" cy="2988518"/>
          </a:xfrm>
        </p:spPr>
        <p:txBody>
          <a:bodyPr anchor="ctr"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1200" dirty="0"/>
              <a:t>Hi Everyone,</a:t>
            </a:r>
          </a:p>
          <a:p>
            <a:pPr marL="0" indent="0">
              <a:lnSpc>
                <a:spcPct val="90000"/>
              </a:lnSpc>
              <a:buNone/>
            </a:pPr>
            <a:endParaRPr lang="en-GB" sz="1200" dirty="0"/>
          </a:p>
          <a:p>
            <a:pPr marL="0" indent="0">
              <a:lnSpc>
                <a:spcPct val="90000"/>
              </a:lnSpc>
              <a:buNone/>
            </a:pPr>
            <a:r>
              <a:rPr lang="en-GB" sz="1200" dirty="0"/>
              <a:t>I hope you had fun this week learning about the Ugly Duckling and Noah’s Ark. </a:t>
            </a:r>
          </a:p>
          <a:p>
            <a:pPr marL="0" indent="0">
              <a:lnSpc>
                <a:spcPct val="90000"/>
              </a:lnSpc>
              <a:buNone/>
            </a:pPr>
            <a:endParaRPr lang="en-GB" sz="1200" dirty="0"/>
          </a:p>
          <a:p>
            <a:pPr marL="0" indent="0">
              <a:lnSpc>
                <a:spcPct val="90000"/>
              </a:lnSpc>
              <a:buNone/>
            </a:pPr>
            <a:r>
              <a:rPr lang="en-GB" sz="1200" dirty="0"/>
              <a:t>For the next couple of weeks we are learning about life cycles. This week we are learning about how caterpillars grow into butterflies. I know some of you have learnt a little about this already but it will be lots of fun.</a:t>
            </a:r>
          </a:p>
          <a:p>
            <a:pPr marL="0" indent="0">
              <a:lnSpc>
                <a:spcPct val="90000"/>
              </a:lnSpc>
              <a:buNone/>
            </a:pPr>
            <a:endParaRPr lang="en-GB" sz="1200" dirty="0"/>
          </a:p>
          <a:p>
            <a:pPr marL="0" indent="0">
              <a:lnSpc>
                <a:spcPct val="90000"/>
              </a:lnSpc>
              <a:buNone/>
            </a:pPr>
            <a:r>
              <a:rPr lang="en-GB" sz="1200" dirty="0"/>
              <a:t>I’ve enjoyed reading your comments and seeing your lovely photos and videos this week. They made me smile! As usual if you have any questions then I am contactable via Tapestry as usual. </a:t>
            </a:r>
          </a:p>
          <a:p>
            <a:pPr marL="0" indent="0">
              <a:lnSpc>
                <a:spcPct val="90000"/>
              </a:lnSpc>
              <a:buNone/>
            </a:pPr>
            <a:endParaRPr lang="en-GB" sz="1200" dirty="0"/>
          </a:p>
          <a:p>
            <a:pPr marL="0" indent="0">
              <a:lnSpc>
                <a:spcPct val="90000"/>
              </a:lnSpc>
              <a:buNone/>
            </a:pPr>
            <a:r>
              <a:rPr lang="en-GB" sz="1200" dirty="0"/>
              <a:t>Have fun. </a:t>
            </a:r>
          </a:p>
          <a:p>
            <a:pPr marL="0" indent="0">
              <a:lnSpc>
                <a:spcPct val="90000"/>
              </a:lnSpc>
              <a:buNone/>
            </a:pPr>
            <a:endParaRPr lang="en-GB" sz="1200" dirty="0"/>
          </a:p>
          <a:p>
            <a:pPr marL="0" indent="0">
              <a:lnSpc>
                <a:spcPct val="90000"/>
              </a:lnSpc>
              <a:buNone/>
            </a:pPr>
            <a:r>
              <a:rPr lang="en-GB" sz="1200" dirty="0"/>
              <a:t>Mrs. Coffey</a:t>
            </a:r>
          </a:p>
          <a:p>
            <a:pPr marL="0" indent="0">
              <a:lnSpc>
                <a:spcPct val="90000"/>
              </a:lnSpc>
              <a:buNone/>
            </a:pPr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21077077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0916" y="1052736"/>
            <a:ext cx="8428954" cy="5486400"/>
          </a:xfrm>
        </p:spPr>
        <p:txBody>
          <a:bodyPr>
            <a:normAutofit fontScale="92500"/>
          </a:bodyPr>
          <a:lstStyle/>
          <a:p>
            <a:pPr marL="82296" indent="0">
              <a:buNone/>
            </a:pPr>
            <a:r>
              <a:rPr lang="en-GB" sz="2600" b="1" dirty="0"/>
              <a:t>Task 1</a:t>
            </a:r>
          </a:p>
          <a:p>
            <a:pPr marL="82296" indent="0">
              <a:buNone/>
            </a:pPr>
            <a:r>
              <a:rPr lang="en-GB" sz="2600" dirty="0"/>
              <a:t>This week we are learning some new high frequency words.</a:t>
            </a:r>
          </a:p>
          <a:p>
            <a:pPr marL="939546" lvl="1" indent="-457200"/>
            <a:r>
              <a:rPr lang="en-GB" dirty="0"/>
              <a:t>as</a:t>
            </a:r>
          </a:p>
          <a:p>
            <a:pPr marL="939546" lvl="1" indent="-457200"/>
            <a:r>
              <a:rPr lang="en-GB" dirty="0"/>
              <a:t>up</a:t>
            </a:r>
          </a:p>
          <a:p>
            <a:pPr marL="939546" lvl="1" indent="-457200"/>
            <a:r>
              <a:rPr lang="en-GB" dirty="0"/>
              <a:t>is</a:t>
            </a:r>
          </a:p>
          <a:p>
            <a:pPr marL="939546" lvl="1" indent="-457200"/>
            <a:r>
              <a:rPr lang="en-GB" dirty="0"/>
              <a:t>of </a:t>
            </a:r>
          </a:p>
          <a:p>
            <a:pPr marL="939546" lvl="1" indent="-457200"/>
            <a:r>
              <a:rPr lang="en-GB" dirty="0"/>
              <a:t>his</a:t>
            </a:r>
          </a:p>
          <a:p>
            <a:pPr marL="939546" lvl="1" indent="-457200"/>
            <a:r>
              <a:rPr lang="en-GB" dirty="0"/>
              <a:t>mum</a:t>
            </a:r>
          </a:p>
          <a:p>
            <a:pPr marL="939546" lvl="1" indent="-457200"/>
            <a:r>
              <a:rPr lang="en-GB" dirty="0"/>
              <a:t>dad</a:t>
            </a:r>
            <a:endParaRPr lang="en-GB" sz="2200" dirty="0"/>
          </a:p>
          <a:p>
            <a:pPr marL="82296" indent="0">
              <a:buNone/>
            </a:pPr>
            <a:endParaRPr lang="en-GB" sz="2600" dirty="0"/>
          </a:p>
          <a:p>
            <a:pPr marL="82296" indent="0">
              <a:buNone/>
            </a:pPr>
            <a:r>
              <a:rPr lang="en-GB" sz="2600" dirty="0"/>
              <a:t>Can you practice recognising these together in word bingo? Also have a think about sentences you could make with them.</a:t>
            </a:r>
          </a:p>
          <a:p>
            <a:pPr marL="82296" indent="0">
              <a:buNone/>
            </a:pPr>
            <a:endParaRPr lang="en-GB" dirty="0"/>
          </a:p>
          <a:p>
            <a:pPr marL="82296" indent="0">
              <a:buNone/>
            </a:pPr>
            <a:endParaRPr lang="en-GB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30270" y="-31541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English Learning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5456242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0FEAAC7-4DD7-414D-9271-70310FA7FF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Word bingo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E96BAC33-2015-4E58-890F-C8B4F7FADB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417638"/>
            <a:ext cx="8229600" cy="4099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905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0916" y="1052736"/>
            <a:ext cx="8589556" cy="5486400"/>
          </a:xfrm>
        </p:spPr>
        <p:txBody>
          <a:bodyPr>
            <a:normAutofit fontScale="70000" lnSpcReduction="20000"/>
          </a:bodyPr>
          <a:lstStyle/>
          <a:p>
            <a:pPr marL="82296" indent="0">
              <a:buNone/>
            </a:pPr>
            <a:r>
              <a:rPr lang="en-GB" b="1" dirty="0"/>
              <a:t>Task 3</a:t>
            </a:r>
          </a:p>
          <a:p>
            <a:pPr marL="82296" indent="0">
              <a:buNone/>
            </a:pPr>
            <a:endParaRPr lang="en-GB" dirty="0"/>
          </a:p>
          <a:p>
            <a:pPr marL="82296" indent="0">
              <a:buNone/>
            </a:pPr>
            <a:r>
              <a:rPr lang="en-GB" dirty="0"/>
              <a:t>This week we are moving on to life cycles, so we are thinking about how caterpillars change and grow. </a:t>
            </a:r>
          </a:p>
          <a:p>
            <a:pPr marL="82296" indent="0">
              <a:buNone/>
            </a:pPr>
            <a:endParaRPr lang="en-GB" dirty="0"/>
          </a:p>
          <a:p>
            <a:pPr marL="82296" indent="0">
              <a:buNone/>
            </a:pPr>
            <a:r>
              <a:rPr lang="en-GB" dirty="0"/>
              <a:t>Watch the Hungry Caterpillar video –</a:t>
            </a:r>
          </a:p>
          <a:p>
            <a:pPr marL="82296" indent="0">
              <a:buNone/>
            </a:pPr>
            <a:r>
              <a:rPr lang="en-GB" dirty="0">
                <a:hlinkClick r:id="rId2"/>
              </a:rPr>
              <a:t>https://www.youtube.com/watch?v=75NQK-Sm1YY</a:t>
            </a:r>
            <a:endParaRPr lang="en-GB" dirty="0"/>
          </a:p>
          <a:p>
            <a:pPr marL="82296" indent="0">
              <a:buNone/>
            </a:pPr>
            <a:endParaRPr lang="en-GB" dirty="0"/>
          </a:p>
          <a:p>
            <a:pPr marL="82296" indent="0">
              <a:buNone/>
            </a:pPr>
            <a:r>
              <a:rPr lang="en-GB" dirty="0"/>
              <a:t>Talk about how the caterpillar feels at different points in the story and how he is changing. Do caterpillar’s really eat all those different foods?</a:t>
            </a:r>
          </a:p>
          <a:p>
            <a:pPr marL="82296" indent="0">
              <a:buNone/>
            </a:pPr>
            <a:endParaRPr lang="en-GB" dirty="0"/>
          </a:p>
          <a:p>
            <a:pPr marL="82296" indent="0">
              <a:buNone/>
            </a:pPr>
            <a:r>
              <a:rPr lang="en-GB" dirty="0"/>
              <a:t>Have a go at writing about the different stages of a caterpillar growing into a butterfly. Example on the next page. </a:t>
            </a:r>
          </a:p>
          <a:p>
            <a:pPr marL="82296" indent="0">
              <a:buNone/>
            </a:pPr>
            <a:endParaRPr lang="en-GB" dirty="0"/>
          </a:p>
          <a:p>
            <a:pPr marL="82296" indent="0">
              <a:buNone/>
            </a:pPr>
            <a:r>
              <a:rPr lang="en-GB" dirty="0"/>
              <a:t>Can you write a sentence for each stage?</a:t>
            </a:r>
          </a:p>
          <a:p>
            <a:pPr marL="82296" indent="0">
              <a:buNone/>
            </a:pPr>
            <a:endParaRPr lang="en-GB" dirty="0"/>
          </a:p>
          <a:p>
            <a:pPr marL="82296" indent="0">
              <a:buNone/>
            </a:pPr>
            <a:endParaRPr lang="en-GB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30270" y="-31541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English Learning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4213446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0FEAAC7-4DD7-414D-9271-70310FA7FF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945738"/>
            <a:ext cx="8229600" cy="152326"/>
          </a:xfrm>
        </p:spPr>
        <p:txBody>
          <a:bodyPr>
            <a:normAutofit fontScale="90000"/>
          </a:bodyPr>
          <a:lstStyle/>
          <a:p>
            <a:pPr lvl="0" algn="l" eaLnBrk="0" fontAlgn="base" hangingPunct="0">
              <a:spcAft>
                <a:spcPct val="0"/>
              </a:spcAft>
            </a:pPr>
            <a:r>
              <a:rPr lang="en-GB" altLang="en-US" sz="1800" dirty="0"/>
              <a:t/>
            </a:r>
            <a:br>
              <a:rPr lang="en-GB" altLang="en-US" sz="1800" dirty="0"/>
            </a:br>
            <a:r>
              <a:rPr lang="en-GB" altLang="en-US" b="1" u="sng" dirty="0">
                <a:latin typeface="CCW Cursive Writing 5" panose="03050602040000000000" pitchFamily="66" charset="0"/>
                <a:ea typeface="MS Mincho" panose="02020609040205080304" pitchFamily="49" charset="-128"/>
                <a:cs typeface="Times New Roman" panose="02020603050405020304" pitchFamily="18" charset="0"/>
              </a:rPr>
              <a:t>The life cycle of a caterpillar</a:t>
            </a:r>
            <a:r>
              <a:rPr lang="en-GB" altLang="en-US" sz="1800" dirty="0"/>
              <a:t/>
            </a:r>
            <a:br>
              <a:rPr lang="en-GB" altLang="en-US" sz="1800" dirty="0"/>
            </a:br>
            <a:endParaRPr lang="en-GB" dirty="0"/>
          </a:p>
        </p:txBody>
      </p:sp>
      <p:pic>
        <p:nvPicPr>
          <p:cNvPr id="2052" name="Picture 171">
            <a:extLst>
              <a:ext uri="{FF2B5EF4-FFF2-40B4-BE49-F238E27FC236}">
                <a16:creationId xmlns:a16="http://schemas.microsoft.com/office/drawing/2014/main" xmlns="" id="{FC1C7079-1A41-4A2B-ABA1-DE80290DB8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169" y="1825298"/>
            <a:ext cx="977337" cy="1061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40">
            <a:extLst>
              <a:ext uri="{FF2B5EF4-FFF2-40B4-BE49-F238E27FC236}">
                <a16:creationId xmlns:a16="http://schemas.microsoft.com/office/drawing/2014/main" xmlns="" id="{ADB94E67-839C-4621-9412-AC1F8DA2A1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627" y="2940536"/>
            <a:ext cx="1485900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172">
            <a:extLst>
              <a:ext uri="{FF2B5EF4-FFF2-40B4-BE49-F238E27FC236}">
                <a16:creationId xmlns:a16="http://schemas.microsoft.com/office/drawing/2014/main" xmlns="" id="{0FA525B5-7E22-46DF-B458-2B3C9E5D60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297" y="4160758"/>
            <a:ext cx="1685925" cy="88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11">
            <a:extLst>
              <a:ext uri="{FF2B5EF4-FFF2-40B4-BE49-F238E27FC236}">
                <a16:creationId xmlns:a16="http://schemas.microsoft.com/office/drawing/2014/main" xmlns="" id="{EE10DA02-E2FA-439F-BE48-8C773C67B5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169" y="5153879"/>
            <a:ext cx="1054817" cy="1082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6">
            <a:extLst>
              <a:ext uri="{FF2B5EF4-FFF2-40B4-BE49-F238E27FC236}">
                <a16:creationId xmlns:a16="http://schemas.microsoft.com/office/drawing/2014/main" xmlns="" id="{2FBBA1E0-F68E-4F03-B3D5-A9E535877C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0578" y="1021901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84FB470A-E086-4330-886A-5D71A22E06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22600" y="2070556"/>
            <a:ext cx="505267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MS Mincho" panose="02020609040205080304" pitchFamily="49" charset="-128"/>
                <a:cs typeface="Calibri" panose="020F0502020204030204" pitchFamily="34" charset="0"/>
              </a:rPr>
              <a:t>     </a:t>
            </a: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96E8D750-0019-484A-8F65-53D27391C5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65400" y="25146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17" name="Table 17">
            <a:extLst>
              <a:ext uri="{FF2B5EF4-FFF2-40B4-BE49-F238E27FC236}">
                <a16:creationId xmlns:a16="http://schemas.microsoft.com/office/drawing/2014/main" xmlns="" id="{91C25F02-41EF-4089-A8B6-D7C3E00305C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0588874"/>
              </p:ext>
            </p:extLst>
          </p:nvPr>
        </p:nvGraphicFramePr>
        <p:xfrm>
          <a:off x="457200" y="1600200"/>
          <a:ext cx="8229600" cy="47811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8576">
                  <a:extLst>
                    <a:ext uri="{9D8B030D-6E8A-4147-A177-3AD203B41FA5}">
                      <a16:colId xmlns:a16="http://schemas.microsoft.com/office/drawing/2014/main" xmlns="" val="2805680956"/>
                    </a:ext>
                  </a:extLst>
                </a:gridCol>
                <a:gridCol w="6131024">
                  <a:extLst>
                    <a:ext uri="{9D8B030D-6E8A-4147-A177-3AD203B41FA5}">
                      <a16:colId xmlns:a16="http://schemas.microsoft.com/office/drawing/2014/main" xmlns="" val="2367117779"/>
                    </a:ext>
                  </a:extLst>
                </a:gridCol>
              </a:tblGrid>
              <a:tr h="119528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CCW Cursive Writing 5" panose="03050602040000000000" pitchFamily="66" charset="0"/>
                        </a:rPr>
                        <a:t>First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616034583"/>
                  </a:ext>
                </a:extLst>
              </a:tr>
              <a:tr h="119528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CCW Cursive Writing 5" panose="03050602040000000000" pitchFamily="66" charset="0"/>
                        </a:rPr>
                        <a:t>Next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96418024"/>
                  </a:ext>
                </a:extLst>
              </a:tr>
              <a:tr h="119528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CCW Cursive Writing 5" panose="03050602040000000000" pitchFamily="66" charset="0"/>
                        </a:rPr>
                        <a:t>Then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98422954"/>
                  </a:ext>
                </a:extLst>
              </a:tr>
              <a:tr h="119528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CCW Cursive Writing 5" panose="03050602040000000000" pitchFamily="66" charset="0"/>
                        </a:rPr>
                        <a:t>Finally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960785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370938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0916" y="1052736"/>
            <a:ext cx="8682168" cy="54864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GB" b="1" dirty="0"/>
              <a:t>Task 3</a:t>
            </a:r>
          </a:p>
          <a:p>
            <a:pPr marL="82296" indent="0">
              <a:buNone/>
            </a:pPr>
            <a:endParaRPr lang="en-GB" dirty="0"/>
          </a:p>
          <a:p>
            <a:pPr marL="82296" indent="0">
              <a:buNone/>
            </a:pPr>
            <a:r>
              <a:rPr lang="en-GB" sz="3300" dirty="0"/>
              <a:t>Draw me a picture of your favourite foods for the week. Just like the hungry caterpillar what foods do you like to eat each day. </a:t>
            </a:r>
          </a:p>
          <a:p>
            <a:pPr marL="82296" indent="0">
              <a:buNone/>
            </a:pPr>
            <a:endParaRPr lang="en-GB" sz="3300" dirty="0"/>
          </a:p>
          <a:p>
            <a:pPr marL="82296" indent="0">
              <a:buNone/>
            </a:pPr>
            <a:r>
              <a:rPr lang="en-GB" sz="3300" dirty="0"/>
              <a:t>Add some labels and describe your favourite food for me. Mine is chocolate because it’s very yummy!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30270" y="-31541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English Learning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5049086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-171400"/>
            <a:ext cx="8229600" cy="1143000"/>
          </a:xfrm>
        </p:spPr>
        <p:txBody>
          <a:bodyPr/>
          <a:lstStyle/>
          <a:p>
            <a:r>
              <a:rPr lang="en-GB" dirty="0"/>
              <a:t>Maths Learning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43053" y="2171148"/>
            <a:ext cx="4114800" cy="3754662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b="1" dirty="0"/>
              <a:t>Task 1 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dirty="0"/>
              <a:t>Watch and listen to the reading of the story of Ten little pirates –</a:t>
            </a:r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dirty="0">
                <a:hlinkClick r:id="rId2"/>
              </a:rPr>
              <a:t>https://youtu.be/GiLySC_emj0?t=20</a:t>
            </a:r>
            <a:endParaRPr lang="en-GB" dirty="0"/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dirty="0"/>
              <a:t>Discuss how each time a pirate has a misadventure, so we are taking one away. 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B417B9F3-9196-4197-803C-1FDEC43904F0}"/>
              </a:ext>
            </a:extLst>
          </p:cNvPr>
          <p:cNvSpPr txBox="1"/>
          <p:nvPr/>
        </p:nvSpPr>
        <p:spPr>
          <a:xfrm>
            <a:off x="457200" y="971600"/>
            <a:ext cx="8363272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This week we are learning about taking one or more away. </a:t>
            </a:r>
          </a:p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31D5C1AC-6089-42BF-9F00-C928F79224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1800" y="2205475"/>
            <a:ext cx="4015966" cy="3525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4992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-171400"/>
            <a:ext cx="8229600" cy="1143000"/>
          </a:xfrm>
        </p:spPr>
        <p:txBody>
          <a:bodyPr/>
          <a:lstStyle/>
          <a:p>
            <a:r>
              <a:rPr lang="en-GB" dirty="0"/>
              <a:t>Maths Learning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052736"/>
            <a:ext cx="7931224" cy="2592288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b="1" dirty="0"/>
              <a:t>Task 2	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dirty="0"/>
              <a:t>Watch this YouTube video of Number blocks, as an refresher to taking one away.</a:t>
            </a:r>
          </a:p>
          <a:p>
            <a:pPr marL="0" indent="0">
              <a:buNone/>
            </a:pPr>
            <a:r>
              <a:rPr lang="en-GB" dirty="0">
                <a:hlinkClick r:id="rId2"/>
              </a:rPr>
              <a:t>https://youtu.be/XGRHV_tAglI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Discuss taking 1 away from the different Number blocks. </a:t>
            </a:r>
          </a:p>
          <a:p>
            <a:pPr marL="0" indent="0">
              <a:buNone/>
            </a:pPr>
            <a:r>
              <a:rPr lang="en-GB" dirty="0"/>
              <a:t>How could we write this?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861F1FF-D5A1-44DC-8AD2-F0CBDD44DA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1073" y="3450291"/>
            <a:ext cx="3438525" cy="2914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7059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-171400"/>
            <a:ext cx="8229600" cy="1143000"/>
          </a:xfrm>
        </p:spPr>
        <p:txBody>
          <a:bodyPr/>
          <a:lstStyle/>
          <a:p>
            <a:r>
              <a:rPr lang="en-GB" dirty="0"/>
              <a:t>Maths Learning</a:t>
            </a:r>
          </a:p>
        </p:txBody>
      </p:sp>
      <p:sp>
        <p:nvSpPr>
          <p:cNvPr id="4" name="TextBox 1">
            <a:extLst>
              <a:ext uri="{FF2B5EF4-FFF2-40B4-BE49-F238E27FC236}">
                <a16:creationId xmlns:a16="http://schemas.microsoft.com/office/drawing/2014/main" xmlns="" id="{20A46EEB-BFF9-44C2-A02B-E3AC44629E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536" y="828246"/>
            <a:ext cx="4752528" cy="5262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dirty="0">
                <a:cs typeface="Calibri" panose="020F0502020204030204" pitchFamily="34" charset="0"/>
              </a:rPr>
              <a:t>Task 3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b="1" dirty="0"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sz="2400" dirty="0"/>
              <a:t>Watch this YouTube video of Number blocks, as an introduction to taking away 2. </a:t>
            </a: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endParaRPr lang="en-GB" altLang="en-US" sz="2400" dirty="0"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400" dirty="0">
                <a:cs typeface="Calibri" panose="020F0502020204030204" pitchFamily="34" charset="0"/>
                <a:hlinkClick r:id="rId2"/>
              </a:rPr>
              <a:t>https://youtu.be/y-2vJad-VAQ</a:t>
            </a:r>
            <a:endParaRPr lang="en-GB" altLang="en-US" sz="2400" dirty="0"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endParaRPr lang="en-GB" altLang="en-US" sz="2400" dirty="0"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400" dirty="0">
                <a:cs typeface="Calibri" panose="020F0502020204030204" pitchFamily="34" charset="0"/>
              </a:rPr>
              <a:t>Can you practice taking away 2 with your toys at home? Perhaps write it down or make a video for me.</a:t>
            </a: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endParaRPr lang="en-GB" altLang="en-US" sz="2400" dirty="0"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400" dirty="0">
                <a:cs typeface="Calibri" panose="020F0502020204030204" pitchFamily="34" charset="0"/>
              </a:rPr>
              <a:t>Then have a go a taking away a few more.</a:t>
            </a:r>
            <a:endParaRPr lang="en-GB" altLang="en-US" sz="3200" dirty="0"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616794F8-B4DD-4A42-89C9-D62DB3AE66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4048" y="1012996"/>
            <a:ext cx="3911780" cy="2601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7858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 txBox="1">
            <a:spLocks/>
          </p:cNvSpPr>
          <p:nvPr/>
        </p:nvSpPr>
        <p:spPr>
          <a:xfrm>
            <a:off x="458275" y="-6298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Topic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49395" y="3352883"/>
            <a:ext cx="8229600" cy="2876144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en-GB" sz="5600" dirty="0"/>
              <a:t>This week we’ve been learning about the hungry caterpillar. So some fun ideas that you might like to try:</a:t>
            </a:r>
          </a:p>
          <a:p>
            <a:pPr marL="0" indent="0">
              <a:buNone/>
            </a:pPr>
            <a:endParaRPr lang="en-GB" sz="5600" dirty="0"/>
          </a:p>
          <a:p>
            <a:pPr marL="914400" indent="-914400">
              <a:buFont typeface="+mj-lt"/>
              <a:buAutoNum type="arabicPeriod"/>
            </a:pPr>
            <a:r>
              <a:rPr lang="en-GB" sz="5600" dirty="0"/>
              <a:t>Make your own fruit kebab – like the hungry caterpillar but only include your favourites.</a:t>
            </a:r>
          </a:p>
          <a:p>
            <a:pPr marL="914400" indent="-914400">
              <a:buFont typeface="+mj-lt"/>
              <a:buAutoNum type="arabicPeriod"/>
            </a:pPr>
            <a:r>
              <a:rPr lang="en-GB" sz="5600" dirty="0"/>
              <a:t>Set up a caterpillar garden.</a:t>
            </a:r>
          </a:p>
          <a:p>
            <a:pPr marL="914400" indent="-914400">
              <a:buFont typeface="+mj-lt"/>
              <a:buAutoNum type="arabicPeriod"/>
            </a:pPr>
            <a:r>
              <a:rPr lang="en-GB" sz="5600" dirty="0"/>
              <a:t>Draw, paint or make me a beautiful butterfly or caterpillar.</a:t>
            </a:r>
          </a:p>
          <a:p>
            <a:pPr marL="914400" indent="-914400">
              <a:buFont typeface="+mj-lt"/>
              <a:buAutoNum type="arabicPeriod"/>
            </a:pPr>
            <a:r>
              <a:rPr lang="en-GB" sz="5600" dirty="0"/>
              <a:t>Make a caterpillar with a repeating pattern. How many different colours can you use?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" name="Picture 1">
            <a:hlinkClick r:id="rId2"/>
            <a:extLst>
              <a:ext uri="{FF2B5EF4-FFF2-40B4-BE49-F238E27FC236}">
                <a16:creationId xmlns:a16="http://schemas.microsoft.com/office/drawing/2014/main" xmlns="" id="{A3012DD4-F3FE-4DA9-A972-8E689D2A16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3768" y="908720"/>
            <a:ext cx="3936278" cy="2184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7671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735" y="548680"/>
            <a:ext cx="8928992" cy="63093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/>
              <a:t>A good site to use for reading is Oxford Owl, which is free. Please visit - </a:t>
            </a:r>
            <a:r>
              <a:rPr lang="en-GB" sz="2400" dirty="0">
                <a:hlinkClick r:id="rId2"/>
              </a:rPr>
              <a:t>https://www.oxfordowl.co.uk/</a:t>
            </a:r>
            <a:endParaRPr lang="en-GB" sz="2400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86802154-BC6C-4D5C-B06D-E49642D4AA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568" y="2132856"/>
            <a:ext cx="7596336" cy="385432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-315416"/>
            <a:ext cx="8229600" cy="1143000"/>
          </a:xfrm>
        </p:spPr>
        <p:txBody>
          <a:bodyPr/>
          <a:lstStyle/>
          <a:p>
            <a:r>
              <a:rPr lang="en-GB" dirty="0"/>
              <a:t>Reading</a:t>
            </a:r>
          </a:p>
        </p:txBody>
      </p:sp>
    </p:spTree>
    <p:extLst>
      <p:ext uri="{BB962C8B-B14F-4D97-AF65-F5344CB8AC3E}">
        <p14:creationId xmlns:p14="http://schemas.microsoft.com/office/powerpoint/2010/main" val="37869510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980728"/>
            <a:ext cx="8928992" cy="1224135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/>
              <a:t>Another useful site for reading is Renaissance </a:t>
            </a:r>
            <a:r>
              <a:rPr lang="en-GB" dirty="0" err="1"/>
              <a:t>myON</a:t>
            </a:r>
            <a:r>
              <a:rPr lang="en-GB" dirty="0"/>
              <a:t>. This is a good source for books you can read to the children or provide information books that follow their interests. Please visit - </a:t>
            </a:r>
            <a:r>
              <a:rPr lang="en-GB" dirty="0">
                <a:hlinkClick r:id="rId2"/>
              </a:rPr>
              <a:t>http://readon.myon.co.uk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1172"/>
            <a:ext cx="8229600" cy="864096"/>
          </a:xfrm>
        </p:spPr>
        <p:txBody>
          <a:bodyPr/>
          <a:lstStyle/>
          <a:p>
            <a:r>
              <a:rPr lang="en-GB" dirty="0"/>
              <a:t>Reading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F09F802A-9FB3-4C51-964A-6A5A1EF8A5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1857" y="2342218"/>
            <a:ext cx="5980286" cy="3967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0798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735" y="548680"/>
            <a:ext cx="8928992" cy="630932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/>
              <a:t>Choose an area that interests you or use the search option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Please continue sharing books together. Talking about the content and the characters in the books and making predictions about what might happen as you read.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-315416"/>
            <a:ext cx="8229600" cy="1143000"/>
          </a:xfrm>
        </p:spPr>
        <p:txBody>
          <a:bodyPr/>
          <a:lstStyle/>
          <a:p>
            <a:r>
              <a:rPr lang="en-GB" dirty="0"/>
              <a:t>Reading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D3598FF6-8729-4DBD-A542-40BFDA84F5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1123284"/>
            <a:ext cx="6348895" cy="3955107"/>
          </a:xfrm>
          <a:prstGeom prst="rect">
            <a:avLst/>
          </a:prstGeom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xmlns="" id="{35E128A0-8B56-4585-B7F4-A8FE3398D709}"/>
              </a:ext>
            </a:extLst>
          </p:cNvPr>
          <p:cNvCxnSpPr>
            <a:cxnSpLocks/>
          </p:cNvCxnSpPr>
          <p:nvPr/>
        </p:nvCxnSpPr>
        <p:spPr>
          <a:xfrm>
            <a:off x="3131840" y="827584"/>
            <a:ext cx="415542" cy="244552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xmlns="" id="{E6888806-35B1-49D2-8451-71488FD54AFD}"/>
              </a:ext>
            </a:extLst>
          </p:cNvPr>
          <p:cNvCxnSpPr>
            <a:cxnSpLocks/>
          </p:cNvCxnSpPr>
          <p:nvPr/>
        </p:nvCxnSpPr>
        <p:spPr>
          <a:xfrm flipH="1">
            <a:off x="5148064" y="827584"/>
            <a:ext cx="504057" cy="729208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76895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6BE7C2C-B45E-4330-96A2-533DFB355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en-GB" dirty="0"/>
              <a:t>Phonics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CB018C6-E1B6-4E80-85DC-7A4A7217B0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GB" sz="2200" dirty="0"/>
              <a:t>Continue using your Orange sound book and Blue tricky word book to practice the sounds and words. </a:t>
            </a:r>
          </a:p>
          <a:p>
            <a:pPr marL="0" indent="0">
              <a:buNone/>
            </a:pPr>
            <a:r>
              <a:rPr lang="en-GB" sz="2200" dirty="0"/>
              <a:t>Phonics play </a:t>
            </a:r>
            <a:r>
              <a:rPr lang="en-GB" sz="2200" dirty="0">
                <a:hlinkClick r:id="rId2"/>
              </a:rPr>
              <a:t>https://new.phonicsplay.co.uk/</a:t>
            </a:r>
            <a:r>
              <a:rPr lang="en-GB" sz="2200" dirty="0"/>
              <a:t> is a great site for reinforcing our phonics learning. It is free use at the moment.</a:t>
            </a:r>
          </a:p>
          <a:p>
            <a:pPr marL="0" indent="0">
              <a:buNone/>
            </a:pPr>
            <a:r>
              <a:rPr lang="en-GB" sz="2200" dirty="0"/>
              <a:t>We have covered all of phase 2 and most of phase 3 and there are lots of fun interactive games to play.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BE7D8D7E-DF16-4911-9241-4FB34739F6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3068" y="3525929"/>
            <a:ext cx="3823732" cy="46667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8F085EEC-9F91-452C-85E6-328AE13506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1475" y="3992605"/>
            <a:ext cx="8315325" cy="2609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1489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709" y="2772190"/>
            <a:ext cx="5427555" cy="3635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9528" y="23167"/>
            <a:ext cx="78488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Maths – White Rose Home Leaning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46551" y="769928"/>
            <a:ext cx="79928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In school we follow the White Rose scheme of learning. Their website has put together free lessons and resources that link to the learning taking place in school. Please visit: </a:t>
            </a:r>
            <a:r>
              <a:rPr lang="en-GB" sz="2400" dirty="0">
                <a:hlinkClick r:id="rId3"/>
              </a:rPr>
              <a:t>https://whiterosemaths.com/homelearning/early-years/</a:t>
            </a:r>
            <a:endParaRPr lang="en-GB" sz="2400" dirty="0"/>
          </a:p>
          <a:p>
            <a:r>
              <a:rPr lang="en-GB" sz="2400" dirty="0"/>
              <a:t>Look out for EYFS pack.</a:t>
            </a:r>
          </a:p>
        </p:txBody>
      </p:sp>
    </p:spTree>
    <p:extLst>
      <p:ext uri="{BB962C8B-B14F-4D97-AF65-F5344CB8AC3E}">
        <p14:creationId xmlns:p14="http://schemas.microsoft.com/office/powerpoint/2010/main" val="32461251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-243408"/>
            <a:ext cx="8229600" cy="1143000"/>
          </a:xfrm>
        </p:spPr>
        <p:txBody>
          <a:bodyPr/>
          <a:lstStyle/>
          <a:p>
            <a:r>
              <a:rPr lang="en-GB" dirty="0"/>
              <a:t>Accessing </a:t>
            </a:r>
            <a:r>
              <a:rPr lang="en-GB" dirty="0" err="1"/>
              <a:t>Twinkl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764704"/>
            <a:ext cx="8964488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dirty="0"/>
              <a:t>Many educational content providers are offering free access to their resources. </a:t>
            </a:r>
            <a:r>
              <a:rPr lang="en-GB" sz="2800" dirty="0" err="1"/>
              <a:t>Twinkl</a:t>
            </a:r>
            <a:r>
              <a:rPr lang="en-GB" sz="2800" dirty="0"/>
              <a:t> is a website that we use from time to time to resource our lessons to aid in teacher input and pupil activities. </a:t>
            </a:r>
          </a:p>
          <a:p>
            <a:pPr marL="0" indent="0">
              <a:buNone/>
            </a:pPr>
            <a:r>
              <a:rPr lang="en-GB" sz="2800" dirty="0"/>
              <a:t>We will be able to direct you towards activities and learning via this website based on lessons that may be missed due to absence. To access </a:t>
            </a:r>
            <a:r>
              <a:rPr lang="en-GB" sz="2800" dirty="0" err="1"/>
              <a:t>Twinkl</a:t>
            </a:r>
            <a:r>
              <a:rPr lang="en-GB" sz="2800" dirty="0"/>
              <a:t> please visit: </a:t>
            </a:r>
            <a:r>
              <a:rPr lang="en-GB" sz="2800" dirty="0">
                <a:hlinkClick r:id="rId2"/>
              </a:rPr>
              <a:t>www.twinkl.co.uk/offer</a:t>
            </a:r>
            <a:endParaRPr lang="en-GB" sz="28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933056"/>
            <a:ext cx="5242981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115381" y="4797152"/>
            <a:ext cx="363160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GB" sz="2800" dirty="0">
                <a:solidFill>
                  <a:prstClr val="black"/>
                </a:solidFill>
              </a:rPr>
              <a:t>You will have to sign up and put in the offer code: </a:t>
            </a:r>
            <a:r>
              <a:rPr lang="en-GB" sz="2800" b="1" dirty="0">
                <a:solidFill>
                  <a:prstClr val="black"/>
                </a:solidFill>
              </a:rPr>
              <a:t>UKTWINKLHELPS</a:t>
            </a:r>
            <a:r>
              <a:rPr lang="en-GB" sz="2800" dirty="0">
                <a:solidFill>
                  <a:prstClr val="black"/>
                </a:solidFill>
              </a:rPr>
              <a:t> 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3419872" y="5661248"/>
            <a:ext cx="3384376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5EA5648A-35AE-42F6-9465-B98C0630B60A}"/>
              </a:ext>
            </a:extLst>
          </p:cNvPr>
          <p:cNvSpPr txBox="1"/>
          <p:nvPr/>
        </p:nvSpPr>
        <p:spPr>
          <a:xfrm>
            <a:off x="251520" y="6182147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</a:rPr>
              <a:t>Search EYFS</a:t>
            </a:r>
          </a:p>
        </p:txBody>
      </p:sp>
    </p:spTree>
    <p:extLst>
      <p:ext uri="{BB962C8B-B14F-4D97-AF65-F5344CB8AC3E}">
        <p14:creationId xmlns:p14="http://schemas.microsoft.com/office/powerpoint/2010/main" val="41733948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-243408"/>
            <a:ext cx="8229600" cy="1143000"/>
          </a:xfrm>
        </p:spPr>
        <p:txBody>
          <a:bodyPr/>
          <a:lstStyle/>
          <a:p>
            <a:r>
              <a:rPr lang="en-GB" dirty="0"/>
              <a:t>P.E.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It is important to keep your children active. If it is safe to do so, ensure they have some time outside throughout the day. Please visit </a:t>
            </a:r>
            <a:r>
              <a:rPr lang="en-GB" sz="2800" b="1" dirty="0"/>
              <a:t>Joe Wicks</a:t>
            </a:r>
            <a:r>
              <a:rPr lang="en-GB" sz="2800" dirty="0"/>
              <a:t> YouTube channel (</a:t>
            </a:r>
            <a:r>
              <a:rPr lang="en-GB" sz="2800" dirty="0">
                <a:hlinkClick r:id="rId2"/>
              </a:rPr>
              <a:t>https://www.youtube.com/channel/UCAxW1XT0iEJo0TYlRfn6rYQ</a:t>
            </a:r>
            <a:r>
              <a:rPr lang="en-GB" sz="2800" dirty="0"/>
              <a:t>), which has lots of exercise videos for children. He will also be hosting a live P.E. lessons Monday to Friday at 9:00am.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293096"/>
            <a:ext cx="4858992" cy="237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44141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BEE5165-8066-4363-9E9E-4432730E88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Classroom Secrets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062D428-B52A-4916-98D5-1A3AFF3E58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The site classroom secrets </a:t>
            </a:r>
            <a:r>
              <a:rPr lang="en-GB" u="sng" dirty="0">
                <a:hlinkClick r:id="rId2"/>
              </a:rPr>
              <a:t>https://classroomsecrets.co.uk/free-home-learning-packs/</a:t>
            </a:r>
            <a:r>
              <a:rPr lang="en-GB" dirty="0"/>
              <a:t> has free Reception (EYFS) packs which provide some great additional ideas and resources you can use.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4E8925C7-AC4E-4707-BCF5-45FC148450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3608" y="3645024"/>
            <a:ext cx="6804248" cy="3133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0150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891</Words>
  <Application>Microsoft Office PowerPoint</Application>
  <PresentationFormat>On-screen Show (4:3)</PresentationFormat>
  <Paragraphs>158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Home Learning </vt:lpstr>
      <vt:lpstr>Message from Mrs Coffey</vt:lpstr>
      <vt:lpstr>PowerPoint Presentation</vt:lpstr>
      <vt:lpstr>Word bingo</vt:lpstr>
      <vt:lpstr>PowerPoint Presentation</vt:lpstr>
      <vt:lpstr> The life cycle of a caterpillar </vt:lpstr>
      <vt:lpstr>PowerPoint Presentation</vt:lpstr>
      <vt:lpstr>Maths Learning</vt:lpstr>
      <vt:lpstr>Maths Learning</vt:lpstr>
      <vt:lpstr>Maths Learning</vt:lpstr>
      <vt:lpstr>PowerPoint Presentation</vt:lpstr>
      <vt:lpstr>Reading</vt:lpstr>
      <vt:lpstr>Reading</vt:lpstr>
      <vt:lpstr>Reading</vt:lpstr>
      <vt:lpstr>Phonics</vt:lpstr>
      <vt:lpstr>PowerPoint Presentation</vt:lpstr>
      <vt:lpstr>Accessing Twinkl</vt:lpstr>
      <vt:lpstr>P.E.</vt:lpstr>
      <vt:lpstr>Classroom Secrets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Home Learning</dc:title>
  <dc:creator>Chris Coffey</dc:creator>
  <cp:lastModifiedBy>Owner</cp:lastModifiedBy>
  <cp:revision>2</cp:revision>
  <dcterms:created xsi:type="dcterms:W3CDTF">2020-04-28T13:59:02Z</dcterms:created>
  <dcterms:modified xsi:type="dcterms:W3CDTF">2020-05-03T21:32:14Z</dcterms:modified>
</cp:coreProperties>
</file>