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90" r:id="rId14"/>
    <p:sldId id="285" r:id="rId15"/>
    <p:sldId id="287" r:id="rId16"/>
    <p:sldId id="288" r:id="rId17"/>
    <p:sldId id="291" r:id="rId18"/>
    <p:sldId id="295" r:id="rId19"/>
    <p:sldId id="296"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310" r:id="rId34"/>
    <p:sldId id="311" r:id="rId35"/>
    <p:sldId id="312" r:id="rId36"/>
    <p:sldId id="313" r:id="rId37"/>
    <p:sldId id="314" r:id="rId38"/>
    <p:sldId id="315" r:id="rId39"/>
    <p:sldId id="279" r:id="rId40"/>
    <p:sldId id="292" r:id="rId41"/>
    <p:sldId id="293" r:id="rId42"/>
    <p:sldId id="294" r:id="rId43"/>
    <p:sldId id="269" r:id="rId44"/>
    <p:sldId id="270"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00"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5CE9571-8756-465B-ADB8-D6B606C37F15}" type="datetimeFigureOut">
              <a:rPr lang="en-GB" smtClean="0"/>
              <a:t>14/06/2020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7C9744-2F57-45B7-A24F-9B0639C6D895}" type="slidenum">
              <a:rPr lang="en-GB" smtClean="0"/>
              <a:t>‹#›</a:t>
            </a:fld>
            <a:endParaRPr lang="en-GB"/>
          </a:p>
        </p:txBody>
      </p:sp>
    </p:spTree>
    <p:extLst>
      <p:ext uri="{BB962C8B-B14F-4D97-AF65-F5344CB8AC3E}">
        <p14:creationId xmlns:p14="http://schemas.microsoft.com/office/powerpoint/2010/main" val="3247011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A521341-850D-40E1-BB3D-87946DC9B06D}" type="slidenum">
              <a:rPr lang="en-GB" smtClean="0"/>
              <a:t>26</a:t>
            </a:fld>
            <a:endParaRPr lang="en-GB"/>
          </a:p>
        </p:txBody>
      </p:sp>
    </p:spTree>
    <p:extLst>
      <p:ext uri="{BB962C8B-B14F-4D97-AF65-F5344CB8AC3E}">
        <p14:creationId xmlns:p14="http://schemas.microsoft.com/office/powerpoint/2010/main" val="2414796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416597019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54741192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614046710"/>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3556034934"/>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326454165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092324040"/>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8798830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609080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038460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477546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077893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58466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14/06/2020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app.mymaths.co.uk/245-lesson/lines-and-quadrilateral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app.mymaths.co.uk/241-lesson/2d-and-3d-shape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3.pn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app.mymaths.co.uk/241-lesson/2d-and-3d-shapes"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42.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4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3 Term </a:t>
            </a:r>
            <a:r>
              <a:rPr lang="en-GB" sz="6600" dirty="0"/>
              <a:t>6</a:t>
            </a:r>
            <a:r>
              <a:rPr lang="en-GB" sz="6600" dirty="0" smtClean="0"/>
              <a:t> Week </a:t>
            </a:r>
            <a:r>
              <a:rPr lang="en-GB" sz="6600" dirty="0"/>
              <a:t>3</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79512" y="980728"/>
            <a:ext cx="8784976" cy="5040560"/>
          </a:xfrm>
        </p:spPr>
        <p:txBody>
          <a:bodyPr>
            <a:noAutofit/>
          </a:bodyPr>
          <a:lstStyle/>
          <a:p>
            <a:pPr marL="0" indent="0">
              <a:buNone/>
            </a:pPr>
            <a:r>
              <a:rPr lang="en-GB" sz="2400" dirty="0" smtClean="0"/>
              <a:t>Hi Year Three, </a:t>
            </a:r>
          </a:p>
          <a:p>
            <a:pPr marL="0" indent="0">
              <a:buNone/>
            </a:pPr>
            <a:r>
              <a:rPr lang="en-GB" sz="2400" dirty="0" smtClean="0"/>
              <a:t>Here we are, week 3 of the final term of the year. It’s not quite as we had planned but we hope you are all ok. </a:t>
            </a:r>
          </a:p>
          <a:p>
            <a:pPr marL="0" indent="0">
              <a:buNone/>
            </a:pPr>
            <a:endParaRPr lang="en-GB" sz="2400" dirty="0"/>
          </a:p>
          <a:p>
            <a:pPr marL="0" indent="0">
              <a:buNone/>
            </a:pPr>
            <a:r>
              <a:rPr lang="en-GB" sz="2400" dirty="0" smtClean="0"/>
              <a:t>The weather has been a bit wet recently but we’re keeping everything crossed that the sunshine reappears this week so you can all get back to riding your bikes and playing outside. If not, pop on your wellies and go dancing in the rain. </a:t>
            </a:r>
          </a:p>
          <a:p>
            <a:pPr marL="0" indent="0">
              <a:buNone/>
            </a:pPr>
            <a:endParaRPr lang="en-GB" sz="2400" dirty="0" smtClean="0"/>
          </a:p>
          <a:p>
            <a:pPr marL="0" indent="0">
              <a:buNone/>
            </a:pPr>
            <a:r>
              <a:rPr lang="en-GB" sz="2400" dirty="0" smtClean="0"/>
              <a:t>Here are this week’s tasks. Don’t forget to keep reading and quizzing. There are lots of free books on </a:t>
            </a:r>
            <a:r>
              <a:rPr lang="en-GB" sz="2400" dirty="0">
                <a:hlinkClick r:id="rId2"/>
              </a:rPr>
              <a:t>http://</a:t>
            </a:r>
            <a:r>
              <a:rPr lang="en-GB" sz="2400" dirty="0" err="1" smtClean="0">
                <a:hlinkClick r:id="rId2"/>
              </a:rPr>
              <a:t>readon.myon.co.uk</a:t>
            </a:r>
            <a:endParaRPr lang="en-GB" sz="2400" dirty="0" smtClean="0"/>
          </a:p>
          <a:p>
            <a:pPr marL="0" indent="0">
              <a:buNone/>
            </a:pPr>
            <a:endParaRPr lang="en-GB" sz="2400" dirty="0"/>
          </a:p>
          <a:p>
            <a:pPr marL="0" indent="0">
              <a:buNone/>
            </a:pPr>
            <a:r>
              <a:rPr lang="en-GB" sz="2400" dirty="0" smtClean="0"/>
              <a:t>Stay safe and  thank you for your continued support. </a:t>
            </a:r>
            <a:endParaRPr lang="en-GB" sz="24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47056" y="-9026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5" name="TextBox 4"/>
          <p:cNvSpPr txBox="1"/>
          <p:nvPr/>
        </p:nvSpPr>
        <p:spPr>
          <a:xfrm>
            <a:off x="15566" y="393841"/>
            <a:ext cx="3234796" cy="461665"/>
          </a:xfrm>
          <a:prstGeom prst="rect">
            <a:avLst/>
          </a:prstGeom>
          <a:noFill/>
        </p:spPr>
        <p:txBody>
          <a:bodyPr wrap="none" rtlCol="0">
            <a:spAutoFit/>
          </a:bodyPr>
          <a:lstStyle/>
          <a:p>
            <a:r>
              <a:rPr lang="en-GB" sz="2400" b="1" dirty="0" smtClean="0"/>
              <a:t>Task 1: spelling activity. </a:t>
            </a:r>
            <a:endParaRPr lang="en-GB" sz="2400" b="1" dirty="0"/>
          </a:p>
        </p:txBody>
      </p:sp>
      <p:sp>
        <p:nvSpPr>
          <p:cNvPr id="2" name="TextBox 1"/>
          <p:cNvSpPr txBox="1"/>
          <p:nvPr/>
        </p:nvSpPr>
        <p:spPr>
          <a:xfrm>
            <a:off x="251520" y="1484784"/>
            <a:ext cx="8352928" cy="461665"/>
          </a:xfrm>
          <a:prstGeom prst="rect">
            <a:avLst/>
          </a:prstGeom>
          <a:noFill/>
        </p:spPr>
        <p:txBody>
          <a:bodyPr wrap="square" rtlCol="0">
            <a:spAutoFit/>
          </a:bodyPr>
          <a:lstStyle/>
          <a:p>
            <a:endParaRPr lang="en-GB" sz="2400" dirty="0"/>
          </a:p>
        </p:txBody>
      </p:sp>
      <p:sp>
        <p:nvSpPr>
          <p:cNvPr id="6" name="TextBox 5"/>
          <p:cNvSpPr txBox="1"/>
          <p:nvPr/>
        </p:nvSpPr>
        <p:spPr>
          <a:xfrm>
            <a:off x="179512" y="969798"/>
            <a:ext cx="8712968" cy="4893647"/>
          </a:xfrm>
          <a:prstGeom prst="rect">
            <a:avLst/>
          </a:prstGeom>
          <a:noFill/>
        </p:spPr>
        <p:txBody>
          <a:bodyPr wrap="square" rtlCol="0">
            <a:spAutoFit/>
          </a:bodyPr>
          <a:lstStyle/>
          <a:p>
            <a:r>
              <a:rPr lang="en-GB" sz="2400" dirty="0" smtClean="0"/>
              <a:t>Pick </a:t>
            </a:r>
            <a:r>
              <a:rPr lang="en-GB" sz="2400" b="1" u="sng" dirty="0" smtClean="0"/>
              <a:t>3</a:t>
            </a:r>
            <a:r>
              <a:rPr lang="en-GB" sz="2400" dirty="0" smtClean="0"/>
              <a:t> words from the Year 3 / 4 Spelling list on the next slide. </a:t>
            </a:r>
          </a:p>
          <a:p>
            <a:r>
              <a:rPr lang="en-GB" sz="2400" dirty="0" smtClean="0"/>
              <a:t>Complete the following for each word. </a:t>
            </a:r>
          </a:p>
          <a:p>
            <a:r>
              <a:rPr lang="en-GB" sz="2400" dirty="0"/>
              <a:t> </a:t>
            </a:r>
            <a:r>
              <a:rPr lang="en-GB" sz="2400" dirty="0" smtClean="0"/>
              <a:t>                                                                            </a:t>
            </a:r>
            <a:r>
              <a:rPr lang="en-GB" sz="2400" u="sng" dirty="0" smtClean="0"/>
              <a:t>Example: accident</a:t>
            </a:r>
          </a:p>
          <a:p>
            <a:pPr marL="342900" indent="-342900">
              <a:buFont typeface="Arial" panose="020B0604020202020204" pitchFamily="34" charset="0"/>
              <a:buChar char="•"/>
            </a:pPr>
            <a:r>
              <a:rPr lang="en-GB" sz="2400" dirty="0" smtClean="0"/>
              <a:t>Write the definition                          An incident that happens                  					unexpectedly that might cause 					damage or harm. </a:t>
            </a:r>
          </a:p>
          <a:p>
            <a:pPr marL="342900" indent="-342900">
              <a:buFont typeface="Arial" panose="020B0604020202020204" pitchFamily="34" charset="0"/>
              <a:buChar char="•"/>
            </a:pPr>
            <a:r>
              <a:rPr lang="en-GB" sz="2400" dirty="0" smtClean="0"/>
              <a:t>Split the word into its syllables        Ac-ci -dent</a:t>
            </a:r>
          </a:p>
          <a:p>
            <a:pPr marL="342900" indent="-342900">
              <a:buFont typeface="Arial" panose="020B0604020202020204" pitchFamily="34" charset="0"/>
              <a:buChar char="•"/>
            </a:pPr>
            <a:r>
              <a:rPr lang="en-GB" sz="2400" dirty="0" smtClean="0"/>
              <a:t>Colour code (vowels in one	</a:t>
            </a:r>
            <a:r>
              <a:rPr lang="en-GB" sz="2400" b="1" dirty="0" smtClean="0">
                <a:solidFill>
                  <a:srgbClr val="FF0000"/>
                </a:solidFill>
              </a:rPr>
              <a:t>a</a:t>
            </a:r>
            <a:r>
              <a:rPr lang="en-GB" sz="2400" b="1" dirty="0" smtClean="0">
                <a:solidFill>
                  <a:srgbClr val="7030A0"/>
                </a:solidFill>
              </a:rPr>
              <a:t>cc</a:t>
            </a:r>
            <a:r>
              <a:rPr lang="en-GB" sz="2400" b="1" dirty="0" smtClean="0">
                <a:solidFill>
                  <a:srgbClr val="FF0000"/>
                </a:solidFill>
              </a:rPr>
              <a:t>i</a:t>
            </a:r>
            <a:r>
              <a:rPr lang="en-GB" sz="2400" b="1" dirty="0" smtClean="0">
                <a:solidFill>
                  <a:srgbClr val="7030A0"/>
                </a:solidFill>
              </a:rPr>
              <a:t>d</a:t>
            </a:r>
            <a:r>
              <a:rPr lang="en-GB" sz="2400" b="1" dirty="0" smtClean="0">
                <a:solidFill>
                  <a:srgbClr val="FF0000"/>
                </a:solidFill>
              </a:rPr>
              <a:t>e</a:t>
            </a:r>
            <a:r>
              <a:rPr lang="en-GB" sz="2400" b="1" dirty="0" smtClean="0">
                <a:solidFill>
                  <a:srgbClr val="7030A0"/>
                </a:solidFill>
              </a:rPr>
              <a:t>nt</a:t>
            </a:r>
          </a:p>
          <a:p>
            <a:r>
              <a:rPr lang="en-GB" sz="2400" dirty="0" smtClean="0"/>
              <a:t>colour, consonants in another)</a:t>
            </a:r>
          </a:p>
          <a:p>
            <a:pPr marL="342900" indent="-342900">
              <a:buFont typeface="Arial" panose="020B0604020202020204" pitchFamily="34" charset="0"/>
              <a:buChar char="•"/>
            </a:pPr>
            <a:r>
              <a:rPr lang="en-GB" sz="2400" dirty="0" smtClean="0"/>
              <a:t>Identify the tricky part		ac </a:t>
            </a:r>
            <a:r>
              <a:rPr lang="en-GB" sz="2400" b="1" u="sng" dirty="0" smtClean="0"/>
              <a:t>c</a:t>
            </a:r>
            <a:r>
              <a:rPr lang="en-GB" sz="2400" dirty="0" smtClean="0"/>
              <a:t> ident (c sounds like s)</a:t>
            </a:r>
          </a:p>
          <a:p>
            <a:pPr marL="342900" indent="-342900">
              <a:buFont typeface="Arial" panose="020B0604020202020204" pitchFamily="34" charset="0"/>
              <a:buChar char="•"/>
            </a:pPr>
            <a:r>
              <a:rPr lang="en-GB" sz="2400" dirty="0" smtClean="0"/>
              <a:t>Draw the word 			Draw a picture of the word. </a:t>
            </a:r>
          </a:p>
          <a:p>
            <a:pPr marL="342900" indent="-342900">
              <a:buFont typeface="Arial" panose="020B0604020202020204" pitchFamily="34" charset="0"/>
              <a:buChar char="•"/>
            </a:pPr>
            <a:r>
              <a:rPr lang="en-GB" sz="2400" dirty="0" smtClean="0"/>
              <a:t>Write the word in a sentence 	I dropped my drink by accident. </a:t>
            </a:r>
          </a:p>
          <a:p>
            <a:pPr marL="342900" indent="-342900">
              <a:buFont typeface="Arial" panose="020B0604020202020204" pitchFamily="34" charset="0"/>
              <a:buChar char="•"/>
            </a:pPr>
            <a:endParaRPr lang="en-GB" sz="2400" dirty="0" smtClean="0"/>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864" y="0"/>
            <a:ext cx="9189864"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51938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0" y="0"/>
            <a:ext cx="9141449" cy="1484784"/>
          </a:xfrm>
        </p:spPr>
        <p:txBody>
          <a:bodyPr>
            <a:normAutofit fontScale="90000"/>
          </a:bodyPr>
          <a:lstStyle/>
          <a:p>
            <a:pPr algn="l"/>
            <a:r>
              <a:rPr lang="en-GB" sz="2800" b="1" dirty="0" smtClean="0"/>
              <a:t>Task 2: vocabulary from the text (on the next slides).</a:t>
            </a:r>
            <a:br>
              <a:rPr lang="en-GB" sz="2800" b="1" dirty="0" smtClean="0"/>
            </a:br>
            <a:r>
              <a:rPr lang="en-GB" sz="2800" b="1" dirty="0" smtClean="0"/>
              <a:t/>
            </a:r>
            <a:br>
              <a:rPr lang="en-GB" sz="2800" b="1" dirty="0" smtClean="0"/>
            </a:br>
            <a:r>
              <a:rPr lang="en-GB" sz="2800" dirty="0" smtClean="0"/>
              <a:t>Look at the words below and decide which definition is correct. </a:t>
            </a:r>
            <a:endParaRPr lang="en-GB" sz="28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16832"/>
            <a:ext cx="9141847" cy="4922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5636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8440243" cy="5976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6644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76672"/>
            <a:ext cx="8642578" cy="5040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85053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1764" y="764704"/>
            <a:ext cx="7668826" cy="2754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itle 2"/>
          <p:cNvSpPr>
            <a:spLocks noGrp="1"/>
          </p:cNvSpPr>
          <p:nvPr>
            <p:ph type="title"/>
          </p:nvPr>
        </p:nvSpPr>
        <p:spPr>
          <a:xfrm>
            <a:off x="33044" y="0"/>
            <a:ext cx="9144000" cy="6887915"/>
          </a:xfrm>
        </p:spPr>
        <p:txBody>
          <a:bodyPr>
            <a:normAutofit fontScale="90000"/>
          </a:bodyPr>
          <a:lstStyle/>
          <a:p>
            <a:pPr algn="l"/>
            <a:r>
              <a:rPr lang="en-GB" sz="2800" dirty="0" smtClean="0"/>
              <a:t>Task 3: create a jungle scene. </a:t>
            </a:r>
            <a:br>
              <a:rPr lang="en-GB" sz="2800" dirty="0" smtClean="0"/>
            </a:br>
            <a:r>
              <a:rPr lang="en-GB" sz="2800" dirty="0"/>
              <a:t/>
            </a:r>
            <a:br>
              <a:rPr lang="en-GB" sz="2800" dirty="0"/>
            </a:br>
            <a:r>
              <a:rPr lang="en-GB" sz="2800" dirty="0" smtClean="0"/>
              <a:t/>
            </a:r>
            <a:br>
              <a:rPr lang="en-GB" sz="2800" dirty="0" smtClean="0"/>
            </a:br>
            <a:r>
              <a:rPr lang="en-GB" sz="2800" dirty="0"/>
              <a:t/>
            </a:r>
            <a:br>
              <a:rPr lang="en-GB" sz="2800" dirty="0"/>
            </a:br>
            <a:r>
              <a:rPr lang="en-GB" sz="2800" dirty="0" smtClean="0"/>
              <a:t/>
            </a:r>
            <a:br>
              <a:rPr lang="en-GB" sz="2800" dirty="0" smtClean="0"/>
            </a:br>
            <a:r>
              <a:rPr lang="en-GB" sz="2800" dirty="0"/>
              <a:t/>
            </a:r>
            <a:br>
              <a:rPr lang="en-GB" sz="2800" dirty="0"/>
            </a:br>
            <a:r>
              <a:rPr lang="en-GB" sz="2800" dirty="0" smtClean="0"/>
              <a:t/>
            </a:r>
            <a:br>
              <a:rPr lang="en-GB" sz="2800" dirty="0" smtClean="0"/>
            </a:br>
            <a:r>
              <a:rPr lang="en-GB" sz="2800" dirty="0" smtClean="0"/>
              <a:t/>
            </a:r>
            <a:br>
              <a:rPr lang="en-GB" sz="2800" dirty="0" smtClean="0"/>
            </a:br>
            <a:r>
              <a:rPr lang="en-GB" sz="2800" dirty="0"/>
              <a:t/>
            </a:r>
            <a:br>
              <a:rPr lang="en-GB" sz="2800" dirty="0"/>
            </a:br>
            <a:r>
              <a:rPr lang="en-GB" sz="2000" dirty="0" smtClean="0"/>
              <a:t>Design a jungle that you find when you walk through the wardrobe. </a:t>
            </a:r>
            <a:br>
              <a:rPr lang="en-GB" sz="2000" dirty="0" smtClean="0"/>
            </a:br>
            <a:r>
              <a:rPr lang="en-GB" sz="2000" dirty="0" smtClean="0"/>
              <a:t>Think about: </a:t>
            </a:r>
            <a:br>
              <a:rPr lang="en-GB" sz="2000" dirty="0" smtClean="0"/>
            </a:br>
            <a:r>
              <a:rPr lang="en-GB" sz="2000" dirty="0" smtClean="0"/>
              <a:t>What plants can you see? What are the colours, shapes? What are the flowers like? What do they smell of? </a:t>
            </a:r>
            <a:br>
              <a:rPr lang="en-GB" sz="2000" dirty="0" smtClean="0"/>
            </a:br>
            <a:r>
              <a:rPr lang="en-GB" sz="2000" dirty="0" smtClean="0"/>
              <a:t>What fruit might be growing on the trees or bushes? What do they taste like?</a:t>
            </a:r>
            <a:br>
              <a:rPr lang="en-GB" sz="2000" dirty="0" smtClean="0"/>
            </a:br>
            <a:r>
              <a:rPr lang="en-GB" sz="2000" dirty="0" smtClean="0"/>
              <a:t>What animals can you see? Are they a mixture of 2 animals you know in the real world? What noises do they make? </a:t>
            </a:r>
            <a:r>
              <a:rPr lang="en-GB" sz="2000" dirty="0"/>
              <a:t/>
            </a:r>
            <a:br>
              <a:rPr lang="en-GB" sz="2000" dirty="0"/>
            </a:br>
            <a:r>
              <a:rPr lang="en-GB" sz="2000" dirty="0" smtClean="0"/>
              <a:t>Are there any streams or rivers? What colour are they? </a:t>
            </a:r>
            <a:br>
              <a:rPr lang="en-GB" sz="2000" dirty="0" smtClean="0"/>
            </a:br>
            <a:r>
              <a:rPr lang="en-GB" sz="2200" b="1" dirty="0" smtClean="0"/>
              <a:t>Use your imagination to create your jungle and create it. This could be drawing, colouring, painting, collage, printing, 3D anything at all. Label some of the features as we will be using this to write about in a few weeks’ time. </a:t>
            </a:r>
            <a:endParaRPr lang="en-GB" sz="2200" b="1" dirty="0"/>
          </a:p>
        </p:txBody>
      </p:sp>
    </p:spTree>
    <p:extLst>
      <p:ext uri="{BB962C8B-B14F-4D97-AF65-F5344CB8AC3E}">
        <p14:creationId xmlns:p14="http://schemas.microsoft.com/office/powerpoint/2010/main" val="15546733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6" name="TextBox 5"/>
          <p:cNvSpPr txBox="1"/>
          <p:nvPr/>
        </p:nvSpPr>
        <p:spPr>
          <a:xfrm>
            <a:off x="539552" y="1124744"/>
            <a:ext cx="7704856" cy="3785652"/>
          </a:xfrm>
          <a:prstGeom prst="rect">
            <a:avLst/>
          </a:prstGeom>
          <a:noFill/>
        </p:spPr>
        <p:txBody>
          <a:bodyPr wrap="square" rtlCol="0">
            <a:spAutoFit/>
          </a:bodyPr>
          <a:lstStyle/>
          <a:p>
            <a:r>
              <a:rPr lang="en-GB" sz="4000" dirty="0" smtClean="0"/>
              <a:t>Over the next few weeks we will be looking at angles and shapes. The best way to view this learning is by downloading the PowerPoint so that some of the animations will play on the slides. </a:t>
            </a:r>
            <a:endParaRPr lang="en-GB" sz="4000" dirty="0"/>
          </a:p>
        </p:txBody>
      </p:sp>
    </p:spTree>
    <p:extLst>
      <p:ext uri="{BB962C8B-B14F-4D97-AF65-F5344CB8AC3E}">
        <p14:creationId xmlns:p14="http://schemas.microsoft.com/office/powerpoint/2010/main" val="8892366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56" y="24036"/>
            <a:ext cx="7461076" cy="584775"/>
          </a:xfrm>
          <a:prstGeom prst="rect">
            <a:avLst/>
          </a:prstGeom>
          <a:noFill/>
        </p:spPr>
        <p:txBody>
          <a:bodyPr wrap="square" rtlCol="0">
            <a:spAutoFit/>
          </a:bodyPr>
          <a:lstStyle/>
          <a:p>
            <a:r>
              <a:rPr lang="en-GB" sz="3200" b="1" u="sng" dirty="0" smtClean="0"/>
              <a:t>Lesson 1: </a:t>
            </a:r>
            <a:r>
              <a:rPr lang="en-GB" sz="3200" b="1" u="sng" dirty="0" smtClean="0"/>
              <a:t>Parallel and Perpendicular Lines</a:t>
            </a:r>
            <a:endParaRPr lang="en-GB" sz="3200" b="1" u="sng" dirty="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 y="1772816"/>
            <a:ext cx="4543425" cy="3009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772816"/>
            <a:ext cx="4629150" cy="3009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27144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56" y="24036"/>
            <a:ext cx="7461076" cy="584775"/>
          </a:xfrm>
          <a:prstGeom prst="rect">
            <a:avLst/>
          </a:prstGeom>
          <a:noFill/>
        </p:spPr>
        <p:txBody>
          <a:bodyPr wrap="square" rtlCol="0">
            <a:spAutoFit/>
          </a:bodyPr>
          <a:lstStyle/>
          <a:p>
            <a:r>
              <a:rPr lang="en-GB" sz="3200" b="1" u="sng" dirty="0" smtClean="0"/>
              <a:t>Lesson 1: </a:t>
            </a:r>
            <a:r>
              <a:rPr lang="en-GB" sz="3200" b="1" u="sng" dirty="0" smtClean="0"/>
              <a:t>Parallel and Perpendicular Lines</a:t>
            </a:r>
            <a:endParaRPr lang="en-GB" sz="3200" b="1" u="sng" dirty="0"/>
          </a:p>
        </p:txBody>
      </p:sp>
      <p:pic>
        <p:nvPicPr>
          <p:cNvPr id="2050"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99" y="2276872"/>
            <a:ext cx="9143999" cy="3871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0" y="908720"/>
            <a:ext cx="8964488" cy="1200329"/>
          </a:xfrm>
          <a:prstGeom prst="rect">
            <a:avLst/>
          </a:prstGeom>
          <a:noFill/>
        </p:spPr>
        <p:txBody>
          <a:bodyPr wrap="square" rtlCol="0">
            <a:spAutoFit/>
          </a:bodyPr>
          <a:lstStyle/>
          <a:p>
            <a:r>
              <a:rPr lang="en-GB" sz="2400" dirty="0" smtClean="0"/>
              <a:t>Complete pages </a:t>
            </a:r>
            <a:r>
              <a:rPr lang="en-GB" sz="2400" b="1" dirty="0" smtClean="0"/>
              <a:t>1-3 only </a:t>
            </a:r>
            <a:r>
              <a:rPr lang="en-GB" sz="2400" dirty="0" smtClean="0"/>
              <a:t>on Year 4 Lesson on Lines and Quadrilaterals.</a:t>
            </a:r>
          </a:p>
          <a:p>
            <a:r>
              <a:rPr lang="en-GB" sz="2400" dirty="0">
                <a:hlinkClick r:id="rId2"/>
              </a:rPr>
              <a:t>https://</a:t>
            </a:r>
            <a:r>
              <a:rPr lang="en-GB" sz="2400" dirty="0" smtClean="0">
                <a:hlinkClick r:id="rId2"/>
              </a:rPr>
              <a:t>app.mymaths.co.uk/245-lesson/lines-and-quadrilaterals</a:t>
            </a:r>
            <a:endParaRPr lang="en-GB" sz="2400" dirty="0" smtClean="0"/>
          </a:p>
          <a:p>
            <a:endParaRPr lang="en-GB" sz="2400" dirty="0"/>
          </a:p>
        </p:txBody>
      </p:sp>
    </p:spTree>
    <p:extLst>
      <p:ext uri="{BB962C8B-B14F-4D97-AF65-F5344CB8AC3E}">
        <p14:creationId xmlns:p14="http://schemas.microsoft.com/office/powerpoint/2010/main" val="40059810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6" name="Rectangle 5"/>
          <p:cNvSpPr/>
          <p:nvPr/>
        </p:nvSpPr>
        <p:spPr>
          <a:xfrm>
            <a:off x="1408669" y="2797781"/>
            <a:ext cx="6227807" cy="2795712"/>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755649" y="1232955"/>
            <a:ext cx="7712847" cy="1477328"/>
          </a:xfrm>
          <a:prstGeom prst="rect">
            <a:avLst/>
          </a:prstGeom>
        </p:spPr>
        <p:txBody>
          <a:bodyPr wrap="square">
            <a:spAutoFit/>
          </a:bodyPr>
          <a:lstStyle/>
          <a:p>
            <a:pPr lvl="0">
              <a:defRPr sz="1800" b="0" i="0" u="none" strike="noStrike" kern="0" cap="none" spc="0" baseline="0">
                <a:solidFill>
                  <a:srgbClr val="000000"/>
                </a:solidFill>
                <a:uFillTx/>
              </a:defRPr>
            </a:pPr>
            <a:r>
              <a:rPr lang="en-GB" kern="0" dirty="0">
                <a:solidFill>
                  <a:srgbClr val="000000"/>
                </a:solidFill>
              </a:rPr>
              <a:t>Parallel lines run alongside each other in pairs</a:t>
            </a:r>
            <a:r>
              <a:rPr lang="en-GB" kern="0" dirty="0" smtClean="0">
                <a:solidFill>
                  <a:srgbClr val="000000"/>
                </a:solidFill>
              </a:rPr>
              <a:t>.</a:t>
            </a:r>
          </a:p>
          <a:p>
            <a:pPr lvl="0">
              <a:defRPr sz="1800" b="0" i="0" u="none" strike="noStrike" kern="0" cap="none" spc="0" baseline="0">
                <a:solidFill>
                  <a:srgbClr val="000000"/>
                </a:solidFill>
                <a:uFillTx/>
              </a:defRPr>
            </a:pPr>
            <a:endParaRPr lang="en-GB" kern="0" dirty="0">
              <a:solidFill>
                <a:srgbClr val="000000"/>
              </a:solidFill>
            </a:endParaRPr>
          </a:p>
          <a:p>
            <a:pPr lvl="0">
              <a:defRPr sz="1800" b="0" i="0" u="none" strike="noStrike" kern="0" cap="none" spc="0" baseline="0">
                <a:solidFill>
                  <a:srgbClr val="000000"/>
                </a:solidFill>
                <a:uFillTx/>
              </a:defRPr>
            </a:pPr>
            <a:r>
              <a:rPr lang="en-GB" kern="0" dirty="0">
                <a:solidFill>
                  <a:srgbClr val="000000"/>
                </a:solidFill>
              </a:rPr>
              <a:t>They would never meet if they carried on</a:t>
            </a:r>
            <a:r>
              <a:rPr lang="en-GB" kern="0" dirty="0" smtClean="0">
                <a:solidFill>
                  <a:srgbClr val="000000"/>
                </a:solidFill>
              </a:rPr>
              <a:t>.</a:t>
            </a:r>
          </a:p>
          <a:p>
            <a:pPr lvl="0">
              <a:defRPr sz="1800" b="0" i="0" u="none" strike="noStrike" kern="0" cap="none" spc="0" baseline="0">
                <a:solidFill>
                  <a:srgbClr val="000000"/>
                </a:solidFill>
                <a:uFillTx/>
              </a:defRPr>
            </a:pPr>
            <a:endParaRPr lang="en-GB" kern="0" dirty="0">
              <a:solidFill>
                <a:srgbClr val="000000"/>
              </a:solidFill>
            </a:endParaRPr>
          </a:p>
          <a:p>
            <a:pPr lvl="0">
              <a:defRPr sz="1800" b="0" i="0" u="none" strike="noStrike" kern="0" cap="none" spc="0" baseline="0">
                <a:solidFill>
                  <a:srgbClr val="000000"/>
                </a:solidFill>
                <a:uFillTx/>
              </a:defRPr>
            </a:pPr>
            <a:r>
              <a:rPr lang="en-GB" kern="0" dirty="0">
                <a:solidFill>
                  <a:srgbClr val="000000"/>
                </a:solidFill>
              </a:rPr>
              <a:t>They are always the same distance apart.</a:t>
            </a:r>
          </a:p>
        </p:txBody>
      </p:sp>
      <p:sp>
        <p:nvSpPr>
          <p:cNvPr id="3" name="Rectangle 2"/>
          <p:cNvSpPr/>
          <p:nvPr/>
        </p:nvSpPr>
        <p:spPr>
          <a:xfrm>
            <a:off x="755649" y="5705702"/>
            <a:ext cx="4873450" cy="369332"/>
          </a:xfrm>
          <a:prstGeom prst="rect">
            <a:avLst/>
          </a:prstGeom>
        </p:spPr>
        <p:txBody>
          <a:bodyPr wrap="none">
            <a:spAutoFit/>
          </a:bodyPr>
          <a:lstStyle/>
          <a:p>
            <a:pPr lvl="0">
              <a:defRPr sz="1800" b="0" i="0" u="none" strike="noStrike" kern="0" cap="none" spc="0" baseline="0">
                <a:solidFill>
                  <a:srgbClr val="000000"/>
                </a:solidFill>
                <a:uFillTx/>
              </a:defRPr>
            </a:pPr>
            <a:r>
              <a:rPr lang="en-GB" kern="0" dirty="0">
                <a:solidFill>
                  <a:srgbClr val="000000"/>
                </a:solidFill>
              </a:rPr>
              <a:t>They are shown, in maths, with these arrows.</a:t>
            </a:r>
            <a:endParaRPr lang="en-GB" kern="0" dirty="0"/>
          </a:p>
        </p:txBody>
      </p:sp>
      <p:cxnSp>
        <p:nvCxnSpPr>
          <p:cNvPr id="10" name="Straight Connector 9">
            <a:extLst>
              <a:ext uri="{FF2B5EF4-FFF2-40B4-BE49-F238E27FC236}">
                <a16:creationId xmlns:a16="http://schemas.microsoft.com/office/drawing/2014/main" xmlns="" id="{8094B01A-2D69-4D0D-A799-86B75F7607F7}"/>
              </a:ext>
            </a:extLst>
          </p:cNvPr>
          <p:cNvCxnSpPr/>
          <p:nvPr/>
        </p:nvCxnSpPr>
        <p:spPr>
          <a:xfrm flipV="1">
            <a:off x="2783915" y="2954568"/>
            <a:ext cx="3458309" cy="1907884"/>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xmlns="" id="{8094B01A-2D69-4D0D-A799-86B75F7607F7}"/>
              </a:ext>
            </a:extLst>
          </p:cNvPr>
          <p:cNvCxnSpPr/>
          <p:nvPr/>
        </p:nvCxnSpPr>
        <p:spPr>
          <a:xfrm flipV="1">
            <a:off x="3111540" y="3479147"/>
            <a:ext cx="3458309" cy="1907884"/>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4352925" y="3775393"/>
            <a:ext cx="233963" cy="341727"/>
            <a:chOff x="4429125" y="3910013"/>
            <a:chExt cx="233963" cy="341727"/>
          </a:xfrm>
        </p:grpSpPr>
        <p:cxnSp>
          <p:nvCxnSpPr>
            <p:cNvPr id="19" name="Straight Connector 18"/>
            <p:cNvCxnSpPr/>
            <p:nvPr/>
          </p:nvCxnSpPr>
          <p:spPr>
            <a:xfrm>
              <a:off x="4429125" y="3910013"/>
              <a:ext cx="233963" cy="100012"/>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4598084" y="4032665"/>
              <a:ext cx="35419" cy="219075"/>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grpSp>
      <p:grpSp>
        <p:nvGrpSpPr>
          <p:cNvPr id="30" name="Group 29"/>
          <p:cNvGrpSpPr/>
          <p:nvPr/>
        </p:nvGrpSpPr>
        <p:grpSpPr>
          <a:xfrm>
            <a:off x="4665469" y="4312792"/>
            <a:ext cx="233963" cy="341727"/>
            <a:chOff x="4429125" y="3910013"/>
            <a:chExt cx="233963" cy="341727"/>
          </a:xfrm>
        </p:grpSpPr>
        <p:cxnSp>
          <p:nvCxnSpPr>
            <p:cNvPr id="31" name="Straight Connector 30"/>
            <p:cNvCxnSpPr/>
            <p:nvPr/>
          </p:nvCxnSpPr>
          <p:spPr>
            <a:xfrm>
              <a:off x="4429125" y="3910013"/>
              <a:ext cx="233963" cy="100012"/>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4598084" y="4032665"/>
              <a:ext cx="35419" cy="219075"/>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grpSp>
      <p:sp>
        <p:nvSpPr>
          <p:cNvPr id="16" name="TextBox 15"/>
          <p:cNvSpPr txBox="1"/>
          <p:nvPr/>
        </p:nvSpPr>
        <p:spPr>
          <a:xfrm>
            <a:off x="-8756" y="24036"/>
            <a:ext cx="7461076" cy="523220"/>
          </a:xfrm>
          <a:prstGeom prst="rect">
            <a:avLst/>
          </a:prstGeom>
          <a:noFill/>
        </p:spPr>
        <p:txBody>
          <a:bodyPr wrap="square" rtlCol="0">
            <a:spAutoFit/>
          </a:bodyPr>
          <a:lstStyle/>
          <a:p>
            <a:r>
              <a:rPr lang="en-GB" sz="2800" b="1" u="sng" dirty="0" smtClean="0"/>
              <a:t>Lesson 1: </a:t>
            </a:r>
            <a:r>
              <a:rPr lang="en-GB" sz="2800" b="1" u="sng" dirty="0" smtClean="0"/>
              <a:t>Parallel and Perpendicular Lines</a:t>
            </a:r>
            <a:endParaRPr lang="en-GB" sz="2800" b="1" u="sng" dirty="0"/>
          </a:p>
        </p:txBody>
      </p:sp>
    </p:spTree>
    <p:extLst>
      <p:ext uri="{BB962C8B-B14F-4D97-AF65-F5344CB8AC3E}">
        <p14:creationId xmlns:p14="http://schemas.microsoft.com/office/powerpoint/2010/main" val="114389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par>
                                <p:cTn id="8" presetID="22" presetClass="entr" presetSubtype="4"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500"/>
                            </p:stCondLst>
                            <p:childTnLst>
                              <p:par>
                                <p:cTn id="17" presetID="10" presetClass="entr" presetSubtype="0" fill="hold" nodeType="afterEffect">
                                  <p:stCondLst>
                                    <p:cond delay="50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10" presetClass="entr" presetSubtype="0" fill="hold" nodeType="withEffect">
                                  <p:stCondLst>
                                    <p:cond delay="50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6" name="Rectangle 5"/>
          <p:cNvSpPr/>
          <p:nvPr/>
        </p:nvSpPr>
        <p:spPr>
          <a:xfrm>
            <a:off x="1408669" y="1794709"/>
            <a:ext cx="6227807" cy="3692104"/>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3005932" y="3905251"/>
            <a:ext cx="926722" cy="92672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755649" y="1310578"/>
            <a:ext cx="7712847" cy="369332"/>
          </a:xfrm>
          <a:prstGeom prst="rect">
            <a:avLst/>
          </a:prstGeom>
        </p:spPr>
        <p:txBody>
          <a:bodyPr wrap="square">
            <a:spAutoFit/>
          </a:bodyPr>
          <a:lstStyle/>
          <a:p>
            <a:pPr lvl="0">
              <a:defRPr sz="1800" b="0" i="0" u="none" strike="noStrike" kern="0" cap="none" spc="0" baseline="0">
                <a:solidFill>
                  <a:srgbClr val="000000"/>
                </a:solidFill>
                <a:uFillTx/>
              </a:defRPr>
            </a:pPr>
            <a:r>
              <a:rPr lang="en-GB" kern="0" dirty="0">
                <a:solidFill>
                  <a:srgbClr val="000000"/>
                </a:solidFill>
              </a:rPr>
              <a:t>Perpendicular lines are pairs of lines that meet at a right angle.</a:t>
            </a:r>
          </a:p>
        </p:txBody>
      </p:sp>
      <p:sp>
        <p:nvSpPr>
          <p:cNvPr id="3" name="Rectangle 2"/>
          <p:cNvSpPr/>
          <p:nvPr/>
        </p:nvSpPr>
        <p:spPr>
          <a:xfrm>
            <a:off x="755649" y="5591402"/>
            <a:ext cx="7542531" cy="646331"/>
          </a:xfrm>
          <a:prstGeom prst="rect">
            <a:avLst/>
          </a:prstGeom>
        </p:spPr>
        <p:txBody>
          <a:bodyPr wrap="square">
            <a:spAutoFit/>
          </a:bodyPr>
          <a:lstStyle/>
          <a:p>
            <a:pPr lvl="0">
              <a:defRPr sz="1800" b="0" i="0" u="none" strike="noStrike" kern="0" cap="none" spc="0" baseline="0">
                <a:solidFill>
                  <a:srgbClr val="000000"/>
                </a:solidFill>
                <a:uFillTx/>
              </a:defRPr>
            </a:pPr>
            <a:r>
              <a:rPr lang="en-GB" kern="0" dirty="0">
                <a:solidFill>
                  <a:srgbClr val="000000"/>
                </a:solidFill>
              </a:rPr>
              <a:t>They are usually marked by using the right-angle symbol at the point where they meet.</a:t>
            </a:r>
            <a:endParaRPr lang="en-GB" dirty="0">
              <a:solidFill>
                <a:srgbClr val="000000"/>
              </a:solidFill>
            </a:endParaRPr>
          </a:p>
        </p:txBody>
      </p:sp>
      <p:cxnSp>
        <p:nvCxnSpPr>
          <p:cNvPr id="10" name="Straight Connector 9">
            <a:extLst>
              <a:ext uri="{FF2B5EF4-FFF2-40B4-BE49-F238E27FC236}">
                <a16:creationId xmlns:a16="http://schemas.microsoft.com/office/drawing/2014/main" xmlns="" id="{8094B01A-2D69-4D0D-A799-86B75F7607F7}"/>
              </a:ext>
            </a:extLst>
          </p:cNvPr>
          <p:cNvCxnSpPr/>
          <p:nvPr/>
        </p:nvCxnSpPr>
        <p:spPr>
          <a:xfrm flipV="1">
            <a:off x="3044266" y="2324100"/>
            <a:ext cx="7284" cy="2507872"/>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8094B01A-2D69-4D0D-A799-86B75F7607F7}"/>
              </a:ext>
            </a:extLst>
          </p:cNvPr>
          <p:cNvCxnSpPr/>
          <p:nvPr/>
        </p:nvCxnSpPr>
        <p:spPr>
          <a:xfrm flipV="1">
            <a:off x="3005932" y="4771235"/>
            <a:ext cx="3233737" cy="31372"/>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8756" y="24036"/>
            <a:ext cx="7461076" cy="523220"/>
          </a:xfrm>
          <a:prstGeom prst="rect">
            <a:avLst/>
          </a:prstGeom>
          <a:noFill/>
        </p:spPr>
        <p:txBody>
          <a:bodyPr wrap="square" rtlCol="0">
            <a:spAutoFit/>
          </a:bodyPr>
          <a:lstStyle/>
          <a:p>
            <a:r>
              <a:rPr lang="en-GB" sz="2800" b="1" u="sng" dirty="0" smtClean="0"/>
              <a:t>Lesson 1: </a:t>
            </a:r>
            <a:r>
              <a:rPr lang="en-GB" sz="2800" b="1" u="sng" dirty="0" smtClean="0"/>
              <a:t>Parallel and Perpendicular Lines</a:t>
            </a:r>
            <a:endParaRPr lang="en-GB" sz="2800" b="1" u="sng" dirty="0"/>
          </a:p>
        </p:txBody>
      </p:sp>
    </p:spTree>
    <p:extLst>
      <p:ext uri="{BB962C8B-B14F-4D97-AF65-F5344CB8AC3E}">
        <p14:creationId xmlns:p14="http://schemas.microsoft.com/office/powerpoint/2010/main" val="2277082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22" presetClass="entr" presetSubtype="4"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500"/>
                            </p:stCondLst>
                            <p:childTnLst>
                              <p:par>
                                <p:cTn id="17" presetID="10" presetClass="entr" presetSubtype="0" fill="hold" grpId="0" nodeType="afterEffect">
                                  <p:stCondLst>
                                    <p:cond delay="5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4" name="Rectangle 3"/>
          <p:cNvSpPr/>
          <p:nvPr/>
        </p:nvSpPr>
        <p:spPr>
          <a:xfrm>
            <a:off x="978195" y="5324702"/>
            <a:ext cx="7184730" cy="818923"/>
          </a:xfrm>
          <a:prstGeom prst="rect">
            <a:avLst/>
          </a:prstGeom>
          <a:solidFill>
            <a:schemeClr val="bg1"/>
          </a:solidFill>
          <a:ln w="38100">
            <a:solidFill>
              <a:srgbClr val="007A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891403" y="1310578"/>
            <a:ext cx="7712847" cy="369332"/>
          </a:xfrm>
          <a:prstGeom prst="rect">
            <a:avLst/>
          </a:prstGeom>
        </p:spPr>
        <p:txBody>
          <a:bodyPr wrap="square">
            <a:spAutoFit/>
          </a:bodyPr>
          <a:lstStyle/>
          <a:p>
            <a:pPr lvl="0">
              <a:defRPr sz="1800" b="0" i="0" u="none" strike="noStrike" kern="0" cap="none" spc="0" baseline="0">
                <a:solidFill>
                  <a:srgbClr val="000000"/>
                </a:solidFill>
                <a:uFillTx/>
              </a:defRPr>
            </a:pPr>
            <a:r>
              <a:rPr lang="en-GB" kern="0" dirty="0">
                <a:solidFill>
                  <a:srgbClr val="000000"/>
                </a:solidFill>
              </a:rPr>
              <a:t>Look at these shapes.</a:t>
            </a:r>
          </a:p>
        </p:txBody>
      </p:sp>
      <p:sp>
        <p:nvSpPr>
          <p:cNvPr id="3" name="Rectangle 2"/>
          <p:cNvSpPr/>
          <p:nvPr/>
        </p:nvSpPr>
        <p:spPr>
          <a:xfrm>
            <a:off x="829309" y="5398265"/>
            <a:ext cx="7542531" cy="646331"/>
          </a:xfrm>
          <a:prstGeom prst="rect">
            <a:avLst/>
          </a:prstGeom>
        </p:spPr>
        <p:txBody>
          <a:bodyPr wrap="square">
            <a:spAutoFit/>
          </a:bodyPr>
          <a:lstStyle/>
          <a:p>
            <a:pPr lvl="0" algn="ctr">
              <a:defRPr sz="1800" b="0" i="0" u="none" strike="noStrike" kern="0" cap="none" spc="0" baseline="0">
                <a:solidFill>
                  <a:srgbClr val="000000"/>
                </a:solidFill>
                <a:uFillTx/>
              </a:defRPr>
            </a:pPr>
            <a:r>
              <a:rPr lang="en-GB" kern="0" dirty="0"/>
              <a:t>How many pairs of parallel lines can you see in each shape</a:t>
            </a:r>
            <a:r>
              <a:rPr lang="en-GB" kern="0" dirty="0" smtClean="0"/>
              <a:t>?</a:t>
            </a:r>
          </a:p>
          <a:p>
            <a:pPr algn="ctr">
              <a:defRPr sz="1800" b="0" i="0" u="none" strike="noStrike" kern="0" cap="none" spc="0" baseline="0">
                <a:solidFill>
                  <a:srgbClr val="000000"/>
                </a:solidFill>
                <a:uFillTx/>
              </a:defRPr>
            </a:pPr>
            <a:r>
              <a:rPr lang="en-GB" kern="0" dirty="0"/>
              <a:t>How many pairs of perpendicular lines can you see in each shape</a:t>
            </a:r>
            <a:r>
              <a:rPr lang="en-GB" kern="0" dirty="0" smtClean="0"/>
              <a:t>?</a:t>
            </a:r>
            <a:endParaRPr lang="en-GB" kern="0" dirty="0"/>
          </a:p>
        </p:txBody>
      </p:sp>
      <p:sp>
        <p:nvSpPr>
          <p:cNvPr id="6" name="Rectangle 5"/>
          <p:cNvSpPr/>
          <p:nvPr/>
        </p:nvSpPr>
        <p:spPr>
          <a:xfrm>
            <a:off x="978195" y="1786855"/>
            <a:ext cx="7184730" cy="3305262"/>
          </a:xfrm>
          <a:prstGeom prst="rect">
            <a:avLst/>
          </a:prstGeom>
          <a:solidFill>
            <a:srgbClr val="D9F4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Isosceles Triangle 6"/>
          <p:cNvSpPr/>
          <p:nvPr/>
        </p:nvSpPr>
        <p:spPr>
          <a:xfrm>
            <a:off x="6696079" y="2112959"/>
            <a:ext cx="1208015" cy="1426128"/>
          </a:xfrm>
          <a:prstGeom prst="triangle">
            <a:avLst>
              <a:gd name="adj" fmla="val 0"/>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Arrow 7"/>
          <p:cNvSpPr/>
          <p:nvPr/>
        </p:nvSpPr>
        <p:spPr>
          <a:xfrm>
            <a:off x="6962862" y="3850546"/>
            <a:ext cx="1023457" cy="830510"/>
          </a:xfrm>
          <a:prstGeom prst="rightArrow">
            <a:avLst/>
          </a:prstGeom>
          <a:solidFill>
            <a:srgbClr val="6B38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L-Shape 8"/>
          <p:cNvSpPr/>
          <p:nvPr/>
        </p:nvSpPr>
        <p:spPr>
          <a:xfrm>
            <a:off x="5268286" y="3539087"/>
            <a:ext cx="1275127" cy="1334917"/>
          </a:xfrm>
          <a:prstGeom prst="corner">
            <a:avLst/>
          </a:prstGeom>
          <a:solidFill>
            <a:srgbClr val="32B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rapezoid 9"/>
          <p:cNvSpPr/>
          <p:nvPr/>
        </p:nvSpPr>
        <p:spPr>
          <a:xfrm>
            <a:off x="4570560" y="2038525"/>
            <a:ext cx="1754739" cy="1149292"/>
          </a:xfrm>
          <a:prstGeom prst="trapezoid">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hevron 11"/>
          <p:cNvSpPr/>
          <p:nvPr/>
        </p:nvSpPr>
        <p:spPr>
          <a:xfrm>
            <a:off x="3668986" y="3539086"/>
            <a:ext cx="1144061" cy="1334917"/>
          </a:xfrm>
          <a:prstGeom prst="chevron">
            <a:avLst/>
          </a:prstGeom>
          <a:solidFill>
            <a:srgbClr val="E754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Rectangle 12"/>
          <p:cNvSpPr/>
          <p:nvPr/>
        </p:nvSpPr>
        <p:spPr>
          <a:xfrm>
            <a:off x="1302568" y="3613507"/>
            <a:ext cx="1911179" cy="820988"/>
          </a:xfrm>
          <a:prstGeom prst="rect">
            <a:avLst/>
          </a:prstGeom>
          <a:solidFill>
            <a:srgbClr val="6DCC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Isosceles Triangle 13"/>
          <p:cNvSpPr/>
          <p:nvPr/>
        </p:nvSpPr>
        <p:spPr>
          <a:xfrm>
            <a:off x="2627545" y="2038525"/>
            <a:ext cx="1571647" cy="1268834"/>
          </a:xfrm>
          <a:prstGeom prst="triangle">
            <a:avLst/>
          </a:prstGeom>
          <a:solidFill>
            <a:srgbClr val="EE79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Hexagon 14"/>
          <p:cNvSpPr/>
          <p:nvPr/>
        </p:nvSpPr>
        <p:spPr>
          <a:xfrm>
            <a:off x="1457760" y="2069900"/>
            <a:ext cx="1093452" cy="984964"/>
          </a:xfrm>
          <a:prstGeom prst="hexag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8756" y="24036"/>
            <a:ext cx="7461076" cy="523220"/>
          </a:xfrm>
          <a:prstGeom prst="rect">
            <a:avLst/>
          </a:prstGeom>
          <a:noFill/>
        </p:spPr>
        <p:txBody>
          <a:bodyPr wrap="square" rtlCol="0">
            <a:spAutoFit/>
          </a:bodyPr>
          <a:lstStyle/>
          <a:p>
            <a:r>
              <a:rPr lang="en-GB" sz="2800" b="1" u="sng" dirty="0" smtClean="0"/>
              <a:t>Lesson 1: </a:t>
            </a:r>
            <a:r>
              <a:rPr lang="en-GB" sz="2800" b="1" u="sng" dirty="0" smtClean="0"/>
              <a:t>Parallel and Perpendicular Lines</a:t>
            </a:r>
            <a:endParaRPr lang="en-GB" sz="2800" b="1" u="sng" dirty="0"/>
          </a:p>
        </p:txBody>
      </p:sp>
    </p:spTree>
    <p:extLst>
      <p:ext uri="{BB962C8B-B14F-4D97-AF65-F5344CB8AC3E}">
        <p14:creationId xmlns:p14="http://schemas.microsoft.com/office/powerpoint/2010/main" val="3262051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7" name="Rectangle 6"/>
          <p:cNvSpPr/>
          <p:nvPr/>
        </p:nvSpPr>
        <p:spPr>
          <a:xfrm>
            <a:off x="1085849" y="1895475"/>
            <a:ext cx="3705226" cy="4124325"/>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xmlns="" id="{8094B01A-2D69-4D0D-A799-86B75F7607F7}"/>
              </a:ext>
            </a:extLst>
          </p:cNvPr>
          <p:cNvCxnSpPr/>
          <p:nvPr/>
        </p:nvCxnSpPr>
        <p:spPr>
          <a:xfrm>
            <a:off x="2944600" y="2452587"/>
            <a:ext cx="1013956" cy="982495"/>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xmlns="" id="{8094B01A-2D69-4D0D-A799-86B75F7607F7}"/>
              </a:ext>
            </a:extLst>
          </p:cNvPr>
          <p:cNvCxnSpPr/>
          <p:nvPr/>
        </p:nvCxnSpPr>
        <p:spPr>
          <a:xfrm flipV="1">
            <a:off x="1890283" y="2466738"/>
            <a:ext cx="1002450" cy="1021377"/>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967445" y="1346025"/>
            <a:ext cx="7176859" cy="369332"/>
          </a:xfrm>
          <a:prstGeom prst="rect">
            <a:avLst/>
          </a:prstGeom>
        </p:spPr>
        <p:txBody>
          <a:bodyPr wrap="square">
            <a:spAutoFit/>
          </a:bodyPr>
          <a:lstStyle/>
          <a:p>
            <a:pPr lvl="0">
              <a:defRPr sz="1800" b="0" i="0" u="none" strike="noStrike" kern="0" cap="none" spc="0" baseline="0">
                <a:solidFill>
                  <a:srgbClr val="000000"/>
                </a:solidFill>
                <a:uFillTx/>
              </a:defRPr>
            </a:pPr>
            <a:r>
              <a:rPr lang="en-GB" kern="0" dirty="0">
                <a:solidFill>
                  <a:srgbClr val="000000"/>
                </a:solidFill>
              </a:rPr>
              <a:t>Which dots should I join up to make a pair of perpendicular lines?</a:t>
            </a:r>
          </a:p>
        </p:txBody>
      </p:sp>
      <p:sp>
        <p:nvSpPr>
          <p:cNvPr id="4" name="Rectangle 3"/>
          <p:cNvSpPr/>
          <p:nvPr/>
        </p:nvSpPr>
        <p:spPr>
          <a:xfrm>
            <a:off x="4913469" y="1807533"/>
            <a:ext cx="3111174" cy="1200329"/>
          </a:xfrm>
          <a:prstGeom prst="rect">
            <a:avLst/>
          </a:prstGeom>
        </p:spPr>
        <p:txBody>
          <a:bodyPr wrap="square">
            <a:spAutoFit/>
          </a:bodyPr>
          <a:lstStyle/>
          <a:p>
            <a:pPr lvl="0">
              <a:defRPr sz="1800" b="0" i="0" u="none" strike="noStrike" kern="0" cap="none" spc="0" baseline="0">
                <a:solidFill>
                  <a:srgbClr val="000000"/>
                </a:solidFill>
                <a:uFillTx/>
              </a:defRPr>
            </a:pPr>
            <a:r>
              <a:rPr lang="en-GB" kern="0" dirty="0">
                <a:solidFill>
                  <a:srgbClr val="000000"/>
                </a:solidFill>
              </a:rPr>
              <a:t>Remember, we can label lines by naming them after the points they start and end at.</a:t>
            </a:r>
          </a:p>
        </p:txBody>
      </p:sp>
      <p:sp>
        <p:nvSpPr>
          <p:cNvPr id="11" name="Rectangle 10"/>
          <p:cNvSpPr/>
          <p:nvPr/>
        </p:nvSpPr>
        <p:spPr>
          <a:xfrm>
            <a:off x="5000624" y="3138714"/>
            <a:ext cx="3143680" cy="1090386"/>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5067299" y="3339881"/>
            <a:ext cx="3044499" cy="646331"/>
          </a:xfrm>
          <a:prstGeom prst="rect">
            <a:avLst/>
          </a:prstGeom>
        </p:spPr>
        <p:txBody>
          <a:bodyPr wrap="square">
            <a:spAutoFit/>
          </a:bodyPr>
          <a:lstStyle/>
          <a:p>
            <a:r>
              <a:rPr lang="en-GB" kern="0" dirty="0"/>
              <a:t>Lines </a:t>
            </a:r>
            <a:r>
              <a:rPr lang="en-GB" b="1" kern="0" dirty="0"/>
              <a:t>AB</a:t>
            </a:r>
            <a:r>
              <a:rPr lang="en-GB" kern="0" dirty="0"/>
              <a:t> and </a:t>
            </a:r>
            <a:r>
              <a:rPr lang="en-GB" b="1" kern="0" dirty="0"/>
              <a:t>BD </a:t>
            </a:r>
            <a:r>
              <a:rPr lang="en-GB" kern="0" dirty="0"/>
              <a:t>will be perpendicular to each other.</a:t>
            </a:r>
            <a:endParaRPr lang="en-GB" dirty="0"/>
          </a:p>
        </p:txBody>
      </p:sp>
      <p:grpSp>
        <p:nvGrpSpPr>
          <p:cNvPr id="8" name="Group 7"/>
          <p:cNvGrpSpPr/>
          <p:nvPr/>
        </p:nvGrpSpPr>
        <p:grpSpPr>
          <a:xfrm rot="18852001">
            <a:off x="2116256" y="2663121"/>
            <a:ext cx="1644411" cy="1639910"/>
            <a:chOff x="1422638" y="2196397"/>
            <a:chExt cx="1644411" cy="1639910"/>
          </a:xfrm>
        </p:grpSpPr>
        <p:sp>
          <p:nvSpPr>
            <p:cNvPr id="6" name="Oval 5"/>
            <p:cNvSpPr/>
            <p:nvPr/>
          </p:nvSpPr>
          <p:spPr>
            <a:xfrm>
              <a:off x="2914649" y="2198435"/>
              <a:ext cx="152400" cy="1524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914649" y="3683907"/>
              <a:ext cx="152400" cy="1524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1422638" y="2196397"/>
              <a:ext cx="152400" cy="1524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Oval 16"/>
          <p:cNvSpPr/>
          <p:nvPr/>
        </p:nvSpPr>
        <p:spPr>
          <a:xfrm rot="18852001">
            <a:off x="2315356" y="5400352"/>
            <a:ext cx="152400" cy="1524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rot="18852001">
            <a:off x="2742852" y="3336082"/>
            <a:ext cx="152400" cy="1524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1819819" y="3499241"/>
            <a:ext cx="335348" cy="369332"/>
          </a:xfrm>
          <a:prstGeom prst="rect">
            <a:avLst/>
          </a:prstGeom>
        </p:spPr>
        <p:txBody>
          <a:bodyPr wrap="none">
            <a:spAutoFit/>
          </a:bodyPr>
          <a:lstStyle/>
          <a:p>
            <a:r>
              <a:rPr lang="en-GB" b="1" kern="0" dirty="0"/>
              <a:t>A</a:t>
            </a:r>
            <a:endParaRPr lang="en-GB" dirty="0"/>
          </a:p>
        </p:txBody>
      </p:sp>
      <p:sp>
        <p:nvSpPr>
          <p:cNvPr id="20" name="Rectangle 19"/>
          <p:cNvSpPr/>
          <p:nvPr/>
        </p:nvSpPr>
        <p:spPr>
          <a:xfrm>
            <a:off x="2916774" y="2143287"/>
            <a:ext cx="327334" cy="369332"/>
          </a:xfrm>
          <a:prstGeom prst="rect">
            <a:avLst/>
          </a:prstGeom>
        </p:spPr>
        <p:txBody>
          <a:bodyPr wrap="none">
            <a:spAutoFit/>
          </a:bodyPr>
          <a:lstStyle/>
          <a:p>
            <a:r>
              <a:rPr lang="en-GB" b="1" kern="0" dirty="0" smtClean="0"/>
              <a:t>B</a:t>
            </a:r>
            <a:endParaRPr lang="en-GB" dirty="0"/>
          </a:p>
        </p:txBody>
      </p:sp>
      <p:sp>
        <p:nvSpPr>
          <p:cNvPr id="21" name="Rectangle 20"/>
          <p:cNvSpPr/>
          <p:nvPr/>
        </p:nvSpPr>
        <p:spPr>
          <a:xfrm>
            <a:off x="3980532" y="3432941"/>
            <a:ext cx="346570" cy="369332"/>
          </a:xfrm>
          <a:prstGeom prst="rect">
            <a:avLst/>
          </a:prstGeom>
        </p:spPr>
        <p:txBody>
          <a:bodyPr wrap="none">
            <a:spAutoFit/>
          </a:bodyPr>
          <a:lstStyle/>
          <a:p>
            <a:r>
              <a:rPr lang="en-GB" b="1" kern="0" dirty="0"/>
              <a:t>D</a:t>
            </a:r>
            <a:endParaRPr lang="en-GB" dirty="0"/>
          </a:p>
        </p:txBody>
      </p:sp>
      <p:sp>
        <p:nvSpPr>
          <p:cNvPr id="22" name="Rectangle 21"/>
          <p:cNvSpPr/>
          <p:nvPr/>
        </p:nvSpPr>
        <p:spPr>
          <a:xfrm>
            <a:off x="2819052" y="3363047"/>
            <a:ext cx="335348" cy="369332"/>
          </a:xfrm>
          <a:prstGeom prst="rect">
            <a:avLst/>
          </a:prstGeom>
        </p:spPr>
        <p:txBody>
          <a:bodyPr wrap="none">
            <a:spAutoFit/>
          </a:bodyPr>
          <a:lstStyle/>
          <a:p>
            <a:r>
              <a:rPr lang="en-GB" b="1" kern="0" dirty="0" smtClean="0"/>
              <a:t>C</a:t>
            </a:r>
            <a:endParaRPr lang="en-GB" dirty="0"/>
          </a:p>
        </p:txBody>
      </p:sp>
      <p:sp>
        <p:nvSpPr>
          <p:cNvPr id="23" name="Rectangle 22"/>
          <p:cNvSpPr/>
          <p:nvPr/>
        </p:nvSpPr>
        <p:spPr>
          <a:xfrm>
            <a:off x="2391556" y="5423195"/>
            <a:ext cx="312906" cy="369332"/>
          </a:xfrm>
          <a:prstGeom prst="rect">
            <a:avLst/>
          </a:prstGeom>
        </p:spPr>
        <p:txBody>
          <a:bodyPr wrap="none">
            <a:spAutoFit/>
          </a:bodyPr>
          <a:lstStyle/>
          <a:p>
            <a:r>
              <a:rPr lang="en-GB" b="1" dirty="0" smtClean="0"/>
              <a:t>E</a:t>
            </a:r>
            <a:endParaRPr lang="en-GB" b="1" dirty="0"/>
          </a:p>
        </p:txBody>
      </p:sp>
      <p:sp>
        <p:nvSpPr>
          <p:cNvPr id="25" name="TextBox 24"/>
          <p:cNvSpPr txBox="1"/>
          <p:nvPr/>
        </p:nvSpPr>
        <p:spPr>
          <a:xfrm>
            <a:off x="-8756" y="24036"/>
            <a:ext cx="7461076" cy="523220"/>
          </a:xfrm>
          <a:prstGeom prst="rect">
            <a:avLst/>
          </a:prstGeom>
          <a:noFill/>
        </p:spPr>
        <p:txBody>
          <a:bodyPr wrap="square" rtlCol="0">
            <a:spAutoFit/>
          </a:bodyPr>
          <a:lstStyle/>
          <a:p>
            <a:r>
              <a:rPr lang="en-GB" sz="2800" b="1" u="sng" dirty="0" smtClean="0"/>
              <a:t>Lesson 1: </a:t>
            </a:r>
            <a:r>
              <a:rPr lang="en-GB" sz="2800" b="1" u="sng" dirty="0" smtClean="0"/>
              <a:t>Parallel and Perpendicular Lines</a:t>
            </a:r>
            <a:endParaRPr lang="en-GB" sz="2800" b="1" u="sng" dirty="0"/>
          </a:p>
        </p:txBody>
      </p:sp>
    </p:spTree>
    <p:extLst>
      <p:ext uri="{BB962C8B-B14F-4D97-AF65-F5344CB8AC3E}">
        <p14:creationId xmlns:p14="http://schemas.microsoft.com/office/powerpoint/2010/main" val="254349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22" presetClass="entr" presetSubtype="4" fill="hold" nodeType="afterEffect">
                                  <p:stCondLst>
                                    <p:cond delay="300"/>
                                  </p:stCondLst>
                                  <p:childTnLst>
                                    <p:set>
                                      <p:cBhvr>
                                        <p:cTn id="13" dur="1" fill="hold">
                                          <p:stCondLst>
                                            <p:cond delay="0"/>
                                          </p:stCondLst>
                                        </p:cTn>
                                        <p:tgtEl>
                                          <p:spTgt spid="24"/>
                                        </p:tgtEl>
                                        <p:attrNameLst>
                                          <p:attrName>style.visibility</p:attrName>
                                        </p:attrNameLst>
                                      </p:cBhvr>
                                      <p:to>
                                        <p:strVal val="visible"/>
                                      </p:to>
                                    </p:set>
                                    <p:animEffect transition="in" filter="wipe(down)">
                                      <p:cBhvr>
                                        <p:cTn id="14" dur="500"/>
                                        <p:tgtEl>
                                          <p:spTgt spid="24"/>
                                        </p:tgtEl>
                                      </p:cBhvr>
                                    </p:animEffect>
                                  </p:childTnLst>
                                </p:cTn>
                              </p:par>
                            </p:childTnLst>
                          </p:cTn>
                        </p:par>
                        <p:par>
                          <p:cTn id="15" fill="hold">
                            <p:stCondLst>
                              <p:cond delay="1300"/>
                            </p:stCondLst>
                            <p:childTnLst>
                              <p:par>
                                <p:cTn id="16" presetID="22" presetClass="entr" presetSubtype="8" fill="hold" nodeType="after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left)">
                                      <p:cBhvr>
                                        <p:cTn id="1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7" name="Rectangle 6"/>
          <p:cNvSpPr/>
          <p:nvPr/>
        </p:nvSpPr>
        <p:spPr>
          <a:xfrm>
            <a:off x="1639627" y="1735749"/>
            <a:ext cx="5734051" cy="2657476"/>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967445" y="1269825"/>
            <a:ext cx="7176859" cy="369332"/>
          </a:xfrm>
          <a:prstGeom prst="rect">
            <a:avLst/>
          </a:prstGeom>
        </p:spPr>
        <p:txBody>
          <a:bodyPr wrap="square">
            <a:spAutoFit/>
          </a:bodyPr>
          <a:lstStyle/>
          <a:p>
            <a:pPr lvl="0" algn="ctr">
              <a:defRPr sz="1800" b="0" i="0" u="none" strike="noStrike" kern="0" cap="none" spc="0" baseline="0">
                <a:solidFill>
                  <a:srgbClr val="000000"/>
                </a:solidFill>
                <a:uFillTx/>
              </a:defRPr>
            </a:pPr>
            <a:r>
              <a:rPr lang="en-GB" kern="0" dirty="0">
                <a:solidFill>
                  <a:srgbClr val="000000"/>
                </a:solidFill>
              </a:rPr>
              <a:t>Which statements about this shape are </a:t>
            </a:r>
            <a:r>
              <a:rPr lang="en-GB" b="1" kern="0" dirty="0">
                <a:solidFill>
                  <a:srgbClr val="000000"/>
                </a:solidFill>
              </a:rPr>
              <a:t>false</a:t>
            </a:r>
            <a:r>
              <a:rPr lang="en-GB" kern="0" dirty="0">
                <a:solidFill>
                  <a:srgbClr val="000000"/>
                </a:solidFill>
              </a:rPr>
              <a:t>?</a:t>
            </a:r>
          </a:p>
        </p:txBody>
      </p:sp>
      <p:sp>
        <p:nvSpPr>
          <p:cNvPr id="11" name="Rectangle 10"/>
          <p:cNvSpPr/>
          <p:nvPr/>
        </p:nvSpPr>
        <p:spPr>
          <a:xfrm>
            <a:off x="1639628" y="4600576"/>
            <a:ext cx="5734050" cy="1479942"/>
          </a:xfrm>
          <a:prstGeom prst="rect">
            <a:avLst/>
          </a:prstGeom>
          <a:solidFill>
            <a:schemeClr val="bg1"/>
          </a:solidFill>
          <a:ln w="38100">
            <a:solidFill>
              <a:srgbClr val="007A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1763997" y="4724563"/>
            <a:ext cx="6380307" cy="1477328"/>
          </a:xfrm>
          <a:prstGeom prst="rect">
            <a:avLst/>
          </a:prstGeom>
        </p:spPr>
        <p:txBody>
          <a:bodyPr wrap="square">
            <a:spAutoFit/>
          </a:bodyPr>
          <a:lstStyle/>
          <a:p>
            <a:pPr marL="285750" lvl="0" indent="-285750">
              <a:buFont typeface="Arial" panose="020B0604020202020204" pitchFamily="34" charset="0"/>
              <a:buChar char="•"/>
              <a:defRPr sz="1800" b="0" i="0" u="none" strike="noStrike" kern="0" cap="none" spc="0" baseline="0">
                <a:solidFill>
                  <a:srgbClr val="000000"/>
                </a:solidFill>
                <a:uFillTx/>
              </a:defRPr>
            </a:pPr>
            <a:r>
              <a:rPr lang="en-GB" kern="0" dirty="0"/>
              <a:t>Line BD is parallel to line AC.</a:t>
            </a:r>
          </a:p>
          <a:p>
            <a:pPr marL="285750" lvl="0" indent="-285750">
              <a:buFont typeface="Arial" panose="020B0604020202020204" pitchFamily="34" charset="0"/>
              <a:buChar char="•"/>
              <a:defRPr sz="1800" b="0" i="0" u="none" strike="noStrike" kern="0" cap="none" spc="0" baseline="0">
                <a:solidFill>
                  <a:srgbClr val="000000"/>
                </a:solidFill>
                <a:uFillTx/>
              </a:defRPr>
            </a:pPr>
            <a:r>
              <a:rPr lang="en-GB" kern="0" dirty="0"/>
              <a:t>Line AB is perpendicular to BD. </a:t>
            </a:r>
            <a:endParaRPr lang="en-GB" kern="0" dirty="0" smtClean="0"/>
          </a:p>
          <a:p>
            <a:pPr marL="285750" lvl="0" indent="-285750">
              <a:buFont typeface="Arial" panose="020B0604020202020204" pitchFamily="34" charset="0"/>
              <a:buChar char="•"/>
              <a:defRPr sz="1800" b="0" i="0" u="none" strike="noStrike" kern="0" cap="none" spc="0" baseline="0">
                <a:solidFill>
                  <a:srgbClr val="000000"/>
                </a:solidFill>
                <a:uFillTx/>
              </a:defRPr>
            </a:pPr>
            <a:r>
              <a:rPr lang="en-GB" kern="0" dirty="0" smtClean="0"/>
              <a:t>Line </a:t>
            </a:r>
            <a:r>
              <a:rPr lang="en-GB" kern="0" dirty="0"/>
              <a:t>AB is parallel to line CD. </a:t>
            </a:r>
          </a:p>
          <a:p>
            <a:pPr marL="285750" lvl="0" indent="-285750">
              <a:buFont typeface="Arial" panose="020B0604020202020204" pitchFamily="34" charset="0"/>
              <a:buChar char="•"/>
              <a:defRPr sz="1800" b="0" i="0" u="none" strike="noStrike" kern="0" cap="none" spc="0" baseline="0">
                <a:solidFill>
                  <a:srgbClr val="000000"/>
                </a:solidFill>
                <a:uFillTx/>
              </a:defRPr>
            </a:pPr>
            <a:r>
              <a:rPr lang="en-GB" kern="0" dirty="0"/>
              <a:t>Line AB is not perpendicular to any other lines.</a:t>
            </a:r>
          </a:p>
          <a:p>
            <a:r>
              <a:rPr lang="en-GB" kern="0" dirty="0" smtClean="0"/>
              <a:t>.</a:t>
            </a:r>
            <a:endParaRPr lang="en-GB" dirty="0"/>
          </a:p>
        </p:txBody>
      </p:sp>
      <p:sp>
        <p:nvSpPr>
          <p:cNvPr id="10" name="Rectangle 9"/>
          <p:cNvSpPr/>
          <p:nvPr/>
        </p:nvSpPr>
        <p:spPr>
          <a:xfrm>
            <a:off x="2906882" y="2255241"/>
            <a:ext cx="335348" cy="369332"/>
          </a:xfrm>
          <a:prstGeom prst="rect">
            <a:avLst/>
          </a:prstGeom>
        </p:spPr>
        <p:txBody>
          <a:bodyPr wrap="none">
            <a:spAutoFit/>
          </a:bodyPr>
          <a:lstStyle/>
          <a:p>
            <a:r>
              <a:rPr lang="en-GB" b="1" kern="0" dirty="0"/>
              <a:t>A</a:t>
            </a:r>
            <a:endParaRPr lang="en-GB" dirty="0"/>
          </a:p>
        </p:txBody>
      </p:sp>
      <p:sp>
        <p:nvSpPr>
          <p:cNvPr id="20" name="Rectangle 19"/>
          <p:cNvSpPr/>
          <p:nvPr/>
        </p:nvSpPr>
        <p:spPr>
          <a:xfrm>
            <a:off x="5763470" y="1785829"/>
            <a:ext cx="327334" cy="369332"/>
          </a:xfrm>
          <a:prstGeom prst="rect">
            <a:avLst/>
          </a:prstGeom>
        </p:spPr>
        <p:txBody>
          <a:bodyPr wrap="none">
            <a:spAutoFit/>
          </a:bodyPr>
          <a:lstStyle/>
          <a:p>
            <a:r>
              <a:rPr lang="en-GB" b="1" kern="0" dirty="0" smtClean="0"/>
              <a:t>B</a:t>
            </a:r>
            <a:endParaRPr lang="en-GB" dirty="0"/>
          </a:p>
        </p:txBody>
      </p:sp>
      <p:sp>
        <p:nvSpPr>
          <p:cNvPr id="21" name="Rectangle 20"/>
          <p:cNvSpPr/>
          <p:nvPr/>
        </p:nvSpPr>
        <p:spPr>
          <a:xfrm>
            <a:off x="3980532" y="3432941"/>
            <a:ext cx="346570" cy="369332"/>
          </a:xfrm>
          <a:prstGeom prst="rect">
            <a:avLst/>
          </a:prstGeom>
        </p:spPr>
        <p:txBody>
          <a:bodyPr wrap="none">
            <a:spAutoFit/>
          </a:bodyPr>
          <a:lstStyle/>
          <a:p>
            <a:r>
              <a:rPr lang="en-GB" b="1" kern="0" dirty="0"/>
              <a:t>D</a:t>
            </a:r>
            <a:endParaRPr lang="en-GB" dirty="0"/>
          </a:p>
        </p:txBody>
      </p:sp>
      <p:sp>
        <p:nvSpPr>
          <p:cNvPr id="22" name="Rectangle 21"/>
          <p:cNvSpPr/>
          <p:nvPr/>
        </p:nvSpPr>
        <p:spPr>
          <a:xfrm>
            <a:off x="2885379" y="3911254"/>
            <a:ext cx="335348" cy="369332"/>
          </a:xfrm>
          <a:prstGeom prst="rect">
            <a:avLst/>
          </a:prstGeom>
        </p:spPr>
        <p:txBody>
          <a:bodyPr wrap="none">
            <a:spAutoFit/>
          </a:bodyPr>
          <a:lstStyle/>
          <a:p>
            <a:r>
              <a:rPr lang="en-GB" b="1" kern="0" dirty="0" smtClean="0"/>
              <a:t>C</a:t>
            </a:r>
            <a:endParaRPr lang="en-GB" dirty="0"/>
          </a:p>
        </p:txBody>
      </p:sp>
      <p:sp>
        <p:nvSpPr>
          <p:cNvPr id="25" name="Flowchart: Manual Input 24">
            <a:extLst>
              <a:ext uri="{FF2B5EF4-FFF2-40B4-BE49-F238E27FC236}">
                <a16:creationId xmlns:lc="http://schemas.openxmlformats.org/drawingml/2006/lockedCanvas" xmlns:a16="http://schemas.microsoft.com/office/drawing/2014/main" xmlns="" id="{448E4ECA-4CF1-4CEA-BB94-5A2D17E59539}"/>
              </a:ext>
            </a:extLst>
          </p:cNvPr>
          <p:cNvSpPr/>
          <p:nvPr/>
        </p:nvSpPr>
        <p:spPr>
          <a:xfrm>
            <a:off x="3216154" y="1927043"/>
            <a:ext cx="2536166" cy="2235977"/>
          </a:xfrm>
          <a:prstGeom prst="flowChartManualInput">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6" name="Rectangle 25"/>
          <p:cNvSpPr/>
          <p:nvPr/>
        </p:nvSpPr>
        <p:spPr>
          <a:xfrm>
            <a:off x="5747747" y="3902648"/>
            <a:ext cx="346570" cy="369332"/>
          </a:xfrm>
          <a:prstGeom prst="rect">
            <a:avLst/>
          </a:prstGeom>
        </p:spPr>
        <p:txBody>
          <a:bodyPr wrap="none">
            <a:spAutoFit/>
          </a:bodyPr>
          <a:lstStyle/>
          <a:p>
            <a:r>
              <a:rPr lang="en-GB" b="1" kern="0" dirty="0"/>
              <a:t>D</a:t>
            </a:r>
            <a:endParaRPr lang="en-GB" dirty="0"/>
          </a:p>
        </p:txBody>
      </p:sp>
      <p:sp>
        <p:nvSpPr>
          <p:cNvPr id="3" name="Rectangle 2"/>
          <p:cNvSpPr/>
          <p:nvPr/>
        </p:nvSpPr>
        <p:spPr>
          <a:xfrm>
            <a:off x="5257464" y="4961690"/>
            <a:ext cx="383438" cy="461665"/>
          </a:xfrm>
          <a:prstGeom prst="rect">
            <a:avLst/>
          </a:prstGeom>
        </p:spPr>
        <p:txBody>
          <a:bodyPr wrap="none">
            <a:spAutoFit/>
          </a:bodyPr>
          <a:lstStyle/>
          <a:p>
            <a:pPr lvl="0">
              <a:defRPr sz="1800" b="0" i="0" u="none" strike="noStrike" kern="0" cap="none" spc="0" baseline="0">
                <a:solidFill>
                  <a:srgbClr val="000000"/>
                </a:solidFill>
                <a:uFillTx/>
              </a:defRPr>
            </a:pPr>
            <a:r>
              <a:rPr lang="en-GB" sz="2400" b="1" kern="0" dirty="0">
                <a:solidFill>
                  <a:srgbClr val="FF0000"/>
                </a:solidFill>
                <a:sym typeface="Wingdings 2" panose="05020102010507070707" pitchFamily="18" charset="2"/>
              </a:rPr>
              <a:t></a:t>
            </a:r>
            <a:endParaRPr lang="en-GB" sz="2400" b="1" kern="0" dirty="0">
              <a:solidFill>
                <a:srgbClr val="FF0000"/>
              </a:solidFill>
            </a:endParaRPr>
          </a:p>
        </p:txBody>
      </p:sp>
      <p:sp>
        <p:nvSpPr>
          <p:cNvPr id="28" name="Rectangle 27"/>
          <p:cNvSpPr/>
          <p:nvPr/>
        </p:nvSpPr>
        <p:spPr>
          <a:xfrm>
            <a:off x="5084795" y="5243684"/>
            <a:ext cx="383438" cy="461665"/>
          </a:xfrm>
          <a:prstGeom prst="rect">
            <a:avLst/>
          </a:prstGeom>
        </p:spPr>
        <p:txBody>
          <a:bodyPr wrap="none">
            <a:spAutoFit/>
          </a:bodyPr>
          <a:lstStyle/>
          <a:p>
            <a:pPr lvl="0">
              <a:defRPr sz="1800" b="0" i="0" u="none" strike="noStrike" kern="0" cap="none" spc="0" baseline="0">
                <a:solidFill>
                  <a:srgbClr val="000000"/>
                </a:solidFill>
                <a:uFillTx/>
              </a:defRPr>
            </a:pPr>
            <a:r>
              <a:rPr lang="en-GB" sz="2400" b="1" kern="0" dirty="0">
                <a:solidFill>
                  <a:srgbClr val="FF0000"/>
                </a:solidFill>
                <a:sym typeface="Wingdings 2" panose="05020102010507070707" pitchFamily="18" charset="2"/>
              </a:rPr>
              <a:t></a:t>
            </a:r>
            <a:endParaRPr lang="en-GB" sz="2400" b="1" kern="0" dirty="0">
              <a:solidFill>
                <a:srgbClr val="FF0000"/>
              </a:solidFill>
            </a:endParaRPr>
          </a:p>
        </p:txBody>
      </p:sp>
      <p:sp>
        <p:nvSpPr>
          <p:cNvPr id="17" name="TextBox 16"/>
          <p:cNvSpPr txBox="1"/>
          <p:nvPr/>
        </p:nvSpPr>
        <p:spPr>
          <a:xfrm>
            <a:off x="-8756" y="24036"/>
            <a:ext cx="7461076" cy="523220"/>
          </a:xfrm>
          <a:prstGeom prst="rect">
            <a:avLst/>
          </a:prstGeom>
          <a:noFill/>
        </p:spPr>
        <p:txBody>
          <a:bodyPr wrap="square" rtlCol="0">
            <a:spAutoFit/>
          </a:bodyPr>
          <a:lstStyle/>
          <a:p>
            <a:r>
              <a:rPr lang="en-GB" sz="2800" b="1" u="sng" dirty="0" smtClean="0"/>
              <a:t>Lesson 1: </a:t>
            </a:r>
            <a:r>
              <a:rPr lang="en-GB" sz="2800" b="1" u="sng" dirty="0" smtClean="0"/>
              <a:t>Parallel and Perpendicular Lines</a:t>
            </a:r>
            <a:endParaRPr lang="en-GB" sz="2800" b="1" u="sng" dirty="0"/>
          </a:p>
        </p:txBody>
      </p:sp>
    </p:spTree>
    <p:extLst>
      <p:ext uri="{BB962C8B-B14F-4D97-AF65-F5344CB8AC3E}">
        <p14:creationId xmlns:p14="http://schemas.microsoft.com/office/powerpoint/2010/main" val="1987555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par>
                                <p:cTn id="31" presetID="26" presetClass="emph" presetSubtype="0" fill="hold" grpId="1" nodeType="withEffect">
                                  <p:stCondLst>
                                    <p:cond delay="0"/>
                                  </p:stCondLst>
                                  <p:childTnLst>
                                    <p:animEffect transition="out" filter="fade">
                                      <p:cBhvr>
                                        <p:cTn id="32" dur="500" tmFilter="0, 0; .2, .5; .8, .5; 1, 0"/>
                                        <p:tgtEl>
                                          <p:spTgt spid="28"/>
                                        </p:tgtEl>
                                      </p:cBhvr>
                                    </p:animEffect>
                                    <p:animScale>
                                      <p:cBhvr>
                                        <p:cTn id="33" dur="250" autoRev="1" fill="hold"/>
                                        <p:tgtEl>
                                          <p:spTgt spid="28"/>
                                        </p:tgtEl>
                                      </p:cBhvr>
                                      <p:by x="105000" y="105000"/>
                                    </p:animScale>
                                  </p:childTnLst>
                                </p:cTn>
                              </p:par>
                              <p:par>
                                <p:cTn id="34" presetID="26" presetClass="emph" presetSubtype="0" fill="hold" grpId="1" nodeType="withEffect">
                                  <p:stCondLst>
                                    <p:cond delay="0"/>
                                  </p:stCondLst>
                                  <p:childTnLst>
                                    <p:animEffect transition="out" filter="fade">
                                      <p:cBhvr>
                                        <p:cTn id="35" dur="500" tmFilter="0, 0; .2, .5; .8, .5; 1, 0"/>
                                        <p:tgtEl>
                                          <p:spTgt spid="3"/>
                                        </p:tgtEl>
                                      </p:cBhvr>
                                    </p:animEffect>
                                    <p:animScale>
                                      <p:cBhvr>
                                        <p:cTn id="36" dur="25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28" grpId="0"/>
      <p:bldP spid="28" grpId="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46" name="Rectangle 45"/>
          <p:cNvSpPr/>
          <p:nvPr/>
        </p:nvSpPr>
        <p:spPr>
          <a:xfrm>
            <a:off x="1383678" y="2061054"/>
            <a:ext cx="6436345" cy="548796"/>
          </a:xfrm>
          <a:prstGeom prst="rect">
            <a:avLst/>
          </a:prstGeom>
          <a:solidFill>
            <a:schemeClr val="bg1"/>
          </a:solidFill>
          <a:ln w="38100">
            <a:solidFill>
              <a:srgbClr val="007A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Rectangle 1"/>
          <p:cNvSpPr/>
          <p:nvPr/>
        </p:nvSpPr>
        <p:spPr>
          <a:xfrm>
            <a:off x="827902" y="1321312"/>
            <a:ext cx="7385221" cy="1200329"/>
          </a:xfrm>
          <a:prstGeom prst="rect">
            <a:avLst/>
          </a:prstGeom>
        </p:spPr>
        <p:txBody>
          <a:bodyPr wrap="square">
            <a:spAutoFit/>
          </a:bodyPr>
          <a:lstStyle/>
          <a:p>
            <a:pPr lvl="0" algn="ctr">
              <a:defRPr sz="1800" b="0" i="0" u="none" strike="noStrike" kern="0" cap="none" spc="0" baseline="0">
                <a:solidFill>
                  <a:srgbClr val="000000"/>
                </a:solidFill>
                <a:uFillTx/>
              </a:defRPr>
            </a:pPr>
            <a:r>
              <a:rPr lang="en-GB" kern="0" dirty="0">
                <a:solidFill>
                  <a:srgbClr val="000000"/>
                </a:solidFill>
              </a:rPr>
              <a:t>We can prove that lines are parallel by continuing them and showing that they will not meet</a:t>
            </a:r>
            <a:r>
              <a:rPr lang="en-GB" kern="0" dirty="0" smtClean="0">
                <a:solidFill>
                  <a:srgbClr val="000000"/>
                </a:solidFill>
              </a:rPr>
              <a:t>.</a:t>
            </a:r>
          </a:p>
          <a:p>
            <a:pPr lvl="0" algn="ctr">
              <a:defRPr sz="1800" b="0" i="0" u="none" strike="noStrike" kern="0" cap="none" spc="0" baseline="0">
                <a:solidFill>
                  <a:srgbClr val="000000"/>
                </a:solidFill>
                <a:uFillTx/>
              </a:defRPr>
            </a:pPr>
            <a:endParaRPr lang="en-GB" kern="0" dirty="0">
              <a:solidFill>
                <a:srgbClr val="000000"/>
              </a:solidFill>
            </a:endParaRPr>
          </a:p>
          <a:p>
            <a:pPr lvl="0">
              <a:defRPr sz="1800" b="0" i="0" u="none" strike="noStrike" kern="0" cap="none" spc="0" baseline="0">
                <a:solidFill>
                  <a:srgbClr val="000000"/>
                </a:solidFill>
                <a:uFillTx/>
              </a:defRPr>
            </a:pPr>
            <a:endParaRPr lang="en-GB" kern="0" dirty="0">
              <a:solidFill>
                <a:srgbClr val="000000"/>
              </a:solidFill>
            </a:endParaRPr>
          </a:p>
        </p:txBody>
      </p:sp>
      <p:sp>
        <p:nvSpPr>
          <p:cNvPr id="7" name="Rectangle 6"/>
          <p:cNvSpPr/>
          <p:nvPr/>
        </p:nvSpPr>
        <p:spPr>
          <a:xfrm>
            <a:off x="1383679" y="2745401"/>
            <a:ext cx="6436345" cy="3248268"/>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4" name="Straight Connector 33">
            <a:extLst>
              <a:ext uri="{FF2B5EF4-FFF2-40B4-BE49-F238E27FC236}">
                <a16:creationId xmlns:a16="http://schemas.microsoft.com/office/drawing/2014/main" xmlns="" id="{8094B01A-2D69-4D0D-A799-86B75F7607F7}"/>
              </a:ext>
            </a:extLst>
          </p:cNvPr>
          <p:cNvCxnSpPr/>
          <p:nvPr/>
        </p:nvCxnSpPr>
        <p:spPr>
          <a:xfrm>
            <a:off x="2789560" y="3425837"/>
            <a:ext cx="1560725" cy="651607"/>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xmlns="" id="{8094B01A-2D69-4D0D-A799-86B75F7607F7}"/>
              </a:ext>
            </a:extLst>
          </p:cNvPr>
          <p:cNvCxnSpPr/>
          <p:nvPr/>
        </p:nvCxnSpPr>
        <p:spPr>
          <a:xfrm flipV="1">
            <a:off x="2278086" y="4951424"/>
            <a:ext cx="2072199" cy="711"/>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xmlns="" id="{8094B01A-2D69-4D0D-A799-86B75F7607F7}"/>
              </a:ext>
            </a:extLst>
          </p:cNvPr>
          <p:cNvCxnSpPr/>
          <p:nvPr/>
        </p:nvCxnSpPr>
        <p:spPr>
          <a:xfrm>
            <a:off x="2789560" y="3425837"/>
            <a:ext cx="3639815" cy="1525587"/>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xmlns="" id="{8094B01A-2D69-4D0D-A799-86B75F7607F7}"/>
              </a:ext>
            </a:extLst>
          </p:cNvPr>
          <p:cNvCxnSpPr/>
          <p:nvPr/>
        </p:nvCxnSpPr>
        <p:spPr>
          <a:xfrm flipV="1">
            <a:off x="2278086" y="4951424"/>
            <a:ext cx="4151289" cy="712"/>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1801342" y="2138491"/>
            <a:ext cx="5616250" cy="369332"/>
          </a:xfrm>
          <a:prstGeom prst="rect">
            <a:avLst/>
          </a:prstGeom>
        </p:spPr>
        <p:txBody>
          <a:bodyPr wrap="square">
            <a:spAutoFit/>
          </a:bodyPr>
          <a:lstStyle/>
          <a:p>
            <a:pPr lvl="0" algn="ctr">
              <a:defRPr sz="1800" b="0" i="0" u="none" strike="noStrike" kern="0" cap="none" spc="0" baseline="0">
                <a:solidFill>
                  <a:srgbClr val="000000"/>
                </a:solidFill>
                <a:uFillTx/>
              </a:defRPr>
            </a:pPr>
            <a:r>
              <a:rPr lang="en-GB" kern="0" dirty="0">
                <a:solidFill>
                  <a:srgbClr val="000000"/>
                </a:solidFill>
              </a:rPr>
              <a:t>If I continue these lines, will they meet eventually?</a:t>
            </a:r>
          </a:p>
        </p:txBody>
      </p:sp>
      <p:sp>
        <p:nvSpPr>
          <p:cNvPr id="13" name="TextBox 12"/>
          <p:cNvSpPr txBox="1"/>
          <p:nvPr/>
        </p:nvSpPr>
        <p:spPr>
          <a:xfrm>
            <a:off x="-8756" y="24036"/>
            <a:ext cx="7461076" cy="523220"/>
          </a:xfrm>
          <a:prstGeom prst="rect">
            <a:avLst/>
          </a:prstGeom>
          <a:noFill/>
        </p:spPr>
        <p:txBody>
          <a:bodyPr wrap="square" rtlCol="0">
            <a:spAutoFit/>
          </a:bodyPr>
          <a:lstStyle/>
          <a:p>
            <a:r>
              <a:rPr lang="en-GB" sz="2800" b="1" u="sng" dirty="0" smtClean="0"/>
              <a:t>Lesson 1: </a:t>
            </a:r>
            <a:r>
              <a:rPr lang="en-GB" sz="2800" b="1" u="sng" dirty="0" smtClean="0"/>
              <a:t>Parallel and Perpendicular Lines</a:t>
            </a:r>
            <a:endParaRPr lang="en-GB" sz="2800" b="1" u="sng" dirty="0"/>
          </a:p>
        </p:txBody>
      </p:sp>
    </p:spTree>
    <p:extLst>
      <p:ext uri="{BB962C8B-B14F-4D97-AF65-F5344CB8AC3E}">
        <p14:creationId xmlns:p14="http://schemas.microsoft.com/office/powerpoint/2010/main" val="2916665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nodeType="afterEffect">
                                  <p:stCondLst>
                                    <p:cond delay="300"/>
                                  </p:stCondLst>
                                  <p:childTnLst>
                                    <p:set>
                                      <p:cBhvr>
                                        <p:cTn id="10" dur="1" fill="hold">
                                          <p:stCondLst>
                                            <p:cond delay="0"/>
                                          </p:stCondLst>
                                        </p:cTn>
                                        <p:tgtEl>
                                          <p:spTgt spid="34"/>
                                        </p:tgtEl>
                                        <p:attrNameLst>
                                          <p:attrName>style.visibility</p:attrName>
                                        </p:attrNameLst>
                                      </p:cBhvr>
                                      <p:to>
                                        <p:strVal val="visible"/>
                                      </p:to>
                                    </p:set>
                                    <p:animEffect transition="in" filter="wipe(left)">
                                      <p:cBhvr>
                                        <p:cTn id="11" dur="500"/>
                                        <p:tgtEl>
                                          <p:spTgt spid="34"/>
                                        </p:tgtEl>
                                      </p:cBhvr>
                                    </p:animEffect>
                                  </p:childTnLst>
                                </p:cTn>
                              </p:par>
                              <p:par>
                                <p:cTn id="12" presetID="22" presetClass="entr" presetSubtype="8" fill="hold" nodeType="withEffect">
                                  <p:stCondLst>
                                    <p:cond delay="300"/>
                                  </p:stCondLst>
                                  <p:childTnLst>
                                    <p:set>
                                      <p:cBhvr>
                                        <p:cTn id="13" dur="1" fill="hold">
                                          <p:stCondLst>
                                            <p:cond delay="0"/>
                                          </p:stCondLst>
                                        </p:cTn>
                                        <p:tgtEl>
                                          <p:spTgt spid="35"/>
                                        </p:tgtEl>
                                        <p:attrNameLst>
                                          <p:attrName>style.visibility</p:attrName>
                                        </p:attrNameLst>
                                      </p:cBhvr>
                                      <p:to>
                                        <p:strVal val="visible"/>
                                      </p:to>
                                    </p:set>
                                    <p:animEffect transition="in" filter="wipe(left)">
                                      <p:cBhvr>
                                        <p:cTn id="14" dur="500"/>
                                        <p:tgtEl>
                                          <p:spTgt spid="3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left)">
                                      <p:cBhvr>
                                        <p:cTn id="19" dur="1000"/>
                                        <p:tgtEl>
                                          <p:spTgt spid="40"/>
                                        </p:tgtEl>
                                      </p:cBhvr>
                                    </p:animEffect>
                                  </p:childTnLst>
                                </p:cTn>
                              </p:par>
                              <p:par>
                                <p:cTn id="20" presetID="22" presetClass="entr" presetSubtype="8"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wipe(left)">
                                      <p:cBhvr>
                                        <p:cTn id="22"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8756" y="24036"/>
            <a:ext cx="7461076" cy="584775"/>
          </a:xfrm>
          <a:prstGeom prst="rect">
            <a:avLst/>
          </a:prstGeom>
          <a:noFill/>
        </p:spPr>
        <p:txBody>
          <a:bodyPr wrap="square" rtlCol="0">
            <a:spAutoFit/>
          </a:bodyPr>
          <a:lstStyle/>
          <a:p>
            <a:r>
              <a:rPr lang="en-GB" sz="3200" b="1" u="sng" dirty="0" smtClean="0"/>
              <a:t>Lesson 1: </a:t>
            </a:r>
            <a:r>
              <a:rPr lang="en-GB" sz="3200" b="1" u="sng" dirty="0" smtClean="0"/>
              <a:t>Parallel and Perpendicular Lines</a:t>
            </a:r>
            <a:endParaRPr lang="en-GB" sz="3200" b="1" u="sng"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35" y="1091084"/>
            <a:ext cx="4600223" cy="4320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8144" y="1743419"/>
            <a:ext cx="2221140" cy="3385447"/>
          </a:xfrm>
          <a:prstGeom prst="rect">
            <a:avLst/>
          </a:prstGeom>
        </p:spPr>
      </p:pic>
      <p:sp>
        <p:nvSpPr>
          <p:cNvPr id="2" name="Rectangle 1"/>
          <p:cNvSpPr/>
          <p:nvPr/>
        </p:nvSpPr>
        <p:spPr>
          <a:xfrm>
            <a:off x="4559920" y="1097088"/>
            <a:ext cx="4572000" cy="646331"/>
          </a:xfrm>
          <a:prstGeom prst="rect">
            <a:avLst/>
          </a:prstGeom>
        </p:spPr>
        <p:txBody>
          <a:bodyPr>
            <a:spAutoFit/>
          </a:bodyPr>
          <a:lstStyle/>
          <a:p>
            <a:pPr lvl="0" algn="ctr">
              <a:defRPr sz="1800" b="0" i="0" u="none" strike="noStrike" kern="0" cap="none" spc="0" baseline="0">
                <a:solidFill>
                  <a:srgbClr val="000000"/>
                </a:solidFill>
                <a:uFillTx/>
              </a:defRPr>
            </a:pPr>
            <a:r>
              <a:rPr lang="en-GB" b="1" kern="0" dirty="0" smtClean="0">
                <a:solidFill>
                  <a:srgbClr val="000000"/>
                </a:solidFill>
              </a:rPr>
              <a:t>3) </a:t>
            </a:r>
            <a:r>
              <a:rPr lang="en-GB" kern="0" dirty="0" smtClean="0">
                <a:solidFill>
                  <a:srgbClr val="000000"/>
                </a:solidFill>
              </a:rPr>
              <a:t>Identify </a:t>
            </a:r>
            <a:r>
              <a:rPr lang="en-GB" kern="0" dirty="0">
                <a:solidFill>
                  <a:srgbClr val="000000"/>
                </a:solidFill>
              </a:rPr>
              <a:t>a pair of parallel lines and a pair of perpendicular lines in this picture:</a:t>
            </a:r>
            <a:endParaRPr lang="en-GB" kern="0" dirty="0">
              <a:solidFill>
                <a:srgbClr val="000000"/>
              </a:solidFill>
            </a:endParaRPr>
          </a:p>
        </p:txBody>
      </p:sp>
    </p:spTree>
    <p:extLst>
      <p:ext uri="{BB962C8B-B14F-4D97-AF65-F5344CB8AC3E}">
        <p14:creationId xmlns:p14="http://schemas.microsoft.com/office/powerpoint/2010/main" val="1536166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56" y="24036"/>
            <a:ext cx="7461076" cy="584775"/>
          </a:xfrm>
          <a:prstGeom prst="rect">
            <a:avLst/>
          </a:prstGeom>
          <a:noFill/>
        </p:spPr>
        <p:txBody>
          <a:bodyPr wrap="square" rtlCol="0">
            <a:spAutoFit/>
          </a:bodyPr>
          <a:lstStyle/>
          <a:p>
            <a:r>
              <a:rPr lang="en-GB" sz="3200" b="1" u="sng" dirty="0" smtClean="0"/>
              <a:t>Lesson </a:t>
            </a:r>
            <a:r>
              <a:rPr lang="en-GB" sz="3200" b="1" u="sng" dirty="0" smtClean="0"/>
              <a:t>2: 2D Shapes</a:t>
            </a:r>
            <a:endParaRPr lang="en-GB" sz="3200" b="1" u="sng"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6" y="1628428"/>
            <a:ext cx="4833734" cy="2778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4978" y="1641127"/>
            <a:ext cx="4319022" cy="2752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531393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56" y="24036"/>
            <a:ext cx="7461076" cy="584775"/>
          </a:xfrm>
          <a:prstGeom prst="rect">
            <a:avLst/>
          </a:prstGeom>
          <a:noFill/>
        </p:spPr>
        <p:txBody>
          <a:bodyPr wrap="square" rtlCol="0">
            <a:spAutoFit/>
          </a:bodyPr>
          <a:lstStyle/>
          <a:p>
            <a:r>
              <a:rPr lang="en-GB" sz="3200" b="1" u="sng" dirty="0" smtClean="0"/>
              <a:t>Lesson </a:t>
            </a:r>
            <a:r>
              <a:rPr lang="en-GB" sz="3200" b="1" u="sng" dirty="0" smtClean="0"/>
              <a:t>2: 2D Shapes</a:t>
            </a:r>
            <a:endParaRPr lang="en-GB" sz="3200" b="1" u="sng" dirty="0"/>
          </a:p>
        </p:txBody>
      </p:sp>
      <p:pic>
        <p:nvPicPr>
          <p:cNvPr id="5122"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3" y="2132856"/>
            <a:ext cx="8899153" cy="44247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0" y="908720"/>
            <a:ext cx="8964488" cy="830997"/>
          </a:xfrm>
          <a:prstGeom prst="rect">
            <a:avLst/>
          </a:prstGeom>
          <a:noFill/>
        </p:spPr>
        <p:txBody>
          <a:bodyPr wrap="square" rtlCol="0">
            <a:spAutoFit/>
          </a:bodyPr>
          <a:lstStyle/>
          <a:p>
            <a:r>
              <a:rPr lang="en-GB" sz="2400" dirty="0" smtClean="0"/>
              <a:t>Complete pages </a:t>
            </a:r>
            <a:r>
              <a:rPr lang="en-GB" sz="2400" b="1" dirty="0" smtClean="0"/>
              <a:t>1-3 only </a:t>
            </a:r>
            <a:r>
              <a:rPr lang="en-GB" sz="2400" dirty="0" smtClean="0"/>
              <a:t>on Year 2 Lesson on </a:t>
            </a:r>
            <a:r>
              <a:rPr lang="en-GB" sz="2400" dirty="0">
                <a:hlinkClick r:id="rId2"/>
              </a:rPr>
              <a:t>https://app.mymaths.co.uk/241-lesson/2d-and-3d-shapes</a:t>
            </a:r>
            <a:endParaRPr lang="en-GB" sz="2400" dirty="0"/>
          </a:p>
        </p:txBody>
      </p:sp>
    </p:spTree>
    <p:extLst>
      <p:ext uri="{BB962C8B-B14F-4D97-AF65-F5344CB8AC3E}">
        <p14:creationId xmlns:p14="http://schemas.microsoft.com/office/powerpoint/2010/main" val="36485871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FC6E86D-4906-482E-8C01-CC126FB93770}"/>
              </a:ext>
            </a:extLst>
          </p:cNvPr>
          <p:cNvSpPr/>
          <p:nvPr/>
        </p:nvSpPr>
        <p:spPr>
          <a:xfrm>
            <a:off x="766118" y="1158657"/>
            <a:ext cx="7611763" cy="699404"/>
          </a:xfrm>
          <a:prstGeom prst="rect">
            <a:avLst/>
          </a:prstGeom>
          <a:noFill/>
          <a:ln w="28575">
            <a:noFill/>
          </a:ln>
        </p:spPr>
        <p:txBody>
          <a:bodyPr wrap="square" lIns="72000" tIns="72000" rIns="72000" bIns="72000">
            <a:spAutoFit/>
          </a:bodyPr>
          <a:lstStyle/>
          <a:p>
            <a:r>
              <a:rPr lang="en-GB" kern="0" dirty="0">
                <a:solidFill>
                  <a:srgbClr val="000000"/>
                </a:solidFill>
              </a:rPr>
              <a:t>Describe one of the shapes below. Think about the sides and vertices (corners).</a:t>
            </a:r>
          </a:p>
        </p:txBody>
      </p:sp>
      <p:grpSp>
        <p:nvGrpSpPr>
          <p:cNvPr id="10" name="Group 9">
            <a:extLst>
              <a:ext uri="{FF2B5EF4-FFF2-40B4-BE49-F238E27FC236}">
                <a16:creationId xmlns="" xmlns:a16="http://schemas.microsoft.com/office/drawing/2014/main" id="{24BBEA88-3764-48A4-91FD-0BC5BBB32FA6}"/>
              </a:ext>
            </a:extLst>
          </p:cNvPr>
          <p:cNvGrpSpPr/>
          <p:nvPr/>
        </p:nvGrpSpPr>
        <p:grpSpPr>
          <a:xfrm>
            <a:off x="766075" y="2362200"/>
            <a:ext cx="1359386" cy="838770"/>
            <a:chOff x="981340" y="2301240"/>
            <a:chExt cx="1359386" cy="838770"/>
          </a:xfrm>
        </p:grpSpPr>
        <p:sp>
          <p:nvSpPr>
            <p:cNvPr id="2" name="Oval 1">
              <a:extLst>
                <a:ext uri="{FF2B5EF4-FFF2-40B4-BE49-F238E27FC236}">
                  <a16:creationId xmlns="" xmlns:a16="http://schemas.microsoft.com/office/drawing/2014/main" id="{7233D98B-0B19-4C7A-9F40-C54A3313E666}"/>
                </a:ext>
              </a:extLst>
            </p:cNvPr>
            <p:cNvSpPr/>
            <p:nvPr/>
          </p:nvSpPr>
          <p:spPr>
            <a:xfrm>
              <a:off x="981340" y="2301240"/>
              <a:ext cx="1359386" cy="838770"/>
            </a:xfrm>
            <a:prstGeom prst="ellipse">
              <a:avLst/>
            </a:prstGeom>
            <a:solidFill>
              <a:srgbClr val="E5007E"/>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 xmlns:a16="http://schemas.microsoft.com/office/drawing/2014/main" id="{9DDF9CBD-DF44-492D-93DF-D1C042097A1E}"/>
                </a:ext>
              </a:extLst>
            </p:cNvPr>
            <p:cNvSpPr/>
            <p:nvPr/>
          </p:nvSpPr>
          <p:spPr>
            <a:xfrm>
              <a:off x="1311711" y="2506053"/>
              <a:ext cx="628698" cy="369332"/>
            </a:xfrm>
            <a:prstGeom prst="rect">
              <a:avLst/>
            </a:prstGeom>
          </p:spPr>
          <p:txBody>
            <a:bodyPr wrap="none">
              <a:spAutoFit/>
            </a:bodyPr>
            <a:lstStyle/>
            <a:p>
              <a:r>
                <a:rPr lang="en-GB" b="1" dirty="0">
                  <a:solidFill>
                    <a:schemeClr val="bg1"/>
                  </a:solidFill>
                </a:rPr>
                <a:t>oval</a:t>
              </a:r>
            </a:p>
          </p:txBody>
        </p:sp>
      </p:grpSp>
      <p:grpSp>
        <p:nvGrpSpPr>
          <p:cNvPr id="13" name="Group 12">
            <a:extLst>
              <a:ext uri="{FF2B5EF4-FFF2-40B4-BE49-F238E27FC236}">
                <a16:creationId xmlns="" xmlns:a16="http://schemas.microsoft.com/office/drawing/2014/main" id="{3237FF5C-A5A1-40E4-AB73-8EF84D3A5E6E}"/>
              </a:ext>
            </a:extLst>
          </p:cNvPr>
          <p:cNvGrpSpPr/>
          <p:nvPr/>
        </p:nvGrpSpPr>
        <p:grpSpPr>
          <a:xfrm>
            <a:off x="3633743" y="2232660"/>
            <a:ext cx="993947" cy="993947"/>
            <a:chOff x="3889690" y="2110740"/>
            <a:chExt cx="993947" cy="993947"/>
          </a:xfrm>
        </p:grpSpPr>
        <p:sp>
          <p:nvSpPr>
            <p:cNvPr id="4" name="Oval 3">
              <a:extLst>
                <a:ext uri="{FF2B5EF4-FFF2-40B4-BE49-F238E27FC236}">
                  <a16:creationId xmlns="" xmlns:a16="http://schemas.microsoft.com/office/drawing/2014/main" id="{5FBCCE1C-2D8B-4242-96E2-473DA4E8ABE4}"/>
                </a:ext>
              </a:extLst>
            </p:cNvPr>
            <p:cNvSpPr/>
            <p:nvPr/>
          </p:nvSpPr>
          <p:spPr>
            <a:xfrm>
              <a:off x="3889690" y="2110740"/>
              <a:ext cx="993947" cy="993947"/>
            </a:xfrm>
            <a:prstGeom prst="ellipse">
              <a:avLst/>
            </a:prstGeom>
            <a:solidFill>
              <a:srgbClr val="E5007E"/>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 xmlns:a16="http://schemas.microsoft.com/office/drawing/2014/main" id="{CFEC9EE0-FC57-43D8-87C5-C3851576ECFB}"/>
                </a:ext>
              </a:extLst>
            </p:cNvPr>
            <p:cNvSpPr/>
            <p:nvPr/>
          </p:nvSpPr>
          <p:spPr>
            <a:xfrm>
              <a:off x="4003634" y="2412049"/>
              <a:ext cx="753732" cy="369332"/>
            </a:xfrm>
            <a:prstGeom prst="rect">
              <a:avLst/>
            </a:prstGeom>
          </p:spPr>
          <p:txBody>
            <a:bodyPr wrap="none">
              <a:spAutoFit/>
            </a:bodyPr>
            <a:lstStyle/>
            <a:p>
              <a:r>
                <a:rPr lang="en-GB" b="1" dirty="0">
                  <a:solidFill>
                    <a:schemeClr val="bg1"/>
                  </a:solidFill>
                </a:rPr>
                <a:t>circle</a:t>
              </a:r>
            </a:p>
          </p:txBody>
        </p:sp>
      </p:grpSp>
      <p:grpSp>
        <p:nvGrpSpPr>
          <p:cNvPr id="15" name="Group 14">
            <a:extLst>
              <a:ext uri="{FF2B5EF4-FFF2-40B4-BE49-F238E27FC236}">
                <a16:creationId xmlns="" xmlns:a16="http://schemas.microsoft.com/office/drawing/2014/main" id="{F2B5C10E-0A28-42DF-A73F-2C5491C1E7FA}"/>
              </a:ext>
            </a:extLst>
          </p:cNvPr>
          <p:cNvGrpSpPr/>
          <p:nvPr/>
        </p:nvGrpSpPr>
        <p:grpSpPr>
          <a:xfrm>
            <a:off x="5344256" y="3756660"/>
            <a:ext cx="1452784" cy="1452784"/>
            <a:chOff x="6204248" y="1976216"/>
            <a:chExt cx="1452784" cy="1452784"/>
          </a:xfrm>
        </p:grpSpPr>
        <p:sp>
          <p:nvSpPr>
            <p:cNvPr id="8" name="Chord 7">
              <a:extLst>
                <a:ext uri="{FF2B5EF4-FFF2-40B4-BE49-F238E27FC236}">
                  <a16:creationId xmlns="" xmlns:a16="http://schemas.microsoft.com/office/drawing/2014/main" id="{1E98CE4B-255C-4060-9B6E-85AD1FF438AF}"/>
                </a:ext>
              </a:extLst>
            </p:cNvPr>
            <p:cNvSpPr/>
            <p:nvPr/>
          </p:nvSpPr>
          <p:spPr>
            <a:xfrm>
              <a:off x="6204248" y="1976216"/>
              <a:ext cx="1452784" cy="1452784"/>
            </a:xfrm>
            <a:prstGeom prst="chord">
              <a:avLst>
                <a:gd name="adj1" fmla="val 11110531"/>
                <a:gd name="adj2" fmla="val 21238853"/>
              </a:avLst>
            </a:prstGeom>
            <a:solidFill>
              <a:srgbClr val="E5007E"/>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a:extLst>
                <a:ext uri="{FF2B5EF4-FFF2-40B4-BE49-F238E27FC236}">
                  <a16:creationId xmlns="" xmlns:a16="http://schemas.microsoft.com/office/drawing/2014/main" id="{25822C20-8529-43D1-A09E-70BB2D0BB6D7}"/>
                </a:ext>
              </a:extLst>
            </p:cNvPr>
            <p:cNvSpPr/>
            <p:nvPr/>
          </p:nvSpPr>
          <p:spPr>
            <a:xfrm>
              <a:off x="6268270" y="2215496"/>
              <a:ext cx="1317990" cy="369332"/>
            </a:xfrm>
            <a:prstGeom prst="rect">
              <a:avLst/>
            </a:prstGeom>
          </p:spPr>
          <p:txBody>
            <a:bodyPr wrap="none">
              <a:spAutoFit/>
            </a:bodyPr>
            <a:lstStyle/>
            <a:p>
              <a:r>
                <a:rPr lang="en-GB" b="1" dirty="0">
                  <a:solidFill>
                    <a:schemeClr val="bg1"/>
                  </a:solidFill>
                </a:rPr>
                <a:t>semi-circle</a:t>
              </a:r>
            </a:p>
          </p:txBody>
        </p:sp>
      </p:grpSp>
      <p:grpSp>
        <p:nvGrpSpPr>
          <p:cNvPr id="23" name="Group 22">
            <a:extLst>
              <a:ext uri="{FF2B5EF4-FFF2-40B4-BE49-F238E27FC236}">
                <a16:creationId xmlns="" xmlns:a16="http://schemas.microsoft.com/office/drawing/2014/main" id="{32EA2EF9-7398-4FD8-876E-D524E30C71CD}"/>
              </a:ext>
            </a:extLst>
          </p:cNvPr>
          <p:cNvGrpSpPr/>
          <p:nvPr/>
        </p:nvGrpSpPr>
        <p:grpSpPr>
          <a:xfrm>
            <a:off x="3886200" y="4860907"/>
            <a:ext cx="1213503" cy="1155718"/>
            <a:chOff x="4956561" y="4698150"/>
            <a:chExt cx="1213503" cy="1155718"/>
          </a:xfrm>
        </p:grpSpPr>
        <p:sp>
          <p:nvSpPr>
            <p:cNvPr id="16" name="Pentagon 15">
              <a:extLst>
                <a:ext uri="{FF2B5EF4-FFF2-40B4-BE49-F238E27FC236}">
                  <a16:creationId xmlns="" xmlns:a16="http://schemas.microsoft.com/office/drawing/2014/main" id="{0ADFF9B0-6845-4794-ADC5-9BC4355FFA77}"/>
                </a:ext>
              </a:extLst>
            </p:cNvPr>
            <p:cNvSpPr/>
            <p:nvPr/>
          </p:nvSpPr>
          <p:spPr>
            <a:xfrm>
              <a:off x="4956561" y="4698150"/>
              <a:ext cx="1213503" cy="1155718"/>
            </a:xfrm>
            <a:prstGeom prst="pentagon">
              <a:avLst/>
            </a:prstGeom>
            <a:solidFill>
              <a:srgbClr val="00639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 xmlns:a16="http://schemas.microsoft.com/office/drawing/2014/main" id="{68B1505E-5453-48E9-B0FF-7F84B3321BB5}"/>
                </a:ext>
              </a:extLst>
            </p:cNvPr>
            <p:cNvSpPr/>
            <p:nvPr/>
          </p:nvSpPr>
          <p:spPr>
            <a:xfrm>
              <a:off x="5002067" y="5036489"/>
              <a:ext cx="1159292" cy="369332"/>
            </a:xfrm>
            <a:prstGeom prst="rect">
              <a:avLst/>
            </a:prstGeom>
          </p:spPr>
          <p:txBody>
            <a:bodyPr wrap="none">
              <a:spAutoFit/>
            </a:bodyPr>
            <a:lstStyle/>
            <a:p>
              <a:r>
                <a:rPr lang="en-GB" b="1" dirty="0">
                  <a:solidFill>
                    <a:schemeClr val="bg1"/>
                  </a:solidFill>
                </a:rPr>
                <a:t>pentagon</a:t>
              </a:r>
            </a:p>
          </p:txBody>
        </p:sp>
      </p:grpSp>
      <p:grpSp>
        <p:nvGrpSpPr>
          <p:cNvPr id="107" name="Group 106">
            <a:extLst>
              <a:ext uri="{FF2B5EF4-FFF2-40B4-BE49-F238E27FC236}">
                <a16:creationId xmlns="" xmlns:a16="http://schemas.microsoft.com/office/drawing/2014/main" id="{F068EB57-C16F-4BBD-AACB-7A149C53D4B6}"/>
              </a:ext>
            </a:extLst>
          </p:cNvPr>
          <p:cNvGrpSpPr/>
          <p:nvPr/>
        </p:nvGrpSpPr>
        <p:grpSpPr>
          <a:xfrm>
            <a:off x="798981" y="3605813"/>
            <a:ext cx="1133165" cy="1128483"/>
            <a:chOff x="1021866" y="3575333"/>
            <a:chExt cx="1133165" cy="1128483"/>
          </a:xfrm>
        </p:grpSpPr>
        <p:sp>
          <p:nvSpPr>
            <p:cNvPr id="44" name="Freeform: Shape 43">
              <a:extLst>
                <a:ext uri="{FF2B5EF4-FFF2-40B4-BE49-F238E27FC236}">
                  <a16:creationId xmlns="" xmlns:a16="http://schemas.microsoft.com/office/drawing/2014/main" id="{350A203C-A58B-41B2-85E8-2BE3F831DA88}"/>
                </a:ext>
              </a:extLst>
            </p:cNvPr>
            <p:cNvSpPr/>
            <p:nvPr/>
          </p:nvSpPr>
          <p:spPr>
            <a:xfrm>
              <a:off x="1021866" y="3575333"/>
              <a:ext cx="1133165" cy="1128483"/>
            </a:xfrm>
            <a:custGeom>
              <a:avLst/>
              <a:gdLst>
                <a:gd name="connsiteX0" fmla="*/ 75156 w 1215024"/>
                <a:gd name="connsiteY0" fmla="*/ 250520 h 1127342"/>
                <a:gd name="connsiteX1" fmla="*/ 0 w 1215024"/>
                <a:gd name="connsiteY1" fmla="*/ 638827 h 1127342"/>
                <a:gd name="connsiteX2" fmla="*/ 200416 w 1215024"/>
                <a:gd name="connsiteY2" fmla="*/ 1014608 h 1127342"/>
                <a:gd name="connsiteX3" fmla="*/ 601249 w 1215024"/>
                <a:gd name="connsiteY3" fmla="*/ 1127342 h 1127342"/>
                <a:gd name="connsiteX4" fmla="*/ 1027134 w 1215024"/>
                <a:gd name="connsiteY4" fmla="*/ 1002082 h 1127342"/>
                <a:gd name="connsiteX5" fmla="*/ 1215024 w 1215024"/>
                <a:gd name="connsiteY5" fmla="*/ 626301 h 1127342"/>
                <a:gd name="connsiteX6" fmla="*/ 1139868 w 1215024"/>
                <a:gd name="connsiteY6" fmla="*/ 288098 h 1127342"/>
                <a:gd name="connsiteX7" fmla="*/ 814192 w 1215024"/>
                <a:gd name="connsiteY7" fmla="*/ 25052 h 1127342"/>
                <a:gd name="connsiteX8" fmla="*/ 375781 w 1215024"/>
                <a:gd name="connsiteY8" fmla="*/ 0 h 1127342"/>
                <a:gd name="connsiteX9" fmla="*/ 75156 w 1215024"/>
                <a:gd name="connsiteY9" fmla="*/ 250520 h 1127342"/>
                <a:gd name="connsiteX0" fmla="*/ 75156 w 1215024"/>
                <a:gd name="connsiteY0" fmla="*/ 256424 h 1133246"/>
                <a:gd name="connsiteX1" fmla="*/ 0 w 1215024"/>
                <a:gd name="connsiteY1" fmla="*/ 644731 h 1133246"/>
                <a:gd name="connsiteX2" fmla="*/ 200416 w 1215024"/>
                <a:gd name="connsiteY2" fmla="*/ 1020512 h 1133246"/>
                <a:gd name="connsiteX3" fmla="*/ 601249 w 1215024"/>
                <a:gd name="connsiteY3" fmla="*/ 1133246 h 1133246"/>
                <a:gd name="connsiteX4" fmla="*/ 1027134 w 1215024"/>
                <a:gd name="connsiteY4" fmla="*/ 1007986 h 1133246"/>
                <a:gd name="connsiteX5" fmla="*/ 1215024 w 1215024"/>
                <a:gd name="connsiteY5" fmla="*/ 632205 h 1133246"/>
                <a:gd name="connsiteX6" fmla="*/ 1139868 w 1215024"/>
                <a:gd name="connsiteY6" fmla="*/ 294002 h 1133246"/>
                <a:gd name="connsiteX7" fmla="*/ 814192 w 1215024"/>
                <a:gd name="connsiteY7" fmla="*/ 0 h 1133246"/>
                <a:gd name="connsiteX8" fmla="*/ 375781 w 1215024"/>
                <a:gd name="connsiteY8" fmla="*/ 5904 h 1133246"/>
                <a:gd name="connsiteX9" fmla="*/ 75156 w 1215024"/>
                <a:gd name="connsiteY9" fmla="*/ 256424 h 1133246"/>
                <a:gd name="connsiteX0" fmla="*/ 75156 w 1215024"/>
                <a:gd name="connsiteY0" fmla="*/ 251661 h 1128483"/>
                <a:gd name="connsiteX1" fmla="*/ 0 w 1215024"/>
                <a:gd name="connsiteY1" fmla="*/ 639968 h 1128483"/>
                <a:gd name="connsiteX2" fmla="*/ 200416 w 1215024"/>
                <a:gd name="connsiteY2" fmla="*/ 1015749 h 1128483"/>
                <a:gd name="connsiteX3" fmla="*/ 601249 w 1215024"/>
                <a:gd name="connsiteY3" fmla="*/ 1128483 h 1128483"/>
                <a:gd name="connsiteX4" fmla="*/ 1027134 w 1215024"/>
                <a:gd name="connsiteY4" fmla="*/ 1003223 h 1128483"/>
                <a:gd name="connsiteX5" fmla="*/ 1215024 w 1215024"/>
                <a:gd name="connsiteY5" fmla="*/ 627442 h 1128483"/>
                <a:gd name="connsiteX6" fmla="*/ 1139868 w 1215024"/>
                <a:gd name="connsiteY6" fmla="*/ 289239 h 1128483"/>
                <a:gd name="connsiteX7" fmla="*/ 814192 w 1215024"/>
                <a:gd name="connsiteY7" fmla="*/ 0 h 1128483"/>
                <a:gd name="connsiteX8" fmla="*/ 375781 w 1215024"/>
                <a:gd name="connsiteY8" fmla="*/ 1141 h 1128483"/>
                <a:gd name="connsiteX9" fmla="*/ 75156 w 1215024"/>
                <a:gd name="connsiteY9" fmla="*/ 251661 h 1128483"/>
                <a:gd name="connsiteX0" fmla="*/ 75156 w 1215024"/>
                <a:gd name="connsiteY0" fmla="*/ 251661 h 1128483"/>
                <a:gd name="connsiteX1" fmla="*/ 0 w 1215024"/>
                <a:gd name="connsiteY1" fmla="*/ 639968 h 1128483"/>
                <a:gd name="connsiteX2" fmla="*/ 200416 w 1215024"/>
                <a:gd name="connsiteY2" fmla="*/ 1015749 h 1128483"/>
                <a:gd name="connsiteX3" fmla="*/ 601249 w 1215024"/>
                <a:gd name="connsiteY3" fmla="*/ 1128483 h 1128483"/>
                <a:gd name="connsiteX4" fmla="*/ 1027134 w 1215024"/>
                <a:gd name="connsiteY4" fmla="*/ 1003223 h 1128483"/>
                <a:gd name="connsiteX5" fmla="*/ 1215024 w 1215024"/>
                <a:gd name="connsiteY5" fmla="*/ 627442 h 1128483"/>
                <a:gd name="connsiteX6" fmla="*/ 1106530 w 1215024"/>
                <a:gd name="connsiteY6" fmla="*/ 253521 h 1128483"/>
                <a:gd name="connsiteX7" fmla="*/ 814192 w 1215024"/>
                <a:gd name="connsiteY7" fmla="*/ 0 h 1128483"/>
                <a:gd name="connsiteX8" fmla="*/ 375781 w 1215024"/>
                <a:gd name="connsiteY8" fmla="*/ 1141 h 1128483"/>
                <a:gd name="connsiteX9" fmla="*/ 75156 w 1215024"/>
                <a:gd name="connsiteY9" fmla="*/ 251661 h 1128483"/>
                <a:gd name="connsiteX0" fmla="*/ 75156 w 1215024"/>
                <a:gd name="connsiteY0" fmla="*/ 251661 h 1128483"/>
                <a:gd name="connsiteX1" fmla="*/ 0 w 1215024"/>
                <a:gd name="connsiteY1" fmla="*/ 639968 h 1128483"/>
                <a:gd name="connsiteX2" fmla="*/ 200416 w 1215024"/>
                <a:gd name="connsiteY2" fmla="*/ 1015749 h 1128483"/>
                <a:gd name="connsiteX3" fmla="*/ 601249 w 1215024"/>
                <a:gd name="connsiteY3" fmla="*/ 1128483 h 1128483"/>
                <a:gd name="connsiteX4" fmla="*/ 1027134 w 1215024"/>
                <a:gd name="connsiteY4" fmla="*/ 1003223 h 1128483"/>
                <a:gd name="connsiteX5" fmla="*/ 1215024 w 1215024"/>
                <a:gd name="connsiteY5" fmla="*/ 648873 h 1128483"/>
                <a:gd name="connsiteX6" fmla="*/ 1106530 w 1215024"/>
                <a:gd name="connsiteY6" fmla="*/ 253521 h 1128483"/>
                <a:gd name="connsiteX7" fmla="*/ 814192 w 1215024"/>
                <a:gd name="connsiteY7" fmla="*/ 0 h 1128483"/>
                <a:gd name="connsiteX8" fmla="*/ 375781 w 1215024"/>
                <a:gd name="connsiteY8" fmla="*/ 1141 h 1128483"/>
                <a:gd name="connsiteX9" fmla="*/ 75156 w 1215024"/>
                <a:gd name="connsiteY9" fmla="*/ 251661 h 1128483"/>
                <a:gd name="connsiteX0" fmla="*/ 75156 w 1180299"/>
                <a:gd name="connsiteY0" fmla="*/ 251661 h 1128483"/>
                <a:gd name="connsiteX1" fmla="*/ 0 w 1180299"/>
                <a:gd name="connsiteY1" fmla="*/ 639968 h 1128483"/>
                <a:gd name="connsiteX2" fmla="*/ 200416 w 1180299"/>
                <a:gd name="connsiteY2" fmla="*/ 1015749 h 1128483"/>
                <a:gd name="connsiteX3" fmla="*/ 601249 w 1180299"/>
                <a:gd name="connsiteY3" fmla="*/ 1128483 h 1128483"/>
                <a:gd name="connsiteX4" fmla="*/ 1027134 w 1180299"/>
                <a:gd name="connsiteY4" fmla="*/ 1003223 h 1128483"/>
                <a:gd name="connsiteX5" fmla="*/ 1180299 w 1180299"/>
                <a:gd name="connsiteY5" fmla="*/ 634586 h 1128483"/>
                <a:gd name="connsiteX6" fmla="*/ 1106530 w 1180299"/>
                <a:gd name="connsiteY6" fmla="*/ 253521 h 1128483"/>
                <a:gd name="connsiteX7" fmla="*/ 814192 w 1180299"/>
                <a:gd name="connsiteY7" fmla="*/ 0 h 1128483"/>
                <a:gd name="connsiteX8" fmla="*/ 375781 w 1180299"/>
                <a:gd name="connsiteY8" fmla="*/ 1141 h 1128483"/>
                <a:gd name="connsiteX9" fmla="*/ 75156 w 1180299"/>
                <a:gd name="connsiteY9" fmla="*/ 251661 h 1128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0299" h="1128483">
                  <a:moveTo>
                    <a:pt x="75156" y="251661"/>
                  </a:moveTo>
                  <a:lnTo>
                    <a:pt x="0" y="639968"/>
                  </a:lnTo>
                  <a:lnTo>
                    <a:pt x="200416" y="1015749"/>
                  </a:lnTo>
                  <a:lnTo>
                    <a:pt x="601249" y="1128483"/>
                  </a:lnTo>
                  <a:lnTo>
                    <a:pt x="1027134" y="1003223"/>
                  </a:lnTo>
                  <a:lnTo>
                    <a:pt x="1180299" y="634586"/>
                  </a:lnTo>
                  <a:lnTo>
                    <a:pt x="1106530" y="253521"/>
                  </a:lnTo>
                  <a:lnTo>
                    <a:pt x="814192" y="0"/>
                  </a:lnTo>
                  <a:lnTo>
                    <a:pt x="375781" y="1141"/>
                  </a:lnTo>
                  <a:lnTo>
                    <a:pt x="75156" y="251661"/>
                  </a:lnTo>
                  <a:close/>
                </a:path>
              </a:pathLst>
            </a:custGeom>
            <a:solidFill>
              <a:srgbClr val="00572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 xmlns:a16="http://schemas.microsoft.com/office/drawing/2014/main" id="{B73D9FCC-87CA-4710-B803-BA7AD7F7E85A}"/>
                </a:ext>
              </a:extLst>
            </p:cNvPr>
            <p:cNvSpPr/>
            <p:nvPr/>
          </p:nvSpPr>
          <p:spPr>
            <a:xfrm>
              <a:off x="1045210" y="3902248"/>
              <a:ext cx="1088760" cy="369332"/>
            </a:xfrm>
            <a:prstGeom prst="rect">
              <a:avLst/>
            </a:prstGeom>
          </p:spPr>
          <p:txBody>
            <a:bodyPr wrap="none">
              <a:spAutoFit/>
            </a:bodyPr>
            <a:lstStyle/>
            <a:p>
              <a:r>
                <a:rPr lang="en-GB" b="1" dirty="0">
                  <a:solidFill>
                    <a:schemeClr val="bg1"/>
                  </a:solidFill>
                </a:rPr>
                <a:t>nonagon</a:t>
              </a:r>
            </a:p>
          </p:txBody>
        </p:sp>
      </p:grpSp>
      <p:grpSp>
        <p:nvGrpSpPr>
          <p:cNvPr id="102" name="Group 101">
            <a:extLst>
              <a:ext uri="{FF2B5EF4-FFF2-40B4-BE49-F238E27FC236}">
                <a16:creationId xmlns="" xmlns:a16="http://schemas.microsoft.com/office/drawing/2014/main" id="{13727868-C13B-446F-BFBC-971BCE17ED67}"/>
              </a:ext>
            </a:extLst>
          </p:cNvPr>
          <p:cNvGrpSpPr/>
          <p:nvPr/>
        </p:nvGrpSpPr>
        <p:grpSpPr>
          <a:xfrm>
            <a:off x="2360135" y="4396740"/>
            <a:ext cx="1196411" cy="1196411"/>
            <a:chOff x="3708875" y="3429000"/>
            <a:chExt cx="1196411" cy="1196411"/>
          </a:xfrm>
        </p:grpSpPr>
        <p:sp>
          <p:nvSpPr>
            <p:cNvPr id="101" name="Decagon 100">
              <a:extLst>
                <a:ext uri="{FF2B5EF4-FFF2-40B4-BE49-F238E27FC236}">
                  <a16:creationId xmlns="" xmlns:a16="http://schemas.microsoft.com/office/drawing/2014/main" id="{0BD7275A-6497-44F4-923C-1F8D598DE82E}"/>
                </a:ext>
              </a:extLst>
            </p:cNvPr>
            <p:cNvSpPr/>
            <p:nvPr/>
          </p:nvSpPr>
          <p:spPr>
            <a:xfrm>
              <a:off x="3708875" y="3429000"/>
              <a:ext cx="1196411" cy="1196411"/>
            </a:xfrm>
            <a:prstGeom prst="decagon">
              <a:avLst/>
            </a:prstGeom>
            <a:solidFill>
              <a:srgbClr val="FAB00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 xmlns:a16="http://schemas.microsoft.com/office/drawing/2014/main" id="{2EE20C4B-D452-46F2-A326-24FB34D4A100}"/>
                </a:ext>
              </a:extLst>
            </p:cNvPr>
            <p:cNvSpPr/>
            <p:nvPr/>
          </p:nvSpPr>
          <p:spPr>
            <a:xfrm>
              <a:off x="3789407" y="3805894"/>
              <a:ext cx="1045479" cy="369332"/>
            </a:xfrm>
            <a:prstGeom prst="rect">
              <a:avLst/>
            </a:prstGeom>
          </p:spPr>
          <p:txBody>
            <a:bodyPr wrap="none">
              <a:spAutoFit/>
            </a:bodyPr>
            <a:lstStyle/>
            <a:p>
              <a:r>
                <a:rPr lang="en-GB" b="1" dirty="0">
                  <a:solidFill>
                    <a:schemeClr val="bg1"/>
                  </a:solidFill>
                </a:rPr>
                <a:t>decagon</a:t>
              </a:r>
            </a:p>
          </p:txBody>
        </p:sp>
      </p:grpSp>
      <p:grpSp>
        <p:nvGrpSpPr>
          <p:cNvPr id="24" name="Group 23">
            <a:extLst>
              <a:ext uri="{FF2B5EF4-FFF2-40B4-BE49-F238E27FC236}">
                <a16:creationId xmlns="" xmlns:a16="http://schemas.microsoft.com/office/drawing/2014/main" id="{2B786740-2914-4582-817B-2366F2FE2ACB}"/>
              </a:ext>
            </a:extLst>
          </p:cNvPr>
          <p:cNvGrpSpPr/>
          <p:nvPr/>
        </p:nvGrpSpPr>
        <p:grpSpPr>
          <a:xfrm>
            <a:off x="1005839" y="5024392"/>
            <a:ext cx="1168669" cy="1007473"/>
            <a:chOff x="1981199" y="4802319"/>
            <a:chExt cx="1168669" cy="1007473"/>
          </a:xfrm>
        </p:grpSpPr>
        <p:sp>
          <p:nvSpPr>
            <p:cNvPr id="22" name="Hexagon 21">
              <a:extLst>
                <a:ext uri="{FF2B5EF4-FFF2-40B4-BE49-F238E27FC236}">
                  <a16:creationId xmlns="" xmlns:a16="http://schemas.microsoft.com/office/drawing/2014/main" id="{77A08D3A-B1C2-44F0-AA11-4679B65E07D6}"/>
                </a:ext>
              </a:extLst>
            </p:cNvPr>
            <p:cNvSpPr/>
            <p:nvPr/>
          </p:nvSpPr>
          <p:spPr>
            <a:xfrm>
              <a:off x="1981199" y="4802319"/>
              <a:ext cx="1168669" cy="1007473"/>
            </a:xfrm>
            <a:prstGeom prst="hexagon">
              <a:avLst/>
            </a:prstGeom>
            <a:solidFill>
              <a:srgbClr val="F0811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a:extLst>
                <a:ext uri="{FF2B5EF4-FFF2-40B4-BE49-F238E27FC236}">
                  <a16:creationId xmlns="" xmlns:a16="http://schemas.microsoft.com/office/drawing/2014/main" id="{DA0C84CD-A908-4042-A55F-952CC637A6F3}"/>
                </a:ext>
              </a:extLst>
            </p:cNvPr>
            <p:cNvSpPr/>
            <p:nvPr/>
          </p:nvSpPr>
          <p:spPr>
            <a:xfrm>
              <a:off x="2036678" y="5087763"/>
              <a:ext cx="1059906" cy="369332"/>
            </a:xfrm>
            <a:prstGeom prst="rect">
              <a:avLst/>
            </a:prstGeom>
          </p:spPr>
          <p:txBody>
            <a:bodyPr wrap="none">
              <a:spAutoFit/>
            </a:bodyPr>
            <a:lstStyle/>
            <a:p>
              <a:r>
                <a:rPr lang="en-GB" b="1" dirty="0">
                  <a:solidFill>
                    <a:schemeClr val="bg1"/>
                  </a:solidFill>
                </a:rPr>
                <a:t>hexagon</a:t>
              </a:r>
            </a:p>
          </p:txBody>
        </p:sp>
      </p:grpSp>
      <p:grpSp>
        <p:nvGrpSpPr>
          <p:cNvPr id="98" name="Group 97">
            <a:extLst>
              <a:ext uri="{FF2B5EF4-FFF2-40B4-BE49-F238E27FC236}">
                <a16:creationId xmlns="" xmlns:a16="http://schemas.microsoft.com/office/drawing/2014/main" id="{838A04DF-A53B-45AB-A508-98E0587177BA}"/>
              </a:ext>
            </a:extLst>
          </p:cNvPr>
          <p:cNvGrpSpPr/>
          <p:nvPr/>
        </p:nvGrpSpPr>
        <p:grpSpPr>
          <a:xfrm>
            <a:off x="2154482" y="2877084"/>
            <a:ext cx="1256231" cy="1256231"/>
            <a:chOff x="2512463" y="2719700"/>
            <a:chExt cx="1256231" cy="1256231"/>
          </a:xfrm>
        </p:grpSpPr>
        <p:sp>
          <p:nvSpPr>
            <p:cNvPr id="31" name="Heptagon 30">
              <a:extLst>
                <a:ext uri="{FF2B5EF4-FFF2-40B4-BE49-F238E27FC236}">
                  <a16:creationId xmlns="" xmlns:a16="http://schemas.microsoft.com/office/drawing/2014/main" id="{81ECB88F-1302-43D3-9A2E-4C2AD68897BF}"/>
                </a:ext>
              </a:extLst>
            </p:cNvPr>
            <p:cNvSpPr/>
            <p:nvPr/>
          </p:nvSpPr>
          <p:spPr>
            <a:xfrm>
              <a:off x="2512463" y="2719700"/>
              <a:ext cx="1256231" cy="1256231"/>
            </a:xfrm>
            <a:prstGeom prst="heptagon">
              <a:avLst/>
            </a:prstGeom>
            <a:solidFill>
              <a:srgbClr val="00928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 xmlns:a16="http://schemas.microsoft.com/office/drawing/2014/main" id="{0CE08A52-D419-4CDF-84A9-F014018684A4}"/>
                </a:ext>
              </a:extLst>
            </p:cNvPr>
            <p:cNvSpPr/>
            <p:nvPr/>
          </p:nvSpPr>
          <p:spPr>
            <a:xfrm>
              <a:off x="2567360" y="3210150"/>
              <a:ext cx="1159292" cy="369332"/>
            </a:xfrm>
            <a:prstGeom prst="rect">
              <a:avLst/>
            </a:prstGeom>
          </p:spPr>
          <p:txBody>
            <a:bodyPr wrap="none">
              <a:spAutoFit/>
            </a:bodyPr>
            <a:lstStyle/>
            <a:p>
              <a:r>
                <a:rPr lang="en-GB" b="1" dirty="0">
                  <a:solidFill>
                    <a:schemeClr val="bg1"/>
                  </a:solidFill>
                </a:rPr>
                <a:t>heptagon</a:t>
              </a:r>
            </a:p>
          </p:txBody>
        </p:sp>
      </p:grpSp>
      <p:grpSp>
        <p:nvGrpSpPr>
          <p:cNvPr id="100" name="Group 99">
            <a:extLst>
              <a:ext uri="{FF2B5EF4-FFF2-40B4-BE49-F238E27FC236}">
                <a16:creationId xmlns="" xmlns:a16="http://schemas.microsoft.com/office/drawing/2014/main" id="{E63E90F6-10CE-4751-8235-3D16C65A2A50}"/>
              </a:ext>
            </a:extLst>
          </p:cNvPr>
          <p:cNvGrpSpPr/>
          <p:nvPr/>
        </p:nvGrpSpPr>
        <p:grpSpPr>
          <a:xfrm>
            <a:off x="3753414" y="3429000"/>
            <a:ext cx="1196411" cy="1196411"/>
            <a:chOff x="4990744" y="2905570"/>
            <a:chExt cx="1196411" cy="1196411"/>
          </a:xfrm>
        </p:grpSpPr>
        <p:sp>
          <p:nvSpPr>
            <p:cNvPr id="99" name="Octagon 98">
              <a:extLst>
                <a:ext uri="{FF2B5EF4-FFF2-40B4-BE49-F238E27FC236}">
                  <a16:creationId xmlns="" xmlns:a16="http://schemas.microsoft.com/office/drawing/2014/main" id="{8F706BD2-3DCB-4FDC-BA61-AACA1C4DD2FA}"/>
                </a:ext>
              </a:extLst>
            </p:cNvPr>
            <p:cNvSpPr/>
            <p:nvPr/>
          </p:nvSpPr>
          <p:spPr>
            <a:xfrm>
              <a:off x="4990744" y="2905570"/>
              <a:ext cx="1196411" cy="1196411"/>
            </a:xfrm>
            <a:prstGeom prst="octagon">
              <a:avLst/>
            </a:prstGeom>
            <a:solidFill>
              <a:srgbClr val="64196B"/>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 xmlns:a16="http://schemas.microsoft.com/office/drawing/2014/main" id="{9EA6B16A-BD5D-4CCC-8955-CE0D3C7515B0}"/>
                </a:ext>
              </a:extLst>
            </p:cNvPr>
            <p:cNvSpPr/>
            <p:nvPr/>
          </p:nvSpPr>
          <p:spPr>
            <a:xfrm>
              <a:off x="5079822" y="3318784"/>
              <a:ext cx="1016625" cy="369332"/>
            </a:xfrm>
            <a:prstGeom prst="rect">
              <a:avLst/>
            </a:prstGeom>
          </p:spPr>
          <p:txBody>
            <a:bodyPr wrap="none">
              <a:spAutoFit/>
            </a:bodyPr>
            <a:lstStyle/>
            <a:p>
              <a:r>
                <a:rPr lang="en-GB" b="1" dirty="0">
                  <a:solidFill>
                    <a:schemeClr val="bg1"/>
                  </a:solidFill>
                </a:rPr>
                <a:t>octagon</a:t>
              </a:r>
            </a:p>
          </p:txBody>
        </p:sp>
      </p:grpSp>
      <p:grpSp>
        <p:nvGrpSpPr>
          <p:cNvPr id="109" name="Group 108">
            <a:extLst>
              <a:ext uri="{FF2B5EF4-FFF2-40B4-BE49-F238E27FC236}">
                <a16:creationId xmlns="" xmlns:a16="http://schemas.microsoft.com/office/drawing/2014/main" id="{902B2DD6-69E8-42E2-9068-A2D3706ADE46}"/>
              </a:ext>
            </a:extLst>
          </p:cNvPr>
          <p:cNvGrpSpPr/>
          <p:nvPr/>
        </p:nvGrpSpPr>
        <p:grpSpPr>
          <a:xfrm>
            <a:off x="5509260" y="4892040"/>
            <a:ext cx="1905000" cy="1059180"/>
            <a:chOff x="6385560" y="4922520"/>
            <a:chExt cx="1905000" cy="1059180"/>
          </a:xfrm>
        </p:grpSpPr>
        <p:sp>
          <p:nvSpPr>
            <p:cNvPr id="108" name="Rectangle 107">
              <a:extLst>
                <a:ext uri="{FF2B5EF4-FFF2-40B4-BE49-F238E27FC236}">
                  <a16:creationId xmlns="" xmlns:a16="http://schemas.microsoft.com/office/drawing/2014/main" id="{6ABDE602-1092-42AD-8E44-09D9B0627746}"/>
                </a:ext>
              </a:extLst>
            </p:cNvPr>
            <p:cNvSpPr/>
            <p:nvPr/>
          </p:nvSpPr>
          <p:spPr>
            <a:xfrm>
              <a:off x="6385560" y="4922520"/>
              <a:ext cx="1905000" cy="1059180"/>
            </a:xfrm>
            <a:prstGeom prst="rect">
              <a:avLst/>
            </a:prstGeom>
            <a:solidFill>
              <a:srgbClr val="6C6C6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 xmlns:a16="http://schemas.microsoft.com/office/drawing/2014/main" id="{021B9CDF-0ACE-41A9-A555-02BC814A3BA4}"/>
                </a:ext>
              </a:extLst>
            </p:cNvPr>
            <p:cNvSpPr/>
            <p:nvPr/>
          </p:nvSpPr>
          <p:spPr>
            <a:xfrm>
              <a:off x="6612676" y="5233218"/>
              <a:ext cx="1487384" cy="369332"/>
            </a:xfrm>
            <a:prstGeom prst="rect">
              <a:avLst/>
            </a:prstGeom>
          </p:spPr>
          <p:txBody>
            <a:bodyPr wrap="square">
              <a:spAutoFit/>
            </a:bodyPr>
            <a:lstStyle/>
            <a:p>
              <a:pPr algn="ctr"/>
              <a:r>
                <a:rPr lang="en-GB" b="1" dirty="0">
                  <a:solidFill>
                    <a:schemeClr val="bg1"/>
                  </a:solidFill>
                </a:rPr>
                <a:t>rectangle</a:t>
              </a:r>
            </a:p>
          </p:txBody>
        </p:sp>
      </p:grpSp>
      <p:grpSp>
        <p:nvGrpSpPr>
          <p:cNvPr id="111" name="Group 110">
            <a:extLst>
              <a:ext uri="{FF2B5EF4-FFF2-40B4-BE49-F238E27FC236}">
                <a16:creationId xmlns="" xmlns:a16="http://schemas.microsoft.com/office/drawing/2014/main" id="{CE733700-8CB1-4068-86F0-9F6D2689E557}"/>
              </a:ext>
            </a:extLst>
          </p:cNvPr>
          <p:cNvGrpSpPr/>
          <p:nvPr/>
        </p:nvGrpSpPr>
        <p:grpSpPr>
          <a:xfrm>
            <a:off x="7359650" y="3703320"/>
            <a:ext cx="1028700" cy="1028700"/>
            <a:chOff x="7101840" y="3703320"/>
            <a:chExt cx="1028700" cy="1028700"/>
          </a:xfrm>
        </p:grpSpPr>
        <p:sp>
          <p:nvSpPr>
            <p:cNvPr id="110" name="Rectangle 109">
              <a:extLst>
                <a:ext uri="{FF2B5EF4-FFF2-40B4-BE49-F238E27FC236}">
                  <a16:creationId xmlns="" xmlns:a16="http://schemas.microsoft.com/office/drawing/2014/main" id="{F7DA9599-BDA9-457B-AE48-CEEBE3A483E5}"/>
                </a:ext>
              </a:extLst>
            </p:cNvPr>
            <p:cNvSpPr/>
            <p:nvPr/>
          </p:nvSpPr>
          <p:spPr>
            <a:xfrm>
              <a:off x="7101840" y="3703320"/>
              <a:ext cx="1028700" cy="1028700"/>
            </a:xfrm>
            <a:prstGeom prst="rect">
              <a:avLst/>
            </a:prstGeom>
            <a:solidFill>
              <a:srgbClr val="E5212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extLst>
                <a:ext uri="{FF2B5EF4-FFF2-40B4-BE49-F238E27FC236}">
                  <a16:creationId xmlns="" xmlns:a16="http://schemas.microsoft.com/office/drawing/2014/main" id="{89FCC9F1-C06D-43F6-8D05-A379841A9D45}"/>
                </a:ext>
              </a:extLst>
            </p:cNvPr>
            <p:cNvSpPr/>
            <p:nvPr/>
          </p:nvSpPr>
          <p:spPr>
            <a:xfrm>
              <a:off x="7168936" y="3987666"/>
              <a:ext cx="888385" cy="369332"/>
            </a:xfrm>
            <a:prstGeom prst="rect">
              <a:avLst/>
            </a:prstGeom>
          </p:spPr>
          <p:txBody>
            <a:bodyPr wrap="none">
              <a:spAutoFit/>
            </a:bodyPr>
            <a:lstStyle/>
            <a:p>
              <a:r>
                <a:rPr lang="en-GB" b="1" dirty="0">
                  <a:solidFill>
                    <a:schemeClr val="bg1"/>
                  </a:solidFill>
                </a:rPr>
                <a:t>square</a:t>
              </a:r>
            </a:p>
          </p:txBody>
        </p:sp>
      </p:grpSp>
      <p:grpSp>
        <p:nvGrpSpPr>
          <p:cNvPr id="113" name="Group 112">
            <a:extLst>
              <a:ext uri="{FF2B5EF4-FFF2-40B4-BE49-F238E27FC236}">
                <a16:creationId xmlns="" xmlns:a16="http://schemas.microsoft.com/office/drawing/2014/main" id="{3336652F-4401-4C6D-B7AA-8F5F8445F2E6}"/>
              </a:ext>
            </a:extLst>
          </p:cNvPr>
          <p:cNvGrpSpPr/>
          <p:nvPr/>
        </p:nvGrpSpPr>
        <p:grpSpPr>
          <a:xfrm>
            <a:off x="4937760" y="2308860"/>
            <a:ext cx="1299362" cy="1120140"/>
            <a:chOff x="5814060" y="3634740"/>
            <a:chExt cx="1299362" cy="1120140"/>
          </a:xfrm>
        </p:grpSpPr>
        <p:sp>
          <p:nvSpPr>
            <p:cNvPr id="112" name="Isosceles Triangle 111">
              <a:extLst>
                <a:ext uri="{FF2B5EF4-FFF2-40B4-BE49-F238E27FC236}">
                  <a16:creationId xmlns="" xmlns:a16="http://schemas.microsoft.com/office/drawing/2014/main" id="{1C611896-9CF6-4E18-A37F-FCE1A3D536C3}"/>
                </a:ext>
              </a:extLst>
            </p:cNvPr>
            <p:cNvSpPr/>
            <p:nvPr/>
          </p:nvSpPr>
          <p:spPr>
            <a:xfrm>
              <a:off x="5814060" y="3634740"/>
              <a:ext cx="1299362" cy="1120140"/>
            </a:xfrm>
            <a:prstGeom prst="triangle">
              <a:avLst/>
            </a:prstGeom>
            <a:solidFill>
              <a:srgbClr val="18A0DB"/>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extLst>
                <a:ext uri="{FF2B5EF4-FFF2-40B4-BE49-F238E27FC236}">
                  <a16:creationId xmlns="" xmlns:a16="http://schemas.microsoft.com/office/drawing/2014/main" id="{D5EFA1DC-E38A-4BD5-831A-62287242F916}"/>
                </a:ext>
              </a:extLst>
            </p:cNvPr>
            <p:cNvSpPr/>
            <p:nvPr/>
          </p:nvSpPr>
          <p:spPr>
            <a:xfrm>
              <a:off x="5972596" y="4349234"/>
              <a:ext cx="1019831" cy="369332"/>
            </a:xfrm>
            <a:prstGeom prst="rect">
              <a:avLst/>
            </a:prstGeom>
          </p:spPr>
          <p:txBody>
            <a:bodyPr wrap="none">
              <a:spAutoFit/>
            </a:bodyPr>
            <a:lstStyle/>
            <a:p>
              <a:r>
                <a:rPr lang="en-GB" b="1" dirty="0">
                  <a:solidFill>
                    <a:schemeClr val="bg1"/>
                  </a:solidFill>
                </a:rPr>
                <a:t>triangle</a:t>
              </a:r>
            </a:p>
          </p:txBody>
        </p:sp>
      </p:grpSp>
      <p:grpSp>
        <p:nvGrpSpPr>
          <p:cNvPr id="115" name="Group 114">
            <a:extLst>
              <a:ext uri="{FF2B5EF4-FFF2-40B4-BE49-F238E27FC236}">
                <a16:creationId xmlns="" xmlns:a16="http://schemas.microsoft.com/office/drawing/2014/main" id="{5137E79E-B350-4B71-8F01-1A79F2427B72}"/>
              </a:ext>
            </a:extLst>
          </p:cNvPr>
          <p:cNvGrpSpPr/>
          <p:nvPr/>
        </p:nvGrpSpPr>
        <p:grpSpPr>
          <a:xfrm>
            <a:off x="6582410" y="2286000"/>
            <a:ext cx="1546860" cy="906780"/>
            <a:chOff x="6949440" y="2072640"/>
            <a:chExt cx="1546860" cy="906780"/>
          </a:xfrm>
        </p:grpSpPr>
        <p:sp>
          <p:nvSpPr>
            <p:cNvPr id="114" name="Trapezoid 113">
              <a:extLst>
                <a:ext uri="{FF2B5EF4-FFF2-40B4-BE49-F238E27FC236}">
                  <a16:creationId xmlns="" xmlns:a16="http://schemas.microsoft.com/office/drawing/2014/main" id="{29D54255-DBC7-414D-A78B-837CB3D8B12A}"/>
                </a:ext>
              </a:extLst>
            </p:cNvPr>
            <p:cNvSpPr/>
            <p:nvPr/>
          </p:nvSpPr>
          <p:spPr>
            <a:xfrm>
              <a:off x="6949440" y="2072640"/>
              <a:ext cx="1546860" cy="906780"/>
            </a:xfrm>
            <a:prstGeom prst="trapezoid">
              <a:avLst>
                <a:gd name="adj" fmla="val 44327"/>
              </a:avLst>
            </a:prstGeom>
            <a:solidFill>
              <a:srgbClr val="68932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a:extLst>
                <a:ext uri="{FF2B5EF4-FFF2-40B4-BE49-F238E27FC236}">
                  <a16:creationId xmlns="" xmlns:a16="http://schemas.microsoft.com/office/drawing/2014/main" id="{669D4DE3-0DC6-407E-8CE8-3C2ECF541380}"/>
                </a:ext>
              </a:extLst>
            </p:cNvPr>
            <p:cNvSpPr/>
            <p:nvPr/>
          </p:nvSpPr>
          <p:spPr>
            <a:xfrm>
              <a:off x="7107207" y="2555106"/>
              <a:ext cx="1250663" cy="369332"/>
            </a:xfrm>
            <a:prstGeom prst="rect">
              <a:avLst/>
            </a:prstGeom>
          </p:spPr>
          <p:txBody>
            <a:bodyPr wrap="none">
              <a:spAutoFit/>
            </a:bodyPr>
            <a:lstStyle/>
            <a:p>
              <a:r>
                <a:rPr lang="en-GB" b="1" dirty="0">
                  <a:solidFill>
                    <a:schemeClr val="bg1"/>
                  </a:solidFill>
                </a:rPr>
                <a:t>trapezium</a:t>
              </a:r>
            </a:p>
          </p:txBody>
        </p:sp>
      </p:grpSp>
      <p:sp>
        <p:nvSpPr>
          <p:cNvPr id="46" name="TextBox 45"/>
          <p:cNvSpPr txBox="1"/>
          <p:nvPr/>
        </p:nvSpPr>
        <p:spPr>
          <a:xfrm>
            <a:off x="-8756" y="24036"/>
            <a:ext cx="7461076" cy="523220"/>
          </a:xfrm>
          <a:prstGeom prst="rect">
            <a:avLst/>
          </a:prstGeom>
          <a:noFill/>
        </p:spPr>
        <p:txBody>
          <a:bodyPr wrap="square" rtlCol="0">
            <a:spAutoFit/>
          </a:bodyPr>
          <a:lstStyle/>
          <a:p>
            <a:r>
              <a:rPr lang="en-GB" sz="2800" b="1" u="sng" dirty="0" smtClean="0"/>
              <a:t>Lesson </a:t>
            </a:r>
            <a:r>
              <a:rPr lang="en-GB" sz="2800" b="1" u="sng" dirty="0" smtClean="0"/>
              <a:t>2: 2D Shapes</a:t>
            </a:r>
            <a:endParaRPr lang="en-GB" sz="2800" b="1" u="sng" dirty="0"/>
          </a:p>
        </p:txBody>
      </p:sp>
    </p:spTree>
    <p:extLst>
      <p:ext uri="{BB962C8B-B14F-4D97-AF65-F5344CB8AC3E}">
        <p14:creationId xmlns:p14="http://schemas.microsoft.com/office/powerpoint/2010/main" val="6988485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FC6E86D-4906-482E-8C01-CC126FB93770}"/>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dirty="0"/>
              <a:t>Which of these descriptions match this shape?</a:t>
            </a:r>
          </a:p>
        </p:txBody>
      </p:sp>
      <p:sp>
        <p:nvSpPr>
          <p:cNvPr id="14" name="1">
            <a:extLst>
              <a:ext uri="{FF2B5EF4-FFF2-40B4-BE49-F238E27FC236}">
                <a16:creationId xmlns="" xmlns:a16="http://schemas.microsoft.com/office/drawing/2014/main" id="{599290F0-6612-487A-9FD7-A6570808CED7}"/>
              </a:ext>
            </a:extLst>
          </p:cNvPr>
          <p:cNvSpPr/>
          <p:nvPr/>
        </p:nvSpPr>
        <p:spPr>
          <a:xfrm>
            <a:off x="906463" y="2039646"/>
            <a:ext cx="2613024"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5 straight sides.</a:t>
            </a:r>
            <a:endParaRPr lang="en-GB" spc="-30" dirty="0">
              <a:solidFill>
                <a:srgbClr val="013F7B"/>
              </a:solidFill>
            </a:endParaRPr>
          </a:p>
        </p:txBody>
      </p:sp>
      <p:pic>
        <p:nvPicPr>
          <p:cNvPr id="3" name="Picture 2">
            <a:extLst>
              <a:ext uri="{FF2B5EF4-FFF2-40B4-BE49-F238E27FC236}">
                <a16:creationId xmlns="" xmlns:a16="http://schemas.microsoft.com/office/drawing/2014/main" id="{0D2B2340-DF08-4C92-9D9B-CFAB4226AE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5924" y="2221176"/>
            <a:ext cx="3816350" cy="3638809"/>
          </a:xfrm>
          <a:prstGeom prst="rect">
            <a:avLst/>
          </a:prstGeom>
        </p:spPr>
      </p:pic>
      <p:sp>
        <p:nvSpPr>
          <p:cNvPr id="15" name="2">
            <a:extLst>
              <a:ext uri="{FF2B5EF4-FFF2-40B4-BE49-F238E27FC236}">
                <a16:creationId xmlns="" xmlns:a16="http://schemas.microsoft.com/office/drawing/2014/main" id="{A3BA61DF-8A24-459D-9107-ACC7808E1E5C}"/>
              </a:ext>
            </a:extLst>
          </p:cNvPr>
          <p:cNvSpPr/>
          <p:nvPr/>
        </p:nvSpPr>
        <p:spPr>
          <a:xfrm>
            <a:off x="906463" y="2483749"/>
            <a:ext cx="2613024"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6 angles.</a:t>
            </a:r>
            <a:endParaRPr lang="en-GB" spc="-30" dirty="0">
              <a:solidFill>
                <a:srgbClr val="013F7B"/>
              </a:solidFill>
            </a:endParaRPr>
          </a:p>
        </p:txBody>
      </p:sp>
      <p:sp>
        <p:nvSpPr>
          <p:cNvPr id="16" name="3">
            <a:extLst>
              <a:ext uri="{FF2B5EF4-FFF2-40B4-BE49-F238E27FC236}">
                <a16:creationId xmlns="" xmlns:a16="http://schemas.microsoft.com/office/drawing/2014/main" id="{EED8C4DA-2185-4091-87FC-FA4127580212}"/>
              </a:ext>
            </a:extLst>
          </p:cNvPr>
          <p:cNvSpPr/>
          <p:nvPr/>
        </p:nvSpPr>
        <p:spPr>
          <a:xfrm>
            <a:off x="906463" y="2927852"/>
            <a:ext cx="2613024"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am a hexagon.</a:t>
            </a:r>
            <a:endParaRPr lang="en-GB" spc="-30" dirty="0">
              <a:solidFill>
                <a:srgbClr val="013F7B"/>
              </a:solidFill>
            </a:endParaRPr>
          </a:p>
        </p:txBody>
      </p:sp>
      <p:sp>
        <p:nvSpPr>
          <p:cNvPr id="17" name="4">
            <a:extLst>
              <a:ext uri="{FF2B5EF4-FFF2-40B4-BE49-F238E27FC236}">
                <a16:creationId xmlns="" xmlns:a16="http://schemas.microsoft.com/office/drawing/2014/main" id="{B051DAAD-BBD6-4799-B823-F4DE32222304}"/>
              </a:ext>
            </a:extLst>
          </p:cNvPr>
          <p:cNvSpPr/>
          <p:nvPr/>
        </p:nvSpPr>
        <p:spPr>
          <a:xfrm>
            <a:off x="906464" y="3371955"/>
            <a:ext cx="2625724"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6 straight sides.</a:t>
            </a:r>
            <a:endParaRPr lang="en-GB" spc="-30" dirty="0">
              <a:solidFill>
                <a:srgbClr val="013F7B"/>
              </a:solidFill>
            </a:endParaRPr>
          </a:p>
        </p:txBody>
      </p:sp>
      <p:sp>
        <p:nvSpPr>
          <p:cNvPr id="18" name="5">
            <a:extLst>
              <a:ext uri="{FF2B5EF4-FFF2-40B4-BE49-F238E27FC236}">
                <a16:creationId xmlns="" xmlns:a16="http://schemas.microsoft.com/office/drawing/2014/main" id="{2AFC87E0-C258-48C0-8CD2-DF4F1899BD20}"/>
              </a:ext>
            </a:extLst>
          </p:cNvPr>
          <p:cNvSpPr/>
          <p:nvPr/>
        </p:nvSpPr>
        <p:spPr>
          <a:xfrm>
            <a:off x="906464" y="3816058"/>
            <a:ext cx="2625724"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8 angles.</a:t>
            </a:r>
            <a:endParaRPr lang="en-GB" spc="-30" dirty="0">
              <a:solidFill>
                <a:srgbClr val="013F7B"/>
              </a:solidFill>
            </a:endParaRPr>
          </a:p>
        </p:txBody>
      </p:sp>
      <p:sp>
        <p:nvSpPr>
          <p:cNvPr id="19" name="6">
            <a:extLst>
              <a:ext uri="{FF2B5EF4-FFF2-40B4-BE49-F238E27FC236}">
                <a16:creationId xmlns="" xmlns:a16="http://schemas.microsoft.com/office/drawing/2014/main" id="{E8A9C5BC-F9C7-4BDD-B187-F5ABFE21C96B}"/>
              </a:ext>
            </a:extLst>
          </p:cNvPr>
          <p:cNvSpPr/>
          <p:nvPr/>
        </p:nvSpPr>
        <p:spPr>
          <a:xfrm>
            <a:off x="906463" y="4260161"/>
            <a:ext cx="2616199"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am a pentagon.</a:t>
            </a:r>
            <a:endParaRPr lang="en-GB" spc="-30" dirty="0">
              <a:solidFill>
                <a:srgbClr val="013F7B"/>
              </a:solidFill>
            </a:endParaRPr>
          </a:p>
        </p:txBody>
      </p:sp>
      <p:sp>
        <p:nvSpPr>
          <p:cNvPr id="21" name="7">
            <a:extLst>
              <a:ext uri="{FF2B5EF4-FFF2-40B4-BE49-F238E27FC236}">
                <a16:creationId xmlns="" xmlns:a16="http://schemas.microsoft.com/office/drawing/2014/main" id="{C58009D5-95BE-46AA-9179-7203AD0C5591}"/>
              </a:ext>
            </a:extLst>
          </p:cNvPr>
          <p:cNvSpPr/>
          <p:nvPr/>
        </p:nvSpPr>
        <p:spPr>
          <a:xfrm>
            <a:off x="906463" y="4704264"/>
            <a:ext cx="2616201"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8 straight sides.</a:t>
            </a:r>
            <a:endParaRPr lang="en-GB" spc="-30" dirty="0">
              <a:solidFill>
                <a:srgbClr val="013F7B"/>
              </a:solidFill>
            </a:endParaRPr>
          </a:p>
        </p:txBody>
      </p:sp>
      <p:sp>
        <p:nvSpPr>
          <p:cNvPr id="22" name="8">
            <a:extLst>
              <a:ext uri="{FF2B5EF4-FFF2-40B4-BE49-F238E27FC236}">
                <a16:creationId xmlns="" xmlns:a16="http://schemas.microsoft.com/office/drawing/2014/main" id="{0E70E2BE-2181-4C8A-9829-3F433E2C4282}"/>
              </a:ext>
            </a:extLst>
          </p:cNvPr>
          <p:cNvSpPr/>
          <p:nvPr/>
        </p:nvSpPr>
        <p:spPr>
          <a:xfrm>
            <a:off x="906463" y="5148367"/>
            <a:ext cx="2616201"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5 angles.</a:t>
            </a:r>
            <a:endParaRPr lang="en-GB" spc="-30" dirty="0">
              <a:solidFill>
                <a:srgbClr val="013F7B"/>
              </a:solidFill>
            </a:endParaRPr>
          </a:p>
        </p:txBody>
      </p:sp>
      <p:sp>
        <p:nvSpPr>
          <p:cNvPr id="23" name="9">
            <a:extLst>
              <a:ext uri="{FF2B5EF4-FFF2-40B4-BE49-F238E27FC236}">
                <a16:creationId xmlns="" xmlns:a16="http://schemas.microsoft.com/office/drawing/2014/main" id="{8B7E7000-7B25-4F17-BC59-50F1CF5D8BF1}"/>
              </a:ext>
            </a:extLst>
          </p:cNvPr>
          <p:cNvSpPr/>
          <p:nvPr/>
        </p:nvSpPr>
        <p:spPr>
          <a:xfrm>
            <a:off x="906463" y="5592471"/>
            <a:ext cx="2616201"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am an octagon.</a:t>
            </a:r>
            <a:endParaRPr lang="en-GB" spc="-30" dirty="0">
              <a:solidFill>
                <a:srgbClr val="013F7B"/>
              </a:solidFill>
            </a:endParaRPr>
          </a:p>
        </p:txBody>
      </p:sp>
      <p:pic>
        <p:nvPicPr>
          <p:cNvPr id="4" name="tick">
            <a:extLst>
              <a:ext uri="{FF2B5EF4-FFF2-40B4-BE49-F238E27FC236}">
                <a16:creationId xmlns="" xmlns:a16="http://schemas.microsoft.com/office/drawing/2014/main" id="{D79CE80D-0B43-4BC7-8FDD-6494B33437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5594" y="2082250"/>
            <a:ext cx="304736" cy="297754"/>
          </a:xfrm>
          <a:prstGeom prst="rect">
            <a:avLst/>
          </a:prstGeom>
        </p:spPr>
      </p:pic>
      <p:pic>
        <p:nvPicPr>
          <p:cNvPr id="20" name="tick">
            <a:extLst>
              <a:ext uri="{FF2B5EF4-FFF2-40B4-BE49-F238E27FC236}">
                <a16:creationId xmlns="" xmlns:a16="http://schemas.microsoft.com/office/drawing/2014/main" id="{FF978FD9-040C-48E4-AAF1-CCDF95935A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5594" y="4309409"/>
            <a:ext cx="304736" cy="297754"/>
          </a:xfrm>
          <a:prstGeom prst="rect">
            <a:avLst/>
          </a:prstGeom>
        </p:spPr>
      </p:pic>
      <p:pic>
        <p:nvPicPr>
          <p:cNvPr id="24" name="tick">
            <a:extLst>
              <a:ext uri="{FF2B5EF4-FFF2-40B4-BE49-F238E27FC236}">
                <a16:creationId xmlns="" xmlns:a16="http://schemas.microsoft.com/office/drawing/2014/main" id="{C3BDB894-08A0-4F3B-8F85-0C580CD9BC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5594" y="5189626"/>
            <a:ext cx="304736" cy="297754"/>
          </a:xfrm>
          <a:prstGeom prst="rect">
            <a:avLst/>
          </a:prstGeom>
        </p:spPr>
      </p:pic>
      <p:sp>
        <p:nvSpPr>
          <p:cNvPr id="26" name="TextBox 25"/>
          <p:cNvSpPr txBox="1"/>
          <p:nvPr/>
        </p:nvSpPr>
        <p:spPr>
          <a:xfrm>
            <a:off x="-8756" y="24036"/>
            <a:ext cx="7461076" cy="523220"/>
          </a:xfrm>
          <a:prstGeom prst="rect">
            <a:avLst/>
          </a:prstGeom>
          <a:noFill/>
        </p:spPr>
        <p:txBody>
          <a:bodyPr wrap="square" rtlCol="0">
            <a:spAutoFit/>
          </a:bodyPr>
          <a:lstStyle/>
          <a:p>
            <a:r>
              <a:rPr lang="en-GB" sz="2800" b="1" u="sng" dirty="0" smtClean="0"/>
              <a:t>Lesson </a:t>
            </a:r>
            <a:r>
              <a:rPr lang="en-GB" sz="2800" b="1" u="sng" dirty="0" smtClean="0"/>
              <a:t>2: 2D Shapes</a:t>
            </a:r>
            <a:endParaRPr lang="en-GB" sz="2800" b="1" u="sng" dirty="0"/>
          </a:p>
        </p:txBody>
      </p:sp>
    </p:spTree>
    <p:extLst>
      <p:ext uri="{BB962C8B-B14F-4D97-AF65-F5344CB8AC3E}">
        <p14:creationId xmlns:p14="http://schemas.microsoft.com/office/powerpoint/2010/main" val="4398815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9" presetClass="emph" presetSubtype="0" grpId="0" nodeType="clickEffect">
                                  <p:stCondLst>
                                    <p:cond delay="0"/>
                                  </p:stCondLst>
                                  <p:childTnLst>
                                    <p:set>
                                      <p:cBhvr>
                                        <p:cTn id="12" dur="indefinite"/>
                                        <p:tgtEl>
                                          <p:spTgt spid="15"/>
                                        </p:tgtEl>
                                        <p:attrNameLst>
                                          <p:attrName>style.opacity</p:attrName>
                                        </p:attrNameLst>
                                      </p:cBhvr>
                                      <p:to>
                                        <p:strVal val="0.5"/>
                                      </p:to>
                                    </p:set>
                                    <p:animEffect filter="image" prLst="opacity: 0.5">
                                      <p:cBhvr rctx="IE">
                                        <p:cTn id="13" dur="indefinite"/>
                                        <p:tgtEl>
                                          <p:spTgt spid="15"/>
                                        </p:tgtEl>
                                      </p:cBhvr>
                                    </p:animEffec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6"/>
                    </p:tgtEl>
                  </p:cond>
                </p:stCondLst>
                <p:endSync evt="end" delay="0">
                  <p:rtn val="all"/>
                </p:endSync>
                <p:childTnLst>
                  <p:par>
                    <p:cTn id="15" fill="hold">
                      <p:stCondLst>
                        <p:cond delay="0"/>
                      </p:stCondLst>
                      <p:childTnLst>
                        <p:par>
                          <p:cTn id="16" fill="hold">
                            <p:stCondLst>
                              <p:cond delay="0"/>
                            </p:stCondLst>
                            <p:childTnLst>
                              <p:par>
                                <p:cTn id="17" presetID="9" presetClass="emph" presetSubtype="0" grpId="0" nodeType="clickEffect">
                                  <p:stCondLst>
                                    <p:cond delay="0"/>
                                  </p:stCondLst>
                                  <p:childTnLst>
                                    <p:set>
                                      <p:cBhvr>
                                        <p:cTn id="18" dur="indefinite"/>
                                        <p:tgtEl>
                                          <p:spTgt spid="16"/>
                                        </p:tgtEl>
                                        <p:attrNameLst>
                                          <p:attrName>style.opacity</p:attrName>
                                        </p:attrNameLst>
                                      </p:cBhvr>
                                      <p:to>
                                        <p:strVal val="0.5"/>
                                      </p:to>
                                    </p:set>
                                    <p:animEffect filter="image" prLst="opacity: 0.5">
                                      <p:cBhvr rctx="IE">
                                        <p:cTn id="19" dur="indefinite"/>
                                        <p:tgtEl>
                                          <p:spTgt spid="16"/>
                                        </p:tgtEl>
                                      </p:cBhvr>
                                    </p:animEffec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p:stCondLst>
                        <p:cond delay="0"/>
                      </p:stCondLst>
                      <p:childTnLst>
                        <p:par>
                          <p:cTn id="22" fill="hold">
                            <p:stCondLst>
                              <p:cond delay="0"/>
                            </p:stCondLst>
                            <p:childTnLst>
                              <p:par>
                                <p:cTn id="23" presetID="9" presetClass="emph" presetSubtype="0" grpId="0" nodeType="clickEffect">
                                  <p:stCondLst>
                                    <p:cond delay="0"/>
                                  </p:stCondLst>
                                  <p:childTnLst>
                                    <p:set>
                                      <p:cBhvr>
                                        <p:cTn id="24" dur="indefinite"/>
                                        <p:tgtEl>
                                          <p:spTgt spid="17"/>
                                        </p:tgtEl>
                                        <p:attrNameLst>
                                          <p:attrName>style.opacity</p:attrName>
                                        </p:attrNameLst>
                                      </p:cBhvr>
                                      <p:to>
                                        <p:strVal val="0.5"/>
                                      </p:to>
                                    </p:set>
                                    <p:animEffect filter="image" prLst="opacity: 0.5">
                                      <p:cBhvr rctx="IE">
                                        <p:cTn id="25" dur="indefinite"/>
                                        <p:tgtEl>
                                          <p:spTgt spid="17"/>
                                        </p:tgtEl>
                                      </p:cBhvr>
                                    </p:animEffect>
                                  </p:childTnLst>
                                </p:cTn>
                              </p:par>
                            </p:childTnLst>
                          </p:cTn>
                        </p:par>
                      </p:childTnLst>
                    </p:cTn>
                  </p:par>
                </p:childTnLst>
              </p:cTn>
              <p:nextCondLst>
                <p:cond evt="onClick" delay="0">
                  <p:tgtEl>
                    <p:spTgt spid="17"/>
                  </p:tgtEl>
                </p:cond>
              </p:nextCondLst>
            </p:seq>
            <p:seq concurrent="1" nextAc="seek">
              <p:cTn id="26" restart="whenNotActive" fill="hold" evtFilter="cancelBubble" nodeType="interactiveSeq">
                <p:stCondLst>
                  <p:cond evt="onClick" delay="0">
                    <p:tgtEl>
                      <p:spTgt spid="18"/>
                    </p:tgtEl>
                  </p:cond>
                </p:stCondLst>
                <p:endSync evt="end" delay="0">
                  <p:rtn val="all"/>
                </p:endSync>
                <p:childTnLst>
                  <p:par>
                    <p:cTn id="27" fill="hold">
                      <p:stCondLst>
                        <p:cond delay="0"/>
                      </p:stCondLst>
                      <p:childTnLst>
                        <p:par>
                          <p:cTn id="28" fill="hold">
                            <p:stCondLst>
                              <p:cond delay="0"/>
                            </p:stCondLst>
                            <p:childTnLst>
                              <p:par>
                                <p:cTn id="29" presetID="9" presetClass="emph" presetSubtype="0" grpId="0" nodeType="clickEffect">
                                  <p:stCondLst>
                                    <p:cond delay="0"/>
                                  </p:stCondLst>
                                  <p:childTnLst>
                                    <p:set>
                                      <p:cBhvr>
                                        <p:cTn id="30" dur="indefinite"/>
                                        <p:tgtEl>
                                          <p:spTgt spid="18"/>
                                        </p:tgtEl>
                                        <p:attrNameLst>
                                          <p:attrName>style.opacity</p:attrName>
                                        </p:attrNameLst>
                                      </p:cBhvr>
                                      <p:to>
                                        <p:strVal val="0.5"/>
                                      </p:to>
                                    </p:set>
                                    <p:animEffect filter="image" prLst="opacity: 0.5">
                                      <p:cBhvr rctx="IE">
                                        <p:cTn id="31" dur="indefinite"/>
                                        <p:tgtEl>
                                          <p:spTgt spid="18"/>
                                        </p:tgtEl>
                                      </p:cBhvr>
                                    </p:animEffect>
                                  </p:childTnLst>
                                </p:cTn>
                              </p:par>
                            </p:childTnLst>
                          </p:cTn>
                        </p:par>
                      </p:childTnLst>
                    </p:cTn>
                  </p:par>
                </p:childTnLst>
              </p:cTn>
              <p:nextCondLst>
                <p:cond evt="onClick" delay="0">
                  <p:tgtEl>
                    <p:spTgt spid="18"/>
                  </p:tgtEl>
                </p:cond>
              </p:nextCondLst>
            </p:seq>
            <p:seq concurrent="1" nextAc="seek">
              <p:cTn id="32" restart="whenNotActive" fill="hold" evtFilter="cancelBubble" nodeType="interactiveSeq">
                <p:stCondLst>
                  <p:cond evt="onClick" delay="0">
                    <p:tgtEl>
                      <p:spTgt spid="19"/>
                    </p:tgtEl>
                  </p:cond>
                </p:stCondLst>
                <p:endSync evt="end" delay="0">
                  <p:rtn val="all"/>
                </p:endSync>
                <p:childTnLst>
                  <p:par>
                    <p:cTn id="33" fill="hold">
                      <p:stCondLst>
                        <p:cond delay="0"/>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childTnLst>
                          </p:cTn>
                        </p:par>
                      </p:childTnLst>
                    </p:cTn>
                  </p:par>
                </p:childTnLst>
              </p:cTn>
              <p:nextCondLst>
                <p:cond evt="onClick" delay="0">
                  <p:tgtEl>
                    <p:spTgt spid="19"/>
                  </p:tgtEl>
                </p:cond>
              </p:nextCondLst>
            </p:seq>
            <p:seq concurrent="1" nextAc="seek">
              <p:cTn id="43" restart="whenNotActive" fill="hold" evtFilter="cancelBubble" nodeType="interactiveSeq">
                <p:stCondLst>
                  <p:cond evt="onClick" delay="0">
                    <p:tgtEl>
                      <p:spTgt spid="21"/>
                    </p:tgtEl>
                  </p:cond>
                </p:stCondLst>
                <p:endSync evt="end" delay="0">
                  <p:rtn val="all"/>
                </p:endSync>
                <p:childTnLst>
                  <p:par>
                    <p:cTn id="44" fill="hold">
                      <p:stCondLst>
                        <p:cond delay="0"/>
                      </p:stCondLst>
                      <p:childTnLst>
                        <p:par>
                          <p:cTn id="45" fill="hold">
                            <p:stCondLst>
                              <p:cond delay="0"/>
                            </p:stCondLst>
                            <p:childTnLst>
                              <p:par>
                                <p:cTn id="46" presetID="9" presetClass="emph" presetSubtype="0" grpId="0" nodeType="clickEffect">
                                  <p:stCondLst>
                                    <p:cond delay="0"/>
                                  </p:stCondLst>
                                  <p:childTnLst>
                                    <p:set>
                                      <p:cBhvr>
                                        <p:cTn id="47" dur="indefinite"/>
                                        <p:tgtEl>
                                          <p:spTgt spid="21"/>
                                        </p:tgtEl>
                                        <p:attrNameLst>
                                          <p:attrName>style.opacity</p:attrName>
                                        </p:attrNameLst>
                                      </p:cBhvr>
                                      <p:to>
                                        <p:strVal val="0.5"/>
                                      </p:to>
                                    </p:set>
                                    <p:animEffect filter="image" prLst="opacity: 0.5">
                                      <p:cBhvr rctx="IE">
                                        <p:cTn id="48" dur="indefinite"/>
                                        <p:tgtEl>
                                          <p:spTgt spid="21"/>
                                        </p:tgtEl>
                                      </p:cBhvr>
                                    </p:animEffect>
                                  </p:childTnLst>
                                </p:cTn>
                              </p:par>
                            </p:childTnLst>
                          </p:cTn>
                        </p:par>
                      </p:childTnLst>
                    </p:cTn>
                  </p:par>
                </p:childTnLst>
              </p:cTn>
              <p:nextCondLst>
                <p:cond evt="onClick" delay="0">
                  <p:tgtEl>
                    <p:spTgt spid="21"/>
                  </p:tgtEl>
                </p:cond>
              </p:nextCondLst>
            </p:seq>
            <p:seq concurrent="1" nextAc="seek">
              <p:cTn id="49" restart="whenNotActive" fill="hold" evtFilter="cancelBubble" nodeType="interactiveSeq">
                <p:stCondLst>
                  <p:cond evt="onClick" delay="0">
                    <p:tgtEl>
                      <p:spTgt spid="22"/>
                    </p:tgtEl>
                  </p:cond>
                </p:stCondLst>
                <p:endSync evt="end" delay="0">
                  <p:rtn val="all"/>
                </p:endSync>
                <p:childTnLst>
                  <p:par>
                    <p:cTn id="50" fill="hold">
                      <p:stCondLst>
                        <p:cond delay="0"/>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500"/>
                                        <p:tgtEl>
                                          <p:spTgt spid="24"/>
                                        </p:tgtEl>
                                      </p:cBhvr>
                                    </p:animEffect>
                                  </p:childTnLst>
                                </p:cTn>
                              </p:par>
                            </p:childTnLst>
                          </p:cTn>
                        </p:par>
                      </p:childTnLst>
                    </p:cTn>
                  </p:par>
                </p:childTnLst>
              </p:cTn>
              <p:nextCondLst>
                <p:cond evt="onClick" delay="0">
                  <p:tgtEl>
                    <p:spTgt spid="22"/>
                  </p:tgtEl>
                </p:cond>
              </p:nextCondLst>
            </p:seq>
            <p:seq concurrent="1" nextAc="seek">
              <p:cTn id="70" restart="whenNotActive" fill="hold" evtFilter="cancelBubble" nodeType="interactiveSeq">
                <p:stCondLst>
                  <p:cond evt="onClick" delay="0">
                    <p:tgtEl>
                      <p:spTgt spid="23"/>
                    </p:tgtEl>
                  </p:cond>
                </p:stCondLst>
                <p:endSync evt="end" delay="0">
                  <p:rtn val="all"/>
                </p:endSync>
                <p:childTnLst>
                  <p:par>
                    <p:cTn id="71" fill="hold">
                      <p:stCondLst>
                        <p:cond delay="0"/>
                      </p:stCondLst>
                      <p:childTnLst>
                        <p:par>
                          <p:cTn id="72" fill="hold">
                            <p:stCondLst>
                              <p:cond delay="0"/>
                            </p:stCondLst>
                            <p:childTnLst>
                              <p:par>
                                <p:cTn id="73" presetID="9" presetClass="emph" presetSubtype="0" grpId="0" nodeType="clickEffect">
                                  <p:stCondLst>
                                    <p:cond delay="0"/>
                                  </p:stCondLst>
                                  <p:childTnLst>
                                    <p:set>
                                      <p:cBhvr>
                                        <p:cTn id="74" dur="indefinite"/>
                                        <p:tgtEl>
                                          <p:spTgt spid="23"/>
                                        </p:tgtEl>
                                        <p:attrNameLst>
                                          <p:attrName>style.opacity</p:attrName>
                                        </p:attrNameLst>
                                      </p:cBhvr>
                                      <p:to>
                                        <p:strVal val="0.5"/>
                                      </p:to>
                                    </p:set>
                                    <p:animEffect filter="image" prLst="opacity: 0.5">
                                      <p:cBhvr rctx="IE">
                                        <p:cTn id="75" dur="indefinite"/>
                                        <p:tgtEl>
                                          <p:spTgt spid="23"/>
                                        </p:tgtEl>
                                      </p:cBhvr>
                                    </p:animEffect>
                                  </p:childTnLst>
                                </p:cTn>
                              </p:par>
                            </p:childTnLst>
                          </p:cTn>
                        </p:par>
                      </p:childTnLst>
                    </p:cTn>
                  </p:par>
                </p:childTnLst>
              </p:cTn>
              <p:nextCondLst>
                <p:cond evt="onClick" delay="0">
                  <p:tgtEl>
                    <p:spTgt spid="23"/>
                  </p:tgtEl>
                </p:cond>
              </p:nextCondLst>
            </p:seq>
          </p:childTnLst>
        </p:cTn>
      </p:par>
    </p:tnLst>
    <p:bldLst>
      <p:bldP spid="15" grpId="0" animBg="1"/>
      <p:bldP spid="16" grpId="0" animBg="1"/>
      <p:bldP spid="17" grpId="0" animBg="1"/>
      <p:bldP spid="18" grpId="0" animBg="1"/>
      <p:bldP spid="21" grpId="0" animBg="1"/>
      <p:bldP spid="2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FC6E86D-4906-482E-8C01-CC126FB93770}"/>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dirty="0"/>
              <a:t>Which of these descriptions match this shape?</a:t>
            </a:r>
          </a:p>
        </p:txBody>
      </p:sp>
      <p:sp>
        <p:nvSpPr>
          <p:cNvPr id="14" name="1">
            <a:extLst>
              <a:ext uri="{FF2B5EF4-FFF2-40B4-BE49-F238E27FC236}">
                <a16:creationId xmlns="" xmlns:a16="http://schemas.microsoft.com/office/drawing/2014/main" id="{599290F0-6612-487A-9FD7-A6570808CED7}"/>
              </a:ext>
            </a:extLst>
          </p:cNvPr>
          <p:cNvSpPr/>
          <p:nvPr/>
        </p:nvSpPr>
        <p:spPr>
          <a:xfrm>
            <a:off x="906463" y="2039646"/>
            <a:ext cx="2613024"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5 straight sides.</a:t>
            </a:r>
            <a:endParaRPr lang="en-GB" spc="-30" dirty="0">
              <a:solidFill>
                <a:srgbClr val="013F7B"/>
              </a:solidFill>
            </a:endParaRPr>
          </a:p>
        </p:txBody>
      </p:sp>
      <p:pic>
        <p:nvPicPr>
          <p:cNvPr id="3" name="Picture 2">
            <a:extLst>
              <a:ext uri="{FF2B5EF4-FFF2-40B4-BE49-F238E27FC236}">
                <a16:creationId xmlns="" xmlns:a16="http://schemas.microsoft.com/office/drawing/2014/main" id="{0D2B2340-DF08-4C92-9D9B-CFAB4226AE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74694" y="2221176"/>
            <a:ext cx="3638809" cy="3638809"/>
          </a:xfrm>
          <a:prstGeom prst="rect">
            <a:avLst/>
          </a:prstGeom>
        </p:spPr>
      </p:pic>
      <p:sp>
        <p:nvSpPr>
          <p:cNvPr id="15" name="2">
            <a:extLst>
              <a:ext uri="{FF2B5EF4-FFF2-40B4-BE49-F238E27FC236}">
                <a16:creationId xmlns="" xmlns:a16="http://schemas.microsoft.com/office/drawing/2014/main" id="{A3BA61DF-8A24-459D-9107-ACC7808E1E5C}"/>
              </a:ext>
            </a:extLst>
          </p:cNvPr>
          <p:cNvSpPr/>
          <p:nvPr/>
        </p:nvSpPr>
        <p:spPr>
          <a:xfrm>
            <a:off x="906463" y="2483749"/>
            <a:ext cx="2613024"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6 angles.</a:t>
            </a:r>
            <a:endParaRPr lang="en-GB" spc="-30" dirty="0">
              <a:solidFill>
                <a:srgbClr val="013F7B"/>
              </a:solidFill>
            </a:endParaRPr>
          </a:p>
        </p:txBody>
      </p:sp>
      <p:sp>
        <p:nvSpPr>
          <p:cNvPr id="16" name="3">
            <a:extLst>
              <a:ext uri="{FF2B5EF4-FFF2-40B4-BE49-F238E27FC236}">
                <a16:creationId xmlns="" xmlns:a16="http://schemas.microsoft.com/office/drawing/2014/main" id="{EED8C4DA-2185-4091-87FC-FA4127580212}"/>
              </a:ext>
            </a:extLst>
          </p:cNvPr>
          <p:cNvSpPr/>
          <p:nvPr/>
        </p:nvSpPr>
        <p:spPr>
          <a:xfrm>
            <a:off x="906463" y="2927852"/>
            <a:ext cx="2613024"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am a hexagon.</a:t>
            </a:r>
            <a:endParaRPr lang="en-GB" spc="-30" dirty="0">
              <a:solidFill>
                <a:srgbClr val="013F7B"/>
              </a:solidFill>
            </a:endParaRPr>
          </a:p>
        </p:txBody>
      </p:sp>
      <p:sp>
        <p:nvSpPr>
          <p:cNvPr id="17" name="4">
            <a:extLst>
              <a:ext uri="{FF2B5EF4-FFF2-40B4-BE49-F238E27FC236}">
                <a16:creationId xmlns="" xmlns:a16="http://schemas.microsoft.com/office/drawing/2014/main" id="{B051DAAD-BBD6-4799-B823-F4DE32222304}"/>
              </a:ext>
            </a:extLst>
          </p:cNvPr>
          <p:cNvSpPr/>
          <p:nvPr/>
        </p:nvSpPr>
        <p:spPr>
          <a:xfrm>
            <a:off x="906464" y="3371955"/>
            <a:ext cx="2625724"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6 straight sides.</a:t>
            </a:r>
            <a:endParaRPr lang="en-GB" spc="-30" dirty="0">
              <a:solidFill>
                <a:srgbClr val="013F7B"/>
              </a:solidFill>
            </a:endParaRPr>
          </a:p>
        </p:txBody>
      </p:sp>
      <p:sp>
        <p:nvSpPr>
          <p:cNvPr id="18" name="5">
            <a:extLst>
              <a:ext uri="{FF2B5EF4-FFF2-40B4-BE49-F238E27FC236}">
                <a16:creationId xmlns="" xmlns:a16="http://schemas.microsoft.com/office/drawing/2014/main" id="{2AFC87E0-C258-48C0-8CD2-DF4F1899BD20}"/>
              </a:ext>
            </a:extLst>
          </p:cNvPr>
          <p:cNvSpPr/>
          <p:nvPr/>
        </p:nvSpPr>
        <p:spPr>
          <a:xfrm>
            <a:off x="906464" y="3816058"/>
            <a:ext cx="2625724"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8 angles.</a:t>
            </a:r>
            <a:endParaRPr lang="en-GB" spc="-30" dirty="0">
              <a:solidFill>
                <a:srgbClr val="013F7B"/>
              </a:solidFill>
            </a:endParaRPr>
          </a:p>
        </p:txBody>
      </p:sp>
      <p:sp>
        <p:nvSpPr>
          <p:cNvPr id="19" name="6">
            <a:extLst>
              <a:ext uri="{FF2B5EF4-FFF2-40B4-BE49-F238E27FC236}">
                <a16:creationId xmlns="" xmlns:a16="http://schemas.microsoft.com/office/drawing/2014/main" id="{E8A9C5BC-F9C7-4BDD-B187-F5ABFE21C96B}"/>
              </a:ext>
            </a:extLst>
          </p:cNvPr>
          <p:cNvSpPr/>
          <p:nvPr/>
        </p:nvSpPr>
        <p:spPr>
          <a:xfrm>
            <a:off x="906463" y="4260161"/>
            <a:ext cx="2616199"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am a pentagon.</a:t>
            </a:r>
            <a:endParaRPr lang="en-GB" spc="-30" dirty="0">
              <a:solidFill>
                <a:srgbClr val="013F7B"/>
              </a:solidFill>
            </a:endParaRPr>
          </a:p>
        </p:txBody>
      </p:sp>
      <p:sp>
        <p:nvSpPr>
          <p:cNvPr id="21" name="7">
            <a:extLst>
              <a:ext uri="{FF2B5EF4-FFF2-40B4-BE49-F238E27FC236}">
                <a16:creationId xmlns="" xmlns:a16="http://schemas.microsoft.com/office/drawing/2014/main" id="{C58009D5-95BE-46AA-9179-7203AD0C5591}"/>
              </a:ext>
            </a:extLst>
          </p:cNvPr>
          <p:cNvSpPr/>
          <p:nvPr/>
        </p:nvSpPr>
        <p:spPr>
          <a:xfrm>
            <a:off x="906463" y="4704264"/>
            <a:ext cx="2616201"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8 straight sides.</a:t>
            </a:r>
            <a:endParaRPr lang="en-GB" spc="-30" dirty="0">
              <a:solidFill>
                <a:srgbClr val="013F7B"/>
              </a:solidFill>
            </a:endParaRPr>
          </a:p>
        </p:txBody>
      </p:sp>
      <p:sp>
        <p:nvSpPr>
          <p:cNvPr id="22" name="8">
            <a:extLst>
              <a:ext uri="{FF2B5EF4-FFF2-40B4-BE49-F238E27FC236}">
                <a16:creationId xmlns="" xmlns:a16="http://schemas.microsoft.com/office/drawing/2014/main" id="{0E70E2BE-2181-4C8A-9829-3F433E2C4282}"/>
              </a:ext>
            </a:extLst>
          </p:cNvPr>
          <p:cNvSpPr/>
          <p:nvPr/>
        </p:nvSpPr>
        <p:spPr>
          <a:xfrm>
            <a:off x="906463" y="5148367"/>
            <a:ext cx="2616201"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have 5 angles.</a:t>
            </a:r>
            <a:endParaRPr lang="en-GB" spc="-30" dirty="0">
              <a:solidFill>
                <a:srgbClr val="013F7B"/>
              </a:solidFill>
            </a:endParaRPr>
          </a:p>
        </p:txBody>
      </p:sp>
      <p:sp>
        <p:nvSpPr>
          <p:cNvPr id="23" name="9">
            <a:extLst>
              <a:ext uri="{FF2B5EF4-FFF2-40B4-BE49-F238E27FC236}">
                <a16:creationId xmlns="" xmlns:a16="http://schemas.microsoft.com/office/drawing/2014/main" id="{8B7E7000-7B25-4F17-BC59-50F1CF5D8BF1}"/>
              </a:ext>
            </a:extLst>
          </p:cNvPr>
          <p:cNvSpPr/>
          <p:nvPr/>
        </p:nvSpPr>
        <p:spPr>
          <a:xfrm>
            <a:off x="906463" y="5592471"/>
            <a:ext cx="2616201" cy="386054"/>
          </a:xfrm>
          <a:prstGeom prst="rect">
            <a:avLst/>
          </a:prstGeom>
          <a:solidFill>
            <a:srgbClr val="4EB2E5"/>
          </a:solidFill>
        </p:spPr>
        <p:txBody>
          <a:bodyPr wrap="square" lIns="180000" tIns="36000" rIns="180000" bIns="72000" anchor="ctr">
            <a:spAutoFit/>
          </a:bodyPr>
          <a:lstStyle/>
          <a:p>
            <a:r>
              <a:rPr lang="en-GB" altLang="en-US" spc="-30" dirty="0">
                <a:solidFill>
                  <a:srgbClr val="013F7B"/>
                </a:solidFill>
              </a:rPr>
              <a:t>I am an octagon.</a:t>
            </a:r>
            <a:endParaRPr lang="en-GB" spc="-30" dirty="0">
              <a:solidFill>
                <a:srgbClr val="013F7B"/>
              </a:solidFill>
            </a:endParaRPr>
          </a:p>
        </p:txBody>
      </p:sp>
      <p:pic>
        <p:nvPicPr>
          <p:cNvPr id="4" name="tick">
            <a:extLst>
              <a:ext uri="{FF2B5EF4-FFF2-40B4-BE49-F238E27FC236}">
                <a16:creationId xmlns="" xmlns:a16="http://schemas.microsoft.com/office/drawing/2014/main" id="{D79CE80D-0B43-4BC7-8FDD-6494B33437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5594" y="3825592"/>
            <a:ext cx="304736" cy="297754"/>
          </a:xfrm>
          <a:prstGeom prst="rect">
            <a:avLst/>
          </a:prstGeom>
        </p:spPr>
      </p:pic>
      <p:pic>
        <p:nvPicPr>
          <p:cNvPr id="24" name="tick">
            <a:extLst>
              <a:ext uri="{FF2B5EF4-FFF2-40B4-BE49-F238E27FC236}">
                <a16:creationId xmlns="" xmlns:a16="http://schemas.microsoft.com/office/drawing/2014/main" id="{C3BDB894-08A0-4F3B-8F85-0C580CD9BC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5594" y="4745245"/>
            <a:ext cx="304736" cy="297754"/>
          </a:xfrm>
          <a:prstGeom prst="rect">
            <a:avLst/>
          </a:prstGeom>
        </p:spPr>
      </p:pic>
      <p:pic>
        <p:nvPicPr>
          <p:cNvPr id="25" name="tick">
            <a:extLst>
              <a:ext uri="{FF2B5EF4-FFF2-40B4-BE49-F238E27FC236}">
                <a16:creationId xmlns="" xmlns:a16="http://schemas.microsoft.com/office/drawing/2014/main" id="{897ECB3D-08E0-4DF2-B5A8-B03D53A88D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5594" y="5634008"/>
            <a:ext cx="304736" cy="297754"/>
          </a:xfrm>
          <a:prstGeom prst="rect">
            <a:avLst/>
          </a:prstGeom>
        </p:spPr>
      </p:pic>
      <p:sp>
        <p:nvSpPr>
          <p:cNvPr id="20" name="TextBox 19"/>
          <p:cNvSpPr txBox="1"/>
          <p:nvPr/>
        </p:nvSpPr>
        <p:spPr>
          <a:xfrm>
            <a:off x="-8756" y="24036"/>
            <a:ext cx="7461076" cy="523220"/>
          </a:xfrm>
          <a:prstGeom prst="rect">
            <a:avLst/>
          </a:prstGeom>
          <a:noFill/>
        </p:spPr>
        <p:txBody>
          <a:bodyPr wrap="square" rtlCol="0">
            <a:spAutoFit/>
          </a:bodyPr>
          <a:lstStyle/>
          <a:p>
            <a:r>
              <a:rPr lang="en-GB" sz="2800" b="1" u="sng" dirty="0" smtClean="0"/>
              <a:t>Lesson </a:t>
            </a:r>
            <a:r>
              <a:rPr lang="en-GB" sz="2800" b="1" u="sng" dirty="0" smtClean="0"/>
              <a:t>2: 2D Shapes</a:t>
            </a:r>
            <a:endParaRPr lang="en-GB" sz="2800" b="1" u="sng" dirty="0"/>
          </a:p>
        </p:txBody>
      </p:sp>
    </p:spTree>
    <p:extLst>
      <p:ext uri="{BB962C8B-B14F-4D97-AF65-F5344CB8AC3E}">
        <p14:creationId xmlns:p14="http://schemas.microsoft.com/office/powerpoint/2010/main" val="20057373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9" presetClass="emph" presetSubtype="0" grpId="0" nodeType="clickEffect">
                                  <p:stCondLst>
                                    <p:cond delay="0"/>
                                  </p:stCondLst>
                                  <p:childTnLst>
                                    <p:set>
                                      <p:cBhvr>
                                        <p:cTn id="6" dur="indefinite"/>
                                        <p:tgtEl>
                                          <p:spTgt spid="14"/>
                                        </p:tgtEl>
                                        <p:attrNameLst>
                                          <p:attrName>style.opacity</p:attrName>
                                        </p:attrNameLst>
                                      </p:cBhvr>
                                      <p:to>
                                        <p:strVal val="0.5"/>
                                      </p:to>
                                    </p:set>
                                    <p:animEffect filter="image" prLst="opacity: 0.5">
                                      <p:cBhvr rctx="IE">
                                        <p:cTn id="7" dur="indefinite"/>
                                        <p:tgtEl>
                                          <p:spTgt spid="14"/>
                                        </p:tgtEl>
                                      </p:cBhvr>
                                    </p:animEffec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9" presetClass="emph" presetSubtype="0" grpId="0" nodeType="clickEffect">
                                  <p:stCondLst>
                                    <p:cond delay="0"/>
                                  </p:stCondLst>
                                  <p:childTnLst>
                                    <p:set>
                                      <p:cBhvr>
                                        <p:cTn id="12" dur="indefinite"/>
                                        <p:tgtEl>
                                          <p:spTgt spid="15"/>
                                        </p:tgtEl>
                                        <p:attrNameLst>
                                          <p:attrName>style.opacity</p:attrName>
                                        </p:attrNameLst>
                                      </p:cBhvr>
                                      <p:to>
                                        <p:strVal val="0.5"/>
                                      </p:to>
                                    </p:set>
                                    <p:animEffect filter="image" prLst="opacity: 0.5">
                                      <p:cBhvr rctx="IE">
                                        <p:cTn id="13" dur="indefinite"/>
                                        <p:tgtEl>
                                          <p:spTgt spid="15"/>
                                        </p:tgtEl>
                                      </p:cBhvr>
                                    </p:animEffec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6"/>
                    </p:tgtEl>
                  </p:cond>
                </p:stCondLst>
                <p:endSync evt="end" delay="0">
                  <p:rtn val="all"/>
                </p:endSync>
                <p:childTnLst>
                  <p:par>
                    <p:cTn id="15" fill="hold">
                      <p:stCondLst>
                        <p:cond delay="0"/>
                      </p:stCondLst>
                      <p:childTnLst>
                        <p:par>
                          <p:cTn id="16" fill="hold">
                            <p:stCondLst>
                              <p:cond delay="0"/>
                            </p:stCondLst>
                            <p:childTnLst>
                              <p:par>
                                <p:cTn id="17" presetID="9" presetClass="emph" presetSubtype="0" grpId="0" nodeType="clickEffect">
                                  <p:stCondLst>
                                    <p:cond delay="0"/>
                                  </p:stCondLst>
                                  <p:childTnLst>
                                    <p:set>
                                      <p:cBhvr>
                                        <p:cTn id="18" dur="indefinite"/>
                                        <p:tgtEl>
                                          <p:spTgt spid="16"/>
                                        </p:tgtEl>
                                        <p:attrNameLst>
                                          <p:attrName>style.opacity</p:attrName>
                                        </p:attrNameLst>
                                      </p:cBhvr>
                                      <p:to>
                                        <p:strVal val="0.5"/>
                                      </p:to>
                                    </p:set>
                                    <p:animEffect filter="image" prLst="opacity: 0.5">
                                      <p:cBhvr rctx="IE">
                                        <p:cTn id="19" dur="indefinite"/>
                                        <p:tgtEl>
                                          <p:spTgt spid="16"/>
                                        </p:tgtEl>
                                      </p:cBhvr>
                                    </p:animEffec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p:stCondLst>
                        <p:cond delay="0"/>
                      </p:stCondLst>
                      <p:childTnLst>
                        <p:par>
                          <p:cTn id="22" fill="hold">
                            <p:stCondLst>
                              <p:cond delay="0"/>
                            </p:stCondLst>
                            <p:childTnLst>
                              <p:par>
                                <p:cTn id="23" presetID="9" presetClass="emph" presetSubtype="0" grpId="0" nodeType="clickEffect">
                                  <p:stCondLst>
                                    <p:cond delay="0"/>
                                  </p:stCondLst>
                                  <p:childTnLst>
                                    <p:set>
                                      <p:cBhvr>
                                        <p:cTn id="24" dur="indefinite"/>
                                        <p:tgtEl>
                                          <p:spTgt spid="17"/>
                                        </p:tgtEl>
                                        <p:attrNameLst>
                                          <p:attrName>style.opacity</p:attrName>
                                        </p:attrNameLst>
                                      </p:cBhvr>
                                      <p:to>
                                        <p:strVal val="0.5"/>
                                      </p:to>
                                    </p:set>
                                    <p:animEffect filter="image" prLst="opacity: 0.5">
                                      <p:cBhvr rctx="IE">
                                        <p:cTn id="25" dur="indefinite"/>
                                        <p:tgtEl>
                                          <p:spTgt spid="17"/>
                                        </p:tgtEl>
                                      </p:cBhvr>
                                    </p:animEffect>
                                  </p:childTnLst>
                                </p:cTn>
                              </p:par>
                            </p:childTnLst>
                          </p:cTn>
                        </p:par>
                      </p:childTnLst>
                    </p:cTn>
                  </p:par>
                </p:childTnLst>
              </p:cTn>
              <p:nextCondLst>
                <p:cond evt="onClick" delay="0">
                  <p:tgtEl>
                    <p:spTgt spid="17"/>
                  </p:tgtEl>
                </p:cond>
              </p:nextCondLst>
            </p:seq>
            <p:seq concurrent="1" nextAc="seek">
              <p:cTn id="26" restart="whenNotActive" fill="hold" evtFilter="cancelBubble" nodeType="interactiveSeq">
                <p:stCondLst>
                  <p:cond evt="onClick" delay="0">
                    <p:tgtEl>
                      <p:spTgt spid="18"/>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childTnLst>
                    </p:cTn>
                  </p:par>
                </p:childTnLst>
              </p:cTn>
              <p:nextCondLst>
                <p:cond evt="onClick" delay="0">
                  <p:tgtEl>
                    <p:spTgt spid="18"/>
                  </p:tgtEl>
                </p:cond>
              </p:nextCondLst>
            </p:seq>
            <p:seq concurrent="1" nextAc="seek">
              <p:cTn id="32" restart="whenNotActive" fill="hold" evtFilter="cancelBubble" nodeType="interactiveSeq">
                <p:stCondLst>
                  <p:cond evt="onClick" delay="0">
                    <p:tgtEl>
                      <p:spTgt spid="19"/>
                    </p:tgtEl>
                  </p:cond>
                </p:stCondLst>
                <p:endSync evt="end" delay="0">
                  <p:rtn val="all"/>
                </p:endSync>
                <p:childTnLst>
                  <p:par>
                    <p:cTn id="33" fill="hold">
                      <p:stCondLst>
                        <p:cond delay="0"/>
                      </p:stCondLst>
                      <p:childTnLst>
                        <p:par>
                          <p:cTn id="34" fill="hold">
                            <p:stCondLst>
                              <p:cond delay="0"/>
                            </p:stCondLst>
                            <p:childTnLst>
                              <p:par>
                                <p:cTn id="35" presetID="9" presetClass="emph" presetSubtype="0" grpId="0" nodeType="clickEffect">
                                  <p:stCondLst>
                                    <p:cond delay="0"/>
                                  </p:stCondLst>
                                  <p:childTnLst>
                                    <p:set>
                                      <p:cBhvr>
                                        <p:cTn id="36" dur="indefinite"/>
                                        <p:tgtEl>
                                          <p:spTgt spid="19"/>
                                        </p:tgtEl>
                                        <p:attrNameLst>
                                          <p:attrName>style.opacity</p:attrName>
                                        </p:attrNameLst>
                                      </p:cBhvr>
                                      <p:to>
                                        <p:strVal val="0.5"/>
                                      </p:to>
                                    </p:set>
                                    <p:animEffect filter="image" prLst="opacity: 0.5">
                                      <p:cBhvr rctx="IE">
                                        <p:cTn id="37" dur="indefinite"/>
                                        <p:tgtEl>
                                          <p:spTgt spid="19"/>
                                        </p:tgtEl>
                                      </p:cBhvr>
                                    </p:animEffect>
                                  </p:childTnLst>
                                </p:cTn>
                              </p:par>
                            </p:childTnLst>
                          </p:cTn>
                        </p:par>
                      </p:childTnLst>
                    </p:cTn>
                  </p:par>
                </p:childTnLst>
              </p:cTn>
              <p:nextCondLst>
                <p:cond evt="onClick" delay="0">
                  <p:tgtEl>
                    <p:spTgt spid="19"/>
                  </p:tgtEl>
                </p:cond>
              </p:nextCondLst>
            </p:seq>
            <p:seq concurrent="1" nextAc="seek">
              <p:cTn id="38" restart="whenNotActive" fill="hold" evtFilter="cancelBubble" nodeType="interactiveSeq">
                <p:stCondLst>
                  <p:cond evt="onClick" delay="0">
                    <p:tgtEl>
                      <p:spTgt spid="21"/>
                    </p:tgtEl>
                  </p:cond>
                </p:stCondLst>
                <p:endSync evt="end" delay="0">
                  <p:rtn val="all"/>
                </p:endSync>
                <p:childTnLst>
                  <p:par>
                    <p:cTn id="39" fill="hold">
                      <p:stCondLst>
                        <p:cond delay="0"/>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childTnLst>
                    </p:cTn>
                  </p:par>
                </p:childTnLst>
              </p:cTn>
              <p:nextCondLst>
                <p:cond evt="onClick" delay="0">
                  <p:tgtEl>
                    <p:spTgt spid="21"/>
                  </p:tgtEl>
                </p:cond>
              </p:nextCondLst>
            </p:seq>
            <p:seq concurrent="1" nextAc="seek">
              <p:cTn id="59" restart="whenNotActive" fill="hold" evtFilter="cancelBubble" nodeType="interactiveSeq">
                <p:stCondLst>
                  <p:cond evt="onClick" delay="0">
                    <p:tgtEl>
                      <p:spTgt spid="22"/>
                    </p:tgtEl>
                  </p:cond>
                </p:stCondLst>
                <p:endSync evt="end" delay="0">
                  <p:rtn val="all"/>
                </p:endSync>
                <p:childTnLst>
                  <p:par>
                    <p:cTn id="60" fill="hold">
                      <p:stCondLst>
                        <p:cond delay="0"/>
                      </p:stCondLst>
                      <p:childTnLst>
                        <p:par>
                          <p:cTn id="61" fill="hold">
                            <p:stCondLst>
                              <p:cond delay="0"/>
                            </p:stCondLst>
                            <p:childTnLst>
                              <p:par>
                                <p:cTn id="62" presetID="9" presetClass="emph" presetSubtype="0" grpId="0" nodeType="clickEffect">
                                  <p:stCondLst>
                                    <p:cond delay="0"/>
                                  </p:stCondLst>
                                  <p:childTnLst>
                                    <p:set>
                                      <p:cBhvr>
                                        <p:cTn id="63" dur="indefinite"/>
                                        <p:tgtEl>
                                          <p:spTgt spid="22"/>
                                        </p:tgtEl>
                                        <p:attrNameLst>
                                          <p:attrName>style.opacity</p:attrName>
                                        </p:attrNameLst>
                                      </p:cBhvr>
                                      <p:to>
                                        <p:strVal val="0.5"/>
                                      </p:to>
                                    </p:set>
                                    <p:animEffect filter="image" prLst="opacity: 0.5">
                                      <p:cBhvr rctx="IE">
                                        <p:cTn id="64" dur="indefinite"/>
                                        <p:tgtEl>
                                          <p:spTgt spid="22"/>
                                        </p:tgtEl>
                                      </p:cBhvr>
                                    </p:animEffect>
                                  </p:childTnLst>
                                </p:cTn>
                              </p:par>
                            </p:childTnLst>
                          </p:cTn>
                        </p:par>
                      </p:childTnLst>
                    </p:cTn>
                  </p:par>
                </p:childTnLst>
              </p:cTn>
              <p:nextCondLst>
                <p:cond evt="onClick" delay="0">
                  <p:tgtEl>
                    <p:spTgt spid="22"/>
                  </p:tgtEl>
                </p:cond>
              </p:nextCondLst>
            </p:seq>
            <p:seq concurrent="1" nextAc="seek">
              <p:cTn id="65" restart="whenNotActive" fill="hold" evtFilter="cancelBubble" nodeType="interactiveSeq">
                <p:stCondLst>
                  <p:cond evt="onClick" delay="0">
                    <p:tgtEl>
                      <p:spTgt spid="23"/>
                    </p:tgtEl>
                  </p:cond>
                </p:stCondLst>
                <p:endSync evt="end" delay="0">
                  <p:rtn val="all"/>
                </p:endSync>
                <p:childTnLst>
                  <p:par>
                    <p:cTn id="66" fill="hold">
                      <p:stCondLst>
                        <p:cond delay="0"/>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500"/>
                                        <p:tgtEl>
                                          <p:spTgt spid="25"/>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25"/>
                                        </p:tgtEl>
                                        <p:attrNameLst>
                                          <p:attrName>style.visibility</p:attrName>
                                        </p:attrNameLst>
                                      </p:cBhvr>
                                      <p:to>
                                        <p:strVal val="visible"/>
                                      </p:to>
                                    </p:set>
                                    <p:animEffect transition="in" filter="fade">
                                      <p:cBhvr>
                                        <p:cTn id="90" dur="500"/>
                                        <p:tgtEl>
                                          <p:spTgt spid="25"/>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nodeType="clickEffect">
                                  <p:stCondLst>
                                    <p:cond delay="0"/>
                                  </p:stCondLst>
                                  <p:childTnLst>
                                    <p:set>
                                      <p:cBhvr>
                                        <p:cTn id="94" dur="1" fill="hold">
                                          <p:stCondLst>
                                            <p:cond delay="0"/>
                                          </p:stCondLst>
                                        </p:cTn>
                                        <p:tgtEl>
                                          <p:spTgt spid="25"/>
                                        </p:tgtEl>
                                        <p:attrNameLst>
                                          <p:attrName>style.visibility</p:attrName>
                                        </p:attrNameLst>
                                      </p:cBhvr>
                                      <p:to>
                                        <p:strVal val="visible"/>
                                      </p:to>
                                    </p:set>
                                    <p:animEffect transition="in" filter="fade">
                                      <p:cBhvr>
                                        <p:cTn id="95" dur="500"/>
                                        <p:tgtEl>
                                          <p:spTgt spid="25"/>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nodeType="click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fade">
                                      <p:cBhvr>
                                        <p:cTn id="100" dur="500"/>
                                        <p:tgtEl>
                                          <p:spTgt spid="25"/>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nodeType="clickEffect">
                                  <p:stCondLst>
                                    <p:cond delay="0"/>
                                  </p:stCondLst>
                                  <p:childTnLst>
                                    <p:set>
                                      <p:cBhvr>
                                        <p:cTn id="104" dur="1" fill="hold">
                                          <p:stCondLst>
                                            <p:cond delay="0"/>
                                          </p:stCondLst>
                                        </p:cTn>
                                        <p:tgtEl>
                                          <p:spTgt spid="25"/>
                                        </p:tgtEl>
                                        <p:attrNameLst>
                                          <p:attrName>style.visibility</p:attrName>
                                        </p:attrNameLst>
                                      </p:cBhvr>
                                      <p:to>
                                        <p:strVal val="visible"/>
                                      </p:to>
                                    </p:set>
                                    <p:animEffect transition="in" filter="fade">
                                      <p:cBhvr>
                                        <p:cTn id="105" dur="500"/>
                                        <p:tgtEl>
                                          <p:spTgt spid="25"/>
                                        </p:tgtEl>
                                      </p:cBhvr>
                                    </p:animEffect>
                                  </p:childTnLst>
                                </p:cTn>
                              </p:par>
                            </p:childTnLst>
                          </p:cTn>
                        </p:par>
                      </p:childTnLst>
                    </p:cTn>
                  </p:par>
                </p:childTnLst>
              </p:cTn>
              <p:nextCondLst>
                <p:cond evt="onClick" delay="0">
                  <p:tgtEl>
                    <p:spTgt spid="23"/>
                  </p:tgtEl>
                </p:cond>
              </p:nextCondLst>
            </p:seq>
          </p:childTnLst>
        </p:cTn>
      </p:par>
    </p:tnLst>
    <p:bldLst>
      <p:bldP spid="14" grpId="0" animBg="1"/>
      <p:bldP spid="15" grpId="0" animBg="1"/>
      <p:bldP spid="16" grpId="0" animBg="1"/>
      <p:bldP spid="17" grpId="0" animBg="1"/>
      <p:bldP spid="19" grpId="0" animBg="1"/>
      <p:bldP spid="2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 xmlns:a16="http://schemas.microsoft.com/office/drawing/2014/main" id="{3C505F5F-F3B6-4ABD-9828-985038ECF032}"/>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dirty="0"/>
              <a:t>Can you think of a shape which:</a:t>
            </a:r>
          </a:p>
        </p:txBody>
      </p:sp>
      <p:sp>
        <p:nvSpPr>
          <p:cNvPr id="31" name="Rectangle 30">
            <a:extLst>
              <a:ext uri="{FF2B5EF4-FFF2-40B4-BE49-F238E27FC236}">
                <a16:creationId xmlns="" xmlns:a16="http://schemas.microsoft.com/office/drawing/2014/main" id="{ED062130-CE9C-4D61-8D05-630B54E3738C}"/>
              </a:ext>
            </a:extLst>
          </p:cNvPr>
          <p:cNvSpPr/>
          <p:nvPr/>
        </p:nvSpPr>
        <p:spPr>
          <a:xfrm>
            <a:off x="5639527" y="5723493"/>
            <a:ext cx="1124026" cy="369332"/>
          </a:xfrm>
          <a:prstGeom prst="rect">
            <a:avLst/>
          </a:prstGeom>
        </p:spPr>
        <p:txBody>
          <a:bodyPr wrap="none">
            <a:spAutoFit/>
          </a:bodyPr>
          <a:lstStyle/>
          <a:p>
            <a:r>
              <a:rPr lang="en-GB" dirty="0"/>
              <a:t>rectangle</a:t>
            </a:r>
          </a:p>
        </p:txBody>
      </p:sp>
      <p:sp>
        <p:nvSpPr>
          <p:cNvPr id="32" name="Rectangle 31">
            <a:extLst>
              <a:ext uri="{FF2B5EF4-FFF2-40B4-BE49-F238E27FC236}">
                <a16:creationId xmlns="" xmlns:a16="http://schemas.microsoft.com/office/drawing/2014/main" id="{1A8DE614-A839-48A3-BA47-47AD826CC2A6}"/>
              </a:ext>
            </a:extLst>
          </p:cNvPr>
          <p:cNvSpPr/>
          <p:nvPr/>
        </p:nvSpPr>
        <p:spPr>
          <a:xfrm>
            <a:off x="787710" y="1670512"/>
            <a:ext cx="3373039" cy="369332"/>
          </a:xfrm>
          <a:prstGeom prst="rect">
            <a:avLst/>
          </a:prstGeom>
        </p:spPr>
        <p:txBody>
          <a:bodyPr wrap="none">
            <a:spAutoFit/>
          </a:bodyPr>
          <a:lstStyle/>
          <a:p>
            <a:pPr marL="285750" indent="-285750">
              <a:buFont typeface="Arial" panose="020B0604020202020204" pitchFamily="34" charset="0"/>
              <a:buChar char="•"/>
            </a:pPr>
            <a:r>
              <a:rPr lang="en-GB" dirty="0"/>
              <a:t>has two pairs of equal sides;</a:t>
            </a:r>
          </a:p>
        </p:txBody>
      </p:sp>
      <p:sp>
        <p:nvSpPr>
          <p:cNvPr id="33" name="Rectangle 32">
            <a:extLst>
              <a:ext uri="{FF2B5EF4-FFF2-40B4-BE49-F238E27FC236}">
                <a16:creationId xmlns="" xmlns:a16="http://schemas.microsoft.com/office/drawing/2014/main" id="{5D810929-D135-49E6-AD64-F1A3FA3153A0}"/>
              </a:ext>
            </a:extLst>
          </p:cNvPr>
          <p:cNvSpPr/>
          <p:nvPr/>
        </p:nvSpPr>
        <p:spPr>
          <a:xfrm>
            <a:off x="787710" y="2145296"/>
            <a:ext cx="2728632" cy="369332"/>
          </a:xfrm>
          <a:prstGeom prst="rect">
            <a:avLst/>
          </a:prstGeom>
        </p:spPr>
        <p:txBody>
          <a:bodyPr wrap="none">
            <a:spAutoFit/>
          </a:bodyPr>
          <a:lstStyle/>
          <a:p>
            <a:pPr marL="285750" indent="-285750">
              <a:buFont typeface="Arial" panose="020B0604020202020204" pitchFamily="34" charset="0"/>
              <a:buChar char="•"/>
            </a:pPr>
            <a:r>
              <a:rPr lang="en-GB" dirty="0"/>
              <a:t>has four equal angles;</a:t>
            </a:r>
          </a:p>
        </p:txBody>
      </p:sp>
      <p:sp>
        <p:nvSpPr>
          <p:cNvPr id="35" name="Rectangle 34">
            <a:extLst>
              <a:ext uri="{FF2B5EF4-FFF2-40B4-BE49-F238E27FC236}">
                <a16:creationId xmlns="" xmlns:a16="http://schemas.microsoft.com/office/drawing/2014/main" id="{D28CBCBF-D70A-4351-9556-AE0EAA0E4A84}"/>
              </a:ext>
            </a:extLst>
          </p:cNvPr>
          <p:cNvSpPr/>
          <p:nvPr/>
        </p:nvSpPr>
        <p:spPr>
          <a:xfrm>
            <a:off x="787710" y="2646430"/>
            <a:ext cx="2081019" cy="369332"/>
          </a:xfrm>
          <a:prstGeom prst="rect">
            <a:avLst/>
          </a:prstGeom>
        </p:spPr>
        <p:txBody>
          <a:bodyPr wrap="none">
            <a:spAutoFit/>
          </a:bodyPr>
          <a:lstStyle/>
          <a:p>
            <a:pPr marL="285750" indent="-285750">
              <a:buFont typeface="Arial" panose="020B0604020202020204" pitchFamily="34" charset="0"/>
              <a:buChar char="•"/>
            </a:pPr>
            <a:r>
              <a:rPr lang="en-GB" dirty="0"/>
              <a:t>is symmetrical?</a:t>
            </a:r>
          </a:p>
        </p:txBody>
      </p:sp>
      <p:pic>
        <p:nvPicPr>
          <p:cNvPr id="36" name="Picture 35">
            <a:extLst>
              <a:ext uri="{FF2B5EF4-FFF2-40B4-BE49-F238E27FC236}">
                <a16:creationId xmlns="" xmlns:a16="http://schemas.microsoft.com/office/drawing/2014/main" id="{6A6DA644-0EEC-4ADC-8C0F-AC771EC567C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2261"/>
          <a:stretch/>
        </p:blipFill>
        <p:spPr>
          <a:xfrm>
            <a:off x="1168622" y="3244362"/>
            <a:ext cx="2253715" cy="3613638"/>
          </a:xfrm>
          <a:prstGeom prst="rect">
            <a:avLst/>
          </a:prstGeom>
        </p:spPr>
      </p:pic>
      <p:pic>
        <p:nvPicPr>
          <p:cNvPr id="37" name="Picture 36">
            <a:extLst>
              <a:ext uri="{FF2B5EF4-FFF2-40B4-BE49-F238E27FC236}">
                <a16:creationId xmlns="" xmlns:a16="http://schemas.microsoft.com/office/drawing/2014/main" id="{7A9B3F6C-B96A-4E6F-AB64-16D16E14D9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40954" y="2772344"/>
            <a:ext cx="4133096" cy="2990094"/>
          </a:xfrm>
          <a:prstGeom prst="rect">
            <a:avLst/>
          </a:prstGeom>
        </p:spPr>
      </p:pic>
      <p:sp>
        <p:nvSpPr>
          <p:cNvPr id="13" name="TextBox 12"/>
          <p:cNvSpPr txBox="1"/>
          <p:nvPr/>
        </p:nvSpPr>
        <p:spPr>
          <a:xfrm>
            <a:off x="-8756" y="24036"/>
            <a:ext cx="7461076" cy="523220"/>
          </a:xfrm>
          <a:prstGeom prst="rect">
            <a:avLst/>
          </a:prstGeom>
          <a:noFill/>
        </p:spPr>
        <p:txBody>
          <a:bodyPr wrap="square" rtlCol="0">
            <a:spAutoFit/>
          </a:bodyPr>
          <a:lstStyle/>
          <a:p>
            <a:r>
              <a:rPr lang="en-GB" sz="2800" b="1" u="sng" dirty="0" smtClean="0"/>
              <a:t>Lesson </a:t>
            </a:r>
            <a:r>
              <a:rPr lang="en-GB" sz="2800" b="1" u="sng" dirty="0" smtClean="0"/>
              <a:t>2: 2D Shapes</a:t>
            </a:r>
            <a:endParaRPr lang="en-GB" sz="2800" b="1" u="sng" dirty="0"/>
          </a:p>
        </p:txBody>
      </p:sp>
    </p:spTree>
    <p:extLst>
      <p:ext uri="{BB962C8B-B14F-4D97-AF65-F5344CB8AC3E}">
        <p14:creationId xmlns:p14="http://schemas.microsoft.com/office/powerpoint/2010/main" val="113613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5"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9180C806-FC04-4A3C-89C8-A631D0BF7F5C}"/>
              </a:ext>
            </a:extLst>
          </p:cNvPr>
          <p:cNvSpPr/>
          <p:nvPr/>
        </p:nvSpPr>
        <p:spPr>
          <a:xfrm>
            <a:off x="766118" y="1158657"/>
            <a:ext cx="7611763" cy="699404"/>
          </a:xfrm>
          <a:prstGeom prst="rect">
            <a:avLst/>
          </a:prstGeom>
          <a:noFill/>
          <a:ln w="28575">
            <a:noFill/>
          </a:ln>
        </p:spPr>
        <p:txBody>
          <a:bodyPr wrap="square" lIns="72000" tIns="72000" rIns="72000" bIns="72000">
            <a:spAutoFit/>
          </a:bodyPr>
          <a:lstStyle/>
          <a:p>
            <a:r>
              <a:rPr lang="en-GB" altLang="en-US" dirty="0"/>
              <a:t>True or false? An octagon always has eight sides but doesn’t always have eight angles.</a:t>
            </a:r>
          </a:p>
        </p:txBody>
      </p:sp>
      <p:sp>
        <p:nvSpPr>
          <p:cNvPr id="27" name="Rectangle 26">
            <a:extLst>
              <a:ext uri="{FF2B5EF4-FFF2-40B4-BE49-F238E27FC236}">
                <a16:creationId xmlns="" xmlns:a16="http://schemas.microsoft.com/office/drawing/2014/main" id="{4D9027EB-6184-4EA9-8AE4-71527D957E5A}"/>
              </a:ext>
            </a:extLst>
          </p:cNvPr>
          <p:cNvSpPr/>
          <p:nvPr/>
        </p:nvSpPr>
        <p:spPr>
          <a:xfrm>
            <a:off x="0" y="5214384"/>
            <a:ext cx="9144000" cy="663053"/>
          </a:xfrm>
          <a:prstGeom prst="rect">
            <a:avLst/>
          </a:prstGeom>
          <a:solidFill>
            <a:srgbClr val="007AC3"/>
          </a:solidFill>
          <a:ln>
            <a:noFill/>
          </a:ln>
        </p:spPr>
        <p:txBody>
          <a:bodyPr wrap="square" lIns="180000" tIns="36000" rIns="180000" bIns="72000" anchor="ctr">
            <a:spAutoFit/>
          </a:bodyPr>
          <a:lstStyle/>
          <a:p>
            <a:pPr algn="ctr"/>
            <a:r>
              <a:rPr lang="en-GB" altLang="en-US" b="1" spc="-30" dirty="0">
                <a:solidFill>
                  <a:schemeClr val="bg1"/>
                </a:solidFill>
              </a:rPr>
              <a:t>False!</a:t>
            </a:r>
            <a:r>
              <a:rPr lang="en-GB" altLang="en-US" spc="-30" dirty="0">
                <a:solidFill>
                  <a:schemeClr val="bg1"/>
                </a:solidFill>
              </a:rPr>
              <a:t> A 2D shape made of straight lines always </a:t>
            </a:r>
          </a:p>
          <a:p>
            <a:pPr algn="ctr"/>
            <a:r>
              <a:rPr lang="en-GB" altLang="en-US" spc="-30" dirty="0">
                <a:solidFill>
                  <a:schemeClr val="bg1"/>
                </a:solidFill>
              </a:rPr>
              <a:t>has the same number of angles as sides.</a:t>
            </a:r>
            <a:endParaRPr lang="en-GB" spc="-30" dirty="0">
              <a:solidFill>
                <a:schemeClr val="bg1"/>
              </a:solidFill>
            </a:endParaRPr>
          </a:p>
        </p:txBody>
      </p:sp>
      <p:sp>
        <p:nvSpPr>
          <p:cNvPr id="33" name="Octagon 32">
            <a:extLst>
              <a:ext uri="{FF2B5EF4-FFF2-40B4-BE49-F238E27FC236}">
                <a16:creationId xmlns="" xmlns:a16="http://schemas.microsoft.com/office/drawing/2014/main" id="{FB49BE9E-5DA0-40A8-8E04-B952C0833D97}"/>
              </a:ext>
            </a:extLst>
          </p:cNvPr>
          <p:cNvSpPr/>
          <p:nvPr/>
        </p:nvSpPr>
        <p:spPr>
          <a:xfrm>
            <a:off x="837163" y="2632104"/>
            <a:ext cx="2060516" cy="2060516"/>
          </a:xfrm>
          <a:prstGeom prst="octagon">
            <a:avLst/>
          </a:prstGeom>
          <a:solidFill>
            <a:srgbClr val="64196B"/>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Shape 22">
            <a:extLst>
              <a:ext uri="{FF2B5EF4-FFF2-40B4-BE49-F238E27FC236}">
                <a16:creationId xmlns="" xmlns:a16="http://schemas.microsoft.com/office/drawing/2014/main" id="{7093CA8D-311A-433D-8D13-43ADD3C15EE5}"/>
              </a:ext>
            </a:extLst>
          </p:cNvPr>
          <p:cNvSpPr/>
          <p:nvPr/>
        </p:nvSpPr>
        <p:spPr>
          <a:xfrm rot="3315985">
            <a:off x="2925278" y="2546644"/>
            <a:ext cx="2840634" cy="2529555"/>
          </a:xfrm>
          <a:custGeom>
            <a:avLst/>
            <a:gdLst>
              <a:gd name="connsiteX0" fmla="*/ 1153683 w 3691784"/>
              <a:gd name="connsiteY0" fmla="*/ 0 h 2897024"/>
              <a:gd name="connsiteX1" fmla="*/ 854580 w 3691784"/>
              <a:gd name="connsiteY1" fmla="*/ 1025495 h 2897024"/>
              <a:gd name="connsiteX2" fmla="*/ 0 w 3691784"/>
              <a:gd name="connsiteY2" fmla="*/ 1410056 h 2897024"/>
              <a:gd name="connsiteX3" fmla="*/ 1794617 w 3691784"/>
              <a:gd name="connsiteY3" fmla="*/ 2068082 h 2897024"/>
              <a:gd name="connsiteX4" fmla="*/ 2042445 w 3691784"/>
              <a:gd name="connsiteY4" fmla="*/ 2897024 h 2897024"/>
              <a:gd name="connsiteX5" fmla="*/ 2597922 w 3691784"/>
              <a:gd name="connsiteY5" fmla="*/ 1222049 h 2897024"/>
              <a:gd name="connsiteX6" fmla="*/ 3691784 w 3691784"/>
              <a:gd name="connsiteY6" fmla="*/ 752030 h 2897024"/>
              <a:gd name="connsiteX7" fmla="*/ 1717705 w 3691784"/>
              <a:gd name="connsiteY7" fmla="*/ 769122 h 2897024"/>
              <a:gd name="connsiteX8" fmla="*/ 1153683 w 3691784"/>
              <a:gd name="connsiteY8" fmla="*/ 0 h 2897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91784" h="2897024">
                <a:moveTo>
                  <a:pt x="1153683" y="0"/>
                </a:moveTo>
                <a:lnTo>
                  <a:pt x="854580" y="1025495"/>
                </a:lnTo>
                <a:lnTo>
                  <a:pt x="0" y="1410056"/>
                </a:lnTo>
                <a:lnTo>
                  <a:pt x="1794617" y="2068082"/>
                </a:lnTo>
                <a:lnTo>
                  <a:pt x="2042445" y="2897024"/>
                </a:lnTo>
                <a:lnTo>
                  <a:pt x="2597922" y="1222049"/>
                </a:lnTo>
                <a:lnTo>
                  <a:pt x="3691784" y="752030"/>
                </a:lnTo>
                <a:lnTo>
                  <a:pt x="1717705" y="769122"/>
                </a:lnTo>
                <a:lnTo>
                  <a:pt x="1153683" y="0"/>
                </a:lnTo>
                <a:close/>
              </a:path>
            </a:pathLst>
          </a:custGeom>
          <a:solidFill>
            <a:srgbClr val="18A0DB"/>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Shape 24">
            <a:extLst>
              <a:ext uri="{FF2B5EF4-FFF2-40B4-BE49-F238E27FC236}">
                <a16:creationId xmlns="" xmlns:a16="http://schemas.microsoft.com/office/drawing/2014/main" id="{760CF4AA-6C9F-4FB4-9BCA-68F11572078C}"/>
              </a:ext>
            </a:extLst>
          </p:cNvPr>
          <p:cNvSpPr/>
          <p:nvPr/>
        </p:nvSpPr>
        <p:spPr>
          <a:xfrm>
            <a:off x="5961344" y="2615992"/>
            <a:ext cx="2401369" cy="1965533"/>
          </a:xfrm>
          <a:custGeom>
            <a:avLst/>
            <a:gdLst>
              <a:gd name="connsiteX0" fmla="*/ 1196412 w 2401369"/>
              <a:gd name="connsiteY0" fmla="*/ 0 h 1965533"/>
              <a:gd name="connsiteX1" fmla="*/ 982767 w 2401369"/>
              <a:gd name="connsiteY1" fmla="*/ 1281869 h 1965533"/>
              <a:gd name="connsiteX2" fmla="*/ 2290273 w 2401369"/>
              <a:gd name="connsiteY2" fmla="*/ 615297 h 1965533"/>
              <a:gd name="connsiteX3" fmla="*/ 2401369 w 2401369"/>
              <a:gd name="connsiteY3" fmla="*/ 1341690 h 1965533"/>
              <a:gd name="connsiteX4" fmla="*/ 1751888 w 2401369"/>
              <a:gd name="connsiteY4" fmla="*/ 1948441 h 1965533"/>
              <a:gd name="connsiteX5" fmla="*/ 589660 w 2401369"/>
              <a:gd name="connsiteY5" fmla="*/ 1965533 h 1965533"/>
              <a:gd name="connsiteX6" fmla="*/ 0 w 2401369"/>
              <a:gd name="connsiteY6" fmla="*/ 1247686 h 1965533"/>
              <a:gd name="connsiteX7" fmla="*/ 128187 w 2401369"/>
              <a:gd name="connsiteY7" fmla="*/ 299103 h 1965533"/>
              <a:gd name="connsiteX8" fmla="*/ 1196412 w 2401369"/>
              <a:gd name="connsiteY8" fmla="*/ 0 h 1965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01369" h="1965533">
                <a:moveTo>
                  <a:pt x="1196412" y="0"/>
                </a:moveTo>
                <a:lnTo>
                  <a:pt x="982767" y="1281869"/>
                </a:lnTo>
                <a:lnTo>
                  <a:pt x="2290273" y="615297"/>
                </a:lnTo>
                <a:lnTo>
                  <a:pt x="2401369" y="1341690"/>
                </a:lnTo>
                <a:lnTo>
                  <a:pt x="1751888" y="1948441"/>
                </a:lnTo>
                <a:lnTo>
                  <a:pt x="589660" y="1965533"/>
                </a:lnTo>
                <a:lnTo>
                  <a:pt x="0" y="1247686"/>
                </a:lnTo>
                <a:lnTo>
                  <a:pt x="128187" y="299103"/>
                </a:lnTo>
                <a:lnTo>
                  <a:pt x="1196412" y="0"/>
                </a:lnTo>
                <a:close/>
              </a:path>
            </a:pathLst>
          </a:custGeom>
          <a:solidFill>
            <a:srgbClr val="68932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8756" y="24036"/>
            <a:ext cx="7461076" cy="523220"/>
          </a:xfrm>
          <a:prstGeom prst="rect">
            <a:avLst/>
          </a:prstGeom>
          <a:noFill/>
        </p:spPr>
        <p:txBody>
          <a:bodyPr wrap="square" rtlCol="0">
            <a:spAutoFit/>
          </a:bodyPr>
          <a:lstStyle/>
          <a:p>
            <a:r>
              <a:rPr lang="en-GB" sz="2800" b="1" u="sng" dirty="0" smtClean="0"/>
              <a:t>Lesson </a:t>
            </a:r>
            <a:r>
              <a:rPr lang="en-GB" sz="2800" b="1" u="sng" dirty="0" smtClean="0"/>
              <a:t>2: 2D Shapes</a:t>
            </a:r>
            <a:endParaRPr lang="en-GB" sz="2800" b="1" u="sng" dirty="0"/>
          </a:p>
        </p:txBody>
      </p:sp>
    </p:spTree>
    <p:extLst>
      <p:ext uri="{BB962C8B-B14F-4D97-AF65-F5344CB8AC3E}">
        <p14:creationId xmlns:p14="http://schemas.microsoft.com/office/powerpoint/2010/main" val="99154355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14:presetBounceEnd="54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54000">
                                          <p:cBhvr additive="base">
                                            <p:cTn id="7" dur="500" fill="hold"/>
                                            <p:tgtEl>
                                              <p:spTgt spid="27"/>
                                            </p:tgtEl>
                                            <p:attrNameLst>
                                              <p:attrName>ppt_x</p:attrName>
                                            </p:attrNameLst>
                                          </p:cBhvr>
                                          <p:tavLst>
                                            <p:tav tm="0">
                                              <p:val>
                                                <p:strVal val="#ppt_x"/>
                                              </p:val>
                                            </p:tav>
                                            <p:tav tm="100000">
                                              <p:val>
                                                <p:strVal val="#ppt_x"/>
                                              </p:val>
                                            </p:tav>
                                          </p:tavLst>
                                        </p:anim>
                                        <p:anim calcmode="lin" valueType="num" p14:bounceEnd="54000">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1D987A04-B2DC-49B4-9EC0-B2EA587E4921}"/>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altLang="en-US" dirty="0"/>
              <a:t>Which shapes below are pentagons?</a:t>
            </a:r>
          </a:p>
        </p:txBody>
      </p:sp>
      <p:sp>
        <p:nvSpPr>
          <p:cNvPr id="11" name="Rectangle 10">
            <a:extLst>
              <a:ext uri="{FF2B5EF4-FFF2-40B4-BE49-F238E27FC236}">
                <a16:creationId xmlns="" xmlns:a16="http://schemas.microsoft.com/office/drawing/2014/main" id="{E0965641-4B52-45B3-9316-0EB1647B494F}"/>
              </a:ext>
            </a:extLst>
          </p:cNvPr>
          <p:cNvSpPr/>
          <p:nvPr/>
        </p:nvSpPr>
        <p:spPr>
          <a:xfrm>
            <a:off x="0" y="5706771"/>
            <a:ext cx="9144000" cy="386054"/>
          </a:xfrm>
          <a:prstGeom prst="rect">
            <a:avLst/>
          </a:prstGeom>
          <a:solidFill>
            <a:srgbClr val="013F7B"/>
          </a:solidFill>
          <a:ln>
            <a:noFill/>
          </a:ln>
        </p:spPr>
        <p:txBody>
          <a:bodyPr wrap="square" lIns="180000" tIns="36000" rIns="180000" bIns="72000" anchor="ctr">
            <a:spAutoFit/>
          </a:bodyPr>
          <a:lstStyle/>
          <a:p>
            <a:pPr algn="ctr"/>
            <a:r>
              <a:rPr lang="en-GB" altLang="en-US" spc="-30" dirty="0">
                <a:solidFill>
                  <a:schemeClr val="bg1"/>
                </a:solidFill>
              </a:rPr>
              <a:t>How do you know?</a:t>
            </a:r>
          </a:p>
        </p:txBody>
      </p:sp>
      <p:sp>
        <p:nvSpPr>
          <p:cNvPr id="19" name="Arrow: Pentagon 18">
            <a:extLst>
              <a:ext uri="{FF2B5EF4-FFF2-40B4-BE49-F238E27FC236}">
                <a16:creationId xmlns="" xmlns:a16="http://schemas.microsoft.com/office/drawing/2014/main" id="{5945E5CA-E672-4EE8-8FAC-6C621D3F143D}"/>
              </a:ext>
            </a:extLst>
          </p:cNvPr>
          <p:cNvSpPr/>
          <p:nvPr/>
        </p:nvSpPr>
        <p:spPr>
          <a:xfrm>
            <a:off x="999052" y="1963275"/>
            <a:ext cx="2137255" cy="1651596"/>
          </a:xfrm>
          <a:prstGeom prst="homePlate">
            <a:avLst/>
          </a:prstGeom>
          <a:solidFill>
            <a:srgbClr val="007AC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Pentagon 19">
            <a:extLst>
              <a:ext uri="{FF2B5EF4-FFF2-40B4-BE49-F238E27FC236}">
                <a16:creationId xmlns="" xmlns:a16="http://schemas.microsoft.com/office/drawing/2014/main" id="{07FF13F1-3C41-4B0C-A653-D6E0E554A1CE}"/>
              </a:ext>
            </a:extLst>
          </p:cNvPr>
          <p:cNvSpPr/>
          <p:nvPr/>
        </p:nvSpPr>
        <p:spPr>
          <a:xfrm>
            <a:off x="6144731" y="1663348"/>
            <a:ext cx="1754732" cy="1541325"/>
          </a:xfrm>
          <a:prstGeom prst="pentagon">
            <a:avLst/>
          </a:prstGeom>
          <a:solidFill>
            <a:srgbClr val="007AC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Chevron 20">
            <a:extLst>
              <a:ext uri="{FF2B5EF4-FFF2-40B4-BE49-F238E27FC236}">
                <a16:creationId xmlns="" xmlns:a16="http://schemas.microsoft.com/office/drawing/2014/main" id="{FC1507F6-48AE-4244-9962-6B8B3E256B22}"/>
              </a:ext>
            </a:extLst>
          </p:cNvPr>
          <p:cNvSpPr/>
          <p:nvPr/>
        </p:nvSpPr>
        <p:spPr>
          <a:xfrm rot="16200000">
            <a:off x="2458927" y="3495083"/>
            <a:ext cx="1564333" cy="1751727"/>
          </a:xfrm>
          <a:prstGeom prst="chevron">
            <a:avLst/>
          </a:prstGeom>
          <a:solidFill>
            <a:srgbClr val="007AC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2" name="Flowchart: Card 21">
            <a:extLst>
              <a:ext uri="{FF2B5EF4-FFF2-40B4-BE49-F238E27FC236}">
                <a16:creationId xmlns="" xmlns:a16="http://schemas.microsoft.com/office/drawing/2014/main" id="{CD6B58E7-6DD9-465D-B1ED-4D1EE204124F}"/>
              </a:ext>
            </a:extLst>
          </p:cNvPr>
          <p:cNvSpPr/>
          <p:nvPr/>
        </p:nvSpPr>
        <p:spPr>
          <a:xfrm>
            <a:off x="5851293" y="3918251"/>
            <a:ext cx="1515182" cy="1326548"/>
          </a:xfrm>
          <a:prstGeom prst="flowChartPunchedCard">
            <a:avLst/>
          </a:prstGeom>
          <a:solidFill>
            <a:srgbClr val="007AC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Star: 4 Points 22">
            <a:extLst>
              <a:ext uri="{FF2B5EF4-FFF2-40B4-BE49-F238E27FC236}">
                <a16:creationId xmlns="" xmlns:a16="http://schemas.microsoft.com/office/drawing/2014/main" id="{B06D7E98-B52C-4A19-94E5-13354A7A2C7B}"/>
              </a:ext>
            </a:extLst>
          </p:cNvPr>
          <p:cNvSpPr/>
          <p:nvPr/>
        </p:nvSpPr>
        <p:spPr>
          <a:xfrm>
            <a:off x="3526518" y="1920713"/>
            <a:ext cx="2254639" cy="2031023"/>
          </a:xfrm>
          <a:prstGeom prst="star4">
            <a:avLst>
              <a:gd name="adj" fmla="val 24888"/>
            </a:avLst>
          </a:prstGeom>
          <a:solidFill>
            <a:srgbClr val="007AC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8756" y="24036"/>
            <a:ext cx="7461076" cy="523220"/>
          </a:xfrm>
          <a:prstGeom prst="rect">
            <a:avLst/>
          </a:prstGeom>
          <a:noFill/>
        </p:spPr>
        <p:txBody>
          <a:bodyPr wrap="square" rtlCol="0">
            <a:spAutoFit/>
          </a:bodyPr>
          <a:lstStyle/>
          <a:p>
            <a:r>
              <a:rPr lang="en-GB" sz="2800" b="1" u="sng" dirty="0" smtClean="0"/>
              <a:t>Lesson </a:t>
            </a:r>
            <a:r>
              <a:rPr lang="en-GB" sz="2800" b="1" u="sng" dirty="0" smtClean="0"/>
              <a:t>2: 2D Shapes</a:t>
            </a:r>
            <a:endParaRPr lang="en-GB" sz="2800" b="1" u="sng" dirty="0"/>
          </a:p>
        </p:txBody>
      </p:sp>
    </p:spTree>
    <p:extLst>
      <p:ext uri="{BB962C8B-B14F-4D97-AF65-F5344CB8AC3E}">
        <p14:creationId xmlns:p14="http://schemas.microsoft.com/office/powerpoint/2010/main" val="3353595276"/>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54000">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54000">
                                          <p:cBhvr additive="base">
                                            <p:cTn id="7" dur="750" fill="hold"/>
                                            <p:tgtEl>
                                              <p:spTgt spid="11"/>
                                            </p:tgtEl>
                                            <p:attrNameLst>
                                              <p:attrName>ppt_x</p:attrName>
                                            </p:attrNameLst>
                                          </p:cBhvr>
                                          <p:tavLst>
                                            <p:tav tm="0">
                                              <p:val>
                                                <p:strVal val="#ppt_x"/>
                                              </p:val>
                                            </p:tav>
                                            <p:tav tm="100000">
                                              <p:val>
                                                <p:strVal val="#ppt_x"/>
                                              </p:val>
                                            </p:tav>
                                          </p:tavLst>
                                        </p:anim>
                                        <p:anim calcmode="lin" valueType="num" p14:bounceEnd="54000">
                                          <p:cBhvr additive="base">
                                            <p:cTn id="8"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750" fill="hold"/>
                                            <p:tgtEl>
                                              <p:spTgt spid="19"/>
                                            </p:tgtEl>
                                            <p:attrNameLst>
                                              <p:attrName>fillcolor</p:attrName>
                                            </p:attrNameLst>
                                          </p:cBhvr>
                                          <p:to>
                                            <a:srgbClr val="FF9933"/>
                                          </p:to>
                                        </p:animClr>
                                        <p:set>
                                          <p:cBhvr>
                                            <p:cTn id="13" dur="750" fill="hold"/>
                                            <p:tgtEl>
                                              <p:spTgt spid="19"/>
                                            </p:tgtEl>
                                            <p:attrNameLst>
                                              <p:attrName>fill.type</p:attrName>
                                            </p:attrNameLst>
                                          </p:cBhvr>
                                          <p:to>
                                            <p:strVal val="solid"/>
                                          </p:to>
                                        </p:set>
                                        <p:set>
                                          <p:cBhvr>
                                            <p:cTn id="14" dur="750" fill="hold"/>
                                            <p:tgtEl>
                                              <p:spTgt spid="19"/>
                                            </p:tgtEl>
                                            <p:attrNameLst>
                                              <p:attrName>fill.on</p:attrName>
                                            </p:attrNameLst>
                                          </p:cBhvr>
                                          <p:to>
                                            <p:strVal val="true"/>
                                          </p:to>
                                        </p:set>
                                      </p:childTnLst>
                                    </p:cTn>
                                  </p:par>
                                  <p:par>
                                    <p:cTn id="15" presetID="1" presetClass="emph" presetSubtype="2" fill="hold" nodeType="withEffect">
                                      <p:stCondLst>
                                        <p:cond delay="0"/>
                                      </p:stCondLst>
                                      <p:childTnLst>
                                        <p:animClr clrSpc="rgb" dir="cw">
                                          <p:cBhvr>
                                            <p:cTn id="16" dur="750" fill="hold"/>
                                            <p:tgtEl>
                                              <p:spTgt spid="20"/>
                                            </p:tgtEl>
                                            <p:attrNameLst>
                                              <p:attrName>fillcolor</p:attrName>
                                            </p:attrNameLst>
                                          </p:cBhvr>
                                          <p:to>
                                            <a:srgbClr val="FF9933"/>
                                          </p:to>
                                        </p:animClr>
                                        <p:set>
                                          <p:cBhvr>
                                            <p:cTn id="17" dur="750" fill="hold"/>
                                            <p:tgtEl>
                                              <p:spTgt spid="20"/>
                                            </p:tgtEl>
                                            <p:attrNameLst>
                                              <p:attrName>fill.type</p:attrName>
                                            </p:attrNameLst>
                                          </p:cBhvr>
                                          <p:to>
                                            <p:strVal val="solid"/>
                                          </p:to>
                                        </p:set>
                                        <p:set>
                                          <p:cBhvr>
                                            <p:cTn id="18" dur="750" fill="hold"/>
                                            <p:tgtEl>
                                              <p:spTgt spid="20"/>
                                            </p:tgtEl>
                                            <p:attrNameLst>
                                              <p:attrName>fill.on</p:attrName>
                                            </p:attrNameLst>
                                          </p:cBhvr>
                                          <p:to>
                                            <p:strVal val="true"/>
                                          </p:to>
                                        </p:set>
                                      </p:childTnLst>
                                    </p:cTn>
                                  </p:par>
                                  <p:par>
                                    <p:cTn id="19" presetID="1" presetClass="emph" presetSubtype="2" fill="hold" nodeType="withEffect">
                                      <p:stCondLst>
                                        <p:cond delay="0"/>
                                      </p:stCondLst>
                                      <p:childTnLst>
                                        <p:animClr clrSpc="rgb" dir="cw">
                                          <p:cBhvr>
                                            <p:cTn id="20" dur="750" fill="hold"/>
                                            <p:tgtEl>
                                              <p:spTgt spid="22"/>
                                            </p:tgtEl>
                                            <p:attrNameLst>
                                              <p:attrName>fillcolor</p:attrName>
                                            </p:attrNameLst>
                                          </p:cBhvr>
                                          <p:to>
                                            <a:srgbClr val="FF9933"/>
                                          </p:to>
                                        </p:animClr>
                                        <p:set>
                                          <p:cBhvr>
                                            <p:cTn id="21" dur="750" fill="hold"/>
                                            <p:tgtEl>
                                              <p:spTgt spid="22"/>
                                            </p:tgtEl>
                                            <p:attrNameLst>
                                              <p:attrName>fill.type</p:attrName>
                                            </p:attrNameLst>
                                          </p:cBhvr>
                                          <p:to>
                                            <p:strVal val="solid"/>
                                          </p:to>
                                        </p:set>
                                        <p:set>
                                          <p:cBhvr>
                                            <p:cTn id="22" dur="750" fill="hold"/>
                                            <p:tgtEl>
                                              <p:spTgt spid="22"/>
                                            </p:tgtEl>
                                            <p:attrNameLst>
                                              <p:attrName>fill.on</p:attrName>
                                            </p:attrNameLst>
                                          </p:cBhvr>
                                          <p:to>
                                            <p:strVal val="true"/>
                                          </p:to>
                                        </p:set>
                                      </p:childTnLst>
                                    </p:cTn>
                                  </p:par>
                                </p:childTnLst>
                              </p:cTn>
                            </p:par>
                            <p:par>
                              <p:cTn id="23" fill="hold">
                                <p:stCondLst>
                                  <p:cond delay="750"/>
                                </p:stCondLst>
                                <p:childTnLst>
                                  <p:par>
                                    <p:cTn id="24" presetID="9" presetClass="emph" presetSubtype="0" grpId="0" nodeType="afterEffect">
                                      <p:stCondLst>
                                        <p:cond delay="0"/>
                                      </p:stCondLst>
                                      <p:childTnLst>
                                        <p:set>
                                          <p:cBhvr>
                                            <p:cTn id="25" dur="indefinite"/>
                                            <p:tgtEl>
                                              <p:spTgt spid="23"/>
                                            </p:tgtEl>
                                            <p:attrNameLst>
                                              <p:attrName>style.opacity</p:attrName>
                                            </p:attrNameLst>
                                          </p:cBhvr>
                                          <p:to>
                                            <p:strVal val="0.25"/>
                                          </p:to>
                                        </p:set>
                                        <p:animEffect filter="image" prLst="opacity: 0.25">
                                          <p:cBhvr rctx="IE">
                                            <p:cTn id="26" dur="indefinite"/>
                                            <p:tgtEl>
                                              <p:spTgt spid="23"/>
                                            </p:tgtEl>
                                          </p:cBhvr>
                                        </p:animEffect>
                                      </p:childTnLst>
                                    </p:cTn>
                                  </p:par>
                                  <p:par>
                                    <p:cTn id="27" presetID="9" presetClass="emph" presetSubtype="0" grpId="0" nodeType="withEffect">
                                      <p:stCondLst>
                                        <p:cond delay="0"/>
                                      </p:stCondLst>
                                      <p:childTnLst>
                                        <p:set>
                                          <p:cBhvr>
                                            <p:cTn id="28" dur="indefinite"/>
                                            <p:tgtEl>
                                              <p:spTgt spid="21"/>
                                            </p:tgtEl>
                                            <p:attrNameLst>
                                              <p:attrName>style.opacity</p:attrName>
                                            </p:attrNameLst>
                                          </p:cBhvr>
                                          <p:to>
                                            <p:strVal val="0.25"/>
                                          </p:to>
                                        </p:set>
                                        <p:animEffect filter="image" prLst="opacity: 0.25">
                                          <p:cBhvr rctx="IE">
                                            <p:cTn id="29" dur="indefinite"/>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1" grpId="0" animBg="1"/>
          <p:bldP spid="2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750" fill="hold"/>
                                            <p:tgtEl>
                                              <p:spTgt spid="11"/>
                                            </p:tgtEl>
                                            <p:attrNameLst>
                                              <p:attrName>ppt_x</p:attrName>
                                            </p:attrNameLst>
                                          </p:cBhvr>
                                          <p:tavLst>
                                            <p:tav tm="0">
                                              <p:val>
                                                <p:strVal val="#ppt_x"/>
                                              </p:val>
                                            </p:tav>
                                            <p:tav tm="100000">
                                              <p:val>
                                                <p:strVal val="#ppt_x"/>
                                              </p:val>
                                            </p:tav>
                                          </p:tavLst>
                                        </p:anim>
                                        <p:anim calcmode="lin" valueType="num">
                                          <p:cBhvr additive="base">
                                            <p:cTn id="8"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750" fill="hold"/>
                                            <p:tgtEl>
                                              <p:spTgt spid="19"/>
                                            </p:tgtEl>
                                            <p:attrNameLst>
                                              <p:attrName>fillcolor</p:attrName>
                                            </p:attrNameLst>
                                          </p:cBhvr>
                                          <p:to>
                                            <a:srgbClr val="FF9933"/>
                                          </p:to>
                                        </p:animClr>
                                        <p:set>
                                          <p:cBhvr>
                                            <p:cTn id="13" dur="750" fill="hold"/>
                                            <p:tgtEl>
                                              <p:spTgt spid="19"/>
                                            </p:tgtEl>
                                            <p:attrNameLst>
                                              <p:attrName>fill.type</p:attrName>
                                            </p:attrNameLst>
                                          </p:cBhvr>
                                          <p:to>
                                            <p:strVal val="solid"/>
                                          </p:to>
                                        </p:set>
                                        <p:set>
                                          <p:cBhvr>
                                            <p:cTn id="14" dur="750" fill="hold"/>
                                            <p:tgtEl>
                                              <p:spTgt spid="19"/>
                                            </p:tgtEl>
                                            <p:attrNameLst>
                                              <p:attrName>fill.on</p:attrName>
                                            </p:attrNameLst>
                                          </p:cBhvr>
                                          <p:to>
                                            <p:strVal val="true"/>
                                          </p:to>
                                        </p:set>
                                      </p:childTnLst>
                                    </p:cTn>
                                  </p:par>
                                  <p:par>
                                    <p:cTn id="15" presetID="1" presetClass="emph" presetSubtype="2" fill="hold" nodeType="withEffect">
                                      <p:stCondLst>
                                        <p:cond delay="0"/>
                                      </p:stCondLst>
                                      <p:childTnLst>
                                        <p:animClr clrSpc="rgb" dir="cw">
                                          <p:cBhvr>
                                            <p:cTn id="16" dur="750" fill="hold"/>
                                            <p:tgtEl>
                                              <p:spTgt spid="20"/>
                                            </p:tgtEl>
                                            <p:attrNameLst>
                                              <p:attrName>fillcolor</p:attrName>
                                            </p:attrNameLst>
                                          </p:cBhvr>
                                          <p:to>
                                            <a:srgbClr val="FF9933"/>
                                          </p:to>
                                        </p:animClr>
                                        <p:set>
                                          <p:cBhvr>
                                            <p:cTn id="17" dur="750" fill="hold"/>
                                            <p:tgtEl>
                                              <p:spTgt spid="20"/>
                                            </p:tgtEl>
                                            <p:attrNameLst>
                                              <p:attrName>fill.type</p:attrName>
                                            </p:attrNameLst>
                                          </p:cBhvr>
                                          <p:to>
                                            <p:strVal val="solid"/>
                                          </p:to>
                                        </p:set>
                                        <p:set>
                                          <p:cBhvr>
                                            <p:cTn id="18" dur="750" fill="hold"/>
                                            <p:tgtEl>
                                              <p:spTgt spid="20"/>
                                            </p:tgtEl>
                                            <p:attrNameLst>
                                              <p:attrName>fill.on</p:attrName>
                                            </p:attrNameLst>
                                          </p:cBhvr>
                                          <p:to>
                                            <p:strVal val="true"/>
                                          </p:to>
                                        </p:set>
                                      </p:childTnLst>
                                    </p:cTn>
                                  </p:par>
                                  <p:par>
                                    <p:cTn id="19" presetID="1" presetClass="emph" presetSubtype="2" fill="hold" nodeType="withEffect">
                                      <p:stCondLst>
                                        <p:cond delay="0"/>
                                      </p:stCondLst>
                                      <p:childTnLst>
                                        <p:animClr clrSpc="rgb" dir="cw">
                                          <p:cBhvr>
                                            <p:cTn id="20" dur="750" fill="hold"/>
                                            <p:tgtEl>
                                              <p:spTgt spid="22"/>
                                            </p:tgtEl>
                                            <p:attrNameLst>
                                              <p:attrName>fillcolor</p:attrName>
                                            </p:attrNameLst>
                                          </p:cBhvr>
                                          <p:to>
                                            <a:srgbClr val="FF9933"/>
                                          </p:to>
                                        </p:animClr>
                                        <p:set>
                                          <p:cBhvr>
                                            <p:cTn id="21" dur="750" fill="hold"/>
                                            <p:tgtEl>
                                              <p:spTgt spid="22"/>
                                            </p:tgtEl>
                                            <p:attrNameLst>
                                              <p:attrName>fill.type</p:attrName>
                                            </p:attrNameLst>
                                          </p:cBhvr>
                                          <p:to>
                                            <p:strVal val="solid"/>
                                          </p:to>
                                        </p:set>
                                        <p:set>
                                          <p:cBhvr>
                                            <p:cTn id="22" dur="750" fill="hold"/>
                                            <p:tgtEl>
                                              <p:spTgt spid="22"/>
                                            </p:tgtEl>
                                            <p:attrNameLst>
                                              <p:attrName>fill.on</p:attrName>
                                            </p:attrNameLst>
                                          </p:cBhvr>
                                          <p:to>
                                            <p:strVal val="true"/>
                                          </p:to>
                                        </p:set>
                                      </p:childTnLst>
                                    </p:cTn>
                                  </p:par>
                                </p:childTnLst>
                              </p:cTn>
                            </p:par>
                            <p:par>
                              <p:cTn id="23" fill="hold">
                                <p:stCondLst>
                                  <p:cond delay="750"/>
                                </p:stCondLst>
                                <p:childTnLst>
                                  <p:par>
                                    <p:cTn id="24" presetID="9" presetClass="emph" presetSubtype="0" grpId="0" nodeType="afterEffect">
                                      <p:stCondLst>
                                        <p:cond delay="0"/>
                                      </p:stCondLst>
                                      <p:childTnLst>
                                        <p:set>
                                          <p:cBhvr>
                                            <p:cTn id="25" dur="indefinite"/>
                                            <p:tgtEl>
                                              <p:spTgt spid="23"/>
                                            </p:tgtEl>
                                            <p:attrNameLst>
                                              <p:attrName>style.opacity</p:attrName>
                                            </p:attrNameLst>
                                          </p:cBhvr>
                                          <p:to>
                                            <p:strVal val="0.25"/>
                                          </p:to>
                                        </p:set>
                                        <p:animEffect filter="image" prLst="opacity: 0.25">
                                          <p:cBhvr rctx="IE">
                                            <p:cTn id="26" dur="indefinite"/>
                                            <p:tgtEl>
                                              <p:spTgt spid="23"/>
                                            </p:tgtEl>
                                          </p:cBhvr>
                                        </p:animEffect>
                                      </p:childTnLst>
                                    </p:cTn>
                                  </p:par>
                                  <p:par>
                                    <p:cTn id="27" presetID="9" presetClass="emph" presetSubtype="0" grpId="0" nodeType="withEffect">
                                      <p:stCondLst>
                                        <p:cond delay="0"/>
                                      </p:stCondLst>
                                      <p:childTnLst>
                                        <p:set>
                                          <p:cBhvr>
                                            <p:cTn id="28" dur="indefinite"/>
                                            <p:tgtEl>
                                              <p:spTgt spid="21"/>
                                            </p:tgtEl>
                                            <p:attrNameLst>
                                              <p:attrName>style.opacity</p:attrName>
                                            </p:attrNameLst>
                                          </p:cBhvr>
                                          <p:to>
                                            <p:strVal val="0.25"/>
                                          </p:to>
                                        </p:set>
                                        <p:animEffect filter="image" prLst="opacity: 0.25">
                                          <p:cBhvr rctx="IE">
                                            <p:cTn id="29" dur="indefinite"/>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1" grpId="0" animBg="1"/>
          <p:bldP spid="23" grpId="0" animBg="1"/>
        </p:bldLst>
      </p:timing>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p:cNvSpPr txBox="1"/>
          <p:nvPr/>
        </p:nvSpPr>
        <p:spPr>
          <a:xfrm>
            <a:off x="-8756" y="24036"/>
            <a:ext cx="7461076" cy="523220"/>
          </a:xfrm>
          <a:prstGeom prst="rect">
            <a:avLst/>
          </a:prstGeom>
          <a:noFill/>
        </p:spPr>
        <p:txBody>
          <a:bodyPr wrap="square" rtlCol="0">
            <a:spAutoFit/>
          </a:bodyPr>
          <a:lstStyle/>
          <a:p>
            <a:r>
              <a:rPr lang="en-GB" sz="2800" b="1" u="sng" dirty="0" smtClean="0"/>
              <a:t>Lesson </a:t>
            </a:r>
            <a:r>
              <a:rPr lang="en-GB" sz="2800" b="1" u="sng" dirty="0" smtClean="0"/>
              <a:t>2: 2D Shapes</a:t>
            </a:r>
            <a:endParaRPr lang="en-GB" sz="2800" b="1" u="sng"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52" y="590218"/>
            <a:ext cx="4814191" cy="47829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5136"/>
          <a:stretch/>
        </p:blipFill>
        <p:spPr bwMode="auto">
          <a:xfrm>
            <a:off x="4660900" y="590218"/>
            <a:ext cx="4451300" cy="27127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4993" y="4725145"/>
            <a:ext cx="4057650" cy="1554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776961" y="4825352"/>
            <a:ext cx="576064" cy="369332"/>
          </a:xfrm>
          <a:prstGeom prst="rect">
            <a:avLst/>
          </a:prstGeom>
          <a:noFill/>
        </p:spPr>
        <p:txBody>
          <a:bodyPr wrap="square" rtlCol="0">
            <a:spAutoFit/>
          </a:bodyPr>
          <a:lstStyle/>
          <a:p>
            <a:r>
              <a:rPr lang="en-GB" b="1" dirty="0" smtClean="0"/>
              <a:t>4)</a:t>
            </a:r>
            <a:endParaRPr lang="en-GB" b="1" dirty="0"/>
          </a:p>
        </p:txBody>
      </p:sp>
      <p:sp>
        <p:nvSpPr>
          <p:cNvPr id="7" name="Rectangle 6"/>
          <p:cNvSpPr/>
          <p:nvPr/>
        </p:nvSpPr>
        <p:spPr>
          <a:xfrm>
            <a:off x="0" y="592778"/>
            <a:ext cx="426720" cy="369332"/>
          </a:xfrm>
          <a:prstGeom prst="rect">
            <a:avLst/>
          </a:prstGeom>
        </p:spPr>
        <p:txBody>
          <a:bodyPr wrap="none">
            <a:spAutoFit/>
          </a:bodyPr>
          <a:lstStyle/>
          <a:p>
            <a:r>
              <a:rPr lang="en-GB" b="1" dirty="0">
                <a:solidFill>
                  <a:prstClr val="black"/>
                </a:solidFill>
              </a:rPr>
              <a:t>1) </a:t>
            </a:r>
            <a:endParaRPr lang="en-GB" dirty="0"/>
          </a:p>
        </p:txBody>
      </p:sp>
      <p:sp>
        <p:nvSpPr>
          <p:cNvPr id="8" name="Rectangle 7"/>
          <p:cNvSpPr/>
          <p:nvPr/>
        </p:nvSpPr>
        <p:spPr>
          <a:xfrm>
            <a:off x="-18752" y="3789040"/>
            <a:ext cx="426720" cy="369332"/>
          </a:xfrm>
          <a:prstGeom prst="rect">
            <a:avLst/>
          </a:prstGeom>
        </p:spPr>
        <p:txBody>
          <a:bodyPr wrap="none">
            <a:spAutoFit/>
          </a:bodyPr>
          <a:lstStyle/>
          <a:p>
            <a:r>
              <a:rPr lang="en-GB" b="1" dirty="0">
                <a:solidFill>
                  <a:prstClr val="black"/>
                </a:solidFill>
              </a:rPr>
              <a:t>2) </a:t>
            </a:r>
            <a:endParaRPr lang="en-GB" dirty="0"/>
          </a:p>
        </p:txBody>
      </p:sp>
      <p:sp>
        <p:nvSpPr>
          <p:cNvPr id="9" name="Rectangle 8"/>
          <p:cNvSpPr/>
          <p:nvPr/>
        </p:nvSpPr>
        <p:spPr>
          <a:xfrm>
            <a:off x="4331301" y="600200"/>
            <a:ext cx="426720" cy="369332"/>
          </a:xfrm>
          <a:prstGeom prst="rect">
            <a:avLst/>
          </a:prstGeom>
        </p:spPr>
        <p:txBody>
          <a:bodyPr wrap="none">
            <a:spAutoFit/>
          </a:bodyPr>
          <a:lstStyle/>
          <a:p>
            <a:r>
              <a:rPr lang="en-GB" b="1" dirty="0">
                <a:solidFill>
                  <a:prstClr val="black"/>
                </a:solidFill>
              </a:rPr>
              <a:t>3) </a:t>
            </a:r>
            <a:endParaRPr lang="en-GB" dirty="0"/>
          </a:p>
        </p:txBody>
      </p:sp>
    </p:spTree>
    <p:extLst>
      <p:ext uri="{BB962C8B-B14F-4D97-AF65-F5344CB8AC3E}">
        <p14:creationId xmlns:p14="http://schemas.microsoft.com/office/powerpoint/2010/main" val="15154106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3: </a:t>
            </a:r>
            <a:r>
              <a:rPr lang="en-GB" sz="3200" b="1" u="sng" dirty="0" smtClean="0"/>
              <a:t>3D Shapes</a:t>
            </a:r>
            <a:endParaRPr lang="en-GB" sz="3200" b="1" u="sng" dirty="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24" y="1772816"/>
            <a:ext cx="4906516" cy="2990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772816"/>
            <a:ext cx="4211960" cy="2990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8795271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3: </a:t>
            </a:r>
            <a:r>
              <a:rPr lang="en-GB" sz="3200" b="1" u="sng" dirty="0" smtClean="0"/>
              <a:t>3D Shapes</a:t>
            </a:r>
            <a:endParaRPr lang="en-GB" sz="3200" b="1" u="sng" dirty="0"/>
          </a:p>
        </p:txBody>
      </p:sp>
      <p:pic>
        <p:nvPicPr>
          <p:cNvPr id="5"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3" y="2847712"/>
            <a:ext cx="8856985" cy="37098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0" y="908720"/>
            <a:ext cx="8964488" cy="1938992"/>
          </a:xfrm>
          <a:prstGeom prst="rect">
            <a:avLst/>
          </a:prstGeom>
          <a:noFill/>
        </p:spPr>
        <p:txBody>
          <a:bodyPr wrap="square" rtlCol="0">
            <a:spAutoFit/>
          </a:bodyPr>
          <a:lstStyle/>
          <a:p>
            <a:r>
              <a:rPr lang="en-GB" sz="2400" dirty="0" smtClean="0"/>
              <a:t>Complete pages </a:t>
            </a:r>
            <a:r>
              <a:rPr lang="en-GB" sz="2400" b="1" dirty="0" smtClean="0"/>
              <a:t>4-9 only </a:t>
            </a:r>
            <a:r>
              <a:rPr lang="en-GB" sz="2400" dirty="0" smtClean="0"/>
              <a:t>on Year 2 Lesson on 3D shapes. </a:t>
            </a:r>
            <a:r>
              <a:rPr lang="en-GB" sz="2400" dirty="0">
                <a:hlinkClick r:id="rId2"/>
              </a:rPr>
              <a:t>https://</a:t>
            </a:r>
            <a:r>
              <a:rPr lang="en-GB" sz="2400" dirty="0" smtClean="0">
                <a:hlinkClick r:id="rId2"/>
              </a:rPr>
              <a:t>app.mymaths.co.uk/241-lesson/2d-and-3d-shapes</a:t>
            </a:r>
            <a:endParaRPr lang="en-GB" sz="2400" dirty="0" smtClean="0"/>
          </a:p>
          <a:p>
            <a:r>
              <a:rPr lang="en-GB" sz="2400" dirty="0" smtClean="0"/>
              <a:t>Once you have completed the slides then complete the online homework for this lesson. Either log in to your portal where the homework has been set for you or just click the link next to the lesson.</a:t>
            </a:r>
            <a:endParaRPr lang="en-GB" sz="2400" dirty="0"/>
          </a:p>
        </p:txBody>
      </p:sp>
    </p:spTree>
    <p:extLst>
      <p:ext uri="{BB962C8B-B14F-4D97-AF65-F5344CB8AC3E}">
        <p14:creationId xmlns:p14="http://schemas.microsoft.com/office/powerpoint/2010/main" val="235129149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12576" y="0"/>
            <a:ext cx="2736304" cy="764704"/>
          </a:xfrm>
        </p:spPr>
        <p:txBody>
          <a:bodyPr>
            <a:normAutofit/>
          </a:bodyPr>
          <a:lstStyle/>
          <a:p>
            <a:r>
              <a:rPr lang="en-GB" sz="4000" dirty="0" smtClean="0"/>
              <a:t>Topic</a:t>
            </a:r>
            <a:endParaRPr lang="en-GB" sz="40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8177" y="692696"/>
            <a:ext cx="8028384" cy="3241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4167188"/>
            <a:ext cx="2404716" cy="21421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07504" y="4370328"/>
            <a:ext cx="6214352" cy="1938992"/>
          </a:xfrm>
          <a:prstGeom prst="rect">
            <a:avLst/>
          </a:prstGeom>
          <a:noFill/>
        </p:spPr>
        <p:txBody>
          <a:bodyPr wrap="square" rtlCol="0">
            <a:spAutoFit/>
          </a:bodyPr>
          <a:lstStyle/>
          <a:p>
            <a:r>
              <a:rPr lang="en-GB" sz="2400" dirty="0" smtClean="0"/>
              <a:t>Have a go at playing some of the games </a:t>
            </a:r>
            <a:r>
              <a:rPr lang="en-GB" sz="2400" dirty="0"/>
              <a:t>V</a:t>
            </a:r>
            <a:r>
              <a:rPr lang="en-GB" sz="2400" dirty="0" smtClean="0"/>
              <a:t>ictorian children would have played this week.</a:t>
            </a:r>
          </a:p>
          <a:p>
            <a:endParaRPr lang="en-GB" sz="2400" dirty="0"/>
          </a:p>
          <a:p>
            <a:r>
              <a:rPr lang="en-GB" sz="2400" dirty="0" smtClean="0"/>
              <a:t>You’ll find some ideas of Victorian toys to make on the next slides. Have a go at making one.  </a:t>
            </a:r>
            <a:endParaRPr lang="en-GB" sz="2400" dirty="0"/>
          </a:p>
        </p:txBody>
      </p:sp>
    </p:spTree>
    <p:extLst>
      <p:ext uri="{BB962C8B-B14F-4D97-AF65-F5344CB8AC3E}">
        <p14:creationId xmlns:p14="http://schemas.microsoft.com/office/powerpoint/2010/main" val="15873944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5" y="188640"/>
            <a:ext cx="5400600" cy="2193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2606746"/>
            <a:ext cx="5400601" cy="3342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3242" y="188640"/>
            <a:ext cx="2085975" cy="1628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1906151"/>
            <a:ext cx="1877291" cy="1738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10787" y="3665959"/>
            <a:ext cx="2209800" cy="1419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3"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22541" y="5172992"/>
            <a:ext cx="2276475" cy="1552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38139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91972"/>
            <a:ext cx="7869654" cy="22461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96910"/>
            <a:ext cx="2343150" cy="1914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49" y="4585074"/>
            <a:ext cx="2505075" cy="175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94573" y="2512974"/>
            <a:ext cx="3143250" cy="3143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25040" y="3733800"/>
            <a:ext cx="3114675" cy="312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025040" y="2530842"/>
            <a:ext cx="3114675" cy="923330"/>
          </a:xfrm>
          <a:prstGeom prst="rect">
            <a:avLst/>
          </a:prstGeom>
          <a:noFill/>
        </p:spPr>
        <p:txBody>
          <a:bodyPr wrap="square" rtlCol="0">
            <a:spAutoFit/>
          </a:bodyPr>
          <a:lstStyle/>
          <a:p>
            <a:r>
              <a:rPr lang="en-GB" dirty="0" smtClean="0"/>
              <a:t>Print, cut and colour these or draw your own. You could even use 2 photos of yourself! </a:t>
            </a:r>
            <a:endParaRPr lang="en-GB" dirty="0"/>
          </a:p>
        </p:txBody>
      </p:sp>
    </p:spTree>
    <p:extLst>
      <p:ext uri="{BB962C8B-B14F-4D97-AF65-F5344CB8AC3E}">
        <p14:creationId xmlns:p14="http://schemas.microsoft.com/office/powerpoint/2010/main" val="16263495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31" y="0"/>
            <a:ext cx="7042331" cy="12687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8055" y="0"/>
            <a:ext cx="1961281" cy="2232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469" y="1268760"/>
            <a:ext cx="5335711" cy="41764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6387" y="3025874"/>
            <a:ext cx="1962150"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2928" y="1268760"/>
            <a:ext cx="1600200" cy="149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08107" y="4869160"/>
            <a:ext cx="1781175" cy="1485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92358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836712"/>
            <a:ext cx="8496944" cy="3661867"/>
          </a:xfrm>
        </p:spPr>
        <p:txBody>
          <a:bodyPr>
            <a:normAutofit/>
          </a:bodyPr>
          <a:lstStyle/>
          <a:p>
            <a:pPr marL="0" indent="0">
              <a:buNone/>
            </a:pPr>
            <a:r>
              <a:rPr lang="en-GB" sz="2400" dirty="0" smtClean="0"/>
              <a:t>It is important to keep your children active. If it is safe to do so, ensure they have some time outside throughout the day. Please visit </a:t>
            </a:r>
            <a:r>
              <a:rPr lang="en-GB" sz="2400" b="1" dirty="0" smtClean="0"/>
              <a:t>Joe Wicks</a:t>
            </a:r>
            <a:r>
              <a:rPr lang="en-GB" sz="2400" dirty="0" smtClean="0"/>
              <a:t> YouTube channel (</a:t>
            </a:r>
            <a:r>
              <a:rPr lang="en-GB" sz="2400" dirty="0" smtClean="0">
                <a:hlinkClick r:id="rId2"/>
              </a:rPr>
              <a:t>https://www.youtube.com/channel/UCAxW1XT0iEJo0TYlRfn6rYQ</a:t>
            </a:r>
            <a:r>
              <a:rPr lang="en-GB" sz="2400" dirty="0" smtClean="0"/>
              <a:t>), which has lots of exercise videos for children. He will also be hosting a live P.E. lessons Monday to Friday at 9:00am.</a:t>
            </a:r>
            <a:endParaRPr lang="en-GB"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356992"/>
            <a:ext cx="6625898"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23528" y="188640"/>
            <a:ext cx="8568543" cy="1143000"/>
          </a:xfrm>
        </p:spPr>
        <p:txBody>
          <a:bodyPr>
            <a:normAutofit fontScale="90000"/>
          </a:bodyPr>
          <a:lstStyle/>
          <a:p>
            <a:pPr algn="l"/>
            <a:r>
              <a:rPr lang="en-GB" dirty="0" smtClean="0"/>
              <a:t>                              P.E.</a:t>
            </a:r>
            <a:br>
              <a:rPr lang="en-GB" dirty="0" smtClean="0"/>
            </a:br>
            <a:endParaRPr lang="en-GB" dirty="0"/>
          </a:p>
        </p:txBody>
      </p:sp>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6399</TotalTime>
  <Words>1562</Words>
  <Application>Microsoft Office PowerPoint</Application>
  <PresentationFormat>On-screen Show (4:3)</PresentationFormat>
  <Paragraphs>185</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Task 2: vocabulary from the text (on the next slides).  Look at the words below and decide which definition is correct. </vt:lpstr>
      <vt:lpstr>PowerPoint Presentation</vt:lpstr>
      <vt:lpstr>PowerPoint Presentation</vt:lpstr>
      <vt:lpstr>Task 3: create a jungle scene.          Design a jungle that you find when you walk through the wardrobe.  Think about:  What plants can you see? What are the colours, shapes? What are the flowers like? What do they smell of?  What fruit might be growing on the trees or bushes? What do they taste like? What animals can you see? Are they a mixture of 2 animals you know in the real world? What noises do they make?  Are there any streams or rivers? What colour are they?  Use your imagination to create your jungle and create it. This could be drawing, colouring, painting, collage, printing, 3D anything at all. Label some of the features as we will be using this to write about in a few weeks’ time. </vt:lpstr>
      <vt:lpstr>Maths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Topic</vt:lpstr>
      <vt:lpstr>PowerPoint Presentation</vt:lpstr>
      <vt:lpstr>PowerPoint Presentation</vt:lpstr>
      <vt:lpstr>PowerPoint Presentation</vt:lpstr>
      <vt:lpstr>                              P.E. </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82</cp:revision>
  <dcterms:created xsi:type="dcterms:W3CDTF">2020-03-18T10:41:37Z</dcterms:created>
  <dcterms:modified xsi:type="dcterms:W3CDTF">2020-06-14T08:42:05Z</dcterms:modified>
</cp:coreProperties>
</file>