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906000" cy="6858000" type="A4"/>
  <p:notesSz cx="6797675" cy="9926638"/>
  <p:defaultTextStyle>
    <a:defPPr>
      <a:defRPr lang="en-US"/>
    </a:defPPr>
    <a:lvl1pPr marL="0" algn="l" defTabSz="1072866" rtl="0" eaLnBrk="1" latinLnBrk="0" hangingPunct="1">
      <a:defRPr sz="2100" kern="1200">
        <a:solidFill>
          <a:schemeClr val="tx1"/>
        </a:solidFill>
        <a:latin typeface="+mn-lt"/>
        <a:ea typeface="+mn-ea"/>
        <a:cs typeface="+mn-cs"/>
      </a:defRPr>
    </a:lvl1pPr>
    <a:lvl2pPr marL="536433" algn="l" defTabSz="1072866" rtl="0" eaLnBrk="1" latinLnBrk="0" hangingPunct="1">
      <a:defRPr sz="2100" kern="1200">
        <a:solidFill>
          <a:schemeClr val="tx1"/>
        </a:solidFill>
        <a:latin typeface="+mn-lt"/>
        <a:ea typeface="+mn-ea"/>
        <a:cs typeface="+mn-cs"/>
      </a:defRPr>
    </a:lvl2pPr>
    <a:lvl3pPr marL="1072866" algn="l" defTabSz="1072866" rtl="0" eaLnBrk="1" latinLnBrk="0" hangingPunct="1">
      <a:defRPr sz="2100" kern="1200">
        <a:solidFill>
          <a:schemeClr val="tx1"/>
        </a:solidFill>
        <a:latin typeface="+mn-lt"/>
        <a:ea typeface="+mn-ea"/>
        <a:cs typeface="+mn-cs"/>
      </a:defRPr>
    </a:lvl3pPr>
    <a:lvl4pPr marL="1609298" algn="l" defTabSz="1072866" rtl="0" eaLnBrk="1" latinLnBrk="0" hangingPunct="1">
      <a:defRPr sz="2100" kern="1200">
        <a:solidFill>
          <a:schemeClr val="tx1"/>
        </a:solidFill>
        <a:latin typeface="+mn-lt"/>
        <a:ea typeface="+mn-ea"/>
        <a:cs typeface="+mn-cs"/>
      </a:defRPr>
    </a:lvl4pPr>
    <a:lvl5pPr marL="2145731" algn="l" defTabSz="1072866" rtl="0" eaLnBrk="1" latinLnBrk="0" hangingPunct="1">
      <a:defRPr sz="2100" kern="1200">
        <a:solidFill>
          <a:schemeClr val="tx1"/>
        </a:solidFill>
        <a:latin typeface="+mn-lt"/>
        <a:ea typeface="+mn-ea"/>
        <a:cs typeface="+mn-cs"/>
      </a:defRPr>
    </a:lvl5pPr>
    <a:lvl6pPr marL="2682164" algn="l" defTabSz="1072866" rtl="0" eaLnBrk="1" latinLnBrk="0" hangingPunct="1">
      <a:defRPr sz="2100" kern="1200">
        <a:solidFill>
          <a:schemeClr val="tx1"/>
        </a:solidFill>
        <a:latin typeface="+mn-lt"/>
        <a:ea typeface="+mn-ea"/>
        <a:cs typeface="+mn-cs"/>
      </a:defRPr>
    </a:lvl6pPr>
    <a:lvl7pPr marL="3218597" algn="l" defTabSz="1072866" rtl="0" eaLnBrk="1" latinLnBrk="0" hangingPunct="1">
      <a:defRPr sz="2100" kern="1200">
        <a:solidFill>
          <a:schemeClr val="tx1"/>
        </a:solidFill>
        <a:latin typeface="+mn-lt"/>
        <a:ea typeface="+mn-ea"/>
        <a:cs typeface="+mn-cs"/>
      </a:defRPr>
    </a:lvl7pPr>
    <a:lvl8pPr marL="3755029" algn="l" defTabSz="1072866" rtl="0" eaLnBrk="1" latinLnBrk="0" hangingPunct="1">
      <a:defRPr sz="2100" kern="1200">
        <a:solidFill>
          <a:schemeClr val="tx1"/>
        </a:solidFill>
        <a:latin typeface="+mn-lt"/>
        <a:ea typeface="+mn-ea"/>
        <a:cs typeface="+mn-cs"/>
      </a:defRPr>
    </a:lvl8pPr>
    <a:lvl9pPr marL="4291462" algn="l" defTabSz="107286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424" autoAdjust="0"/>
  </p:normalViewPr>
  <p:slideViewPr>
    <p:cSldViewPr>
      <p:cViewPr varScale="1">
        <p:scale>
          <a:sx n="79" d="100"/>
          <a:sy n="79" d="100"/>
        </p:scale>
        <p:origin x="1382"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8"/>
            <a:ext cx="84201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536433" indent="0" algn="ctr">
              <a:buNone/>
              <a:defRPr>
                <a:solidFill>
                  <a:schemeClr val="tx1">
                    <a:tint val="75000"/>
                  </a:schemeClr>
                </a:solidFill>
              </a:defRPr>
            </a:lvl2pPr>
            <a:lvl3pPr marL="1072866" indent="0" algn="ctr">
              <a:buNone/>
              <a:defRPr>
                <a:solidFill>
                  <a:schemeClr val="tx1">
                    <a:tint val="75000"/>
                  </a:schemeClr>
                </a:solidFill>
              </a:defRPr>
            </a:lvl3pPr>
            <a:lvl4pPr marL="1609298" indent="0" algn="ctr">
              <a:buNone/>
              <a:defRPr>
                <a:solidFill>
                  <a:schemeClr val="tx1">
                    <a:tint val="75000"/>
                  </a:schemeClr>
                </a:solidFill>
              </a:defRPr>
            </a:lvl4pPr>
            <a:lvl5pPr marL="2145731" indent="0" algn="ctr">
              <a:buNone/>
              <a:defRPr>
                <a:solidFill>
                  <a:schemeClr val="tx1">
                    <a:tint val="75000"/>
                  </a:schemeClr>
                </a:solidFill>
              </a:defRPr>
            </a:lvl5pPr>
            <a:lvl6pPr marL="2682164" indent="0" algn="ctr">
              <a:buNone/>
              <a:defRPr>
                <a:solidFill>
                  <a:schemeClr val="tx1">
                    <a:tint val="75000"/>
                  </a:schemeClr>
                </a:solidFill>
              </a:defRPr>
            </a:lvl6pPr>
            <a:lvl7pPr marL="3218597" indent="0" algn="ctr">
              <a:buNone/>
              <a:defRPr>
                <a:solidFill>
                  <a:schemeClr val="tx1">
                    <a:tint val="75000"/>
                  </a:schemeClr>
                </a:solidFill>
              </a:defRPr>
            </a:lvl7pPr>
            <a:lvl8pPr marL="3755029" indent="0" algn="ctr">
              <a:buNone/>
              <a:defRPr>
                <a:solidFill>
                  <a:schemeClr val="tx1">
                    <a:tint val="75000"/>
                  </a:schemeClr>
                </a:solidFill>
              </a:defRPr>
            </a:lvl8pPr>
            <a:lvl9pPr marL="4291462"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A1AA3A-27BD-4C6A-AB5E-8192D764ABFA}"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3135895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A1AA3A-27BD-4C6A-AB5E-8192D764ABFA}"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4109569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700" b="1" cap="all"/>
            </a:lvl1pPr>
          </a:lstStyle>
          <a:p>
            <a:r>
              <a:rPr lang="en-US" smtClean="0"/>
              <a:t>Click to edit Master title style</a:t>
            </a:r>
            <a:endParaRPr lang="en-GB"/>
          </a:p>
        </p:txBody>
      </p:sp>
      <p:sp>
        <p:nvSpPr>
          <p:cNvPr id="3" name="Text Placeholder 2"/>
          <p:cNvSpPr>
            <a:spLocks noGrp="1"/>
          </p:cNvSpPr>
          <p:nvPr>
            <p:ph type="body" idx="1"/>
          </p:nvPr>
        </p:nvSpPr>
        <p:spPr>
          <a:xfrm>
            <a:off x="782506" y="2906715"/>
            <a:ext cx="8420100" cy="1500187"/>
          </a:xfrm>
        </p:spPr>
        <p:txBody>
          <a:bodyPr anchor="b"/>
          <a:lstStyle>
            <a:lvl1pPr marL="0" indent="0">
              <a:buNone/>
              <a:defRPr sz="2300">
                <a:solidFill>
                  <a:schemeClr val="tx1">
                    <a:tint val="75000"/>
                  </a:schemeClr>
                </a:solidFill>
              </a:defRPr>
            </a:lvl1pPr>
            <a:lvl2pPr marL="536433" indent="0">
              <a:buNone/>
              <a:defRPr sz="2100">
                <a:solidFill>
                  <a:schemeClr val="tx1">
                    <a:tint val="75000"/>
                  </a:schemeClr>
                </a:solidFill>
              </a:defRPr>
            </a:lvl2pPr>
            <a:lvl3pPr marL="1072866" indent="0">
              <a:buNone/>
              <a:defRPr sz="1900">
                <a:solidFill>
                  <a:schemeClr val="tx1">
                    <a:tint val="75000"/>
                  </a:schemeClr>
                </a:solidFill>
              </a:defRPr>
            </a:lvl3pPr>
            <a:lvl4pPr marL="1609298" indent="0">
              <a:buNone/>
              <a:defRPr sz="1600">
                <a:solidFill>
                  <a:schemeClr val="tx1">
                    <a:tint val="75000"/>
                  </a:schemeClr>
                </a:solidFill>
              </a:defRPr>
            </a:lvl4pPr>
            <a:lvl5pPr marL="2145731" indent="0">
              <a:buNone/>
              <a:defRPr sz="1600">
                <a:solidFill>
                  <a:schemeClr val="tx1">
                    <a:tint val="75000"/>
                  </a:schemeClr>
                </a:solidFill>
              </a:defRPr>
            </a:lvl5pPr>
            <a:lvl6pPr marL="2682164" indent="0">
              <a:buNone/>
              <a:defRPr sz="1600">
                <a:solidFill>
                  <a:schemeClr val="tx1">
                    <a:tint val="75000"/>
                  </a:schemeClr>
                </a:solidFill>
              </a:defRPr>
            </a:lvl6pPr>
            <a:lvl7pPr marL="3218597" indent="0">
              <a:buNone/>
              <a:defRPr sz="1600">
                <a:solidFill>
                  <a:schemeClr val="tx1">
                    <a:tint val="75000"/>
                  </a:schemeClr>
                </a:solidFill>
              </a:defRPr>
            </a:lvl7pPr>
            <a:lvl8pPr marL="3755029" indent="0">
              <a:buNone/>
              <a:defRPr sz="1600">
                <a:solidFill>
                  <a:schemeClr val="tx1">
                    <a:tint val="75000"/>
                  </a:schemeClr>
                </a:solidFill>
              </a:defRPr>
            </a:lvl8pPr>
            <a:lvl9pPr marL="4291462"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A1AA3A-27BD-4C6A-AB5E-8192D764ABFA}"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940988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FA1AA3A-27BD-4C6A-AB5E-8192D764ABFA}" type="datetimeFigureOut">
              <a:rPr lang="en-GB" smtClean="0"/>
              <a:t>20/02/2023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4072971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95301" y="1535113"/>
            <a:ext cx="4376870" cy="639763"/>
          </a:xfrm>
        </p:spPr>
        <p:txBody>
          <a:bodyPr anchor="b"/>
          <a:lstStyle>
            <a:lvl1pPr marL="0" indent="0">
              <a:buNone/>
              <a:defRPr sz="2800" b="1"/>
            </a:lvl1pPr>
            <a:lvl2pPr marL="536433" indent="0">
              <a:buNone/>
              <a:defRPr sz="2300" b="1"/>
            </a:lvl2pPr>
            <a:lvl3pPr marL="1072866" indent="0">
              <a:buNone/>
              <a:defRPr sz="2100" b="1"/>
            </a:lvl3pPr>
            <a:lvl4pPr marL="1609298" indent="0">
              <a:buNone/>
              <a:defRPr sz="1900" b="1"/>
            </a:lvl4pPr>
            <a:lvl5pPr marL="2145731" indent="0">
              <a:buNone/>
              <a:defRPr sz="1900" b="1"/>
            </a:lvl5pPr>
            <a:lvl6pPr marL="2682164" indent="0">
              <a:buNone/>
              <a:defRPr sz="1900" b="1"/>
            </a:lvl6pPr>
            <a:lvl7pPr marL="3218597" indent="0">
              <a:buNone/>
              <a:defRPr sz="1900" b="1"/>
            </a:lvl7pPr>
            <a:lvl8pPr marL="3755029" indent="0">
              <a:buNone/>
              <a:defRPr sz="1900" b="1"/>
            </a:lvl8pPr>
            <a:lvl9pPr marL="4291462" indent="0">
              <a:buNone/>
              <a:defRPr sz="1900" b="1"/>
            </a:lvl9pPr>
          </a:lstStyle>
          <a:p>
            <a:pPr lvl="0"/>
            <a:r>
              <a:rPr lang="en-US" smtClean="0"/>
              <a:t>Click to edit Master text styles</a:t>
            </a:r>
          </a:p>
        </p:txBody>
      </p:sp>
      <p:sp>
        <p:nvSpPr>
          <p:cNvPr id="4" name="Content Placeholder 3"/>
          <p:cNvSpPr>
            <a:spLocks noGrp="1"/>
          </p:cNvSpPr>
          <p:nvPr>
            <p:ph sz="half" idx="2"/>
          </p:nvPr>
        </p:nvSpPr>
        <p:spPr>
          <a:xfrm>
            <a:off x="495301" y="2174875"/>
            <a:ext cx="4376870" cy="3951288"/>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5032113" y="1535113"/>
            <a:ext cx="4378590" cy="639763"/>
          </a:xfrm>
        </p:spPr>
        <p:txBody>
          <a:bodyPr anchor="b"/>
          <a:lstStyle>
            <a:lvl1pPr marL="0" indent="0">
              <a:buNone/>
              <a:defRPr sz="2800" b="1"/>
            </a:lvl1pPr>
            <a:lvl2pPr marL="536433" indent="0">
              <a:buNone/>
              <a:defRPr sz="2300" b="1"/>
            </a:lvl2pPr>
            <a:lvl3pPr marL="1072866" indent="0">
              <a:buNone/>
              <a:defRPr sz="2100" b="1"/>
            </a:lvl3pPr>
            <a:lvl4pPr marL="1609298" indent="0">
              <a:buNone/>
              <a:defRPr sz="1900" b="1"/>
            </a:lvl4pPr>
            <a:lvl5pPr marL="2145731" indent="0">
              <a:buNone/>
              <a:defRPr sz="1900" b="1"/>
            </a:lvl5pPr>
            <a:lvl6pPr marL="2682164" indent="0">
              <a:buNone/>
              <a:defRPr sz="1900" b="1"/>
            </a:lvl6pPr>
            <a:lvl7pPr marL="3218597" indent="0">
              <a:buNone/>
              <a:defRPr sz="1900" b="1"/>
            </a:lvl7pPr>
            <a:lvl8pPr marL="3755029" indent="0">
              <a:buNone/>
              <a:defRPr sz="1900" b="1"/>
            </a:lvl8pPr>
            <a:lvl9pPr marL="4291462" indent="0">
              <a:buNone/>
              <a:defRPr sz="1900" b="1"/>
            </a:lvl9pPr>
          </a:lstStyle>
          <a:p>
            <a:pPr lvl="0"/>
            <a:r>
              <a:rPr lang="en-US" smtClean="0"/>
              <a:t>Click to edit Master text styles</a:t>
            </a:r>
          </a:p>
        </p:txBody>
      </p:sp>
      <p:sp>
        <p:nvSpPr>
          <p:cNvPr id="6" name="Content Placeholder 5"/>
          <p:cNvSpPr>
            <a:spLocks noGrp="1"/>
          </p:cNvSpPr>
          <p:nvPr>
            <p:ph sz="quarter" idx="4"/>
          </p:nvPr>
        </p:nvSpPr>
        <p:spPr>
          <a:xfrm>
            <a:off x="5032113" y="2174875"/>
            <a:ext cx="4378590" cy="3951288"/>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FA1AA3A-27BD-4C6A-AB5E-8192D764ABFA}" type="datetimeFigureOut">
              <a:rPr lang="en-GB" smtClean="0"/>
              <a:t>20/02/2023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1337911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FA1AA3A-27BD-4C6A-AB5E-8192D764ABFA}" type="datetimeFigureOut">
              <a:rPr lang="en-GB" smtClean="0"/>
              <a:t>20/02/2023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940869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A1AA3A-27BD-4C6A-AB5E-8192D764ABFA}" type="datetimeFigureOut">
              <a:rPr lang="en-GB" smtClean="0"/>
              <a:t>20/02/2023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2003787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3" y="273049"/>
            <a:ext cx="3259006" cy="1162051"/>
          </a:xfrm>
        </p:spPr>
        <p:txBody>
          <a:bodyPr anchor="b"/>
          <a:lstStyle>
            <a:lvl1pPr algn="l">
              <a:defRPr sz="2300" b="1"/>
            </a:lvl1pPr>
          </a:lstStyle>
          <a:p>
            <a:r>
              <a:rPr lang="en-US" smtClean="0"/>
              <a:t>Click to edit Master title style</a:t>
            </a:r>
            <a:endParaRPr lang="en-GB"/>
          </a:p>
        </p:txBody>
      </p:sp>
      <p:sp>
        <p:nvSpPr>
          <p:cNvPr id="3" name="Content Placeholder 2"/>
          <p:cNvSpPr>
            <a:spLocks noGrp="1"/>
          </p:cNvSpPr>
          <p:nvPr>
            <p:ph idx="1"/>
          </p:nvPr>
        </p:nvSpPr>
        <p:spPr>
          <a:xfrm>
            <a:off x="3872973" y="273053"/>
            <a:ext cx="5537730" cy="5853113"/>
          </a:xfrm>
        </p:spPr>
        <p:txBody>
          <a:bodyPr/>
          <a:lstStyle>
            <a:lvl1pPr>
              <a:defRPr sz="38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95303" y="1435102"/>
            <a:ext cx="3259006" cy="4691063"/>
          </a:xfrm>
        </p:spPr>
        <p:txBody>
          <a:bodyPr/>
          <a:lstStyle>
            <a:lvl1pPr marL="0" indent="0">
              <a:buNone/>
              <a:defRPr sz="1600"/>
            </a:lvl1pPr>
            <a:lvl2pPr marL="536433" indent="0">
              <a:buNone/>
              <a:defRPr sz="1400"/>
            </a:lvl2pPr>
            <a:lvl3pPr marL="1072866" indent="0">
              <a:buNone/>
              <a:defRPr sz="1200"/>
            </a:lvl3pPr>
            <a:lvl4pPr marL="1609298" indent="0">
              <a:buNone/>
              <a:defRPr sz="1100"/>
            </a:lvl4pPr>
            <a:lvl5pPr marL="2145731" indent="0">
              <a:buNone/>
              <a:defRPr sz="1100"/>
            </a:lvl5pPr>
            <a:lvl6pPr marL="2682164" indent="0">
              <a:buNone/>
              <a:defRPr sz="1100"/>
            </a:lvl6pPr>
            <a:lvl7pPr marL="3218597" indent="0">
              <a:buNone/>
              <a:defRPr sz="1100"/>
            </a:lvl7pPr>
            <a:lvl8pPr marL="3755029" indent="0">
              <a:buNone/>
              <a:defRPr sz="1100"/>
            </a:lvl8pPr>
            <a:lvl9pPr marL="4291462" indent="0">
              <a:buNone/>
              <a:defRPr sz="1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A1AA3A-27BD-4C6A-AB5E-8192D764ABFA}" type="datetimeFigureOut">
              <a:rPr lang="en-GB" smtClean="0"/>
              <a:t>20/02/2023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3811280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1"/>
            <a:ext cx="5943600" cy="566739"/>
          </a:xfrm>
        </p:spPr>
        <p:txBody>
          <a:bodyPr anchor="b"/>
          <a:lstStyle>
            <a:lvl1pPr algn="l">
              <a:defRPr sz="2300" b="1"/>
            </a:lvl1pPr>
          </a:lstStyle>
          <a:p>
            <a:r>
              <a:rPr lang="en-US" smtClean="0"/>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800"/>
            </a:lvl1pPr>
            <a:lvl2pPr marL="536433" indent="0">
              <a:buNone/>
              <a:defRPr sz="3300"/>
            </a:lvl2pPr>
            <a:lvl3pPr marL="1072866" indent="0">
              <a:buNone/>
              <a:defRPr sz="2800"/>
            </a:lvl3pPr>
            <a:lvl4pPr marL="1609298" indent="0">
              <a:buNone/>
              <a:defRPr sz="2300"/>
            </a:lvl4pPr>
            <a:lvl5pPr marL="2145731" indent="0">
              <a:buNone/>
              <a:defRPr sz="2300"/>
            </a:lvl5pPr>
            <a:lvl6pPr marL="2682164" indent="0">
              <a:buNone/>
              <a:defRPr sz="2300"/>
            </a:lvl6pPr>
            <a:lvl7pPr marL="3218597" indent="0">
              <a:buNone/>
              <a:defRPr sz="2300"/>
            </a:lvl7pPr>
            <a:lvl8pPr marL="3755029" indent="0">
              <a:buNone/>
              <a:defRPr sz="2300"/>
            </a:lvl8pPr>
            <a:lvl9pPr marL="4291462" indent="0">
              <a:buNone/>
              <a:defRPr sz="2300"/>
            </a:lvl9pPr>
          </a:lstStyle>
          <a:p>
            <a:endParaRPr lang="en-GB"/>
          </a:p>
        </p:txBody>
      </p:sp>
      <p:sp>
        <p:nvSpPr>
          <p:cNvPr id="4" name="Text Placeholder 3"/>
          <p:cNvSpPr>
            <a:spLocks noGrp="1"/>
          </p:cNvSpPr>
          <p:nvPr>
            <p:ph type="body" sz="half" idx="2"/>
          </p:nvPr>
        </p:nvSpPr>
        <p:spPr>
          <a:xfrm>
            <a:off x="1941645" y="5367339"/>
            <a:ext cx="5943600" cy="804863"/>
          </a:xfrm>
        </p:spPr>
        <p:txBody>
          <a:bodyPr/>
          <a:lstStyle>
            <a:lvl1pPr marL="0" indent="0">
              <a:buNone/>
              <a:defRPr sz="1600"/>
            </a:lvl1pPr>
            <a:lvl2pPr marL="536433" indent="0">
              <a:buNone/>
              <a:defRPr sz="1400"/>
            </a:lvl2pPr>
            <a:lvl3pPr marL="1072866" indent="0">
              <a:buNone/>
              <a:defRPr sz="1200"/>
            </a:lvl3pPr>
            <a:lvl4pPr marL="1609298" indent="0">
              <a:buNone/>
              <a:defRPr sz="1100"/>
            </a:lvl4pPr>
            <a:lvl5pPr marL="2145731" indent="0">
              <a:buNone/>
              <a:defRPr sz="1100"/>
            </a:lvl5pPr>
            <a:lvl6pPr marL="2682164" indent="0">
              <a:buNone/>
              <a:defRPr sz="1100"/>
            </a:lvl6pPr>
            <a:lvl7pPr marL="3218597" indent="0">
              <a:buNone/>
              <a:defRPr sz="1100"/>
            </a:lvl7pPr>
            <a:lvl8pPr marL="3755029" indent="0">
              <a:buNone/>
              <a:defRPr sz="1100"/>
            </a:lvl8pPr>
            <a:lvl9pPr marL="4291462" indent="0">
              <a:buNone/>
              <a:defRPr sz="1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A1AA3A-27BD-4C6A-AB5E-8192D764ABFA}" type="datetimeFigureOut">
              <a:rPr lang="en-GB" smtClean="0"/>
              <a:t>20/02/2023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2254200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A1AA3A-27BD-4C6A-AB5E-8192D764ABFA}"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264097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40"/>
            <a:ext cx="222885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95300" y="274640"/>
            <a:ext cx="652145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A1AA3A-27BD-4C6A-AB5E-8192D764ABFA}"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A66CD-351E-41E2-A588-BD41352778C1}" type="slidenum">
              <a:rPr lang="en-GB" smtClean="0"/>
              <a:t>‹#›</a:t>
            </a:fld>
            <a:endParaRPr lang="en-GB"/>
          </a:p>
        </p:txBody>
      </p:sp>
    </p:spTree>
    <p:extLst>
      <p:ext uri="{BB962C8B-B14F-4D97-AF65-F5344CB8AC3E}">
        <p14:creationId xmlns:p14="http://schemas.microsoft.com/office/powerpoint/2010/main" val="1952617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9"/>
            <a:ext cx="8915400" cy="1143000"/>
          </a:xfrm>
          <a:prstGeom prst="rect">
            <a:avLst/>
          </a:prstGeom>
        </p:spPr>
        <p:txBody>
          <a:bodyPr vert="horz" lIns="107287" tIns="53643" rIns="107287" bIns="53643"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107287" tIns="53643" rIns="107287" bIns="5364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95300" y="6356352"/>
            <a:ext cx="2311400" cy="365125"/>
          </a:xfrm>
          <a:prstGeom prst="rect">
            <a:avLst/>
          </a:prstGeom>
        </p:spPr>
        <p:txBody>
          <a:bodyPr vert="horz" lIns="107287" tIns="53643" rIns="107287" bIns="53643" rtlCol="0" anchor="ctr"/>
          <a:lstStyle>
            <a:lvl1pPr algn="l">
              <a:defRPr sz="1400">
                <a:solidFill>
                  <a:schemeClr val="tx1">
                    <a:tint val="75000"/>
                  </a:schemeClr>
                </a:solidFill>
              </a:defRPr>
            </a:lvl1pPr>
          </a:lstStyle>
          <a:p>
            <a:fld id="{7FA1AA3A-27BD-4C6A-AB5E-8192D764ABFA}" type="datetimeFigureOut">
              <a:rPr lang="en-GB" smtClean="0"/>
              <a:t>20/02/2023</a:t>
            </a:fld>
            <a:endParaRPr lang="en-GB"/>
          </a:p>
        </p:txBody>
      </p:sp>
      <p:sp>
        <p:nvSpPr>
          <p:cNvPr id="5" name="Footer Placeholder 4"/>
          <p:cNvSpPr>
            <a:spLocks noGrp="1"/>
          </p:cNvSpPr>
          <p:nvPr>
            <p:ph type="ftr" sz="quarter" idx="3"/>
          </p:nvPr>
        </p:nvSpPr>
        <p:spPr>
          <a:xfrm>
            <a:off x="3384550" y="6356352"/>
            <a:ext cx="3136900" cy="365125"/>
          </a:xfrm>
          <a:prstGeom prst="rect">
            <a:avLst/>
          </a:prstGeom>
        </p:spPr>
        <p:txBody>
          <a:bodyPr vert="horz" lIns="107287" tIns="53643" rIns="107287" bIns="53643" rtlCol="0" anchor="ctr"/>
          <a:lstStyle>
            <a:lvl1pPr algn="ctr">
              <a:defRPr sz="14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2"/>
            <a:ext cx="2311400" cy="365125"/>
          </a:xfrm>
          <a:prstGeom prst="rect">
            <a:avLst/>
          </a:prstGeom>
        </p:spPr>
        <p:txBody>
          <a:bodyPr vert="horz" lIns="107287" tIns="53643" rIns="107287" bIns="53643" rtlCol="0" anchor="ctr"/>
          <a:lstStyle>
            <a:lvl1pPr algn="r">
              <a:defRPr sz="1400">
                <a:solidFill>
                  <a:schemeClr val="tx1">
                    <a:tint val="75000"/>
                  </a:schemeClr>
                </a:solidFill>
              </a:defRPr>
            </a:lvl1pPr>
          </a:lstStyle>
          <a:p>
            <a:fld id="{588A66CD-351E-41E2-A588-BD41352778C1}" type="slidenum">
              <a:rPr lang="en-GB" smtClean="0"/>
              <a:t>‹#›</a:t>
            </a:fld>
            <a:endParaRPr lang="en-GB"/>
          </a:p>
        </p:txBody>
      </p:sp>
    </p:spTree>
    <p:extLst>
      <p:ext uri="{BB962C8B-B14F-4D97-AF65-F5344CB8AC3E}">
        <p14:creationId xmlns:p14="http://schemas.microsoft.com/office/powerpoint/2010/main" val="35516682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72866" rtl="0" eaLnBrk="1" latinLnBrk="0" hangingPunct="1">
        <a:spcBef>
          <a:spcPct val="0"/>
        </a:spcBef>
        <a:buNone/>
        <a:defRPr sz="5200" kern="1200">
          <a:solidFill>
            <a:schemeClr val="tx1"/>
          </a:solidFill>
          <a:latin typeface="+mj-lt"/>
          <a:ea typeface="+mj-ea"/>
          <a:cs typeface="+mj-cs"/>
        </a:defRPr>
      </a:lvl1pPr>
    </p:titleStyle>
    <p:bodyStyle>
      <a:lvl1pPr marL="402325" indent="-402325" algn="l" defTabSz="1072866"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1pPr>
      <a:lvl2pPr marL="871703" indent="-335270" algn="l" defTabSz="1072866"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2pPr>
      <a:lvl3pPr marL="1341082" indent="-268216" algn="l" defTabSz="1072866"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1877515" indent="-268216" algn="l" defTabSz="107286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413947" indent="-268216" algn="l" defTabSz="107286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950380" indent="-268216" algn="l" defTabSz="107286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486813" indent="-268216" algn="l" defTabSz="107286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4023246" indent="-268216" algn="l" defTabSz="107286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559678" indent="-268216" algn="l" defTabSz="107286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en-US"/>
      </a:defPPr>
      <a:lvl1pPr marL="0" algn="l" defTabSz="1072866" rtl="0" eaLnBrk="1" latinLnBrk="0" hangingPunct="1">
        <a:defRPr sz="2100" kern="1200">
          <a:solidFill>
            <a:schemeClr val="tx1"/>
          </a:solidFill>
          <a:latin typeface="+mn-lt"/>
          <a:ea typeface="+mn-ea"/>
          <a:cs typeface="+mn-cs"/>
        </a:defRPr>
      </a:lvl1pPr>
      <a:lvl2pPr marL="536433" algn="l" defTabSz="1072866" rtl="0" eaLnBrk="1" latinLnBrk="0" hangingPunct="1">
        <a:defRPr sz="2100" kern="1200">
          <a:solidFill>
            <a:schemeClr val="tx1"/>
          </a:solidFill>
          <a:latin typeface="+mn-lt"/>
          <a:ea typeface="+mn-ea"/>
          <a:cs typeface="+mn-cs"/>
        </a:defRPr>
      </a:lvl2pPr>
      <a:lvl3pPr marL="1072866" algn="l" defTabSz="1072866" rtl="0" eaLnBrk="1" latinLnBrk="0" hangingPunct="1">
        <a:defRPr sz="2100" kern="1200">
          <a:solidFill>
            <a:schemeClr val="tx1"/>
          </a:solidFill>
          <a:latin typeface="+mn-lt"/>
          <a:ea typeface="+mn-ea"/>
          <a:cs typeface="+mn-cs"/>
        </a:defRPr>
      </a:lvl3pPr>
      <a:lvl4pPr marL="1609298" algn="l" defTabSz="1072866" rtl="0" eaLnBrk="1" latinLnBrk="0" hangingPunct="1">
        <a:defRPr sz="2100" kern="1200">
          <a:solidFill>
            <a:schemeClr val="tx1"/>
          </a:solidFill>
          <a:latin typeface="+mn-lt"/>
          <a:ea typeface="+mn-ea"/>
          <a:cs typeface="+mn-cs"/>
        </a:defRPr>
      </a:lvl4pPr>
      <a:lvl5pPr marL="2145731" algn="l" defTabSz="1072866" rtl="0" eaLnBrk="1" latinLnBrk="0" hangingPunct="1">
        <a:defRPr sz="2100" kern="1200">
          <a:solidFill>
            <a:schemeClr val="tx1"/>
          </a:solidFill>
          <a:latin typeface="+mn-lt"/>
          <a:ea typeface="+mn-ea"/>
          <a:cs typeface="+mn-cs"/>
        </a:defRPr>
      </a:lvl5pPr>
      <a:lvl6pPr marL="2682164" algn="l" defTabSz="1072866" rtl="0" eaLnBrk="1" latinLnBrk="0" hangingPunct="1">
        <a:defRPr sz="2100" kern="1200">
          <a:solidFill>
            <a:schemeClr val="tx1"/>
          </a:solidFill>
          <a:latin typeface="+mn-lt"/>
          <a:ea typeface="+mn-ea"/>
          <a:cs typeface="+mn-cs"/>
        </a:defRPr>
      </a:lvl6pPr>
      <a:lvl7pPr marL="3218597" algn="l" defTabSz="1072866" rtl="0" eaLnBrk="1" latinLnBrk="0" hangingPunct="1">
        <a:defRPr sz="2100" kern="1200">
          <a:solidFill>
            <a:schemeClr val="tx1"/>
          </a:solidFill>
          <a:latin typeface="+mn-lt"/>
          <a:ea typeface="+mn-ea"/>
          <a:cs typeface="+mn-cs"/>
        </a:defRPr>
      </a:lvl7pPr>
      <a:lvl8pPr marL="3755029" algn="l" defTabSz="1072866" rtl="0" eaLnBrk="1" latinLnBrk="0" hangingPunct="1">
        <a:defRPr sz="2100" kern="1200">
          <a:solidFill>
            <a:schemeClr val="tx1"/>
          </a:solidFill>
          <a:latin typeface="+mn-lt"/>
          <a:ea typeface="+mn-ea"/>
          <a:cs typeface="+mn-cs"/>
        </a:defRPr>
      </a:lvl8pPr>
      <a:lvl9pPr marL="4291462" algn="l" defTabSz="1072866"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10129134"/>
              </p:ext>
            </p:extLst>
          </p:nvPr>
        </p:nvGraphicFramePr>
        <p:xfrm>
          <a:off x="116464" y="134635"/>
          <a:ext cx="9673075" cy="6619047"/>
        </p:xfrm>
        <a:graphic>
          <a:graphicData uri="http://schemas.openxmlformats.org/drawingml/2006/table">
            <a:tbl>
              <a:tblPr firstRow="1" bandRow="1">
                <a:tableStyleId>{073A0DAA-6AF3-43AB-8588-CEC1D06C72B9}</a:tableStyleId>
              </a:tblPr>
              <a:tblGrid>
                <a:gridCol w="1014113">
                  <a:extLst>
                    <a:ext uri="{9D8B030D-6E8A-4147-A177-3AD203B41FA5}">
                      <a16:colId xmlns:a16="http://schemas.microsoft.com/office/drawing/2014/main" val="20000"/>
                    </a:ext>
                  </a:extLst>
                </a:gridCol>
                <a:gridCol w="2886321">
                  <a:extLst>
                    <a:ext uri="{9D8B030D-6E8A-4147-A177-3AD203B41FA5}">
                      <a16:colId xmlns:a16="http://schemas.microsoft.com/office/drawing/2014/main" val="20001"/>
                    </a:ext>
                  </a:extLst>
                </a:gridCol>
                <a:gridCol w="2646262">
                  <a:extLst>
                    <a:ext uri="{9D8B030D-6E8A-4147-A177-3AD203B41FA5}">
                      <a16:colId xmlns:a16="http://schemas.microsoft.com/office/drawing/2014/main" val="20002"/>
                    </a:ext>
                  </a:extLst>
                </a:gridCol>
                <a:gridCol w="3126379">
                  <a:extLst>
                    <a:ext uri="{9D8B030D-6E8A-4147-A177-3AD203B41FA5}">
                      <a16:colId xmlns:a16="http://schemas.microsoft.com/office/drawing/2014/main" val="20003"/>
                    </a:ext>
                  </a:extLst>
                </a:gridCol>
              </a:tblGrid>
              <a:tr h="7086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500" dirty="0" err="1" smtClean="0"/>
                        <a:t>Bapchild</a:t>
                      </a:r>
                      <a:r>
                        <a:rPr lang="en-GB" sz="1500" dirty="0" smtClean="0"/>
                        <a:t> </a:t>
                      </a:r>
                      <a:r>
                        <a:rPr lang="en-GB" sz="1500" baseline="0" dirty="0" smtClean="0"/>
                        <a:t>and </a:t>
                      </a:r>
                      <a:r>
                        <a:rPr lang="en-GB" sz="1500" baseline="0" dirty="0" err="1" smtClean="0"/>
                        <a:t>Tonge</a:t>
                      </a:r>
                      <a:endParaRPr lang="en-GB" sz="1500" dirty="0" smtClean="0"/>
                    </a:p>
                  </a:txBody>
                  <a:tcPr marL="132080" marR="132080" marT="34291" marB="34291"/>
                </a:tc>
                <a:tc gridSpan="3">
                  <a:txBody>
                    <a:bodyPr/>
                    <a:lstStyle/>
                    <a:p>
                      <a:r>
                        <a:rPr lang="en-GB" sz="1500" dirty="0" smtClean="0"/>
                        <a:t>Science</a:t>
                      </a:r>
                      <a:r>
                        <a:rPr lang="en-GB" sz="1500" baseline="0" dirty="0" smtClean="0"/>
                        <a:t> Medium Term Planning</a:t>
                      </a:r>
                    </a:p>
                    <a:p>
                      <a:r>
                        <a:rPr lang="en-GB" sz="1500" baseline="0" smtClean="0"/>
                        <a:t>KS2</a:t>
                      </a:r>
                      <a:endParaRPr lang="en-GB" sz="1500" dirty="0"/>
                    </a:p>
                  </a:txBody>
                  <a:tcPr marL="132080" marR="132080" marT="34291" marB="34291"/>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95301">
                <a:tc>
                  <a:txBody>
                    <a:bodyPr/>
                    <a:lstStyle/>
                    <a:p>
                      <a:r>
                        <a:rPr lang="en-GB" sz="900" dirty="0" smtClean="0">
                          <a:solidFill>
                            <a:schemeClr val="tx1"/>
                          </a:solidFill>
                        </a:rPr>
                        <a:t>SKILLS:</a:t>
                      </a:r>
                      <a:endParaRPr lang="en-GB" sz="900" dirty="0">
                        <a:solidFill>
                          <a:schemeClr val="tx1"/>
                        </a:solidFill>
                      </a:endParaRPr>
                    </a:p>
                  </a:txBody>
                  <a:tcPr marL="132080" marR="132080" marT="34291" marB="34291"/>
                </a:tc>
                <a:tc>
                  <a:txBody>
                    <a:bodyPr/>
                    <a:lstStyle/>
                    <a:p>
                      <a:r>
                        <a:rPr lang="en-GB" sz="900" dirty="0" smtClean="0"/>
                        <a:t>Autumn</a:t>
                      </a:r>
                    </a:p>
                    <a:p>
                      <a:r>
                        <a:rPr lang="en-GB" sz="900" u="sng" dirty="0" smtClean="0"/>
                        <a:t>Planning</a:t>
                      </a:r>
                    </a:p>
                    <a:p>
                      <a:endParaRPr lang="en-GB" sz="900" u="sng" dirty="0" smtClean="0"/>
                    </a:p>
                  </a:txBody>
                  <a:tcPr marL="132080" marR="132080" marT="34291" marB="34291"/>
                </a:tc>
                <a:tc>
                  <a:txBody>
                    <a:bodyPr/>
                    <a:lstStyle/>
                    <a:p>
                      <a:r>
                        <a:rPr lang="en-GB" sz="900" dirty="0" smtClean="0"/>
                        <a:t>Spring</a:t>
                      </a:r>
                    </a:p>
                    <a:p>
                      <a:r>
                        <a:rPr lang="en-GB" sz="900" u="sng" dirty="0" smtClean="0"/>
                        <a:t>Data</a:t>
                      </a:r>
                      <a:endParaRPr lang="en-GB" sz="900" u="sng" dirty="0">
                        <a:solidFill>
                          <a:schemeClr val="bg1"/>
                        </a:solidFill>
                      </a:endParaRPr>
                    </a:p>
                  </a:txBody>
                  <a:tcPr marL="132080" marR="132080" marT="34291" marB="34291"/>
                </a:tc>
                <a:tc>
                  <a:txBody>
                    <a:bodyPr/>
                    <a:lstStyle/>
                    <a:p>
                      <a:r>
                        <a:rPr lang="en-GB" sz="900" dirty="0" smtClean="0"/>
                        <a:t>Summer</a:t>
                      </a:r>
                    </a:p>
                    <a:p>
                      <a:r>
                        <a:rPr lang="en-GB" sz="900" u="sng" dirty="0" smtClean="0"/>
                        <a:t>Evaluation</a:t>
                      </a:r>
                      <a:endParaRPr lang="en-GB" sz="900" u="sng" dirty="0">
                        <a:solidFill>
                          <a:schemeClr val="bg1"/>
                        </a:solidFill>
                      </a:endParaRPr>
                    </a:p>
                  </a:txBody>
                  <a:tcPr marL="132080" marR="132080" marT="34291" marB="34291"/>
                </a:tc>
                <a:extLst>
                  <a:ext uri="{0D108BD9-81ED-4DB2-BD59-A6C34878D82A}">
                    <a16:rowId xmlns:a16="http://schemas.microsoft.com/office/drawing/2014/main" val="10001"/>
                  </a:ext>
                </a:extLst>
              </a:tr>
              <a:tr h="5369364">
                <a:tc>
                  <a:txBody>
                    <a:bodyPr/>
                    <a:lstStyle/>
                    <a:p>
                      <a:r>
                        <a:rPr lang="en-GB" sz="900" dirty="0" smtClean="0"/>
                        <a:t>Cycle</a:t>
                      </a:r>
                      <a:r>
                        <a:rPr lang="en-GB" sz="900" baseline="0" dirty="0" smtClean="0"/>
                        <a:t> </a:t>
                      </a:r>
                      <a:r>
                        <a:rPr lang="en-GB" sz="900" dirty="0" smtClean="0"/>
                        <a:t>1</a:t>
                      </a:r>
                    </a:p>
                    <a:p>
                      <a:r>
                        <a:rPr lang="en-GB" sz="900" dirty="0" smtClean="0">
                          <a:solidFill>
                            <a:schemeClr val="tx1"/>
                          </a:solidFill>
                        </a:rPr>
                        <a:t>NC Objectives</a:t>
                      </a:r>
                      <a:endParaRPr lang="en-GB" sz="900" dirty="0">
                        <a:solidFill>
                          <a:schemeClr val="tx1"/>
                        </a:solidFill>
                      </a:endParaRPr>
                    </a:p>
                  </a:txBody>
                  <a:tcPr marL="132080" marR="132080" marT="34291" marB="34291"/>
                </a:tc>
                <a:tc>
                  <a:txBody>
                    <a:bodyPr/>
                    <a:lstStyle/>
                    <a:p>
                      <a:pPr marL="0" lvl="0" indent="0" algn="l">
                        <a:lnSpc>
                          <a:spcPct val="115000"/>
                        </a:lnSpc>
                        <a:spcAft>
                          <a:spcPts val="0"/>
                        </a:spcAft>
                        <a:buFont typeface="Wingdings"/>
                        <a:buNone/>
                      </a:pPr>
                      <a:r>
                        <a:rPr lang="en-GB" sz="1100" dirty="0" smtClean="0">
                          <a:effectLst/>
                          <a:latin typeface="Calibri"/>
                          <a:ea typeface="Calibri"/>
                          <a:cs typeface="Times New Roman"/>
                        </a:rPr>
                        <a:t>FORCES</a:t>
                      </a:r>
                    </a:p>
                    <a:p>
                      <a:pPr marL="171450" indent="-171450">
                        <a:buFont typeface="Wingdings" panose="05000000000000000000" pitchFamily="2" charset="2"/>
                        <a:buChar char="Ø"/>
                      </a:pPr>
                      <a:r>
                        <a:rPr lang="en-US" sz="900" dirty="0" smtClean="0"/>
                        <a:t>Compare how things move on  different surfaces</a:t>
                      </a:r>
                    </a:p>
                    <a:p>
                      <a:pPr marL="171450" indent="-171450">
                        <a:buFont typeface="Wingdings" panose="05000000000000000000" pitchFamily="2" charset="2"/>
                        <a:buChar char="Ø"/>
                      </a:pPr>
                      <a:r>
                        <a:rPr lang="en-US" sz="900" dirty="0" smtClean="0"/>
                        <a:t>Notice that some forces need contact between 2 objects, but magnetic forces can act at a distance</a:t>
                      </a:r>
                    </a:p>
                    <a:p>
                      <a:pPr marL="171450" indent="-171450">
                        <a:buFont typeface="Wingdings" panose="05000000000000000000" pitchFamily="2" charset="2"/>
                        <a:buChar char="Ø"/>
                      </a:pPr>
                      <a:r>
                        <a:rPr lang="en-US" sz="900" dirty="0" smtClean="0"/>
                        <a:t>Observe how magnets attract or repel each other and attract some materials and not others</a:t>
                      </a:r>
                    </a:p>
                    <a:p>
                      <a:pPr marL="171450" indent="-171450">
                        <a:buFont typeface="Wingdings" panose="05000000000000000000" pitchFamily="2" charset="2"/>
                        <a:buChar char="Ø"/>
                      </a:pPr>
                      <a:r>
                        <a:rPr lang="en-US" sz="900" dirty="0" smtClean="0"/>
                        <a:t>Compare and group together a variety of everyday materials on the basis of whether they are attracted to a magnet and identify some magnetic materials</a:t>
                      </a:r>
                    </a:p>
                    <a:p>
                      <a:pPr marL="171450" indent="-171450">
                        <a:buFont typeface="Wingdings" panose="05000000000000000000" pitchFamily="2" charset="2"/>
                        <a:buChar char="Ø"/>
                      </a:pPr>
                      <a:r>
                        <a:rPr lang="en-US" sz="900" dirty="0" smtClean="0"/>
                        <a:t>Describe magnets has having two poles</a:t>
                      </a:r>
                    </a:p>
                    <a:p>
                      <a:pPr marL="171450" indent="-171450">
                        <a:buFont typeface="Wingdings" panose="05000000000000000000" pitchFamily="2" charset="2"/>
                        <a:buChar char="Ø"/>
                      </a:pPr>
                      <a:r>
                        <a:rPr lang="en-US" sz="900" dirty="0" smtClean="0"/>
                        <a:t>Predict whether 2 magnets will attract or repel each other depending on which poles are facing</a:t>
                      </a:r>
                    </a:p>
                    <a:p>
                      <a:pPr marL="0" lvl="0" indent="0" algn="l">
                        <a:lnSpc>
                          <a:spcPct val="115000"/>
                        </a:lnSpc>
                        <a:spcAft>
                          <a:spcPts val="0"/>
                        </a:spcAft>
                        <a:buFont typeface="Wingdings"/>
                        <a:buNone/>
                      </a:pPr>
                      <a:r>
                        <a:rPr lang="en-GB" sz="900" dirty="0" smtClean="0">
                          <a:effectLst/>
                          <a:latin typeface="Calibri"/>
                          <a:ea typeface="Calibri"/>
                          <a:cs typeface="Times New Roman"/>
                        </a:rPr>
                        <a:t>Year 3 NC</a:t>
                      </a:r>
                    </a:p>
                    <a:p>
                      <a:pPr marL="0" lvl="0" indent="0" algn="l">
                        <a:lnSpc>
                          <a:spcPct val="115000"/>
                        </a:lnSpc>
                        <a:spcAft>
                          <a:spcPts val="0"/>
                        </a:spcAft>
                        <a:buFont typeface="Wingdings"/>
                        <a:buNone/>
                      </a:pPr>
                      <a:endParaRPr lang="en-GB" sz="900" dirty="0" smtClean="0">
                        <a:effectLst/>
                        <a:latin typeface="Calibri"/>
                        <a:ea typeface="Calibri"/>
                        <a:cs typeface="Times New Roman"/>
                      </a:endParaRPr>
                    </a:p>
                    <a:p>
                      <a:pPr marL="285750" indent="-285750">
                        <a:buFont typeface="Wingdings" panose="05000000000000000000" pitchFamily="2" charset="2"/>
                        <a:buChar char="Ø"/>
                      </a:pPr>
                      <a:r>
                        <a:rPr lang="en-US" sz="900" dirty="0" smtClean="0"/>
                        <a:t>Explain that unsupported objects fall towards the Earth because of the force of gravity acting between the Earth and the falling object</a:t>
                      </a:r>
                    </a:p>
                    <a:p>
                      <a:pPr marL="285750" indent="-285750">
                        <a:buFont typeface="Wingdings" panose="05000000000000000000" pitchFamily="2" charset="2"/>
                        <a:buChar char="Ø"/>
                      </a:pPr>
                      <a:r>
                        <a:rPr lang="en-US" sz="900" dirty="0" smtClean="0"/>
                        <a:t>Identify the effects of air resistance, water resistance and friction, that act between moving surfaces</a:t>
                      </a:r>
                    </a:p>
                    <a:p>
                      <a:pPr marL="0" lvl="0" indent="0" algn="l">
                        <a:lnSpc>
                          <a:spcPct val="115000"/>
                        </a:lnSpc>
                        <a:spcAft>
                          <a:spcPts val="1000"/>
                        </a:spcAft>
                        <a:buFont typeface="Wingdings"/>
                        <a:buNone/>
                      </a:pPr>
                      <a:r>
                        <a:rPr lang="en-GB" sz="900" dirty="0" smtClean="0">
                          <a:effectLst/>
                          <a:latin typeface="Calibri"/>
                          <a:ea typeface="Calibri"/>
                          <a:cs typeface="Times New Roman"/>
                        </a:rPr>
                        <a:t>Year 5 NC</a:t>
                      </a:r>
                    </a:p>
                    <a:p>
                      <a:pPr marL="0" lvl="0" indent="0" algn="l">
                        <a:lnSpc>
                          <a:spcPct val="115000"/>
                        </a:lnSpc>
                        <a:spcAft>
                          <a:spcPts val="1000"/>
                        </a:spcAft>
                        <a:buFont typeface="Wingdings"/>
                        <a:buNone/>
                      </a:pPr>
                      <a:r>
                        <a:rPr lang="en-GB" sz="900" i="1" dirty="0" smtClean="0">
                          <a:effectLst/>
                          <a:latin typeface="Calibri"/>
                          <a:ea typeface="Calibri"/>
                          <a:cs typeface="Times New Roman"/>
                        </a:rPr>
                        <a:t>Revisit and consolidate:</a:t>
                      </a:r>
                    </a:p>
                    <a:p>
                      <a:pPr marL="285750" indent="-285750">
                        <a:buFont typeface="Wingdings" panose="05000000000000000000" pitchFamily="2" charset="2"/>
                        <a:buChar char="Ø"/>
                      </a:pPr>
                      <a:r>
                        <a:rPr lang="en-US" sz="900" i="1" dirty="0" smtClean="0"/>
                        <a:t>describe the simple physical properties of a variety of everyday materials</a:t>
                      </a:r>
                    </a:p>
                    <a:p>
                      <a:pPr marL="285750" indent="-285750">
                        <a:buFont typeface="Wingdings" panose="05000000000000000000" pitchFamily="2" charset="2"/>
                        <a:buChar char="Ø"/>
                      </a:pPr>
                      <a:r>
                        <a:rPr lang="en-US" sz="900" i="1" dirty="0" smtClean="0"/>
                        <a:t>compare and group together a variety of everyday materials on the basis of their simple physical properties</a:t>
                      </a:r>
                    </a:p>
                    <a:p>
                      <a:pPr marL="0" indent="0">
                        <a:buFont typeface="Wingdings" panose="05000000000000000000" pitchFamily="2" charset="2"/>
                        <a:buNone/>
                      </a:pPr>
                      <a:r>
                        <a:rPr lang="en-US" sz="900" i="1" dirty="0" smtClean="0"/>
                        <a:t>Year 1 NC</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900" i="1" dirty="0" smtClean="0"/>
                        <a:t>find out how the shapes of solid objects made from some materials can be changed by squashing, bending, twisting and stretching.</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900" i="1" dirty="0" smtClean="0"/>
                        <a:t>Year 2 NC</a:t>
                      </a:r>
                      <a:endParaRPr lang="en-GB" sz="900" i="1" dirty="0" smtClean="0">
                        <a:effectLst/>
                        <a:latin typeface="Calibri"/>
                        <a:ea typeface="Calibri"/>
                        <a:cs typeface="Times New Roman"/>
                      </a:endParaRPr>
                    </a:p>
                  </a:txBody>
                  <a:tcPr marL="123825" marR="123825" marT="0" marB="0"/>
                </a:tc>
                <a:tc>
                  <a:txBody>
                    <a:bodyPr/>
                    <a:lstStyle/>
                    <a:p>
                      <a:r>
                        <a:rPr lang="en-GB" sz="900" dirty="0" smtClean="0">
                          <a:solidFill>
                            <a:schemeClr val="tx1"/>
                          </a:solidFill>
                        </a:rPr>
                        <a:t>PARTICLE</a:t>
                      </a:r>
                      <a:r>
                        <a:rPr lang="en-GB" sz="900" baseline="0" dirty="0" smtClean="0">
                          <a:solidFill>
                            <a:schemeClr val="tx1"/>
                          </a:solidFill>
                        </a:rPr>
                        <a:t> THEORY</a:t>
                      </a:r>
                    </a:p>
                    <a:p>
                      <a:endParaRPr lang="en-GB" sz="900" baseline="0" dirty="0" smtClean="0">
                        <a:solidFill>
                          <a:schemeClr val="tx1"/>
                        </a:solidFill>
                      </a:endParaRPr>
                    </a:p>
                    <a:p>
                      <a:pPr marL="285750" indent="-285750">
                        <a:buFont typeface="Wingdings" panose="05000000000000000000" pitchFamily="2" charset="2"/>
                        <a:buChar char="Ø"/>
                      </a:pPr>
                      <a:r>
                        <a:rPr lang="en-US" sz="900" dirty="0" smtClean="0"/>
                        <a:t>Compare and group materials together, according to whether they are solids, liquids or gases</a:t>
                      </a:r>
                    </a:p>
                    <a:p>
                      <a:pPr marL="285750" indent="-285750">
                        <a:buFont typeface="Wingdings" panose="05000000000000000000" pitchFamily="2" charset="2"/>
                        <a:buChar char="Ø"/>
                      </a:pPr>
                      <a:r>
                        <a:rPr lang="en-US" sz="900" dirty="0" smtClean="0"/>
                        <a:t>Observe that some materials change state when they are heated or cooled, and measure or research the temperature at which this happens in degrees Celsius</a:t>
                      </a:r>
                    </a:p>
                    <a:p>
                      <a:pPr marL="285750" indent="-285750">
                        <a:buFont typeface="Wingdings" panose="05000000000000000000" pitchFamily="2" charset="2"/>
                        <a:buChar char="Ø"/>
                      </a:pPr>
                      <a:r>
                        <a:rPr lang="en-US" sz="900" dirty="0" smtClean="0"/>
                        <a:t>Identify the part played by evaporation and condensation in the water cycle and associate the rate of evaporation with temperature</a:t>
                      </a:r>
                    </a:p>
                    <a:p>
                      <a:pPr marL="0" indent="0">
                        <a:buFont typeface="Wingdings" panose="05000000000000000000" pitchFamily="2" charset="2"/>
                        <a:buNone/>
                      </a:pPr>
                      <a:r>
                        <a:rPr lang="en-US" sz="900" dirty="0" smtClean="0"/>
                        <a:t>Year</a:t>
                      </a:r>
                      <a:r>
                        <a:rPr lang="en-US" sz="900" baseline="0" dirty="0" smtClean="0"/>
                        <a:t> 4 NC</a:t>
                      </a:r>
                    </a:p>
                    <a:p>
                      <a:pPr marL="0" indent="0">
                        <a:buFont typeface="Wingdings" panose="05000000000000000000" pitchFamily="2" charset="2"/>
                        <a:buNone/>
                      </a:pPr>
                      <a:endParaRPr lang="en-US" sz="900" baseline="0"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900" dirty="0" smtClean="0"/>
                        <a:t>Explain that some changes result in the formation of new materials and that this kind of change is not usually reversible, including changes associated with burning and the actions of acid on bicarbonate of soda.</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900" dirty="0" smtClean="0"/>
                        <a:t>Year</a:t>
                      </a:r>
                      <a:r>
                        <a:rPr lang="en-US" sz="900" baseline="0" dirty="0" smtClean="0"/>
                        <a:t> 5 NC</a:t>
                      </a:r>
                      <a:endParaRPr lang="en-GB" sz="900" dirty="0" smtClean="0"/>
                    </a:p>
                    <a:p>
                      <a:pPr marL="0" indent="0">
                        <a:buFont typeface="Wingdings" panose="05000000000000000000" pitchFamily="2" charset="2"/>
                        <a:buNone/>
                      </a:pPr>
                      <a:endParaRPr lang="en-US" sz="900" dirty="0" smtClean="0"/>
                    </a:p>
                    <a:p>
                      <a:r>
                        <a:rPr lang="en-GB" sz="900" i="1" dirty="0" smtClean="0">
                          <a:solidFill>
                            <a:schemeClr val="tx1"/>
                          </a:solidFill>
                        </a:rPr>
                        <a:t>Revisit and consolidate:</a:t>
                      </a:r>
                    </a:p>
                    <a:p>
                      <a:endParaRPr lang="en-GB" sz="900" i="1" dirty="0" smtClean="0">
                        <a:solidFill>
                          <a:schemeClr val="tx1"/>
                        </a:solidFill>
                      </a:endParaRPr>
                    </a:p>
                    <a:p>
                      <a:pPr marL="285750" indent="-285750">
                        <a:buFont typeface="Wingdings" panose="05000000000000000000" pitchFamily="2" charset="2"/>
                        <a:buChar char="Ø"/>
                      </a:pPr>
                      <a:r>
                        <a:rPr lang="en-US" sz="900" i="1" dirty="0" smtClean="0"/>
                        <a:t>distinguish between an object and the material from which it is made</a:t>
                      </a:r>
                    </a:p>
                    <a:p>
                      <a:pPr marL="285750" indent="-285750">
                        <a:buFont typeface="Wingdings" panose="05000000000000000000" pitchFamily="2" charset="2"/>
                        <a:buChar char="Ø"/>
                      </a:pPr>
                      <a:r>
                        <a:rPr lang="en-US" sz="900" i="1" dirty="0" smtClean="0"/>
                        <a:t>identify and name a variety of everyday materials, including wood, plastic, glass, metal, water and rock</a:t>
                      </a:r>
                    </a:p>
                    <a:p>
                      <a:r>
                        <a:rPr lang="en-GB" sz="900" i="1" dirty="0" smtClean="0">
                          <a:solidFill>
                            <a:schemeClr val="tx1"/>
                          </a:solidFill>
                        </a:rPr>
                        <a:t>Year 1 NC</a:t>
                      </a:r>
                    </a:p>
                    <a:p>
                      <a:pPr marL="171450" indent="-171450">
                        <a:buFont typeface="Wingdings" panose="05000000000000000000" pitchFamily="2" charset="2"/>
                        <a:buChar char="Ø"/>
                      </a:pPr>
                      <a:r>
                        <a:rPr lang="en-US" sz="900" i="1" dirty="0" smtClean="0">
                          <a:solidFill>
                            <a:schemeClr val="tx1"/>
                          </a:solidFill>
                        </a:rPr>
                        <a:t>identify and compare the suitability of a variety of everyday materials, including wood, metal, plastic, glass, brick, rock, paper and cardboard for particular uses</a:t>
                      </a:r>
                    </a:p>
                    <a:p>
                      <a:pPr marL="0" indent="0">
                        <a:buFont typeface="Wingdings" panose="05000000000000000000" pitchFamily="2" charset="2"/>
                        <a:buNone/>
                      </a:pPr>
                      <a:r>
                        <a:rPr lang="en-US" sz="900" i="1" dirty="0" smtClean="0">
                          <a:solidFill>
                            <a:schemeClr val="tx1"/>
                          </a:solidFill>
                        </a:rPr>
                        <a:t>Year</a:t>
                      </a:r>
                      <a:r>
                        <a:rPr lang="en-US" sz="900" i="1" baseline="0" dirty="0" smtClean="0">
                          <a:solidFill>
                            <a:schemeClr val="tx1"/>
                          </a:solidFill>
                        </a:rPr>
                        <a:t> 2 N</a:t>
                      </a:r>
                      <a:r>
                        <a:rPr lang="en-US" sz="900" baseline="0" dirty="0" smtClean="0">
                          <a:solidFill>
                            <a:schemeClr val="tx1"/>
                          </a:solidFill>
                        </a:rPr>
                        <a:t>C</a:t>
                      </a:r>
                      <a:endParaRPr lang="en-GB" sz="900" dirty="0" smtClean="0">
                        <a:solidFill>
                          <a:schemeClr val="tx1"/>
                        </a:solidFill>
                      </a:endParaRPr>
                    </a:p>
                    <a:p>
                      <a:endParaRPr lang="en-GB" sz="900" dirty="0">
                        <a:solidFill>
                          <a:schemeClr val="tx1"/>
                        </a:solidFill>
                      </a:endParaRPr>
                    </a:p>
                  </a:txBody>
                  <a:tcPr marL="132080" marR="132080" marT="34291" marB="34291"/>
                </a:tc>
                <a:tc>
                  <a:txBody>
                    <a:bodyPr/>
                    <a:lstStyle/>
                    <a:p>
                      <a:r>
                        <a:rPr lang="en-GB" sz="900" dirty="0" smtClean="0">
                          <a:solidFill>
                            <a:schemeClr val="dk1"/>
                          </a:solidFill>
                        </a:rPr>
                        <a:t>PLANTS</a:t>
                      </a:r>
                    </a:p>
                    <a:p>
                      <a:endParaRPr lang="en-GB" sz="900" dirty="0" smtClean="0">
                        <a:solidFill>
                          <a:schemeClr val="dk1"/>
                        </a:solidFill>
                      </a:endParaRPr>
                    </a:p>
                    <a:p>
                      <a:pPr marL="285750" indent="-285750">
                        <a:buFont typeface="Wingdings" panose="05000000000000000000" pitchFamily="2" charset="2"/>
                        <a:buChar char="Ø"/>
                      </a:pPr>
                      <a:r>
                        <a:rPr lang="en-US" sz="900" dirty="0" smtClean="0"/>
                        <a:t>Identify and describe the functions of different parts of flowering plants: roots, stem/trunk, leaves and flowers</a:t>
                      </a:r>
                    </a:p>
                    <a:p>
                      <a:pPr marL="285750" indent="-285750">
                        <a:buFont typeface="Wingdings" panose="05000000000000000000" pitchFamily="2" charset="2"/>
                        <a:buChar char="Ø"/>
                      </a:pPr>
                      <a:r>
                        <a:rPr lang="en-US" sz="900" dirty="0" smtClean="0"/>
                        <a:t>Explore the requirements of plants for life and growth (air, light, water, nutrients from soil, and room to grow) and how they vary from plant to plant</a:t>
                      </a:r>
                    </a:p>
                    <a:p>
                      <a:pPr marL="285750" indent="-285750">
                        <a:buFont typeface="Wingdings" panose="05000000000000000000" pitchFamily="2" charset="2"/>
                        <a:buChar char="Ø"/>
                      </a:pPr>
                      <a:r>
                        <a:rPr lang="en-US" sz="900" dirty="0" smtClean="0"/>
                        <a:t>Explore the part that flowers play in the life cycle of flowering plants, including pollination, seed formation and seed dispersal</a:t>
                      </a:r>
                    </a:p>
                    <a:p>
                      <a:pPr marL="0" indent="0">
                        <a:buFont typeface="Wingdings" panose="05000000000000000000" pitchFamily="2" charset="2"/>
                        <a:buNone/>
                      </a:pPr>
                      <a:r>
                        <a:rPr lang="en-US" sz="900" baseline="0" dirty="0" smtClean="0"/>
                        <a:t>Year 3 NC</a:t>
                      </a:r>
                    </a:p>
                    <a:p>
                      <a:pPr marL="0" indent="0">
                        <a:buFont typeface="Wingdings" panose="05000000000000000000" pitchFamily="2" charset="2"/>
                        <a:buNone/>
                      </a:pPr>
                      <a:endParaRPr lang="en-US" sz="900" dirty="0" smtClean="0"/>
                    </a:p>
                    <a:p>
                      <a:pPr marL="171450" indent="-171450">
                        <a:buFont typeface="Wingdings" panose="05000000000000000000" pitchFamily="2" charset="2"/>
                        <a:buChar char="Ø"/>
                      </a:pPr>
                      <a:r>
                        <a:rPr lang="en-GB" sz="900" dirty="0" smtClean="0">
                          <a:effectLst/>
                          <a:latin typeface="+mn-lt"/>
                          <a:ea typeface="Calibri"/>
                          <a:cs typeface="Times New Roman"/>
                        </a:rPr>
                        <a:t>Describe the life process of reproduction in some plants and animals.</a:t>
                      </a:r>
                    </a:p>
                    <a:p>
                      <a:pPr marL="0" indent="0">
                        <a:buFont typeface="Wingdings" panose="05000000000000000000" pitchFamily="2" charset="2"/>
                        <a:buNone/>
                      </a:pPr>
                      <a:r>
                        <a:rPr lang="en-GB" sz="900" dirty="0" smtClean="0">
                          <a:solidFill>
                            <a:schemeClr val="tx1"/>
                          </a:solidFill>
                          <a:effectLst/>
                          <a:latin typeface="+mn-lt"/>
                          <a:cs typeface="Times New Roman"/>
                        </a:rPr>
                        <a:t>Year 5 NC</a:t>
                      </a:r>
                    </a:p>
                    <a:p>
                      <a:pPr marL="0" indent="0">
                        <a:buFont typeface="Wingdings" panose="05000000000000000000" pitchFamily="2" charset="2"/>
                        <a:buNone/>
                      </a:pPr>
                      <a:endParaRPr lang="en-GB" sz="900" dirty="0" smtClean="0">
                        <a:solidFill>
                          <a:schemeClr val="tx1"/>
                        </a:solidFill>
                        <a:effectLst/>
                        <a:latin typeface="+mn-lt"/>
                        <a:cs typeface="Times New Roman"/>
                      </a:endParaRPr>
                    </a:p>
                    <a:p>
                      <a:pPr marL="0" indent="0">
                        <a:buFont typeface="Wingdings" panose="05000000000000000000" pitchFamily="2" charset="2"/>
                        <a:buNone/>
                      </a:pPr>
                      <a:endParaRPr lang="en-GB" sz="900" dirty="0" smtClean="0">
                        <a:solidFill>
                          <a:schemeClr val="tx1"/>
                        </a:solidFill>
                        <a:effectLst/>
                        <a:latin typeface="+mn-lt"/>
                        <a:cs typeface="Times New Roman"/>
                      </a:endParaRPr>
                    </a:p>
                    <a:p>
                      <a:pPr marL="0" indent="0">
                        <a:buFont typeface="Wingdings" panose="05000000000000000000" pitchFamily="2" charset="2"/>
                        <a:buNone/>
                      </a:pPr>
                      <a:endParaRPr lang="en-GB" sz="900" dirty="0" smtClean="0">
                        <a:solidFill>
                          <a:schemeClr val="tx1"/>
                        </a:solidFill>
                        <a:effectLst/>
                        <a:latin typeface="+mn-lt"/>
                        <a:cs typeface="Times New Roman"/>
                      </a:endParaRPr>
                    </a:p>
                    <a:p>
                      <a:pPr marL="0" indent="0">
                        <a:buFont typeface="Wingdings" panose="05000000000000000000" pitchFamily="2" charset="2"/>
                        <a:buNone/>
                      </a:pPr>
                      <a:r>
                        <a:rPr lang="en-GB" sz="900" i="1" dirty="0" smtClean="0">
                          <a:solidFill>
                            <a:schemeClr val="tx1"/>
                          </a:solidFill>
                          <a:effectLst/>
                          <a:latin typeface="+mn-lt"/>
                          <a:cs typeface="Times New Roman"/>
                        </a:rPr>
                        <a:t>Revisit and consolidate</a:t>
                      </a:r>
                      <a:r>
                        <a:rPr lang="en-GB" sz="900" i="1" baseline="0" dirty="0" smtClean="0">
                          <a:solidFill>
                            <a:schemeClr val="tx1"/>
                          </a:solidFill>
                          <a:effectLst/>
                          <a:latin typeface="+mn-lt"/>
                          <a:cs typeface="Times New Roman"/>
                        </a:rPr>
                        <a:t> :</a:t>
                      </a:r>
                    </a:p>
                    <a:p>
                      <a:pPr marL="0" indent="0">
                        <a:buFont typeface="Wingdings" panose="05000000000000000000" pitchFamily="2" charset="2"/>
                        <a:buNone/>
                      </a:pPr>
                      <a:endParaRPr lang="en-GB" sz="900" i="1" baseline="0" dirty="0" smtClean="0">
                        <a:solidFill>
                          <a:schemeClr val="tx1"/>
                        </a:solidFill>
                        <a:effectLst/>
                        <a:latin typeface="+mn-lt"/>
                        <a:cs typeface="Times New Roman"/>
                      </a:endParaRPr>
                    </a:p>
                    <a:p>
                      <a:pPr marL="171450" indent="-171450">
                        <a:buFont typeface="Wingdings" panose="05000000000000000000" pitchFamily="2" charset="2"/>
                        <a:buChar char="Ø"/>
                      </a:pPr>
                      <a:r>
                        <a:rPr lang="en-US" sz="900" i="1" dirty="0" smtClean="0"/>
                        <a:t>Identify and name a variety of common wild and garden plants, including deciduous and evergreen trees</a:t>
                      </a:r>
                    </a:p>
                    <a:p>
                      <a:pPr marL="171450" indent="-171450">
                        <a:buFont typeface="Wingdings" panose="05000000000000000000" pitchFamily="2" charset="2"/>
                        <a:buChar char="Ø"/>
                      </a:pPr>
                      <a:r>
                        <a:rPr lang="en-US" sz="900" i="1" dirty="0" smtClean="0"/>
                        <a:t>Identify and describe the basic structure of a variety of common flowering plants including trees</a:t>
                      </a:r>
                    </a:p>
                    <a:p>
                      <a:pPr marL="0" indent="0">
                        <a:buFont typeface="Wingdings" panose="05000000000000000000" pitchFamily="2" charset="2"/>
                        <a:buNone/>
                      </a:pPr>
                      <a:r>
                        <a:rPr lang="en-GB" sz="900" i="1" dirty="0" smtClean="0">
                          <a:solidFill>
                            <a:schemeClr val="tx1"/>
                          </a:solidFill>
                        </a:rPr>
                        <a:t>Year</a:t>
                      </a:r>
                      <a:r>
                        <a:rPr lang="en-GB" sz="900" i="1" baseline="0" dirty="0" smtClean="0">
                          <a:solidFill>
                            <a:schemeClr val="tx1"/>
                          </a:solidFill>
                        </a:rPr>
                        <a:t> 1 NC</a:t>
                      </a:r>
                    </a:p>
                    <a:p>
                      <a:pPr marL="171450" indent="-171450">
                        <a:buFont typeface="Wingdings" panose="05000000000000000000" pitchFamily="2" charset="2"/>
                        <a:buChar char="Ø"/>
                      </a:pPr>
                      <a:r>
                        <a:rPr lang="en-US" sz="900" i="1" dirty="0" smtClean="0"/>
                        <a:t>Observe and describe how seeds and bulbs grow into mature plants</a:t>
                      </a:r>
                    </a:p>
                    <a:p>
                      <a:pPr marL="171450" indent="-171450">
                        <a:buFont typeface="Wingdings" panose="05000000000000000000" pitchFamily="2" charset="2"/>
                        <a:buChar char="Ø"/>
                      </a:pPr>
                      <a:r>
                        <a:rPr lang="en-US" sz="900" i="1" dirty="0" smtClean="0"/>
                        <a:t>Find out and describe how plants need water, light and a suitable temperature to grow and stay healthy</a:t>
                      </a:r>
                    </a:p>
                    <a:p>
                      <a:pPr marL="0" indent="0">
                        <a:buFont typeface="Wingdings" panose="05000000000000000000" pitchFamily="2" charset="2"/>
                        <a:buNone/>
                      </a:pPr>
                      <a:r>
                        <a:rPr lang="en-GB" sz="900" i="1" baseline="0" dirty="0" smtClean="0">
                          <a:solidFill>
                            <a:schemeClr val="tx1"/>
                          </a:solidFill>
                        </a:rPr>
                        <a:t>Year 2 NC</a:t>
                      </a:r>
                    </a:p>
                    <a:p>
                      <a:pPr marL="0" indent="0">
                        <a:buFont typeface="Wingdings" panose="05000000000000000000" pitchFamily="2" charset="2"/>
                        <a:buNone/>
                      </a:pPr>
                      <a:endParaRPr lang="en-GB" sz="900" baseline="0" dirty="0" smtClean="0">
                        <a:solidFill>
                          <a:schemeClr val="tx1"/>
                        </a:solidFill>
                      </a:endParaRPr>
                    </a:p>
                    <a:p>
                      <a:pPr marL="0" indent="0">
                        <a:buFont typeface="Wingdings" panose="05000000000000000000" pitchFamily="2" charset="2"/>
                        <a:buNone/>
                      </a:pPr>
                      <a:endParaRPr lang="en-GB" sz="900" dirty="0">
                        <a:solidFill>
                          <a:schemeClr val="tx1"/>
                        </a:solidFill>
                      </a:endParaRPr>
                    </a:p>
                  </a:txBody>
                  <a:tcPr marL="132080" marR="132080" marT="34291" marB="34291"/>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6705617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54619173"/>
              </p:ext>
            </p:extLst>
          </p:nvPr>
        </p:nvGraphicFramePr>
        <p:xfrm>
          <a:off x="0" y="44623"/>
          <a:ext cx="9906000" cy="7109620"/>
        </p:xfrm>
        <a:graphic>
          <a:graphicData uri="http://schemas.openxmlformats.org/drawingml/2006/table">
            <a:tbl>
              <a:tblPr firstRow="1" bandRow="1">
                <a:tableStyleId>{073A0DAA-6AF3-43AB-8588-CEC1D06C72B9}</a:tableStyleId>
              </a:tblPr>
              <a:tblGrid>
                <a:gridCol w="757790">
                  <a:extLst>
                    <a:ext uri="{9D8B030D-6E8A-4147-A177-3AD203B41FA5}">
                      <a16:colId xmlns:a16="http://schemas.microsoft.com/office/drawing/2014/main" val="20000"/>
                    </a:ext>
                  </a:extLst>
                </a:gridCol>
                <a:gridCol w="2955381">
                  <a:extLst>
                    <a:ext uri="{9D8B030D-6E8A-4147-A177-3AD203B41FA5}">
                      <a16:colId xmlns:a16="http://schemas.microsoft.com/office/drawing/2014/main" val="20001"/>
                    </a:ext>
                  </a:extLst>
                </a:gridCol>
                <a:gridCol w="3904125">
                  <a:extLst>
                    <a:ext uri="{9D8B030D-6E8A-4147-A177-3AD203B41FA5}">
                      <a16:colId xmlns:a16="http://schemas.microsoft.com/office/drawing/2014/main" val="20002"/>
                    </a:ext>
                  </a:extLst>
                </a:gridCol>
                <a:gridCol w="2288704">
                  <a:extLst>
                    <a:ext uri="{9D8B030D-6E8A-4147-A177-3AD203B41FA5}">
                      <a16:colId xmlns:a16="http://schemas.microsoft.com/office/drawing/2014/main" val="20003"/>
                    </a:ext>
                  </a:extLst>
                </a:gridCol>
              </a:tblGrid>
              <a:tr h="469675">
                <a:tc>
                  <a:txBody>
                    <a:bodyPr/>
                    <a:lstStyle/>
                    <a:p>
                      <a:pPr marL="0" marR="0" indent="0" algn="l" defTabSz="1072866" rtl="0" eaLnBrk="1" fontAlgn="auto" latinLnBrk="0" hangingPunct="1">
                        <a:lnSpc>
                          <a:spcPct val="100000"/>
                        </a:lnSpc>
                        <a:spcBef>
                          <a:spcPts val="0"/>
                        </a:spcBef>
                        <a:spcAft>
                          <a:spcPts val="0"/>
                        </a:spcAft>
                        <a:buClrTx/>
                        <a:buSzTx/>
                        <a:buFontTx/>
                        <a:buNone/>
                        <a:tabLst/>
                        <a:defRPr/>
                      </a:pPr>
                      <a:r>
                        <a:rPr lang="en-GB" sz="900" dirty="0" err="1" smtClean="0"/>
                        <a:t>Bapchild</a:t>
                      </a:r>
                      <a:r>
                        <a:rPr lang="en-GB" sz="900" dirty="0" smtClean="0"/>
                        <a:t> </a:t>
                      </a:r>
                      <a:r>
                        <a:rPr lang="en-GB" sz="900" baseline="0" dirty="0" smtClean="0"/>
                        <a:t>and </a:t>
                      </a:r>
                      <a:r>
                        <a:rPr lang="en-GB" sz="900" baseline="0" dirty="0" err="1" smtClean="0"/>
                        <a:t>Tonge</a:t>
                      </a:r>
                      <a:endParaRPr lang="en-GB" sz="900" dirty="0" smtClean="0"/>
                    </a:p>
                  </a:txBody>
                  <a:tcPr marL="132080" marR="132080" marT="34291" marB="34291"/>
                </a:tc>
                <a:tc>
                  <a:txBody>
                    <a:bodyPr/>
                    <a:lstStyle/>
                    <a:p>
                      <a:pPr marL="0" marR="0" indent="0" algn="l" defTabSz="1072866" rtl="0" eaLnBrk="1" fontAlgn="auto" latinLnBrk="0" hangingPunct="1">
                        <a:lnSpc>
                          <a:spcPct val="100000"/>
                        </a:lnSpc>
                        <a:spcBef>
                          <a:spcPts val="0"/>
                        </a:spcBef>
                        <a:spcAft>
                          <a:spcPts val="0"/>
                        </a:spcAft>
                        <a:buClrTx/>
                        <a:buSzTx/>
                        <a:buFontTx/>
                        <a:buNone/>
                        <a:tabLst/>
                        <a:defRPr/>
                      </a:pPr>
                      <a:r>
                        <a:rPr lang="en-GB" sz="900" dirty="0" smtClean="0"/>
                        <a:t>Science</a:t>
                      </a:r>
                      <a:r>
                        <a:rPr lang="en-GB" sz="900" baseline="0" dirty="0" smtClean="0"/>
                        <a:t> Long Term Planning</a:t>
                      </a:r>
                      <a:endParaRPr lang="en-GB" sz="900" dirty="0" smtClean="0"/>
                    </a:p>
                    <a:p>
                      <a:r>
                        <a:rPr lang="en-GB" sz="900" baseline="0" dirty="0" smtClean="0"/>
                        <a:t>Skills:</a:t>
                      </a:r>
                    </a:p>
                    <a:p>
                      <a:r>
                        <a:rPr lang="en-GB" sz="900" u="sng" baseline="0" dirty="0" smtClean="0">
                          <a:effectLst/>
                        </a:rPr>
                        <a:t>Planning</a:t>
                      </a:r>
                    </a:p>
                    <a:p>
                      <a:endParaRPr lang="en-GB" sz="900" dirty="0">
                        <a:solidFill>
                          <a:schemeClr val="bg1"/>
                        </a:solidFill>
                      </a:endParaRPr>
                    </a:p>
                  </a:txBody>
                  <a:tcPr marL="132080" marR="132080" marT="34291" marB="34291"/>
                </a:tc>
                <a:tc>
                  <a:txBody>
                    <a:bodyPr/>
                    <a:lstStyle/>
                    <a:p>
                      <a:endParaRPr lang="en-GB" sz="900" dirty="0" smtClean="0">
                        <a:solidFill>
                          <a:schemeClr val="bg1"/>
                        </a:solidFill>
                      </a:endParaRPr>
                    </a:p>
                    <a:p>
                      <a:endParaRPr lang="en-GB" sz="900" dirty="0" smtClean="0">
                        <a:solidFill>
                          <a:schemeClr val="bg1"/>
                        </a:solidFill>
                      </a:endParaRPr>
                    </a:p>
                    <a:p>
                      <a:r>
                        <a:rPr lang="en-GB" sz="900" u="sng" dirty="0" smtClean="0">
                          <a:solidFill>
                            <a:schemeClr val="bg1"/>
                          </a:solidFill>
                        </a:rPr>
                        <a:t>Data:</a:t>
                      </a:r>
                      <a:endParaRPr lang="en-GB" sz="900" u="sng" dirty="0">
                        <a:solidFill>
                          <a:schemeClr val="bg1"/>
                        </a:solidFill>
                      </a:endParaRPr>
                    </a:p>
                  </a:txBody>
                  <a:tcPr marL="132080" marR="132080" marT="34291" marB="34291"/>
                </a:tc>
                <a:tc>
                  <a:txBody>
                    <a:bodyPr/>
                    <a:lstStyle/>
                    <a:p>
                      <a:endParaRPr lang="en-GB" sz="900" dirty="0" smtClean="0">
                        <a:solidFill>
                          <a:schemeClr val="bg1"/>
                        </a:solidFill>
                      </a:endParaRPr>
                    </a:p>
                    <a:p>
                      <a:endParaRPr lang="en-GB" sz="900" dirty="0" smtClean="0">
                        <a:solidFill>
                          <a:schemeClr val="bg1"/>
                        </a:solidFill>
                      </a:endParaRPr>
                    </a:p>
                    <a:p>
                      <a:r>
                        <a:rPr lang="en-GB" sz="900" u="sng" dirty="0" smtClean="0">
                          <a:solidFill>
                            <a:schemeClr val="bg1"/>
                          </a:solidFill>
                        </a:rPr>
                        <a:t>Evaluation:</a:t>
                      </a:r>
                    </a:p>
                  </a:txBody>
                  <a:tcPr marL="132080" marR="132080" marT="34291" marB="34291"/>
                </a:tc>
                <a:extLst>
                  <a:ext uri="{0D108BD9-81ED-4DB2-BD59-A6C34878D82A}">
                    <a16:rowId xmlns:a16="http://schemas.microsoft.com/office/drawing/2014/main" val="10000"/>
                  </a:ext>
                </a:extLst>
              </a:tr>
              <a:tr h="6492398">
                <a:tc>
                  <a:txBody>
                    <a:bodyPr/>
                    <a:lstStyle/>
                    <a:p>
                      <a:r>
                        <a:rPr lang="en-GB" sz="900" dirty="0" smtClean="0">
                          <a:solidFill>
                            <a:schemeClr val="tx1"/>
                          </a:solidFill>
                        </a:rPr>
                        <a:t>Cycle</a:t>
                      </a:r>
                      <a:r>
                        <a:rPr lang="en-GB" sz="900" baseline="0" dirty="0" smtClean="0">
                          <a:solidFill>
                            <a:schemeClr val="tx1"/>
                          </a:solidFill>
                        </a:rPr>
                        <a:t> 2 </a:t>
                      </a:r>
                      <a:endParaRPr lang="en-GB" sz="900" dirty="0">
                        <a:solidFill>
                          <a:schemeClr val="tx1"/>
                        </a:solidFill>
                      </a:endParaRPr>
                    </a:p>
                  </a:txBody>
                  <a:tcPr marL="132080" marR="132080" marT="34291" marB="34291"/>
                </a:tc>
                <a:tc>
                  <a:txBody>
                    <a:bodyPr/>
                    <a:lstStyle/>
                    <a:p>
                      <a:pPr marL="0" marR="0" lvl="0" indent="0" algn="l" defTabSz="107286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smtClean="0">
                          <a:ln>
                            <a:noFill/>
                          </a:ln>
                          <a:solidFill>
                            <a:schemeClr val="tx1"/>
                          </a:solidFill>
                          <a:effectLst/>
                          <a:uLnTx/>
                          <a:uFillTx/>
                          <a:latin typeface="+mn-lt"/>
                          <a:ea typeface="+mn-ea"/>
                          <a:cs typeface="+mn-cs"/>
                        </a:rPr>
                        <a:t>PROPERTIES AND CHANGES OF MATERIALS</a:t>
                      </a:r>
                    </a:p>
                    <a:p>
                      <a:endParaRPr lang="en-GB" sz="900" dirty="0" smtClean="0">
                        <a:solidFill>
                          <a:schemeClr val="tx1"/>
                        </a:solidFill>
                      </a:endParaRPr>
                    </a:p>
                    <a:p>
                      <a:pPr marL="171450" indent="-171450">
                        <a:buFont typeface="Wingdings" panose="05000000000000000000" pitchFamily="2" charset="2"/>
                        <a:buChar char="Ø"/>
                      </a:pPr>
                      <a:r>
                        <a:rPr lang="en-US" sz="900" dirty="0" smtClean="0">
                          <a:solidFill>
                            <a:schemeClr val="tx1"/>
                          </a:solidFill>
                        </a:rPr>
                        <a:t>Compare and group together everyday materials on the basis of their properties, including their hardness, solubility, transparency, conductivity (electrical and thermal) and response to magnets</a:t>
                      </a:r>
                    </a:p>
                    <a:p>
                      <a:pPr marL="171450" indent="-171450">
                        <a:buFont typeface="Wingdings" panose="05000000000000000000" pitchFamily="2" charset="2"/>
                        <a:buChar char="Ø"/>
                      </a:pPr>
                      <a:r>
                        <a:rPr lang="en-US" sz="900" dirty="0" smtClean="0">
                          <a:solidFill>
                            <a:schemeClr val="tx1"/>
                          </a:solidFill>
                        </a:rPr>
                        <a:t>Know that some materials will dissolve in liquid to form a solution and describe how to recover a substance from a solution</a:t>
                      </a:r>
                    </a:p>
                    <a:p>
                      <a:pPr marL="171450" indent="-171450">
                        <a:buFont typeface="Wingdings" panose="05000000000000000000" pitchFamily="2" charset="2"/>
                        <a:buChar char="Ø"/>
                      </a:pPr>
                      <a:r>
                        <a:rPr lang="en-US" sz="900" dirty="0" smtClean="0">
                          <a:solidFill>
                            <a:schemeClr val="tx1"/>
                          </a:solidFill>
                        </a:rPr>
                        <a:t>Use knowledge of solids, liquids and gases to decide how mixtures might be separated, including through filtering, sieving and evaporating </a:t>
                      </a:r>
                    </a:p>
                    <a:p>
                      <a:pPr marL="171450" indent="-171450">
                        <a:buFont typeface="Wingdings" panose="05000000000000000000" pitchFamily="2" charset="2"/>
                        <a:buChar char="Ø"/>
                      </a:pPr>
                      <a:r>
                        <a:rPr lang="en-US" sz="900" dirty="0" smtClean="0">
                          <a:solidFill>
                            <a:schemeClr val="tx1"/>
                          </a:solidFill>
                        </a:rPr>
                        <a:t>Give reasons, based on evidence from comparative and fair tests, for the particular uses of everyday materials, including metals, wood and plastic </a:t>
                      </a:r>
                    </a:p>
                    <a:p>
                      <a:pPr marL="171450" indent="-171450">
                        <a:buFont typeface="Wingdings" panose="05000000000000000000" pitchFamily="2" charset="2"/>
                        <a:buChar char="Ø"/>
                      </a:pPr>
                      <a:r>
                        <a:rPr lang="en-US" sz="900" dirty="0" smtClean="0">
                          <a:solidFill>
                            <a:schemeClr val="tx1"/>
                          </a:solidFill>
                        </a:rPr>
                        <a:t>Demonstrate that dissolving, mixing and changes of state are reversible changes</a:t>
                      </a:r>
                    </a:p>
                    <a:p>
                      <a:pPr marL="171450" indent="-171450">
                        <a:buFont typeface="Wingdings" panose="05000000000000000000" pitchFamily="2" charset="2"/>
                        <a:buChar char="Ø"/>
                      </a:pPr>
                      <a:r>
                        <a:rPr lang="en-US" sz="900" dirty="0" smtClean="0">
                          <a:solidFill>
                            <a:schemeClr val="tx1"/>
                          </a:solidFill>
                        </a:rPr>
                        <a:t>Explain that some changes result in the formation of new materials and that this kind of change is not usually reversible, including changes associated with burning and the actions of acid on bicarbonate of soda.</a:t>
                      </a:r>
                    </a:p>
                    <a:p>
                      <a:endParaRPr lang="en-GB" sz="900" dirty="0" smtClean="0">
                        <a:solidFill>
                          <a:schemeClr val="tx1"/>
                        </a:solidFill>
                      </a:endParaRPr>
                    </a:p>
                    <a:p>
                      <a:r>
                        <a:rPr lang="en-GB" sz="900" i="1" dirty="0" smtClean="0">
                          <a:solidFill>
                            <a:schemeClr val="tx1"/>
                          </a:solidFill>
                        </a:rPr>
                        <a:t>Revisit</a:t>
                      </a:r>
                      <a:r>
                        <a:rPr lang="en-GB" sz="900" i="1" baseline="0" dirty="0" smtClean="0">
                          <a:solidFill>
                            <a:schemeClr val="tx1"/>
                          </a:solidFill>
                        </a:rPr>
                        <a:t> and consolidate:</a:t>
                      </a:r>
                    </a:p>
                    <a:p>
                      <a:endParaRPr lang="en-GB" sz="900" i="1" dirty="0" smtClean="0">
                        <a:solidFill>
                          <a:schemeClr val="tx1"/>
                        </a:solidFill>
                      </a:endParaRPr>
                    </a:p>
                    <a:p>
                      <a:pPr marL="228600" indent="-228600">
                        <a:buFont typeface="Wingdings" panose="05000000000000000000" pitchFamily="2" charset="2"/>
                        <a:buChar char="Ø"/>
                      </a:pPr>
                      <a:r>
                        <a:rPr lang="en-US" sz="900" i="1" dirty="0" smtClean="0">
                          <a:solidFill>
                            <a:schemeClr val="tx1"/>
                          </a:solidFill>
                        </a:rPr>
                        <a:t>distinguish between an object and the material from which it is made</a:t>
                      </a:r>
                    </a:p>
                    <a:p>
                      <a:pPr marL="228600" indent="-228600">
                        <a:buFont typeface="Wingdings" panose="05000000000000000000" pitchFamily="2" charset="2"/>
                        <a:buChar char="Ø"/>
                      </a:pPr>
                      <a:r>
                        <a:rPr lang="en-US" sz="900" i="1" dirty="0" smtClean="0">
                          <a:solidFill>
                            <a:schemeClr val="tx1"/>
                          </a:solidFill>
                        </a:rPr>
                        <a:t>identify and name a variety of everyday materials, including wood, plastic, glass, metal, water and rock</a:t>
                      </a:r>
                    </a:p>
                    <a:p>
                      <a:pPr marL="228600" indent="-228600">
                        <a:buFont typeface="Wingdings" panose="05000000000000000000" pitchFamily="2" charset="2"/>
                        <a:buChar char="Ø"/>
                      </a:pPr>
                      <a:r>
                        <a:rPr lang="en-US" sz="900" i="1" dirty="0" smtClean="0">
                          <a:solidFill>
                            <a:schemeClr val="tx1"/>
                          </a:solidFill>
                        </a:rPr>
                        <a:t>describe the simple physical properties of a variety of everyday materials</a:t>
                      </a:r>
                    </a:p>
                    <a:p>
                      <a:pPr marL="228600" indent="-228600">
                        <a:buFont typeface="Wingdings" panose="05000000000000000000" pitchFamily="2" charset="2"/>
                        <a:buChar char="Ø"/>
                      </a:pPr>
                      <a:r>
                        <a:rPr lang="en-US" sz="900" i="1" dirty="0" smtClean="0">
                          <a:solidFill>
                            <a:schemeClr val="tx1"/>
                          </a:solidFill>
                        </a:rPr>
                        <a:t>compare and group together a variety of everyday materials on the basis of their simple physical properties</a:t>
                      </a:r>
                    </a:p>
                    <a:p>
                      <a:pPr marL="0" indent="0">
                        <a:buFont typeface="Wingdings" panose="05000000000000000000" pitchFamily="2" charset="2"/>
                        <a:buNone/>
                      </a:pPr>
                      <a:r>
                        <a:rPr lang="en-US" sz="900" i="1" dirty="0" smtClean="0">
                          <a:solidFill>
                            <a:schemeClr val="tx1"/>
                          </a:solidFill>
                        </a:rPr>
                        <a:t>NC  Year 1</a:t>
                      </a:r>
                    </a:p>
                    <a:p>
                      <a:pPr marL="0" indent="0">
                        <a:buFont typeface="Wingdings" panose="05000000000000000000" pitchFamily="2" charset="2"/>
                        <a:buNone/>
                      </a:pPr>
                      <a:endParaRPr lang="en-US" sz="900" i="1" dirty="0" smtClean="0">
                        <a:solidFill>
                          <a:schemeClr val="tx1"/>
                        </a:solidFill>
                      </a:endParaRPr>
                    </a:p>
                    <a:p>
                      <a:pPr marL="171450" indent="-171450">
                        <a:buFont typeface="Wingdings" panose="05000000000000000000" pitchFamily="2" charset="2"/>
                        <a:buChar char="Ø"/>
                      </a:pPr>
                      <a:r>
                        <a:rPr lang="en-US" sz="900" i="1" dirty="0" smtClean="0">
                          <a:solidFill>
                            <a:schemeClr val="tx1"/>
                          </a:solidFill>
                        </a:rPr>
                        <a:t>identify and compare the suitability of a variety of everyday materials, including wood, metal, plastic, glass, brick, rock, paper and cardboard for particular uses</a:t>
                      </a:r>
                    </a:p>
                    <a:p>
                      <a:pPr marL="171450" indent="-171450">
                        <a:buFont typeface="Wingdings" panose="05000000000000000000" pitchFamily="2" charset="2"/>
                        <a:buChar char="Ø"/>
                      </a:pPr>
                      <a:r>
                        <a:rPr lang="en-US" sz="900" i="1" dirty="0" smtClean="0">
                          <a:solidFill>
                            <a:schemeClr val="tx1"/>
                          </a:solidFill>
                        </a:rPr>
                        <a:t>find out how the shapes of solid objects made from some materials can be changed by squashing, bending, twisting and stretching.</a:t>
                      </a:r>
                    </a:p>
                    <a:p>
                      <a:pPr marL="0" indent="0">
                        <a:buFont typeface="Wingdings" panose="05000000000000000000" pitchFamily="2" charset="2"/>
                        <a:buNone/>
                      </a:pPr>
                      <a:r>
                        <a:rPr lang="en-US" sz="900" i="1" dirty="0" smtClean="0">
                          <a:solidFill>
                            <a:schemeClr val="tx1"/>
                          </a:solidFill>
                        </a:rPr>
                        <a:t>NC Year 2</a:t>
                      </a:r>
                    </a:p>
                    <a:p>
                      <a:endParaRPr lang="en-GB" sz="900" dirty="0">
                        <a:solidFill>
                          <a:schemeClr val="tx1"/>
                        </a:solidFill>
                      </a:endParaRPr>
                    </a:p>
                  </a:txBody>
                  <a:tcPr marL="132080" marR="132080" marT="34291" marB="34291"/>
                </a:tc>
                <a:tc>
                  <a:txBody>
                    <a:bodyPr/>
                    <a:lstStyle/>
                    <a:p>
                      <a:pPr marL="0" marR="0" indent="0" algn="l" defTabSz="1072866" rtl="0" eaLnBrk="1" fontAlgn="auto" latinLnBrk="0" hangingPunct="1">
                        <a:lnSpc>
                          <a:spcPct val="100000"/>
                        </a:lnSpc>
                        <a:spcBef>
                          <a:spcPts val="0"/>
                        </a:spcBef>
                        <a:spcAft>
                          <a:spcPts val="0"/>
                        </a:spcAft>
                        <a:buClrTx/>
                        <a:buSzTx/>
                        <a:buFontTx/>
                        <a:buNone/>
                        <a:tabLst/>
                        <a:defRPr/>
                      </a:pPr>
                      <a:r>
                        <a:rPr lang="en-GB" sz="900" dirty="0" smtClean="0"/>
                        <a:t>ANIMALS</a:t>
                      </a:r>
                      <a:r>
                        <a:rPr lang="en-GB" sz="900" baseline="0" dirty="0" smtClean="0"/>
                        <a:t> INCLUDING HUMANS</a:t>
                      </a:r>
                    </a:p>
                    <a:p>
                      <a:pPr marL="0" marR="0" indent="0" algn="l" defTabSz="1072866" rtl="0" eaLnBrk="1" fontAlgn="auto" latinLnBrk="0" hangingPunct="1">
                        <a:lnSpc>
                          <a:spcPct val="100000"/>
                        </a:lnSpc>
                        <a:spcBef>
                          <a:spcPts val="0"/>
                        </a:spcBef>
                        <a:spcAft>
                          <a:spcPts val="0"/>
                        </a:spcAft>
                        <a:buClrTx/>
                        <a:buSzTx/>
                        <a:buFontTx/>
                        <a:buNone/>
                        <a:tabLst/>
                        <a:defRPr/>
                      </a:pPr>
                      <a:endParaRPr lang="en-GB" sz="900" dirty="0" smtClean="0">
                        <a:solidFill>
                          <a:schemeClr val="bg1"/>
                        </a:solidFill>
                      </a:endParaRPr>
                    </a:p>
                    <a:p>
                      <a:pPr marL="171450" indent="-171450">
                        <a:buFont typeface="Wingdings" panose="05000000000000000000" pitchFamily="2" charset="2"/>
                        <a:buChar char="Ø"/>
                      </a:pPr>
                      <a:r>
                        <a:rPr lang="en-US" sz="900" dirty="0" smtClean="0">
                          <a:solidFill>
                            <a:schemeClr val="tx1"/>
                          </a:solidFill>
                        </a:rPr>
                        <a:t>Identify that animals, including humans need the right types and amount of nutrition and that they cannot make their own food, they get nutrition from what they eat.</a:t>
                      </a:r>
                    </a:p>
                    <a:p>
                      <a:pPr marL="171450" indent="-171450">
                        <a:buFont typeface="Wingdings" panose="05000000000000000000" pitchFamily="2" charset="2"/>
                        <a:buChar char="Ø"/>
                      </a:pPr>
                      <a:r>
                        <a:rPr lang="en-US" sz="900" dirty="0" smtClean="0">
                          <a:solidFill>
                            <a:schemeClr val="tx1"/>
                          </a:solidFill>
                        </a:rPr>
                        <a:t>Identify that humans and some other animals have skeletons and muscles for support protection and movement.</a:t>
                      </a:r>
                    </a:p>
                    <a:p>
                      <a:pPr marL="0" indent="0">
                        <a:buFont typeface="Wingdings" panose="05000000000000000000" pitchFamily="2" charset="2"/>
                        <a:buNone/>
                      </a:pPr>
                      <a:r>
                        <a:rPr lang="en-US" sz="900" dirty="0" smtClean="0">
                          <a:solidFill>
                            <a:schemeClr val="tx1"/>
                          </a:solidFill>
                        </a:rPr>
                        <a:t>NC Year 3</a:t>
                      </a:r>
                    </a:p>
                    <a:p>
                      <a:pPr marL="0" indent="0">
                        <a:buFont typeface="Wingdings" panose="05000000000000000000" pitchFamily="2" charset="2"/>
                        <a:buNone/>
                      </a:pPr>
                      <a:endParaRPr lang="en-US" sz="900" dirty="0" smtClean="0">
                        <a:solidFill>
                          <a:schemeClr val="tx1"/>
                        </a:solidFill>
                      </a:endParaRPr>
                    </a:p>
                    <a:p>
                      <a:pPr marL="171450" indent="-171450">
                        <a:buFont typeface="Wingdings" panose="05000000000000000000" pitchFamily="2" charset="2"/>
                        <a:buChar char="Ø"/>
                      </a:pPr>
                      <a:r>
                        <a:rPr lang="en-US" sz="900" dirty="0" smtClean="0">
                          <a:solidFill>
                            <a:schemeClr val="tx1"/>
                          </a:solidFill>
                        </a:rPr>
                        <a:t>describe the simple functions of the basic parts of the digestive system in humans </a:t>
                      </a:r>
                    </a:p>
                    <a:p>
                      <a:pPr marL="171450" indent="-171450">
                        <a:buFont typeface="Wingdings" panose="05000000000000000000" pitchFamily="2" charset="2"/>
                        <a:buChar char="Ø"/>
                      </a:pPr>
                      <a:r>
                        <a:rPr lang="en-US" sz="900" dirty="0" smtClean="0">
                          <a:solidFill>
                            <a:schemeClr val="tx1"/>
                          </a:solidFill>
                        </a:rPr>
                        <a:t>identify the different types of teeth in humans and their simple functions.</a:t>
                      </a:r>
                    </a:p>
                    <a:p>
                      <a:pPr marL="171450" indent="-171450">
                        <a:buFont typeface="Wingdings" panose="05000000000000000000" pitchFamily="2" charset="2"/>
                        <a:buChar char="Ø"/>
                      </a:pPr>
                      <a:r>
                        <a:rPr lang="en-US" sz="900" dirty="0" smtClean="0">
                          <a:solidFill>
                            <a:schemeClr val="tx1"/>
                          </a:solidFill>
                        </a:rPr>
                        <a:t>Construct and interpret a variety of food chains, identifying producers, predators and prey</a:t>
                      </a:r>
                    </a:p>
                    <a:p>
                      <a:pPr marL="0" indent="0">
                        <a:buFont typeface="Wingdings" panose="05000000000000000000" pitchFamily="2" charset="2"/>
                        <a:buNone/>
                      </a:pPr>
                      <a:r>
                        <a:rPr lang="en-US" sz="900" dirty="0" smtClean="0">
                          <a:solidFill>
                            <a:schemeClr val="tx1"/>
                          </a:solidFill>
                        </a:rPr>
                        <a:t>NC </a:t>
                      </a:r>
                      <a:r>
                        <a:rPr lang="en-US" sz="900" baseline="0" dirty="0" smtClean="0">
                          <a:solidFill>
                            <a:schemeClr val="tx1"/>
                          </a:solidFill>
                        </a:rPr>
                        <a:t> Year 4</a:t>
                      </a:r>
                      <a:endParaRPr lang="en-US" sz="900" dirty="0" smtClean="0">
                        <a:solidFill>
                          <a:schemeClr val="tx1"/>
                        </a:solidFill>
                      </a:endParaRPr>
                    </a:p>
                    <a:p>
                      <a:pPr marL="171450" indent="-171450">
                        <a:buFont typeface="Wingdings" panose="05000000000000000000" pitchFamily="2" charset="2"/>
                        <a:buChar char="Ø"/>
                      </a:pPr>
                      <a:r>
                        <a:rPr lang="en-US" sz="900" dirty="0" smtClean="0">
                          <a:solidFill>
                            <a:schemeClr val="tx1"/>
                          </a:solidFill>
                        </a:rPr>
                        <a:t>Describe the changes as humans develop to old age</a:t>
                      </a:r>
                    </a:p>
                    <a:p>
                      <a:pPr marL="0" indent="0">
                        <a:buFont typeface="Wingdings" panose="05000000000000000000" pitchFamily="2" charset="2"/>
                        <a:buNone/>
                      </a:pPr>
                      <a:r>
                        <a:rPr lang="en-US" sz="900" dirty="0" smtClean="0">
                          <a:solidFill>
                            <a:schemeClr val="tx1"/>
                          </a:solidFill>
                        </a:rPr>
                        <a:t>NC</a:t>
                      </a:r>
                      <a:r>
                        <a:rPr lang="en-US" sz="900" baseline="0" dirty="0" smtClean="0">
                          <a:solidFill>
                            <a:schemeClr val="tx1"/>
                          </a:solidFill>
                        </a:rPr>
                        <a:t> Year 5</a:t>
                      </a:r>
                      <a:endParaRPr lang="en-US" sz="900" dirty="0" smtClean="0">
                        <a:solidFill>
                          <a:schemeClr val="tx1"/>
                        </a:solidFill>
                      </a:endParaRPr>
                    </a:p>
                    <a:p>
                      <a:pPr marL="171450" indent="-171450">
                        <a:buFont typeface="Wingdings" panose="05000000000000000000" pitchFamily="2" charset="2"/>
                        <a:buChar char="Ø"/>
                      </a:pPr>
                      <a:r>
                        <a:rPr lang="en-US" sz="900" dirty="0" smtClean="0">
                          <a:solidFill>
                            <a:schemeClr val="tx1"/>
                          </a:solidFill>
                        </a:rPr>
                        <a:t>Identify and name the main parts of the human circulatory system and describe the functions of the heart, blood vessels and blood</a:t>
                      </a:r>
                    </a:p>
                    <a:p>
                      <a:pPr marL="171450" indent="-171450">
                        <a:buFont typeface="Wingdings" panose="05000000000000000000" pitchFamily="2" charset="2"/>
                        <a:buChar char="Ø"/>
                      </a:pPr>
                      <a:r>
                        <a:rPr lang="en-US" sz="900" dirty="0" err="1" smtClean="0">
                          <a:solidFill>
                            <a:schemeClr val="tx1"/>
                          </a:solidFill>
                        </a:rPr>
                        <a:t>Recognise</a:t>
                      </a:r>
                      <a:r>
                        <a:rPr lang="en-US" sz="900" dirty="0" smtClean="0">
                          <a:solidFill>
                            <a:schemeClr val="tx1"/>
                          </a:solidFill>
                        </a:rPr>
                        <a:t> the impact of diet, exercise, drugs and lifestyle on the way their bodies function</a:t>
                      </a:r>
                    </a:p>
                    <a:p>
                      <a:pPr marL="171450" indent="-171450">
                        <a:buFont typeface="Wingdings" panose="05000000000000000000" pitchFamily="2" charset="2"/>
                        <a:buChar char="Ø"/>
                      </a:pPr>
                      <a:r>
                        <a:rPr lang="en-US" sz="900" dirty="0" smtClean="0">
                          <a:solidFill>
                            <a:schemeClr val="tx1"/>
                          </a:solidFill>
                        </a:rPr>
                        <a:t>Describe the ways in which nutrients and water are transported within animals, including humans</a:t>
                      </a:r>
                    </a:p>
                    <a:p>
                      <a:pPr marL="0" indent="0">
                        <a:buFont typeface="Wingdings" panose="05000000000000000000" pitchFamily="2" charset="2"/>
                        <a:buNone/>
                      </a:pPr>
                      <a:r>
                        <a:rPr lang="en-US" sz="900" dirty="0" smtClean="0">
                          <a:solidFill>
                            <a:schemeClr val="tx1"/>
                          </a:solidFill>
                        </a:rPr>
                        <a:t>NC Year 6</a:t>
                      </a:r>
                    </a:p>
                    <a:p>
                      <a:pPr marL="171450" indent="-171450">
                        <a:buFont typeface="Wingdings" panose="05000000000000000000" pitchFamily="2" charset="2"/>
                        <a:buChar char="Ø"/>
                      </a:pPr>
                      <a:endParaRPr lang="en-US" sz="900" dirty="0" smtClean="0">
                        <a:solidFill>
                          <a:schemeClr val="tx1"/>
                        </a:solidFill>
                      </a:endParaRPr>
                    </a:p>
                    <a:p>
                      <a:pPr marL="0" indent="0">
                        <a:buFont typeface="Wingdings" panose="05000000000000000000" pitchFamily="2" charset="2"/>
                        <a:buNone/>
                      </a:pPr>
                      <a:r>
                        <a:rPr lang="en-US" sz="900" i="1" dirty="0" smtClean="0">
                          <a:solidFill>
                            <a:schemeClr val="tx1"/>
                          </a:solidFill>
                        </a:rPr>
                        <a:t>Revisit and consolidate:</a:t>
                      </a:r>
                    </a:p>
                    <a:p>
                      <a:pPr marL="171450" indent="-171450">
                        <a:buFont typeface="Wingdings" panose="05000000000000000000" pitchFamily="2" charset="2"/>
                        <a:buChar char="Ø"/>
                      </a:pPr>
                      <a:endParaRPr lang="en-US" sz="900" i="1" dirty="0" smtClean="0">
                        <a:solidFill>
                          <a:schemeClr val="tx1"/>
                        </a:solidFill>
                      </a:endParaRPr>
                    </a:p>
                    <a:p>
                      <a:pPr marL="171450" indent="-171450">
                        <a:buFont typeface="Wingdings" panose="05000000000000000000" pitchFamily="2" charset="2"/>
                        <a:buChar char="Ø"/>
                      </a:pPr>
                      <a:r>
                        <a:rPr lang="en-US" sz="900" i="1" dirty="0" smtClean="0">
                          <a:solidFill>
                            <a:schemeClr val="tx1"/>
                          </a:solidFill>
                        </a:rPr>
                        <a:t>Identify and name a variety of common animals including fish, amphibians, reptiles, birds and mammals</a:t>
                      </a:r>
                    </a:p>
                    <a:p>
                      <a:pPr marL="171450" indent="-171450">
                        <a:buFont typeface="Wingdings" panose="05000000000000000000" pitchFamily="2" charset="2"/>
                        <a:buChar char="Ø"/>
                      </a:pPr>
                      <a:r>
                        <a:rPr lang="en-US" sz="900" i="1" dirty="0" smtClean="0">
                          <a:solidFill>
                            <a:schemeClr val="tx1"/>
                          </a:solidFill>
                        </a:rPr>
                        <a:t>Identify and name a variety of common animals that are carnivores, herbivores and omnivores</a:t>
                      </a:r>
                    </a:p>
                    <a:p>
                      <a:pPr marL="171450" indent="-171450">
                        <a:buFont typeface="Wingdings" panose="05000000000000000000" pitchFamily="2" charset="2"/>
                        <a:buChar char="Ø"/>
                      </a:pPr>
                      <a:r>
                        <a:rPr lang="en-US" sz="900" i="1" dirty="0" smtClean="0">
                          <a:solidFill>
                            <a:schemeClr val="tx1"/>
                          </a:solidFill>
                        </a:rPr>
                        <a:t>Describe and compare the structure of a variety of common animals (fish, amphibians, reptiles, birds and mammals including pets)</a:t>
                      </a:r>
                    </a:p>
                    <a:p>
                      <a:pPr marL="171450" indent="-171450">
                        <a:buFont typeface="Wingdings" panose="05000000000000000000" pitchFamily="2" charset="2"/>
                        <a:buChar char="Ø"/>
                      </a:pPr>
                      <a:r>
                        <a:rPr lang="en-US" sz="900" i="1" dirty="0" smtClean="0">
                          <a:solidFill>
                            <a:schemeClr val="tx1"/>
                          </a:solidFill>
                        </a:rPr>
                        <a:t>Identify, name, draw and label the basic parts of the human body and say which part of the body is associated with each sense</a:t>
                      </a:r>
                    </a:p>
                    <a:p>
                      <a:r>
                        <a:rPr lang="en-US" sz="900" i="1" dirty="0" smtClean="0">
                          <a:solidFill>
                            <a:schemeClr val="tx1"/>
                          </a:solidFill>
                        </a:rPr>
                        <a:t>NC Year 1</a:t>
                      </a:r>
                    </a:p>
                    <a:p>
                      <a:endParaRPr lang="en-US" sz="900" i="1" dirty="0" smtClean="0">
                        <a:solidFill>
                          <a:schemeClr val="tx1"/>
                        </a:solidFill>
                      </a:endParaRPr>
                    </a:p>
                    <a:p>
                      <a:pPr marL="171450" indent="-171450">
                        <a:buFont typeface="Wingdings" panose="05000000000000000000" pitchFamily="2" charset="2"/>
                        <a:buChar char="Ø"/>
                      </a:pPr>
                      <a:r>
                        <a:rPr lang="en-US" sz="900" i="1" dirty="0" smtClean="0">
                          <a:solidFill>
                            <a:schemeClr val="tx1"/>
                          </a:solidFill>
                        </a:rPr>
                        <a:t>Notice that animals including humans, have offspring which grow into adults</a:t>
                      </a:r>
                    </a:p>
                    <a:p>
                      <a:pPr marL="171450" indent="-171450">
                        <a:buFont typeface="Wingdings" panose="05000000000000000000" pitchFamily="2" charset="2"/>
                        <a:buChar char="Ø"/>
                      </a:pPr>
                      <a:r>
                        <a:rPr lang="en-US" sz="900" i="1" dirty="0" smtClean="0">
                          <a:solidFill>
                            <a:schemeClr val="tx1"/>
                          </a:solidFill>
                        </a:rPr>
                        <a:t>Find out about and describe the basic needs of animals, including humans, for survival (water, food and air)</a:t>
                      </a:r>
                    </a:p>
                    <a:p>
                      <a:pPr marL="171450" indent="-171450">
                        <a:buFont typeface="Wingdings" panose="05000000000000000000" pitchFamily="2" charset="2"/>
                        <a:buChar char="Ø"/>
                      </a:pPr>
                      <a:r>
                        <a:rPr lang="en-US" sz="900" i="1" dirty="0" smtClean="0">
                          <a:solidFill>
                            <a:schemeClr val="tx1"/>
                          </a:solidFill>
                        </a:rPr>
                        <a:t>Describe the importance for humans of exercise, eating the right amounts of different types of food and hygiene</a:t>
                      </a:r>
                    </a:p>
                    <a:p>
                      <a:r>
                        <a:rPr lang="en-US" sz="900" i="1" dirty="0" smtClean="0">
                          <a:solidFill>
                            <a:schemeClr val="tx1"/>
                          </a:solidFill>
                        </a:rPr>
                        <a:t>NC</a:t>
                      </a:r>
                      <a:r>
                        <a:rPr lang="en-US" sz="900" i="1" baseline="0" dirty="0" smtClean="0">
                          <a:solidFill>
                            <a:schemeClr val="tx1"/>
                          </a:solidFill>
                        </a:rPr>
                        <a:t> Year 2</a:t>
                      </a:r>
                      <a:endParaRPr lang="en-US" sz="900" i="1" dirty="0" smtClean="0">
                        <a:solidFill>
                          <a:schemeClr val="tx1"/>
                        </a:solidFill>
                      </a:endParaRPr>
                    </a:p>
                  </a:txBody>
                  <a:tcPr marL="132080" marR="132080" marT="34291" marB="34291"/>
                </a:tc>
                <a:tc>
                  <a:txBody>
                    <a:bodyPr/>
                    <a:lstStyle/>
                    <a:p>
                      <a:pPr marL="0" marR="0" indent="0" algn="l" defTabSz="1072866" rtl="0" eaLnBrk="1" fontAlgn="auto" latinLnBrk="0" hangingPunct="1">
                        <a:lnSpc>
                          <a:spcPct val="100000"/>
                        </a:lnSpc>
                        <a:spcBef>
                          <a:spcPts val="0"/>
                        </a:spcBef>
                        <a:spcAft>
                          <a:spcPts val="0"/>
                        </a:spcAft>
                        <a:buClrTx/>
                        <a:buSzTx/>
                        <a:buFontTx/>
                        <a:buNone/>
                        <a:tabLst/>
                        <a:defRPr/>
                      </a:pPr>
                      <a:r>
                        <a:rPr lang="en-GB" sz="900" dirty="0" smtClean="0"/>
                        <a:t>LIGHT/SOUND</a:t>
                      </a:r>
                    </a:p>
                    <a:p>
                      <a:pPr marL="0" marR="0" indent="0" algn="l" defTabSz="1072866" rtl="0" eaLnBrk="1" fontAlgn="auto" latinLnBrk="0" hangingPunct="1">
                        <a:lnSpc>
                          <a:spcPct val="100000"/>
                        </a:lnSpc>
                        <a:spcBef>
                          <a:spcPts val="0"/>
                        </a:spcBef>
                        <a:spcAft>
                          <a:spcPts val="0"/>
                        </a:spcAft>
                        <a:buClrTx/>
                        <a:buSzTx/>
                        <a:buFontTx/>
                        <a:buNone/>
                        <a:tabLst/>
                        <a:defRPr/>
                      </a:pPr>
                      <a:endParaRPr lang="en-GB" sz="900" dirty="0" smtClean="0">
                        <a:solidFill>
                          <a:schemeClr val="bg1"/>
                        </a:solidFill>
                      </a:endParaRPr>
                    </a:p>
                    <a:p>
                      <a:pPr marL="171450" indent="-171450">
                        <a:buFont typeface="Wingdings" panose="05000000000000000000" pitchFamily="2" charset="2"/>
                        <a:buChar char="Ø"/>
                      </a:pPr>
                      <a:r>
                        <a:rPr lang="en-US" sz="900" dirty="0" smtClean="0">
                          <a:solidFill>
                            <a:schemeClr val="tx1"/>
                          </a:solidFill>
                        </a:rPr>
                        <a:t>Recognize that they need light in order to see things and that ark is the absence of light</a:t>
                      </a:r>
                    </a:p>
                    <a:p>
                      <a:pPr marL="171450" indent="-171450">
                        <a:buFont typeface="Wingdings" panose="05000000000000000000" pitchFamily="2" charset="2"/>
                        <a:buChar char="Ø"/>
                      </a:pPr>
                      <a:r>
                        <a:rPr lang="en-US" sz="900" dirty="0" smtClean="0">
                          <a:solidFill>
                            <a:schemeClr val="tx1"/>
                          </a:solidFill>
                        </a:rPr>
                        <a:t>Notice that light is reflected from surfaces</a:t>
                      </a:r>
                    </a:p>
                    <a:p>
                      <a:pPr marL="171450" indent="-171450">
                        <a:buFont typeface="Wingdings" panose="05000000000000000000" pitchFamily="2" charset="2"/>
                        <a:buChar char="Ø"/>
                      </a:pPr>
                      <a:r>
                        <a:rPr lang="en-US" sz="900" dirty="0" err="1" smtClean="0">
                          <a:solidFill>
                            <a:schemeClr val="tx1"/>
                          </a:solidFill>
                        </a:rPr>
                        <a:t>Recognise</a:t>
                      </a:r>
                      <a:r>
                        <a:rPr lang="en-US" sz="900" dirty="0" smtClean="0">
                          <a:solidFill>
                            <a:schemeClr val="tx1"/>
                          </a:solidFill>
                        </a:rPr>
                        <a:t> that light from the sun can be dangerous and that there are ways to protect their eyes</a:t>
                      </a:r>
                    </a:p>
                    <a:p>
                      <a:pPr marL="171450" indent="-171450">
                        <a:buFont typeface="Wingdings" panose="05000000000000000000" pitchFamily="2" charset="2"/>
                        <a:buChar char="Ø"/>
                      </a:pPr>
                      <a:r>
                        <a:rPr lang="en-US" sz="900" dirty="0" err="1" smtClean="0">
                          <a:solidFill>
                            <a:schemeClr val="tx1"/>
                          </a:solidFill>
                        </a:rPr>
                        <a:t>Recognise</a:t>
                      </a:r>
                      <a:r>
                        <a:rPr lang="en-US" sz="900" dirty="0" smtClean="0">
                          <a:solidFill>
                            <a:schemeClr val="tx1"/>
                          </a:solidFill>
                        </a:rPr>
                        <a:t> that shadows are formed when the light from a light source is blocked by an opaque object</a:t>
                      </a:r>
                    </a:p>
                    <a:p>
                      <a:pPr marL="171450" indent="-171450">
                        <a:buFont typeface="Wingdings" panose="05000000000000000000" pitchFamily="2" charset="2"/>
                        <a:buChar char="Ø"/>
                      </a:pPr>
                      <a:r>
                        <a:rPr lang="en-US" sz="900" dirty="0" smtClean="0">
                          <a:solidFill>
                            <a:schemeClr val="tx1"/>
                          </a:solidFill>
                        </a:rPr>
                        <a:t>Find patterns in the way that the size of shadows change</a:t>
                      </a:r>
                    </a:p>
                    <a:p>
                      <a:pPr marL="0" indent="0">
                        <a:buFont typeface="Wingdings" panose="05000000000000000000" pitchFamily="2" charset="2"/>
                        <a:buNone/>
                      </a:pPr>
                      <a:r>
                        <a:rPr lang="en-US" sz="900" dirty="0" smtClean="0">
                          <a:solidFill>
                            <a:schemeClr val="tx1"/>
                          </a:solidFill>
                        </a:rPr>
                        <a:t>NC Year 3</a:t>
                      </a:r>
                    </a:p>
                    <a:p>
                      <a:pPr marL="0" indent="0">
                        <a:buFont typeface="Wingdings" panose="05000000000000000000" pitchFamily="2" charset="2"/>
                        <a:buNone/>
                      </a:pPr>
                      <a:endParaRPr lang="en-GB" sz="900" dirty="0" smtClean="0">
                        <a:solidFill>
                          <a:schemeClr val="tx1"/>
                        </a:solidFill>
                      </a:endParaRPr>
                    </a:p>
                    <a:p>
                      <a:pPr marL="171450" indent="-171450">
                        <a:buFont typeface="Wingdings" panose="05000000000000000000" pitchFamily="2" charset="2"/>
                        <a:buChar char="Ø"/>
                      </a:pPr>
                      <a:r>
                        <a:rPr lang="en-US" sz="900" dirty="0" smtClean="0">
                          <a:solidFill>
                            <a:schemeClr val="tx1"/>
                          </a:solidFill>
                        </a:rPr>
                        <a:t>Identify how sounds are made, associating some of the with something vibrating</a:t>
                      </a:r>
                    </a:p>
                    <a:p>
                      <a:pPr marL="171450" indent="-171450">
                        <a:buFont typeface="Wingdings" panose="05000000000000000000" pitchFamily="2" charset="2"/>
                        <a:buChar char="Ø"/>
                      </a:pPr>
                      <a:r>
                        <a:rPr lang="en-US" sz="900" dirty="0" err="1" smtClean="0">
                          <a:solidFill>
                            <a:schemeClr val="tx1"/>
                          </a:solidFill>
                        </a:rPr>
                        <a:t>Recognise</a:t>
                      </a:r>
                      <a:r>
                        <a:rPr lang="en-US" sz="900" dirty="0" smtClean="0">
                          <a:solidFill>
                            <a:schemeClr val="tx1"/>
                          </a:solidFill>
                        </a:rPr>
                        <a:t> that vibrations from sounds travel through a medium to the ear (link with states of matter)</a:t>
                      </a:r>
                    </a:p>
                    <a:p>
                      <a:pPr marL="171450" indent="-171450">
                        <a:buFont typeface="Wingdings" panose="05000000000000000000" pitchFamily="2" charset="2"/>
                        <a:buChar char="Ø"/>
                      </a:pPr>
                      <a:r>
                        <a:rPr lang="en-US" sz="900" dirty="0" smtClean="0">
                          <a:solidFill>
                            <a:schemeClr val="tx1"/>
                          </a:solidFill>
                        </a:rPr>
                        <a:t>Find patterns between the pitch of a sound and features of the object that produced it.</a:t>
                      </a:r>
                    </a:p>
                    <a:p>
                      <a:pPr marL="171450" indent="-171450">
                        <a:buFont typeface="Wingdings" panose="05000000000000000000" pitchFamily="2" charset="2"/>
                        <a:buChar char="Ø"/>
                      </a:pPr>
                      <a:r>
                        <a:rPr lang="en-US" sz="900" dirty="0" smtClean="0">
                          <a:solidFill>
                            <a:schemeClr val="tx1"/>
                          </a:solidFill>
                        </a:rPr>
                        <a:t>Find patterns between the volume of a sound and the strength of the vibrations that produced it</a:t>
                      </a:r>
                    </a:p>
                    <a:p>
                      <a:pPr marL="171450" indent="-171450">
                        <a:buFont typeface="Wingdings" panose="05000000000000000000" pitchFamily="2" charset="2"/>
                        <a:buChar char="Ø"/>
                      </a:pPr>
                      <a:r>
                        <a:rPr lang="en-US" sz="900" dirty="0" err="1" smtClean="0">
                          <a:solidFill>
                            <a:schemeClr val="tx1"/>
                          </a:solidFill>
                        </a:rPr>
                        <a:t>Recognise</a:t>
                      </a:r>
                      <a:r>
                        <a:rPr lang="en-US" sz="900" dirty="0" smtClean="0">
                          <a:solidFill>
                            <a:schemeClr val="tx1"/>
                          </a:solidFill>
                        </a:rPr>
                        <a:t> that sounds get fainter as the distance from the sound source increases.</a:t>
                      </a:r>
                    </a:p>
                    <a:p>
                      <a:pPr marL="0" indent="0">
                        <a:buFont typeface="Wingdings" panose="05000000000000000000" pitchFamily="2" charset="2"/>
                        <a:buNone/>
                      </a:pPr>
                      <a:r>
                        <a:rPr lang="en-US" sz="900" dirty="0" smtClean="0">
                          <a:solidFill>
                            <a:schemeClr val="tx1"/>
                          </a:solidFill>
                        </a:rPr>
                        <a:t>NC Year</a:t>
                      </a:r>
                      <a:r>
                        <a:rPr lang="en-US" sz="900" baseline="0" dirty="0" smtClean="0">
                          <a:solidFill>
                            <a:schemeClr val="tx1"/>
                          </a:solidFill>
                        </a:rPr>
                        <a:t> 4</a:t>
                      </a:r>
                    </a:p>
                    <a:p>
                      <a:pPr marL="0" indent="0">
                        <a:buFont typeface="Wingdings" panose="05000000000000000000" pitchFamily="2" charset="2"/>
                        <a:buNone/>
                      </a:pPr>
                      <a:endParaRPr lang="en-US" sz="900" baseline="0" dirty="0" smtClean="0">
                        <a:solidFill>
                          <a:schemeClr val="tx1"/>
                        </a:solidFill>
                      </a:endParaRPr>
                    </a:p>
                    <a:p>
                      <a:pPr marL="0" indent="0">
                        <a:buFont typeface="Wingdings" panose="05000000000000000000" pitchFamily="2" charset="2"/>
                        <a:buNone/>
                      </a:pPr>
                      <a:endParaRPr lang="en-US" sz="900" dirty="0" smtClean="0">
                        <a:solidFill>
                          <a:schemeClr val="tx1"/>
                        </a:solidFill>
                      </a:endParaRPr>
                    </a:p>
                    <a:p>
                      <a:pPr marL="0" indent="0">
                        <a:buFont typeface="Wingdings" panose="05000000000000000000" pitchFamily="2" charset="2"/>
                        <a:buNone/>
                      </a:pPr>
                      <a:endParaRPr lang="en-GB" sz="900" dirty="0" smtClean="0">
                        <a:solidFill>
                          <a:schemeClr val="tx1"/>
                        </a:solidFill>
                      </a:endParaRPr>
                    </a:p>
                    <a:p>
                      <a:pPr marL="0" indent="0">
                        <a:buFont typeface="Wingdings" panose="05000000000000000000" pitchFamily="2" charset="2"/>
                        <a:buNone/>
                      </a:pPr>
                      <a:endParaRPr lang="en-GB" sz="900" dirty="0">
                        <a:solidFill>
                          <a:schemeClr val="tx1"/>
                        </a:solidFill>
                      </a:endParaRPr>
                    </a:p>
                  </a:txBody>
                  <a:tcPr marL="132080" marR="132080" marT="34291" marB="34291"/>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1491435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68666662"/>
              </p:ext>
            </p:extLst>
          </p:nvPr>
        </p:nvGraphicFramePr>
        <p:xfrm>
          <a:off x="194473" y="116632"/>
          <a:ext cx="9413046" cy="5349244"/>
        </p:xfrm>
        <a:graphic>
          <a:graphicData uri="http://schemas.openxmlformats.org/drawingml/2006/table">
            <a:tbl>
              <a:tblPr firstRow="1" bandRow="1">
                <a:tableStyleId>{073A0DAA-6AF3-43AB-8588-CEC1D06C72B9}</a:tableStyleId>
              </a:tblPr>
              <a:tblGrid>
                <a:gridCol w="780087">
                  <a:extLst>
                    <a:ext uri="{9D8B030D-6E8A-4147-A177-3AD203B41FA5}">
                      <a16:colId xmlns:a16="http://schemas.microsoft.com/office/drawing/2014/main" val="20000"/>
                    </a:ext>
                  </a:extLst>
                </a:gridCol>
                <a:gridCol w="2782310">
                  <a:extLst>
                    <a:ext uri="{9D8B030D-6E8A-4147-A177-3AD203B41FA5}">
                      <a16:colId xmlns:a16="http://schemas.microsoft.com/office/drawing/2014/main" val="20001"/>
                    </a:ext>
                  </a:extLst>
                </a:gridCol>
                <a:gridCol w="2808312">
                  <a:extLst>
                    <a:ext uri="{9D8B030D-6E8A-4147-A177-3AD203B41FA5}">
                      <a16:colId xmlns:a16="http://schemas.microsoft.com/office/drawing/2014/main" val="20002"/>
                    </a:ext>
                  </a:extLst>
                </a:gridCol>
                <a:gridCol w="3042337">
                  <a:extLst>
                    <a:ext uri="{9D8B030D-6E8A-4147-A177-3AD203B41FA5}">
                      <a16:colId xmlns:a16="http://schemas.microsoft.com/office/drawing/2014/main" val="20003"/>
                    </a:ext>
                  </a:extLst>
                </a:gridCol>
              </a:tblGrid>
              <a:tr h="360040">
                <a:tc>
                  <a:txBody>
                    <a:bodyPr/>
                    <a:lstStyle/>
                    <a:p>
                      <a:endParaRPr lang="en-GB" sz="900" dirty="0">
                        <a:solidFill>
                          <a:schemeClr val="bg1"/>
                        </a:solidFill>
                      </a:endParaRPr>
                    </a:p>
                  </a:txBody>
                  <a:tcPr marL="132080" marR="132080" marT="34291" marB="34291"/>
                </a:tc>
                <a:tc>
                  <a:txBody>
                    <a:bodyPr/>
                    <a:lstStyle/>
                    <a:p>
                      <a:r>
                        <a:rPr lang="en-GB" sz="900" dirty="0" smtClean="0">
                          <a:solidFill>
                            <a:schemeClr val="bg1"/>
                          </a:solidFill>
                        </a:rPr>
                        <a:t>Science  Long Term Planning </a:t>
                      </a:r>
                    </a:p>
                    <a:p>
                      <a:r>
                        <a:rPr lang="en-GB" sz="900" dirty="0" smtClean="0">
                          <a:solidFill>
                            <a:schemeClr val="bg1"/>
                          </a:solidFill>
                        </a:rPr>
                        <a:t>Skills:</a:t>
                      </a:r>
                    </a:p>
                    <a:p>
                      <a:r>
                        <a:rPr lang="en-GB" sz="900" u="sng" dirty="0" smtClean="0">
                          <a:solidFill>
                            <a:schemeClr val="bg1"/>
                          </a:solidFill>
                        </a:rPr>
                        <a:t>Planning</a:t>
                      </a:r>
                      <a:endParaRPr lang="en-GB" sz="900" u="sng" dirty="0">
                        <a:solidFill>
                          <a:schemeClr val="bg1"/>
                        </a:solidFill>
                      </a:endParaRPr>
                    </a:p>
                  </a:txBody>
                  <a:tcPr marL="132080" marR="132080" marT="34291" marB="34291"/>
                </a:tc>
                <a:tc>
                  <a:txBody>
                    <a:bodyPr/>
                    <a:lstStyle/>
                    <a:p>
                      <a:endParaRPr lang="en-GB" sz="900" dirty="0" smtClean="0">
                        <a:solidFill>
                          <a:schemeClr val="bg1"/>
                        </a:solidFill>
                      </a:endParaRPr>
                    </a:p>
                    <a:p>
                      <a:endParaRPr lang="en-GB" sz="900" dirty="0" smtClean="0">
                        <a:solidFill>
                          <a:schemeClr val="bg1"/>
                        </a:solidFill>
                      </a:endParaRPr>
                    </a:p>
                    <a:p>
                      <a:r>
                        <a:rPr lang="en-GB" sz="900" u="sng" dirty="0" smtClean="0">
                          <a:solidFill>
                            <a:schemeClr val="bg1"/>
                          </a:solidFill>
                        </a:rPr>
                        <a:t>Data</a:t>
                      </a:r>
                      <a:endParaRPr lang="en-GB" sz="900" u="sng" dirty="0">
                        <a:solidFill>
                          <a:schemeClr val="bg1"/>
                        </a:solidFill>
                      </a:endParaRPr>
                    </a:p>
                  </a:txBody>
                  <a:tcPr marL="132080" marR="132080" marT="34291" marB="34291"/>
                </a:tc>
                <a:tc>
                  <a:txBody>
                    <a:bodyPr/>
                    <a:lstStyle/>
                    <a:p>
                      <a:endParaRPr lang="en-GB" sz="900" dirty="0" smtClean="0">
                        <a:solidFill>
                          <a:schemeClr val="bg1"/>
                        </a:solidFill>
                      </a:endParaRPr>
                    </a:p>
                    <a:p>
                      <a:endParaRPr lang="en-GB" sz="900" dirty="0" smtClean="0">
                        <a:solidFill>
                          <a:schemeClr val="bg1"/>
                        </a:solidFill>
                      </a:endParaRPr>
                    </a:p>
                    <a:p>
                      <a:r>
                        <a:rPr lang="en-GB" sz="900" i="0" u="sng" dirty="0" smtClean="0">
                          <a:solidFill>
                            <a:schemeClr val="bg1"/>
                          </a:solidFill>
                        </a:rPr>
                        <a:t>Evaluation</a:t>
                      </a:r>
                      <a:endParaRPr lang="en-GB" sz="900" i="0" u="sng" dirty="0">
                        <a:solidFill>
                          <a:schemeClr val="bg1"/>
                        </a:solidFill>
                      </a:endParaRPr>
                    </a:p>
                  </a:txBody>
                  <a:tcPr marL="132080" marR="132080" marT="34291" marB="34291"/>
                </a:tc>
                <a:extLst>
                  <a:ext uri="{0D108BD9-81ED-4DB2-BD59-A6C34878D82A}">
                    <a16:rowId xmlns:a16="http://schemas.microsoft.com/office/drawing/2014/main" val="10000"/>
                  </a:ext>
                </a:extLst>
              </a:tr>
              <a:tr h="4320540">
                <a:tc>
                  <a:txBody>
                    <a:bodyPr/>
                    <a:lstStyle/>
                    <a:p>
                      <a:pPr marL="0" marR="0" indent="0" algn="l" defTabSz="1072866" rtl="0" eaLnBrk="1" fontAlgn="auto" latinLnBrk="0" hangingPunct="1">
                        <a:lnSpc>
                          <a:spcPct val="100000"/>
                        </a:lnSpc>
                        <a:spcBef>
                          <a:spcPts val="0"/>
                        </a:spcBef>
                        <a:spcAft>
                          <a:spcPts val="0"/>
                        </a:spcAft>
                        <a:buClrTx/>
                        <a:buSzTx/>
                        <a:buFontTx/>
                        <a:buNone/>
                        <a:tabLst/>
                        <a:defRPr/>
                      </a:pPr>
                      <a:r>
                        <a:rPr lang="en-GB" sz="900" dirty="0" smtClean="0"/>
                        <a:t>Cycle 3</a:t>
                      </a:r>
                      <a:endParaRPr lang="en-GB" sz="900" dirty="0" smtClean="0">
                        <a:solidFill>
                          <a:schemeClr val="bg1"/>
                        </a:solidFill>
                      </a:endParaRPr>
                    </a:p>
                    <a:p>
                      <a:endParaRPr lang="en-GB" sz="900" dirty="0">
                        <a:solidFill>
                          <a:schemeClr val="bg1"/>
                        </a:solidFill>
                      </a:endParaRPr>
                    </a:p>
                  </a:txBody>
                  <a:tcPr marL="132080" marR="132080" marT="34291" marB="34291"/>
                </a:tc>
                <a:tc>
                  <a:txBody>
                    <a:bodyPr/>
                    <a:lstStyle/>
                    <a:p>
                      <a:r>
                        <a:rPr lang="en-GB" sz="900" dirty="0" smtClean="0"/>
                        <a:t>Electricity</a:t>
                      </a:r>
                    </a:p>
                    <a:p>
                      <a:endParaRPr lang="en-GB" sz="900" dirty="0" smtClean="0"/>
                    </a:p>
                    <a:p>
                      <a:pPr marL="285750" indent="-285750">
                        <a:buFont typeface="Wingdings" panose="05000000000000000000" pitchFamily="2" charset="2"/>
                        <a:buChar char="Ø"/>
                      </a:pPr>
                      <a:r>
                        <a:rPr lang="en-US" sz="900" dirty="0" smtClean="0"/>
                        <a:t>Identify common appliances that run on electricity</a:t>
                      </a:r>
                    </a:p>
                    <a:p>
                      <a:pPr marL="285750" indent="-285750">
                        <a:buFont typeface="Wingdings" panose="05000000000000000000" pitchFamily="2" charset="2"/>
                        <a:buChar char="Ø"/>
                      </a:pPr>
                      <a:r>
                        <a:rPr lang="en-US" sz="900" dirty="0" smtClean="0"/>
                        <a:t>Construct a simple series electrical circuit, identifying and naming its basic parts – </a:t>
                      </a:r>
                      <a:r>
                        <a:rPr lang="en-US" sz="900" dirty="0" err="1" smtClean="0"/>
                        <a:t>inc.</a:t>
                      </a:r>
                      <a:r>
                        <a:rPr lang="en-US" sz="900" dirty="0" smtClean="0"/>
                        <a:t> cells, wires, bulbs, switches and buzzers</a:t>
                      </a:r>
                    </a:p>
                    <a:p>
                      <a:pPr marL="285750" indent="-285750">
                        <a:buFont typeface="Wingdings" panose="05000000000000000000" pitchFamily="2" charset="2"/>
                        <a:buChar char="Ø"/>
                      </a:pPr>
                      <a:r>
                        <a:rPr lang="en-US" sz="900" dirty="0" smtClean="0"/>
                        <a:t>Identify whether or not a lamp will light in a simple series circuit based on whether or not the lamp is part of a complete loop with a battery</a:t>
                      </a:r>
                    </a:p>
                    <a:p>
                      <a:pPr marL="285750" indent="-285750">
                        <a:buFont typeface="Wingdings" panose="05000000000000000000" pitchFamily="2" charset="2"/>
                        <a:buChar char="Ø"/>
                      </a:pPr>
                      <a:r>
                        <a:rPr lang="en-US" sz="900" dirty="0" err="1" smtClean="0"/>
                        <a:t>Recognise</a:t>
                      </a:r>
                      <a:r>
                        <a:rPr lang="en-US" sz="900" dirty="0" smtClean="0"/>
                        <a:t> that a switch opens and closes a circuit and associate this with whether or not a lamp lights in a simple series circuit</a:t>
                      </a:r>
                    </a:p>
                    <a:p>
                      <a:pPr marL="285750" indent="-285750">
                        <a:buFont typeface="Wingdings" panose="05000000000000000000" pitchFamily="2" charset="2"/>
                        <a:buChar char="Ø"/>
                      </a:pPr>
                      <a:r>
                        <a:rPr lang="en-US" sz="900" dirty="0" err="1" smtClean="0"/>
                        <a:t>Recognise</a:t>
                      </a:r>
                      <a:r>
                        <a:rPr lang="en-US" sz="900" dirty="0" smtClean="0"/>
                        <a:t> some common conductors and insulators and associate metals with being good conductors.</a:t>
                      </a:r>
                    </a:p>
                    <a:p>
                      <a:r>
                        <a:rPr lang="en-GB" sz="900" dirty="0" smtClean="0"/>
                        <a:t>Year 4 NC</a:t>
                      </a:r>
                    </a:p>
                    <a:p>
                      <a:endParaRPr lang="en-GB" sz="900" dirty="0" smtClean="0"/>
                    </a:p>
                    <a:p>
                      <a:pPr marL="285750" indent="-285750">
                        <a:buFont typeface="Wingdings" panose="05000000000000000000" pitchFamily="2" charset="2"/>
                        <a:buChar char="Ø"/>
                      </a:pPr>
                      <a:r>
                        <a:rPr lang="en-US" sz="900" dirty="0" smtClean="0"/>
                        <a:t>Associate the brightness of a lamp or the volume of a buzzer with the number and voltage if cells used in the circuit</a:t>
                      </a:r>
                    </a:p>
                    <a:p>
                      <a:pPr marL="285750" indent="-285750">
                        <a:buFont typeface="Wingdings" panose="05000000000000000000" pitchFamily="2" charset="2"/>
                        <a:buChar char="Ø"/>
                      </a:pPr>
                      <a:r>
                        <a:rPr lang="en-US" sz="900" dirty="0" smtClean="0"/>
                        <a:t>Compare and give reasons for variations in how components function, including the brightness of bulbs, the loudness of buzzers and the on/off position of switches</a:t>
                      </a:r>
                    </a:p>
                    <a:p>
                      <a:pPr marL="285750" indent="-285750">
                        <a:buFont typeface="Wingdings" panose="05000000000000000000" pitchFamily="2" charset="2"/>
                        <a:buChar char="Ø"/>
                      </a:pPr>
                      <a:r>
                        <a:rPr lang="en-US" sz="900" dirty="0" smtClean="0"/>
                        <a:t>Use </a:t>
                      </a:r>
                      <a:r>
                        <a:rPr lang="en-US" sz="900" dirty="0" err="1" smtClean="0"/>
                        <a:t>recognised</a:t>
                      </a:r>
                      <a:r>
                        <a:rPr lang="en-US" sz="900" dirty="0" smtClean="0"/>
                        <a:t> symbols when representing a simple circuit diagram</a:t>
                      </a:r>
                    </a:p>
                    <a:p>
                      <a:r>
                        <a:rPr lang="en-GB" sz="900" dirty="0" smtClean="0"/>
                        <a:t>Year 6 NC</a:t>
                      </a:r>
                    </a:p>
                    <a:p>
                      <a:endParaRPr lang="en-GB" sz="900" dirty="0" smtClean="0"/>
                    </a:p>
                    <a:p>
                      <a:r>
                        <a:rPr lang="en-GB" sz="900" i="1" dirty="0" smtClean="0"/>
                        <a:t>Links to Particle</a:t>
                      </a:r>
                      <a:r>
                        <a:rPr lang="en-GB" sz="900" i="1" baseline="0" dirty="0" smtClean="0"/>
                        <a:t> Theory - electrons/Forces – pushes around the circuit/Materials – conductors and insulators</a:t>
                      </a:r>
                      <a:endParaRPr lang="en-GB" sz="900" i="1" dirty="0" smtClean="0"/>
                    </a:p>
                    <a:p>
                      <a:endParaRPr lang="en-GB" sz="900" dirty="0" smtClean="0"/>
                    </a:p>
                    <a:p>
                      <a:endParaRPr lang="en-GB" sz="900" dirty="0">
                        <a:solidFill>
                          <a:schemeClr val="bg1"/>
                        </a:solidFill>
                      </a:endParaRPr>
                    </a:p>
                  </a:txBody>
                  <a:tcPr marL="132080" marR="132080" marT="34291" marB="34291"/>
                </a:tc>
                <a:tc>
                  <a:txBody>
                    <a:bodyPr/>
                    <a:lstStyle/>
                    <a:p>
                      <a:r>
                        <a:rPr lang="en-GB" sz="900" dirty="0" smtClean="0">
                          <a:solidFill>
                            <a:schemeClr val="dk1"/>
                          </a:solidFill>
                        </a:rPr>
                        <a:t>Energy</a:t>
                      </a:r>
                    </a:p>
                    <a:p>
                      <a:endParaRPr lang="en-GB" sz="900" dirty="0" smtClean="0">
                        <a:solidFill>
                          <a:schemeClr val="dk1"/>
                        </a:solidFill>
                      </a:endParaRPr>
                    </a:p>
                    <a:p>
                      <a:pPr marL="171450" indent="-171450">
                        <a:lnSpc>
                          <a:spcPct val="115000"/>
                        </a:lnSpc>
                        <a:spcAft>
                          <a:spcPts val="1000"/>
                        </a:spcAft>
                        <a:buFont typeface="Wingdings" panose="05000000000000000000" pitchFamily="2" charset="2"/>
                        <a:buChar char="Ø"/>
                      </a:pPr>
                      <a:r>
                        <a:rPr lang="en-GB" sz="900" dirty="0" smtClean="0">
                          <a:effectLst/>
                          <a:latin typeface="+mn-lt"/>
                          <a:ea typeface="Calibri"/>
                          <a:cs typeface="Calibri"/>
                        </a:rPr>
                        <a:t>Identify the effects of air resistance, water resistance and friction, that act between moving surfaces</a:t>
                      </a:r>
                      <a:endParaRPr lang="en-GB" sz="1200" dirty="0" smtClean="0">
                        <a:effectLst/>
                        <a:latin typeface="+mn-lt"/>
                        <a:ea typeface="Calibri"/>
                        <a:cs typeface="Times New Roman"/>
                      </a:endParaRPr>
                    </a:p>
                    <a:p>
                      <a:pPr marL="171450" indent="-171450">
                        <a:lnSpc>
                          <a:spcPct val="115000"/>
                        </a:lnSpc>
                        <a:spcAft>
                          <a:spcPts val="1000"/>
                        </a:spcAft>
                        <a:buFont typeface="Wingdings" panose="05000000000000000000" pitchFamily="2" charset="2"/>
                        <a:buChar char="Ø"/>
                      </a:pPr>
                      <a:r>
                        <a:rPr lang="en-GB" sz="900" dirty="0" smtClean="0">
                          <a:effectLst/>
                          <a:latin typeface="+mn-lt"/>
                          <a:ea typeface="Calibri"/>
                          <a:cs typeface="Calibri"/>
                        </a:rPr>
                        <a:t>Recognise that some mechanisms, including levers, pulleys and gears, allow a smaller force to have a greater effect</a:t>
                      </a:r>
                      <a:endParaRPr lang="en-GB" sz="1200" dirty="0" smtClean="0">
                        <a:effectLst/>
                        <a:latin typeface="+mn-lt"/>
                        <a:ea typeface="Calibri"/>
                        <a:cs typeface="Times New Roman"/>
                      </a:endParaRPr>
                    </a:p>
                    <a:p>
                      <a:pPr marL="171450" marR="0" indent="-171450" algn="l" defTabSz="1072866"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900" dirty="0" smtClean="0">
                          <a:solidFill>
                            <a:schemeClr val="tx1"/>
                          </a:solidFill>
                        </a:rPr>
                        <a:t>Identify how sounds are made, associating some of the with something vibrating</a:t>
                      </a:r>
                    </a:p>
                    <a:p>
                      <a:pPr marL="0" marR="0" indent="0" algn="l" defTabSz="1072866"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900" dirty="0" smtClean="0">
                        <a:solidFill>
                          <a:schemeClr val="tx1"/>
                        </a:solidFill>
                      </a:endParaRPr>
                    </a:p>
                    <a:p>
                      <a:pPr marL="171450" marR="0" indent="-171450" algn="l" defTabSz="1072866"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900" dirty="0" smtClean="0"/>
                        <a:t>Explain that some changes result in the formation of new materials and that this kind of change is not usually reversible, including changes associated with burning and the actions of acid on bicarbonate of soda.</a:t>
                      </a: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tx1"/>
                        </a:solidFill>
                      </a:endParaRPr>
                    </a:p>
                    <a:p>
                      <a:endParaRPr lang="en-GB" sz="900" dirty="0" smtClean="0">
                        <a:solidFill>
                          <a:schemeClr val="tx1"/>
                        </a:solidFill>
                      </a:endParaRPr>
                    </a:p>
                    <a:p>
                      <a:endParaRPr lang="en-GB" sz="900" dirty="0" smtClean="0">
                        <a:solidFill>
                          <a:schemeClr val="tx1"/>
                        </a:solidFill>
                      </a:endParaRPr>
                    </a:p>
                    <a:p>
                      <a:r>
                        <a:rPr lang="en-GB" sz="900" i="1" dirty="0" smtClean="0">
                          <a:solidFill>
                            <a:schemeClr val="tx1"/>
                          </a:solidFill>
                        </a:rPr>
                        <a:t>Forces - mechanisms, Sound /Light Energy and Chemical Energy (including</a:t>
                      </a:r>
                      <a:r>
                        <a:rPr lang="en-GB" sz="900" i="1" baseline="0" dirty="0" smtClean="0">
                          <a:solidFill>
                            <a:schemeClr val="tx1"/>
                          </a:solidFill>
                        </a:rPr>
                        <a:t> photosynthesis)</a:t>
                      </a:r>
                      <a:r>
                        <a:rPr lang="en-GB" sz="900" i="1" dirty="0" smtClean="0">
                          <a:solidFill>
                            <a:schemeClr val="tx1"/>
                          </a:solidFill>
                        </a:rPr>
                        <a:t>are all revisited in this topic. </a:t>
                      </a:r>
                      <a:endParaRPr lang="en-GB" sz="900" i="1" dirty="0">
                        <a:solidFill>
                          <a:schemeClr val="tx1"/>
                        </a:solidFill>
                      </a:endParaRPr>
                    </a:p>
                  </a:txBody>
                  <a:tcPr marL="132080" marR="132080" marT="34291" marB="34291"/>
                </a:tc>
                <a:tc>
                  <a:txBody>
                    <a:bodyPr/>
                    <a:lstStyle/>
                    <a:p>
                      <a:r>
                        <a:rPr lang="en-GB" sz="900" dirty="0" smtClean="0"/>
                        <a:t>Living things and evolution</a:t>
                      </a:r>
                    </a:p>
                    <a:p>
                      <a:endParaRPr lang="en-GB" sz="900" dirty="0" smtClean="0">
                        <a:solidFill>
                          <a:schemeClr val="bg1"/>
                        </a:solidFill>
                      </a:endParaRPr>
                    </a:p>
                    <a:p>
                      <a:pPr marL="171450" indent="-171450">
                        <a:buFont typeface="Wingdings" panose="05000000000000000000" pitchFamily="2" charset="2"/>
                        <a:buChar char="Ø"/>
                      </a:pPr>
                      <a:r>
                        <a:rPr lang="en-US" sz="900" dirty="0" smtClean="0">
                          <a:solidFill>
                            <a:schemeClr val="tx1"/>
                          </a:solidFill>
                        </a:rPr>
                        <a:t>Evolution and Inheritance</a:t>
                      </a:r>
                    </a:p>
                    <a:p>
                      <a:pPr marL="0" indent="0">
                        <a:buFont typeface="Wingdings" panose="05000000000000000000" pitchFamily="2" charset="2"/>
                        <a:buNone/>
                      </a:pPr>
                      <a:endParaRPr lang="en-US" sz="900" dirty="0" smtClean="0">
                        <a:solidFill>
                          <a:schemeClr val="tx1"/>
                        </a:solidFill>
                      </a:endParaRPr>
                    </a:p>
                    <a:p>
                      <a:pPr marL="171450" indent="-171450">
                        <a:buFont typeface="Wingdings" panose="05000000000000000000" pitchFamily="2" charset="2"/>
                        <a:buChar char="Ø"/>
                      </a:pPr>
                      <a:r>
                        <a:rPr lang="en-US" sz="900" dirty="0" err="1" smtClean="0">
                          <a:solidFill>
                            <a:schemeClr val="tx1"/>
                          </a:solidFill>
                        </a:rPr>
                        <a:t>Recognise</a:t>
                      </a:r>
                      <a:r>
                        <a:rPr lang="en-US" sz="900" dirty="0" smtClean="0">
                          <a:solidFill>
                            <a:schemeClr val="tx1"/>
                          </a:solidFill>
                        </a:rPr>
                        <a:t> that living things have changed over time and that fossils provide information about living things that inhabited the Earth millions of years ago.</a:t>
                      </a:r>
                    </a:p>
                    <a:p>
                      <a:pPr marL="0" indent="0">
                        <a:buFont typeface="Wingdings" panose="05000000000000000000" pitchFamily="2" charset="2"/>
                        <a:buNone/>
                      </a:pPr>
                      <a:endParaRPr lang="en-US" sz="900" dirty="0" smtClean="0">
                        <a:solidFill>
                          <a:schemeClr val="tx1"/>
                        </a:solidFill>
                      </a:endParaRPr>
                    </a:p>
                    <a:p>
                      <a:pPr marL="171450" indent="-171450">
                        <a:buFont typeface="Wingdings" panose="05000000000000000000" pitchFamily="2" charset="2"/>
                        <a:buChar char="Ø"/>
                      </a:pPr>
                      <a:r>
                        <a:rPr lang="en-US" sz="900" dirty="0" err="1" smtClean="0">
                          <a:solidFill>
                            <a:schemeClr val="tx1"/>
                          </a:solidFill>
                        </a:rPr>
                        <a:t>Recognise</a:t>
                      </a:r>
                      <a:r>
                        <a:rPr lang="en-US" sz="900" dirty="0" smtClean="0">
                          <a:solidFill>
                            <a:schemeClr val="tx1"/>
                          </a:solidFill>
                        </a:rPr>
                        <a:t> that living things produce offspring of the same kind, but normally offspring vary and are not identical to their parents</a:t>
                      </a:r>
                    </a:p>
                    <a:p>
                      <a:pPr marL="0" indent="0">
                        <a:buFont typeface="Wingdings" panose="05000000000000000000" pitchFamily="2" charset="2"/>
                        <a:buNone/>
                      </a:pPr>
                      <a:endParaRPr lang="en-US" sz="900" dirty="0" smtClean="0">
                        <a:solidFill>
                          <a:schemeClr val="tx1"/>
                        </a:solidFill>
                      </a:endParaRPr>
                    </a:p>
                    <a:p>
                      <a:pPr marL="171450" indent="-171450">
                        <a:buFont typeface="Wingdings" panose="05000000000000000000" pitchFamily="2" charset="2"/>
                        <a:buChar char="Ø"/>
                      </a:pPr>
                      <a:r>
                        <a:rPr lang="en-US" sz="900" dirty="0" smtClean="0">
                          <a:solidFill>
                            <a:schemeClr val="tx1"/>
                          </a:solidFill>
                        </a:rPr>
                        <a:t>Identify how animals and plants are adapted to suit their environment in different ways and that adaptation may lead to evolution</a:t>
                      </a: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endParaRPr lang="en-GB" sz="900" dirty="0" smtClean="0">
                        <a:solidFill>
                          <a:schemeClr val="bg1"/>
                        </a:solidFill>
                      </a:endParaRPr>
                    </a:p>
                    <a:p>
                      <a:r>
                        <a:rPr lang="en-GB" sz="900" i="1" dirty="0" smtClean="0">
                          <a:solidFill>
                            <a:schemeClr val="tx1"/>
                          </a:solidFill>
                        </a:rPr>
                        <a:t>Animals including humans year 1 and 2</a:t>
                      </a:r>
                    </a:p>
                    <a:p>
                      <a:r>
                        <a:rPr lang="en-GB" sz="900" i="1" dirty="0" smtClean="0">
                          <a:solidFill>
                            <a:schemeClr val="tx1"/>
                          </a:solidFill>
                        </a:rPr>
                        <a:t>Living Things</a:t>
                      </a:r>
                      <a:r>
                        <a:rPr lang="en-GB" sz="900" i="1" baseline="0" dirty="0" smtClean="0">
                          <a:solidFill>
                            <a:schemeClr val="tx1"/>
                          </a:solidFill>
                        </a:rPr>
                        <a:t> and Habitats Year 1 and 2</a:t>
                      </a:r>
                      <a:endParaRPr lang="en-GB" sz="900" i="1" dirty="0">
                        <a:solidFill>
                          <a:schemeClr val="tx1"/>
                        </a:solidFill>
                      </a:endParaRPr>
                    </a:p>
                  </a:txBody>
                  <a:tcPr marL="132080" marR="132080" marT="34291" marB="34291"/>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94723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79844996"/>
              </p:ext>
            </p:extLst>
          </p:nvPr>
        </p:nvGraphicFramePr>
        <p:xfrm>
          <a:off x="56456" y="188640"/>
          <a:ext cx="9793089" cy="6866498"/>
        </p:xfrm>
        <a:graphic>
          <a:graphicData uri="http://schemas.openxmlformats.org/drawingml/2006/table">
            <a:tbl>
              <a:tblPr firstRow="1" bandRow="1">
                <a:tableStyleId>{073A0DAA-6AF3-43AB-8588-CEC1D06C72B9}</a:tableStyleId>
              </a:tblPr>
              <a:tblGrid>
                <a:gridCol w="811582">
                  <a:extLst>
                    <a:ext uri="{9D8B030D-6E8A-4147-A177-3AD203B41FA5}">
                      <a16:colId xmlns:a16="http://schemas.microsoft.com/office/drawing/2014/main" val="20000"/>
                    </a:ext>
                  </a:extLst>
                </a:gridCol>
                <a:gridCol w="2572794">
                  <a:extLst>
                    <a:ext uri="{9D8B030D-6E8A-4147-A177-3AD203B41FA5}">
                      <a16:colId xmlns:a16="http://schemas.microsoft.com/office/drawing/2014/main" val="20001"/>
                    </a:ext>
                  </a:extLst>
                </a:gridCol>
                <a:gridCol w="3024336">
                  <a:extLst>
                    <a:ext uri="{9D8B030D-6E8A-4147-A177-3AD203B41FA5}">
                      <a16:colId xmlns:a16="http://schemas.microsoft.com/office/drawing/2014/main" val="20002"/>
                    </a:ext>
                  </a:extLst>
                </a:gridCol>
                <a:gridCol w="3384377">
                  <a:extLst>
                    <a:ext uri="{9D8B030D-6E8A-4147-A177-3AD203B41FA5}">
                      <a16:colId xmlns:a16="http://schemas.microsoft.com/office/drawing/2014/main" val="20003"/>
                    </a:ext>
                  </a:extLst>
                </a:gridCol>
              </a:tblGrid>
              <a:tr h="356899">
                <a:tc>
                  <a:txBody>
                    <a:bodyPr/>
                    <a:lstStyle/>
                    <a:p>
                      <a:r>
                        <a:rPr lang="en-GB" sz="900" dirty="0" smtClean="0"/>
                        <a:t>Cycle 4</a:t>
                      </a:r>
                      <a:endParaRPr lang="en-GB" sz="900" dirty="0">
                        <a:solidFill>
                          <a:schemeClr val="bg1"/>
                        </a:solidFill>
                      </a:endParaRPr>
                    </a:p>
                  </a:txBody>
                  <a:tcPr marL="132080" marR="132080" marT="34291" marB="34291"/>
                </a:tc>
                <a:tc>
                  <a:txBody>
                    <a:bodyPr/>
                    <a:lstStyle/>
                    <a:p>
                      <a:r>
                        <a:rPr lang="en-GB" sz="900" dirty="0" smtClean="0"/>
                        <a:t>Earth and Space/Light</a:t>
                      </a:r>
                    </a:p>
                    <a:p>
                      <a:endParaRPr lang="en-GB" sz="900" dirty="0" smtClean="0">
                        <a:solidFill>
                          <a:schemeClr val="bg1"/>
                        </a:solidFill>
                      </a:endParaRPr>
                    </a:p>
                    <a:p>
                      <a:endParaRPr lang="en-GB" sz="900" dirty="0" smtClean="0">
                        <a:solidFill>
                          <a:schemeClr val="bg1"/>
                        </a:solidFill>
                      </a:endParaRPr>
                    </a:p>
                    <a:p>
                      <a:r>
                        <a:rPr lang="en-GB" sz="900" u="sng" dirty="0" smtClean="0">
                          <a:solidFill>
                            <a:schemeClr val="bg1"/>
                          </a:solidFill>
                        </a:rPr>
                        <a:t>Planning:</a:t>
                      </a:r>
                      <a:endParaRPr lang="en-GB" sz="900" u="sng" dirty="0">
                        <a:solidFill>
                          <a:schemeClr val="bg1"/>
                        </a:solidFill>
                      </a:endParaRPr>
                    </a:p>
                  </a:txBody>
                  <a:tcPr marL="132080" marR="132080" marT="34291" marB="34291"/>
                </a:tc>
                <a:tc>
                  <a:txBody>
                    <a:bodyPr/>
                    <a:lstStyle/>
                    <a:p>
                      <a:r>
                        <a:rPr lang="en-GB" sz="900" dirty="0" smtClean="0"/>
                        <a:t>Irreversible </a:t>
                      </a:r>
                    </a:p>
                    <a:p>
                      <a:r>
                        <a:rPr lang="en-GB" sz="900" dirty="0" smtClean="0"/>
                        <a:t>Changes/Rocks</a:t>
                      </a:r>
                    </a:p>
                    <a:p>
                      <a:endParaRPr lang="en-GB" sz="900" dirty="0" smtClean="0">
                        <a:solidFill>
                          <a:schemeClr val="bg1"/>
                        </a:solidFill>
                      </a:endParaRPr>
                    </a:p>
                    <a:p>
                      <a:r>
                        <a:rPr lang="en-GB" sz="900" u="sng" dirty="0" smtClean="0">
                          <a:solidFill>
                            <a:schemeClr val="bg1"/>
                          </a:solidFill>
                        </a:rPr>
                        <a:t>Data:</a:t>
                      </a:r>
                      <a:endParaRPr lang="en-GB" sz="900" u="sng" dirty="0">
                        <a:solidFill>
                          <a:schemeClr val="bg1"/>
                        </a:solidFill>
                      </a:endParaRPr>
                    </a:p>
                  </a:txBody>
                  <a:tcPr marL="132080" marR="132080" marT="34291" marB="34291"/>
                </a:tc>
                <a:tc>
                  <a:txBody>
                    <a:bodyPr/>
                    <a:lstStyle/>
                    <a:p>
                      <a:r>
                        <a:rPr lang="en-GB" sz="900" dirty="0" smtClean="0"/>
                        <a:t>Living things and habitats</a:t>
                      </a:r>
                    </a:p>
                    <a:p>
                      <a:endParaRPr lang="en-GB" sz="900" dirty="0" smtClean="0">
                        <a:solidFill>
                          <a:schemeClr val="bg1"/>
                        </a:solidFill>
                      </a:endParaRPr>
                    </a:p>
                    <a:p>
                      <a:endParaRPr lang="en-GB" sz="900" dirty="0" smtClean="0">
                        <a:solidFill>
                          <a:schemeClr val="bg1"/>
                        </a:solidFill>
                      </a:endParaRPr>
                    </a:p>
                    <a:p>
                      <a:r>
                        <a:rPr lang="en-GB" sz="900" u="sng" dirty="0" smtClean="0">
                          <a:solidFill>
                            <a:schemeClr val="bg1"/>
                          </a:solidFill>
                        </a:rPr>
                        <a:t>Evaluation:</a:t>
                      </a:r>
                      <a:endParaRPr lang="en-GB" sz="900" u="sng" dirty="0">
                        <a:solidFill>
                          <a:schemeClr val="bg1"/>
                        </a:solidFill>
                      </a:endParaRPr>
                    </a:p>
                  </a:txBody>
                  <a:tcPr marL="132080" marR="132080" marT="34291" marB="34291"/>
                </a:tc>
                <a:extLst>
                  <a:ext uri="{0D108BD9-81ED-4DB2-BD59-A6C34878D82A}">
                    <a16:rowId xmlns:a16="http://schemas.microsoft.com/office/drawing/2014/main" val="10000"/>
                  </a:ext>
                </a:extLst>
              </a:tr>
              <a:tr h="6249276">
                <a:tc>
                  <a:txBody>
                    <a:bodyPr/>
                    <a:lstStyle/>
                    <a:p>
                      <a:endParaRPr lang="en-GB" sz="900" dirty="0">
                        <a:solidFill>
                          <a:schemeClr val="bg1"/>
                        </a:solidFill>
                      </a:endParaRPr>
                    </a:p>
                  </a:txBody>
                  <a:tcPr marL="132080" marR="132080" marT="34291" marB="34291"/>
                </a:tc>
                <a:tc>
                  <a:txBody>
                    <a:bodyPr/>
                    <a:lstStyle/>
                    <a:p>
                      <a:pPr marL="342900" lvl="0" indent="-342900" algn="l">
                        <a:lnSpc>
                          <a:spcPct val="115000"/>
                        </a:lnSpc>
                        <a:spcAft>
                          <a:spcPts val="0"/>
                        </a:spcAft>
                        <a:buFont typeface="Wingdings"/>
                        <a:buChar char=""/>
                      </a:pPr>
                      <a:r>
                        <a:rPr lang="en-GB" sz="1100" dirty="0">
                          <a:effectLst/>
                          <a:latin typeface="Calibri"/>
                          <a:ea typeface="Calibri"/>
                          <a:cs typeface="Times New Roman"/>
                        </a:rPr>
                        <a:t>Describe the movement of the Earth and other planets relative to the sun in the solar system</a:t>
                      </a:r>
                    </a:p>
                    <a:p>
                      <a:pPr marL="342900" lvl="0" indent="-342900" algn="l">
                        <a:lnSpc>
                          <a:spcPct val="115000"/>
                        </a:lnSpc>
                        <a:spcAft>
                          <a:spcPts val="0"/>
                        </a:spcAft>
                        <a:buFont typeface="Wingdings"/>
                        <a:buChar char=""/>
                      </a:pPr>
                      <a:r>
                        <a:rPr lang="en-GB" sz="1100" dirty="0">
                          <a:effectLst/>
                          <a:latin typeface="Calibri"/>
                          <a:ea typeface="Calibri"/>
                          <a:cs typeface="Times New Roman"/>
                        </a:rPr>
                        <a:t>Describe the movement of the moon relative to the Earth</a:t>
                      </a:r>
                    </a:p>
                    <a:p>
                      <a:pPr marL="342900" lvl="0" indent="-342900" algn="l">
                        <a:lnSpc>
                          <a:spcPct val="115000"/>
                        </a:lnSpc>
                        <a:spcAft>
                          <a:spcPts val="1000"/>
                        </a:spcAft>
                        <a:buFont typeface="Wingdings"/>
                        <a:buChar char=""/>
                      </a:pPr>
                      <a:r>
                        <a:rPr lang="en-GB" sz="1100" dirty="0">
                          <a:effectLst/>
                          <a:latin typeface="Calibri"/>
                          <a:ea typeface="Calibri"/>
                          <a:cs typeface="Times New Roman"/>
                        </a:rPr>
                        <a:t>Describe the sun, Earth and moon as approximately spherical </a:t>
                      </a:r>
                      <a:r>
                        <a:rPr lang="en-GB" sz="1100" dirty="0" smtClean="0">
                          <a:effectLst/>
                          <a:latin typeface="Calibri"/>
                          <a:ea typeface="Calibri"/>
                          <a:cs typeface="Times New Roman"/>
                        </a:rPr>
                        <a:t>bodies</a:t>
                      </a:r>
                    </a:p>
                    <a:p>
                      <a:pPr marL="342900" lvl="0" indent="-342900" algn="l">
                        <a:lnSpc>
                          <a:spcPct val="100000"/>
                        </a:lnSpc>
                        <a:spcAft>
                          <a:spcPts val="0"/>
                        </a:spcAft>
                        <a:buFont typeface="Wingdings"/>
                        <a:buChar char=""/>
                      </a:pPr>
                      <a:endParaRPr lang="en-GB" sz="1100" dirty="0" smtClean="0">
                        <a:effectLst/>
                        <a:latin typeface="Calibri"/>
                        <a:ea typeface="Calibri"/>
                        <a:cs typeface="Times New Roman"/>
                      </a:endParaRPr>
                    </a:p>
                    <a:p>
                      <a:pPr marL="342900" lvl="0" indent="-342900" algn="l">
                        <a:lnSpc>
                          <a:spcPct val="100000"/>
                        </a:lnSpc>
                        <a:spcAft>
                          <a:spcPts val="0"/>
                        </a:spcAft>
                        <a:buFont typeface="Wingdings"/>
                        <a:buChar char=""/>
                      </a:pPr>
                      <a:endParaRPr lang="en-GB" sz="1100" dirty="0" smtClean="0">
                        <a:effectLst/>
                        <a:latin typeface="Calibri"/>
                        <a:ea typeface="Calibri"/>
                        <a:cs typeface="Times New Roman"/>
                      </a:endParaRPr>
                    </a:p>
                    <a:p>
                      <a:pPr marL="342900" lvl="0" indent="-342900" algn="l">
                        <a:lnSpc>
                          <a:spcPct val="100000"/>
                        </a:lnSpc>
                        <a:spcAft>
                          <a:spcPts val="0"/>
                        </a:spcAft>
                        <a:buFont typeface="Wingdings"/>
                        <a:buChar char=""/>
                      </a:pPr>
                      <a:r>
                        <a:rPr lang="en-US" sz="1100" dirty="0" err="1" smtClean="0">
                          <a:effectLst/>
                          <a:latin typeface="+mn-lt"/>
                          <a:ea typeface="Calibri"/>
                          <a:cs typeface="Times New Roman"/>
                        </a:rPr>
                        <a:t>Recognise</a:t>
                      </a:r>
                      <a:r>
                        <a:rPr lang="en-US" sz="1100" dirty="0" smtClean="0">
                          <a:effectLst/>
                          <a:latin typeface="+mn-lt"/>
                          <a:ea typeface="Calibri"/>
                          <a:cs typeface="Times New Roman"/>
                        </a:rPr>
                        <a:t> that light appears to travel in straight lines</a:t>
                      </a:r>
                    </a:p>
                    <a:p>
                      <a:pPr marL="342900" lvl="0" indent="-342900" algn="l">
                        <a:lnSpc>
                          <a:spcPct val="100000"/>
                        </a:lnSpc>
                        <a:spcAft>
                          <a:spcPts val="0"/>
                        </a:spcAft>
                        <a:buFont typeface="Wingdings"/>
                        <a:buChar char=""/>
                      </a:pPr>
                      <a:r>
                        <a:rPr lang="en-US" sz="1100" dirty="0" smtClean="0">
                          <a:effectLst/>
                          <a:latin typeface="+mn-lt"/>
                          <a:ea typeface="Calibri"/>
                          <a:cs typeface="Times New Roman"/>
                        </a:rPr>
                        <a:t>Use the idea that light travels in straight lines to explain that objects are seen because they give out or reflect light into the eye</a:t>
                      </a:r>
                    </a:p>
                    <a:p>
                      <a:pPr marL="342900" lvl="0" indent="-342900" algn="l">
                        <a:lnSpc>
                          <a:spcPct val="100000"/>
                        </a:lnSpc>
                        <a:spcAft>
                          <a:spcPts val="0"/>
                        </a:spcAft>
                        <a:buFont typeface="Wingdings"/>
                        <a:buChar char=""/>
                      </a:pPr>
                      <a:r>
                        <a:rPr lang="en-US" sz="1100" dirty="0" smtClean="0">
                          <a:effectLst/>
                          <a:latin typeface="+mn-lt"/>
                          <a:ea typeface="Calibri"/>
                          <a:cs typeface="Times New Roman"/>
                        </a:rPr>
                        <a:t>Explain that we see things because light travels from light sources to our eyes or from light sources to objects and then to our eyes.</a:t>
                      </a:r>
                    </a:p>
                    <a:p>
                      <a:pPr marL="342900" lvl="0" indent="-342900" algn="l">
                        <a:lnSpc>
                          <a:spcPct val="100000"/>
                        </a:lnSpc>
                        <a:spcAft>
                          <a:spcPts val="0"/>
                        </a:spcAft>
                        <a:buFont typeface="Wingdings"/>
                        <a:buChar char=""/>
                      </a:pPr>
                      <a:r>
                        <a:rPr lang="en-US" sz="1100" dirty="0" smtClean="0">
                          <a:effectLst/>
                          <a:latin typeface="+mn-lt"/>
                          <a:ea typeface="Calibri"/>
                          <a:cs typeface="Times New Roman"/>
                        </a:rPr>
                        <a:t>Use the idea that light travels in straight lines to explain why shadows have the same shape as the objects that cast them</a:t>
                      </a:r>
                    </a:p>
                    <a:p>
                      <a:pPr marL="0" lvl="0" indent="0" algn="l">
                        <a:lnSpc>
                          <a:spcPct val="115000"/>
                        </a:lnSpc>
                        <a:spcAft>
                          <a:spcPts val="1000"/>
                        </a:spcAft>
                        <a:buFont typeface="Wingdings"/>
                        <a:buNone/>
                      </a:pPr>
                      <a:r>
                        <a:rPr lang="en-GB" sz="1100" dirty="0" smtClean="0">
                          <a:effectLst/>
                          <a:latin typeface="Calibri"/>
                          <a:ea typeface="Calibri"/>
                          <a:cs typeface="Times New Roman"/>
                        </a:rPr>
                        <a:t>Revisit and consolidate:</a:t>
                      </a:r>
                    </a:p>
                    <a:p>
                      <a:pPr marL="0" lvl="0" indent="0" algn="l">
                        <a:lnSpc>
                          <a:spcPct val="115000"/>
                        </a:lnSpc>
                        <a:spcAft>
                          <a:spcPts val="1000"/>
                        </a:spcAft>
                        <a:buFont typeface="Wingdings"/>
                        <a:buNone/>
                      </a:pPr>
                      <a:r>
                        <a:rPr lang="en-GB" sz="1100" i="1" dirty="0" smtClean="0">
                          <a:effectLst/>
                          <a:latin typeface="Calibri"/>
                          <a:ea typeface="Calibri"/>
                          <a:cs typeface="Times New Roman"/>
                        </a:rPr>
                        <a:t>Forces</a:t>
                      </a:r>
                      <a:r>
                        <a:rPr lang="en-GB" sz="1100" i="1" baseline="0" dirty="0" smtClean="0">
                          <a:effectLst/>
                          <a:latin typeface="Calibri"/>
                          <a:ea typeface="Calibri"/>
                          <a:cs typeface="Times New Roman"/>
                        </a:rPr>
                        <a:t> from Cycle 1/ Light /Particle Theory</a:t>
                      </a:r>
                      <a:endParaRPr lang="en-GB" sz="1100" i="1" dirty="0" smtClean="0">
                        <a:effectLst/>
                        <a:latin typeface="Calibri"/>
                        <a:ea typeface="Calibri"/>
                        <a:cs typeface="Times New Roman"/>
                      </a:endParaRPr>
                    </a:p>
                    <a:p>
                      <a:pPr marL="0" lvl="0" indent="0" algn="l">
                        <a:lnSpc>
                          <a:spcPct val="115000"/>
                        </a:lnSpc>
                        <a:spcAft>
                          <a:spcPts val="1000"/>
                        </a:spcAft>
                        <a:buFont typeface="Wingdings"/>
                        <a:buNone/>
                      </a:pPr>
                      <a:endParaRPr lang="en-GB" sz="1100" dirty="0" smtClean="0">
                        <a:effectLst/>
                        <a:latin typeface="Calibri"/>
                        <a:ea typeface="Calibri"/>
                        <a:cs typeface="Times New Roman"/>
                      </a:endParaRPr>
                    </a:p>
                    <a:p>
                      <a:pPr marL="0" lvl="0" indent="0" algn="l">
                        <a:lnSpc>
                          <a:spcPct val="115000"/>
                        </a:lnSpc>
                        <a:spcAft>
                          <a:spcPts val="1000"/>
                        </a:spcAft>
                        <a:buFont typeface="Wingdings"/>
                        <a:buNone/>
                      </a:pPr>
                      <a:endParaRPr lang="en-GB" sz="1100" dirty="0">
                        <a:effectLst/>
                        <a:latin typeface="Calibri"/>
                        <a:ea typeface="Calibri"/>
                        <a:cs typeface="Times New Roman"/>
                      </a:endParaRPr>
                    </a:p>
                  </a:txBody>
                  <a:tcPr marL="114300" marR="114300" marT="0" marB="0"/>
                </a:tc>
                <a:tc>
                  <a:txBody>
                    <a:bodyPr/>
                    <a:lstStyle/>
                    <a:p>
                      <a:pPr marL="342900" marR="0" lvl="0" indent="-342900" algn="l" defTabSz="1072866" rtl="0" eaLnBrk="1" fontAlgn="auto" latinLnBrk="0" hangingPunct="1">
                        <a:lnSpc>
                          <a:spcPct val="115000"/>
                        </a:lnSpc>
                        <a:spcBef>
                          <a:spcPts val="0"/>
                        </a:spcBef>
                        <a:spcAft>
                          <a:spcPts val="0"/>
                        </a:spcAft>
                        <a:buClrTx/>
                        <a:buSzTx/>
                        <a:buFont typeface="Wingdings"/>
                        <a:buChar char=""/>
                        <a:tabLst/>
                        <a:defRPr/>
                      </a:pPr>
                      <a:r>
                        <a:rPr lang="en-US" sz="1100" dirty="0" smtClean="0">
                          <a:solidFill>
                            <a:schemeClr val="tx1"/>
                          </a:solidFill>
                        </a:rPr>
                        <a:t>Explain that some changes result in the formation of new materials and that this kind of change is not usually reversible, including changes associated with burning and the actions of acid on bicarbonate of soda.</a:t>
                      </a:r>
                    </a:p>
                    <a:p>
                      <a:pPr marL="0" lvl="0" indent="0" algn="l">
                        <a:lnSpc>
                          <a:spcPct val="115000"/>
                        </a:lnSpc>
                        <a:spcAft>
                          <a:spcPts val="0"/>
                        </a:spcAft>
                        <a:buFont typeface="Wingdings"/>
                        <a:buNone/>
                      </a:pPr>
                      <a:endParaRPr lang="en-GB" sz="1100" dirty="0" smtClean="0">
                        <a:effectLst/>
                        <a:latin typeface="Calibri"/>
                        <a:ea typeface="Calibri"/>
                        <a:cs typeface="Times New Roman"/>
                      </a:endParaRPr>
                    </a:p>
                    <a:p>
                      <a:pPr marL="0" lvl="0" indent="0" algn="l">
                        <a:lnSpc>
                          <a:spcPct val="115000"/>
                        </a:lnSpc>
                        <a:spcAft>
                          <a:spcPts val="0"/>
                        </a:spcAft>
                        <a:buFont typeface="Wingdings"/>
                        <a:buNone/>
                      </a:pPr>
                      <a:endParaRPr lang="en-GB" sz="1100" dirty="0" smtClean="0">
                        <a:effectLst/>
                        <a:latin typeface="Calibri"/>
                        <a:ea typeface="Calibri"/>
                        <a:cs typeface="Times New Roman"/>
                      </a:endParaRPr>
                    </a:p>
                    <a:p>
                      <a:pPr marL="342900" lvl="0" indent="-342900" algn="l">
                        <a:lnSpc>
                          <a:spcPct val="115000"/>
                        </a:lnSpc>
                        <a:spcAft>
                          <a:spcPts val="0"/>
                        </a:spcAft>
                        <a:buFont typeface="Wingdings"/>
                        <a:buChar char=""/>
                      </a:pPr>
                      <a:endParaRPr lang="en-GB" sz="1100" dirty="0" smtClean="0">
                        <a:effectLst/>
                        <a:latin typeface="Calibri"/>
                        <a:ea typeface="Calibri"/>
                        <a:cs typeface="Times New Roman"/>
                      </a:endParaRPr>
                    </a:p>
                    <a:p>
                      <a:pPr marL="342900" lvl="0" indent="-342900" algn="l">
                        <a:lnSpc>
                          <a:spcPct val="115000"/>
                        </a:lnSpc>
                        <a:spcAft>
                          <a:spcPts val="0"/>
                        </a:spcAft>
                        <a:buFont typeface="Wingdings"/>
                        <a:buChar char=""/>
                      </a:pPr>
                      <a:endParaRPr lang="en-GB" sz="1100" dirty="0" smtClean="0">
                        <a:effectLst/>
                        <a:latin typeface="Calibri"/>
                        <a:ea typeface="Calibri"/>
                        <a:cs typeface="Times New Roman"/>
                      </a:endParaRPr>
                    </a:p>
                    <a:p>
                      <a:pPr marL="342900" lvl="0" indent="-342900" algn="l">
                        <a:lnSpc>
                          <a:spcPct val="115000"/>
                        </a:lnSpc>
                        <a:spcAft>
                          <a:spcPts val="0"/>
                        </a:spcAft>
                        <a:buFont typeface="Wingdings"/>
                        <a:buChar char=""/>
                      </a:pPr>
                      <a:endParaRPr lang="en-GB" sz="1100" dirty="0" smtClean="0">
                        <a:effectLst/>
                        <a:latin typeface="Calibri"/>
                        <a:ea typeface="Calibri"/>
                        <a:cs typeface="Times New Roman"/>
                      </a:endParaRPr>
                    </a:p>
                    <a:p>
                      <a:pPr marL="342900" lvl="0" indent="-342900" algn="l">
                        <a:lnSpc>
                          <a:spcPct val="115000"/>
                        </a:lnSpc>
                        <a:spcAft>
                          <a:spcPts val="0"/>
                        </a:spcAft>
                        <a:buFont typeface="Wingdings"/>
                        <a:buChar char=""/>
                      </a:pPr>
                      <a:endParaRPr lang="en-GB" sz="1100" dirty="0" smtClean="0">
                        <a:effectLst/>
                        <a:latin typeface="Calibri"/>
                        <a:ea typeface="Calibri"/>
                        <a:cs typeface="Times New Roman"/>
                      </a:endParaRPr>
                    </a:p>
                    <a:p>
                      <a:pPr marL="342900" lvl="0" indent="-342900" algn="l">
                        <a:lnSpc>
                          <a:spcPct val="115000"/>
                        </a:lnSpc>
                        <a:spcAft>
                          <a:spcPts val="0"/>
                        </a:spcAft>
                        <a:buFont typeface="Wingdings"/>
                        <a:buChar char=""/>
                      </a:pPr>
                      <a:r>
                        <a:rPr lang="en-GB" sz="1100" dirty="0" smtClean="0">
                          <a:effectLst/>
                          <a:latin typeface="Calibri"/>
                          <a:ea typeface="Calibri"/>
                          <a:cs typeface="Times New Roman"/>
                        </a:rPr>
                        <a:t>Compare </a:t>
                      </a:r>
                      <a:r>
                        <a:rPr lang="en-GB" sz="1100" dirty="0">
                          <a:effectLst/>
                          <a:latin typeface="Calibri"/>
                          <a:ea typeface="Calibri"/>
                          <a:cs typeface="Times New Roman"/>
                        </a:rPr>
                        <a:t>and group together different kinds of rock on the basis of their appearance and simple physical properties</a:t>
                      </a:r>
                    </a:p>
                    <a:p>
                      <a:pPr marL="342900" lvl="0" indent="-342900" algn="l">
                        <a:lnSpc>
                          <a:spcPct val="115000"/>
                        </a:lnSpc>
                        <a:spcAft>
                          <a:spcPts val="0"/>
                        </a:spcAft>
                        <a:buFont typeface="Wingdings"/>
                        <a:buChar char=""/>
                      </a:pPr>
                      <a:r>
                        <a:rPr lang="en-GB" sz="1100" dirty="0">
                          <a:effectLst/>
                          <a:latin typeface="Calibri"/>
                          <a:ea typeface="Calibri"/>
                          <a:cs typeface="Times New Roman"/>
                        </a:rPr>
                        <a:t>Describe in simple terms how fossils are formed when things that have lived and trapped within rock</a:t>
                      </a:r>
                    </a:p>
                    <a:p>
                      <a:pPr marL="342900" lvl="0" indent="-342900" algn="l">
                        <a:lnSpc>
                          <a:spcPct val="115000"/>
                        </a:lnSpc>
                        <a:spcAft>
                          <a:spcPts val="1000"/>
                        </a:spcAft>
                        <a:buFont typeface="Wingdings"/>
                        <a:buChar char=""/>
                      </a:pPr>
                      <a:r>
                        <a:rPr lang="en-GB" sz="1100" dirty="0">
                          <a:effectLst/>
                          <a:latin typeface="Calibri"/>
                          <a:ea typeface="Calibri"/>
                          <a:cs typeface="Times New Roman"/>
                        </a:rPr>
                        <a:t>Recognise that soils are made from rocks and organic </a:t>
                      </a:r>
                      <a:r>
                        <a:rPr lang="en-GB" sz="1100" dirty="0" smtClean="0">
                          <a:effectLst/>
                          <a:latin typeface="Calibri"/>
                          <a:ea typeface="Calibri"/>
                          <a:cs typeface="Times New Roman"/>
                        </a:rPr>
                        <a:t>matter</a:t>
                      </a:r>
                    </a:p>
                    <a:p>
                      <a:pPr marL="342900" lvl="0" indent="-342900" algn="l">
                        <a:lnSpc>
                          <a:spcPct val="115000"/>
                        </a:lnSpc>
                        <a:spcAft>
                          <a:spcPts val="1000"/>
                        </a:spcAft>
                        <a:buFont typeface="Wingdings"/>
                        <a:buChar char=""/>
                      </a:pPr>
                      <a:endParaRPr lang="en-GB" sz="1100" dirty="0" smtClean="0">
                        <a:effectLst/>
                        <a:latin typeface="Calibri"/>
                        <a:ea typeface="Calibri"/>
                        <a:cs typeface="Times New Roman"/>
                      </a:endParaRPr>
                    </a:p>
                    <a:p>
                      <a:pPr marL="0" lvl="0" indent="0" algn="l">
                        <a:lnSpc>
                          <a:spcPct val="115000"/>
                        </a:lnSpc>
                        <a:spcAft>
                          <a:spcPts val="1000"/>
                        </a:spcAft>
                        <a:buFont typeface="Wingdings"/>
                        <a:buNone/>
                      </a:pPr>
                      <a:endParaRPr lang="en-GB" sz="1100" dirty="0" smtClean="0">
                        <a:effectLst/>
                        <a:latin typeface="Calibri"/>
                        <a:ea typeface="Calibri"/>
                        <a:cs typeface="Times New Roman"/>
                      </a:endParaRPr>
                    </a:p>
                    <a:p>
                      <a:pPr marL="0" lvl="0" indent="0" algn="l">
                        <a:lnSpc>
                          <a:spcPct val="115000"/>
                        </a:lnSpc>
                        <a:spcAft>
                          <a:spcPts val="1000"/>
                        </a:spcAft>
                        <a:buFont typeface="Wingdings"/>
                        <a:buNone/>
                      </a:pPr>
                      <a:r>
                        <a:rPr lang="en-GB" sz="1100" i="1" dirty="0" smtClean="0">
                          <a:effectLst/>
                          <a:latin typeface="Calibri"/>
                          <a:ea typeface="Calibri"/>
                          <a:cs typeface="Times New Roman"/>
                        </a:rPr>
                        <a:t>Particle</a:t>
                      </a:r>
                      <a:r>
                        <a:rPr lang="en-GB" sz="1100" i="1" baseline="0" dirty="0" smtClean="0">
                          <a:effectLst/>
                          <a:latin typeface="Calibri"/>
                          <a:ea typeface="Calibri"/>
                          <a:cs typeface="Times New Roman"/>
                        </a:rPr>
                        <a:t> Theory/Properties of Materials/Living Things and Evolution</a:t>
                      </a:r>
                    </a:p>
                    <a:p>
                      <a:pPr marL="0" lvl="0" indent="0" algn="l">
                        <a:lnSpc>
                          <a:spcPct val="115000"/>
                        </a:lnSpc>
                        <a:spcAft>
                          <a:spcPts val="1000"/>
                        </a:spcAft>
                        <a:buFont typeface="Wingdings"/>
                        <a:buNone/>
                      </a:pPr>
                      <a:r>
                        <a:rPr lang="en-GB" sz="1100" i="1" baseline="0" dirty="0" smtClean="0">
                          <a:effectLst/>
                          <a:latin typeface="Calibri"/>
                          <a:ea typeface="Calibri"/>
                          <a:cs typeface="Times New Roman"/>
                        </a:rPr>
                        <a:t>Materials Year 1 and 2</a:t>
                      </a:r>
                      <a:endParaRPr lang="en-GB" sz="1100" i="1" dirty="0" smtClean="0">
                        <a:effectLst/>
                        <a:latin typeface="Calibri"/>
                        <a:ea typeface="Calibri"/>
                        <a:cs typeface="Times New Roman"/>
                      </a:endParaRPr>
                    </a:p>
                  </a:txBody>
                  <a:tcPr marL="114300" marR="114300" marT="0" marB="0"/>
                </a:tc>
                <a:tc>
                  <a:txBody>
                    <a:bodyPr/>
                    <a:lstStyle/>
                    <a:p>
                      <a:pPr marL="342900" lvl="0" indent="-342900" algn="l">
                        <a:lnSpc>
                          <a:spcPct val="115000"/>
                        </a:lnSpc>
                        <a:spcAft>
                          <a:spcPts val="0"/>
                        </a:spcAft>
                        <a:buFont typeface="Wingdings"/>
                        <a:buChar char=""/>
                      </a:pPr>
                      <a:r>
                        <a:rPr lang="en-GB" sz="1000" dirty="0">
                          <a:effectLst/>
                          <a:latin typeface="Calibri"/>
                          <a:ea typeface="Calibri"/>
                          <a:cs typeface="Times New Roman"/>
                        </a:rPr>
                        <a:t>Recognise that living things can be grouped in a variety of ways</a:t>
                      </a:r>
                    </a:p>
                    <a:p>
                      <a:pPr marL="342900" lvl="0" indent="-342900" algn="l">
                        <a:lnSpc>
                          <a:spcPct val="115000"/>
                        </a:lnSpc>
                        <a:spcAft>
                          <a:spcPts val="0"/>
                        </a:spcAft>
                        <a:buFont typeface="Wingdings"/>
                        <a:buChar char=""/>
                      </a:pPr>
                      <a:r>
                        <a:rPr lang="en-GB" sz="1000" dirty="0">
                          <a:effectLst/>
                          <a:latin typeface="Calibri"/>
                          <a:ea typeface="Calibri"/>
                          <a:cs typeface="Times New Roman"/>
                        </a:rPr>
                        <a:t>Explore and use classification keys to help group, identify and name a variety of living things in their local and wider </a:t>
                      </a:r>
                      <a:r>
                        <a:rPr lang="en-GB" sz="1000" dirty="0" smtClean="0">
                          <a:effectLst/>
                          <a:latin typeface="Calibri"/>
                          <a:ea typeface="Calibri"/>
                          <a:cs typeface="Times New Roman"/>
                        </a:rPr>
                        <a:t>environment</a:t>
                      </a:r>
                    </a:p>
                    <a:p>
                      <a:pPr marL="342900" lvl="0" indent="-342900" algn="l">
                        <a:lnSpc>
                          <a:spcPct val="115000"/>
                        </a:lnSpc>
                        <a:spcAft>
                          <a:spcPts val="0"/>
                        </a:spcAft>
                        <a:buFont typeface="Wingdings"/>
                        <a:buChar char=""/>
                      </a:pPr>
                      <a:r>
                        <a:rPr lang="en-GB" sz="1000" kern="1200" dirty="0" smtClean="0">
                          <a:solidFill>
                            <a:schemeClr val="dk1"/>
                          </a:solidFill>
                          <a:effectLst/>
                          <a:latin typeface="+mn-lt"/>
                          <a:ea typeface="+mn-ea"/>
                          <a:cs typeface="+mn-cs"/>
                        </a:rPr>
                        <a:t>Recognise that environments can change and that this can sometimes pose dangers to living things.</a:t>
                      </a:r>
                    </a:p>
                    <a:p>
                      <a:pPr marL="342900" lvl="0" indent="-342900" algn="l">
                        <a:lnSpc>
                          <a:spcPct val="115000"/>
                        </a:lnSpc>
                        <a:spcAft>
                          <a:spcPts val="0"/>
                        </a:spcAft>
                        <a:buFont typeface="Wingdings"/>
                        <a:buChar char=""/>
                      </a:pPr>
                      <a:endParaRPr lang="en-GB" sz="1000" kern="1200" dirty="0" smtClean="0">
                        <a:solidFill>
                          <a:schemeClr val="dk1"/>
                        </a:solidFill>
                        <a:effectLst/>
                        <a:latin typeface="+mn-lt"/>
                        <a:ea typeface="+mn-ea"/>
                        <a:cs typeface="+mn-cs"/>
                      </a:endParaRPr>
                    </a:p>
                    <a:p>
                      <a:pPr marL="171450" lvl="0" indent="-171450" algn="l">
                        <a:lnSpc>
                          <a:spcPct val="115000"/>
                        </a:lnSpc>
                        <a:spcAft>
                          <a:spcPts val="0"/>
                        </a:spcAft>
                        <a:buFont typeface="Wingdings" panose="05000000000000000000" pitchFamily="2" charset="2"/>
                        <a:buChar char="Ø"/>
                      </a:pPr>
                      <a:r>
                        <a:rPr lang="en-US" sz="1000" dirty="0" smtClean="0">
                          <a:effectLst/>
                          <a:latin typeface="+mn-lt"/>
                          <a:ea typeface="Calibri"/>
                          <a:cs typeface="Times New Roman"/>
                        </a:rPr>
                        <a:t>Describe the differences in the life cycles of a mammal, an amphibian, an insect and a bird</a:t>
                      </a:r>
                    </a:p>
                    <a:p>
                      <a:pPr marL="171450" lvl="0" indent="-171450" algn="l">
                        <a:lnSpc>
                          <a:spcPct val="115000"/>
                        </a:lnSpc>
                        <a:spcAft>
                          <a:spcPts val="0"/>
                        </a:spcAft>
                        <a:buFont typeface="Wingdings" panose="05000000000000000000" pitchFamily="2" charset="2"/>
                        <a:buChar char="Ø"/>
                      </a:pPr>
                      <a:r>
                        <a:rPr lang="en-US" sz="1000" dirty="0" smtClean="0">
                          <a:effectLst/>
                          <a:latin typeface="+mn-lt"/>
                          <a:ea typeface="Calibri"/>
                          <a:cs typeface="Times New Roman"/>
                        </a:rPr>
                        <a:t>Describe the life process of reproduction in some plants and animals.</a:t>
                      </a:r>
                    </a:p>
                    <a:p>
                      <a:pPr marL="0" lvl="0" indent="0" algn="l">
                        <a:lnSpc>
                          <a:spcPct val="115000"/>
                        </a:lnSpc>
                        <a:spcAft>
                          <a:spcPts val="0"/>
                        </a:spcAft>
                        <a:buFont typeface="Wingdings"/>
                        <a:buNone/>
                      </a:pPr>
                      <a:endParaRPr lang="en-GB" sz="1000" dirty="0" smtClean="0">
                        <a:effectLst/>
                        <a:latin typeface="Calibri"/>
                        <a:ea typeface="Calibri"/>
                        <a:cs typeface="Times New Roman"/>
                      </a:endParaRPr>
                    </a:p>
                    <a:p>
                      <a:pPr marL="171450" lvl="0" indent="-171450" algn="l">
                        <a:lnSpc>
                          <a:spcPct val="115000"/>
                        </a:lnSpc>
                        <a:spcAft>
                          <a:spcPts val="0"/>
                        </a:spcAft>
                        <a:buFont typeface="Wingdings" panose="05000000000000000000" pitchFamily="2" charset="2"/>
                        <a:buChar char="Ø"/>
                      </a:pPr>
                      <a:r>
                        <a:rPr lang="en-US" sz="1000" dirty="0" smtClean="0">
                          <a:effectLst/>
                          <a:latin typeface="+mn-lt"/>
                          <a:ea typeface="Calibri"/>
                          <a:cs typeface="Times New Roman"/>
                        </a:rPr>
                        <a:t>Describe how living things are classified into broad groups according to common observable characteristics and based on similarities and differences , including micro-organisms, plants and animals</a:t>
                      </a:r>
                    </a:p>
                    <a:p>
                      <a:pPr marL="171450" lvl="0" indent="-171450" algn="l">
                        <a:lnSpc>
                          <a:spcPct val="115000"/>
                        </a:lnSpc>
                        <a:spcAft>
                          <a:spcPts val="0"/>
                        </a:spcAft>
                        <a:buFont typeface="Wingdings" panose="05000000000000000000" pitchFamily="2" charset="2"/>
                        <a:buChar char="Ø"/>
                      </a:pPr>
                      <a:r>
                        <a:rPr lang="en-US" sz="1000" dirty="0" smtClean="0">
                          <a:effectLst/>
                          <a:latin typeface="+mn-lt"/>
                          <a:ea typeface="Calibri"/>
                          <a:cs typeface="Times New Roman"/>
                        </a:rPr>
                        <a:t>Give reasons for classifying plants and animals based on specific characteristics</a:t>
                      </a:r>
                      <a:endParaRPr lang="en-GB" sz="1000" dirty="0" smtClean="0">
                        <a:effectLst/>
                        <a:latin typeface="Calibri"/>
                        <a:ea typeface="Calibri"/>
                        <a:cs typeface="Times New Roman"/>
                      </a:endParaRPr>
                    </a:p>
                    <a:p>
                      <a:pPr marL="171450" lvl="0" indent="-171450" algn="l">
                        <a:lnSpc>
                          <a:spcPct val="115000"/>
                        </a:lnSpc>
                        <a:spcAft>
                          <a:spcPts val="0"/>
                        </a:spcAft>
                        <a:buFont typeface="Wingdings" panose="05000000000000000000" pitchFamily="2" charset="2"/>
                        <a:buChar char="Ø"/>
                      </a:pPr>
                      <a:endParaRPr lang="en-GB" sz="900" dirty="0" smtClean="0">
                        <a:effectLst/>
                        <a:latin typeface="Calibri"/>
                        <a:ea typeface="Calibri"/>
                        <a:cs typeface="Times New Roman"/>
                      </a:endParaRPr>
                    </a:p>
                    <a:p>
                      <a:pPr marL="0" lvl="0" indent="0" algn="l">
                        <a:lnSpc>
                          <a:spcPct val="115000"/>
                        </a:lnSpc>
                        <a:spcAft>
                          <a:spcPts val="0"/>
                        </a:spcAft>
                        <a:buFont typeface="Wingdings" panose="05000000000000000000" pitchFamily="2" charset="2"/>
                        <a:buNone/>
                      </a:pPr>
                      <a:r>
                        <a:rPr lang="en-GB" sz="900" i="1" dirty="0" smtClean="0">
                          <a:effectLst/>
                          <a:latin typeface="Calibri"/>
                          <a:ea typeface="Calibri"/>
                          <a:cs typeface="Times New Roman"/>
                        </a:rPr>
                        <a:t>Previous</a:t>
                      </a:r>
                      <a:r>
                        <a:rPr lang="en-GB" sz="900" i="1" baseline="0" dirty="0" smtClean="0">
                          <a:effectLst/>
                          <a:latin typeface="Calibri"/>
                          <a:ea typeface="Calibri"/>
                          <a:cs typeface="Times New Roman"/>
                        </a:rPr>
                        <a:t> Learning:</a:t>
                      </a:r>
                    </a:p>
                    <a:p>
                      <a:pPr marL="171450" lvl="0" indent="-171450" algn="l">
                        <a:lnSpc>
                          <a:spcPct val="115000"/>
                        </a:lnSpc>
                        <a:spcAft>
                          <a:spcPts val="0"/>
                        </a:spcAft>
                        <a:buFont typeface="Wingdings" panose="05000000000000000000" pitchFamily="2" charset="2"/>
                        <a:buChar char="Ø"/>
                      </a:pPr>
                      <a:r>
                        <a:rPr lang="en-US" sz="900" i="1" dirty="0" smtClean="0">
                          <a:effectLst/>
                          <a:latin typeface="+mn-lt"/>
                          <a:ea typeface="Calibri"/>
                          <a:cs typeface="Times New Roman"/>
                        </a:rPr>
                        <a:t>Explore and compare the differences between things that are living, dead and things that have never been alive</a:t>
                      </a:r>
                    </a:p>
                    <a:p>
                      <a:pPr marL="171450" lvl="0" indent="-171450" algn="l">
                        <a:lnSpc>
                          <a:spcPct val="115000"/>
                        </a:lnSpc>
                        <a:spcAft>
                          <a:spcPts val="0"/>
                        </a:spcAft>
                        <a:buFont typeface="Wingdings" panose="05000000000000000000" pitchFamily="2" charset="2"/>
                        <a:buChar char="Ø"/>
                      </a:pPr>
                      <a:r>
                        <a:rPr lang="en-US" sz="900" i="1" dirty="0" smtClean="0">
                          <a:effectLst/>
                          <a:latin typeface="+mn-lt"/>
                          <a:ea typeface="Calibri"/>
                          <a:cs typeface="Times New Roman"/>
                        </a:rPr>
                        <a:t>Identify that most living things live in habitats to which they are suited and describe how different habitats provide for the basic needs of different kinds of animals and plants and how they depend on each other</a:t>
                      </a:r>
                    </a:p>
                    <a:p>
                      <a:pPr marL="171450" lvl="0" indent="-171450" algn="l">
                        <a:lnSpc>
                          <a:spcPct val="115000"/>
                        </a:lnSpc>
                        <a:spcAft>
                          <a:spcPts val="0"/>
                        </a:spcAft>
                        <a:buFont typeface="Wingdings" panose="05000000000000000000" pitchFamily="2" charset="2"/>
                        <a:buChar char="Ø"/>
                      </a:pPr>
                      <a:r>
                        <a:rPr lang="en-US" sz="900" i="1" dirty="0" smtClean="0">
                          <a:effectLst/>
                          <a:latin typeface="+mn-lt"/>
                          <a:ea typeface="Calibri"/>
                          <a:cs typeface="Times New Roman"/>
                        </a:rPr>
                        <a:t>Identify and name a variety of plants and animals in their habitats, including microhabitats</a:t>
                      </a:r>
                    </a:p>
                    <a:p>
                      <a:pPr marL="171450" lvl="0" indent="-171450" algn="l">
                        <a:lnSpc>
                          <a:spcPct val="115000"/>
                        </a:lnSpc>
                        <a:spcAft>
                          <a:spcPts val="0"/>
                        </a:spcAft>
                        <a:buFont typeface="Wingdings" panose="05000000000000000000" pitchFamily="2" charset="2"/>
                        <a:buChar char="Ø"/>
                      </a:pPr>
                      <a:r>
                        <a:rPr lang="en-US" sz="900" i="1" dirty="0" smtClean="0">
                          <a:effectLst/>
                          <a:latin typeface="+mn-lt"/>
                          <a:ea typeface="Calibri"/>
                          <a:cs typeface="Times New Roman"/>
                        </a:rPr>
                        <a:t>Describe how animals obtain their food from plants and other animals using the idea of a simple food chain and identify and name different sources of food.</a:t>
                      </a:r>
                    </a:p>
                    <a:p>
                      <a:pPr marL="0" lvl="0" indent="0" algn="l">
                        <a:lnSpc>
                          <a:spcPct val="115000"/>
                        </a:lnSpc>
                        <a:spcAft>
                          <a:spcPts val="0"/>
                        </a:spcAft>
                        <a:buFont typeface="Wingdings" panose="05000000000000000000" pitchFamily="2" charset="2"/>
                        <a:buNone/>
                      </a:pPr>
                      <a:endParaRPr lang="en-US" sz="900" dirty="0" smtClean="0">
                        <a:effectLst/>
                        <a:latin typeface="+mn-lt"/>
                        <a:ea typeface="Calibri"/>
                        <a:cs typeface="Times New Roman"/>
                      </a:endParaRPr>
                    </a:p>
                  </a:txBody>
                  <a:tcPr marL="114300" marR="11430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458248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TotalTime>
  <Words>2191</Words>
  <Application>Microsoft Office PowerPoint</Application>
  <PresentationFormat>A4 Paper (210x297 mm)</PresentationFormat>
  <Paragraphs>267</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MrsHoult</dc:creator>
  <cp:lastModifiedBy>Christian Kelly</cp:lastModifiedBy>
  <cp:revision>18</cp:revision>
  <cp:lastPrinted>2023-02-20T09:52:23Z</cp:lastPrinted>
  <dcterms:created xsi:type="dcterms:W3CDTF">2021-11-17T10:13:58Z</dcterms:created>
  <dcterms:modified xsi:type="dcterms:W3CDTF">2023-02-20T12:15:48Z</dcterms:modified>
</cp:coreProperties>
</file>