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256" r:id="rId2"/>
    <p:sldId id="257" r:id="rId3"/>
    <p:sldId id="258" r:id="rId4"/>
    <p:sldId id="259" r:id="rId5"/>
    <p:sldId id="281" r:id="rId6"/>
    <p:sldId id="282" r:id="rId7"/>
    <p:sldId id="260" r:id="rId8"/>
    <p:sldId id="261" r:id="rId9"/>
    <p:sldId id="268" r:id="rId10"/>
    <p:sldId id="262" r:id="rId11"/>
    <p:sldId id="263" r:id="rId12"/>
    <p:sldId id="283" r:id="rId13"/>
    <p:sldId id="306" r:id="rId14"/>
    <p:sldId id="307" r:id="rId15"/>
    <p:sldId id="308" r:id="rId16"/>
    <p:sldId id="309" r:id="rId17"/>
    <p:sldId id="310" r:id="rId18"/>
    <p:sldId id="311" r:id="rId19"/>
    <p:sldId id="312" r:id="rId20"/>
    <p:sldId id="313" r:id="rId21"/>
    <p:sldId id="314" r:id="rId22"/>
    <p:sldId id="315" r:id="rId23"/>
    <p:sldId id="316" r:id="rId24"/>
    <p:sldId id="317" r:id="rId25"/>
    <p:sldId id="284" r:id="rId26"/>
    <p:sldId id="318" r:id="rId27"/>
    <p:sldId id="271" r:id="rId28"/>
    <p:sldId id="303" r:id="rId29"/>
    <p:sldId id="285" r:id="rId30"/>
    <p:sldId id="298" r:id="rId31"/>
    <p:sldId id="319" r:id="rId32"/>
    <p:sldId id="286" r:id="rId33"/>
    <p:sldId id="279" r:id="rId34"/>
    <p:sldId id="269" r:id="rId35"/>
    <p:sldId id="270" r:id="rId36"/>
    <p:sldId id="287" r:id="rId37"/>
    <p:sldId id="320" r:id="rId38"/>
    <p:sldId id="304"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660"/>
  </p:normalViewPr>
  <p:slideViewPr>
    <p:cSldViewPr>
      <p:cViewPr>
        <p:scale>
          <a:sx n="81" d="100"/>
          <a:sy n="81" d="100"/>
        </p:scale>
        <p:origin x="-1044" y="-1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A64CC7-ABA6-4F0B-8D5C-BB563C8DD7B3}" type="datetimeFigureOut">
              <a:rPr lang="en-GB" smtClean="0"/>
              <a:t>21/06/2020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79F90C4-B60C-40CB-8B48-BB0D9ADD5AB6}" type="slidenum">
              <a:rPr lang="en-GB" smtClean="0"/>
              <a:t>‹#›</a:t>
            </a:fld>
            <a:endParaRPr lang="en-GB"/>
          </a:p>
        </p:txBody>
      </p:sp>
    </p:spTree>
    <p:extLst>
      <p:ext uri="{BB962C8B-B14F-4D97-AF65-F5344CB8AC3E}">
        <p14:creationId xmlns:p14="http://schemas.microsoft.com/office/powerpoint/2010/main" val="11404207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18D0ABD-ABAA-461A-88CD-16478E543A74}" type="slidenum">
              <a:rPr lang="en-GB" smtClean="0"/>
              <a:t>25</a:t>
            </a:fld>
            <a:endParaRPr lang="en-GB"/>
          </a:p>
        </p:txBody>
      </p:sp>
    </p:spTree>
    <p:extLst>
      <p:ext uri="{BB962C8B-B14F-4D97-AF65-F5344CB8AC3E}">
        <p14:creationId xmlns:p14="http://schemas.microsoft.com/office/powerpoint/2010/main" val="17682435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40466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5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6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9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0_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200111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21/06/2020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2" Type="http://schemas.openxmlformats.org/officeDocument/2006/relationships/hyperlink" Target="http://www.arkwood.sch.com/" TargetMode="External"/><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9.png"/><Relationship Id="rId1" Type="http://schemas.openxmlformats.org/officeDocument/2006/relationships/slideLayout" Target="../slideLayouts/slideLayout22.xml"/><Relationship Id="rId4" Type="http://schemas.openxmlformats.org/officeDocument/2006/relationships/image" Target="../media/image22.png"/></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 Id="rId4" Type="http://schemas.openxmlformats.org/officeDocument/2006/relationships/image" Target="../media/image30.png"/></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2.xml"/><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5 Term 6 Week 4</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384"/>
            <a:ext cx="8229600" cy="1143000"/>
          </a:xfrm>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107504" y="1124745"/>
            <a:ext cx="8856984" cy="4320479"/>
          </a:xfrm>
        </p:spPr>
        <p:txBody>
          <a:bodyPr>
            <a:noAutofit/>
          </a:bodyPr>
          <a:lstStyle/>
          <a:p>
            <a:pPr marL="0" indent="0" algn="ctr">
              <a:buNone/>
            </a:pPr>
            <a:r>
              <a:rPr lang="en-GB" sz="2000" dirty="0" smtClean="0"/>
              <a:t>Hello Fisher!</a:t>
            </a:r>
          </a:p>
          <a:p>
            <a:pPr marL="0" indent="0" algn="ctr">
              <a:buNone/>
            </a:pPr>
            <a:endParaRPr lang="en-GB" sz="2000" dirty="0"/>
          </a:p>
          <a:p>
            <a:pPr marL="0" indent="0" algn="ctr">
              <a:buNone/>
            </a:pPr>
            <a:r>
              <a:rPr lang="en-GB" sz="2000" dirty="0" smtClean="0"/>
              <a:t>It has been so lovely getting to see some of you in school and speak to some of you on the phone this week! You’ve told me lots about all your home learning and what you’ve been getting up to, which sounds very exciting. Don’t worry though, if I haven’t called you yet, I’ll give you a ring on Thursday or Friday this week between 9am and 3pm – so listen out for me!</a:t>
            </a:r>
          </a:p>
          <a:p>
            <a:pPr marL="0" indent="0" algn="ctr">
              <a:buNone/>
            </a:pPr>
            <a:endParaRPr lang="en-GB" sz="2000" dirty="0"/>
          </a:p>
          <a:p>
            <a:pPr marL="0" indent="0" algn="ctr">
              <a:buNone/>
            </a:pPr>
            <a:r>
              <a:rPr lang="en-GB" sz="2000" dirty="0" smtClean="0"/>
              <a:t>This week, we’ll start planning and writing our Beowulf newspaper reports. We really want to engage our reader into wanting to find out more so really try to hook them in! You could share your work with either another adult or a sibling to see what they think.</a:t>
            </a:r>
            <a:endParaRPr lang="en-GB" sz="2000" dirty="0"/>
          </a:p>
          <a:p>
            <a:pPr marL="0" indent="0" algn="ctr">
              <a:buNone/>
            </a:pPr>
            <a:endParaRPr lang="en-GB" sz="2000" dirty="0" smtClean="0"/>
          </a:p>
          <a:p>
            <a:pPr marL="0" indent="0" algn="ctr">
              <a:buNone/>
            </a:pPr>
            <a:r>
              <a:rPr lang="en-GB" sz="2000" dirty="0" smtClean="0"/>
              <a:t>Have a great week!</a:t>
            </a:r>
          </a:p>
          <a:p>
            <a:pPr marL="0" indent="0" algn="ctr">
              <a:buNone/>
            </a:pPr>
            <a:r>
              <a:rPr lang="en-GB" sz="2000" dirty="0" smtClean="0"/>
              <a:t>Miss Horton </a:t>
            </a:r>
            <a:r>
              <a:rPr lang="en-GB" sz="2000" dirty="0" smtClean="0">
                <a:sym typeface="Wingdings" panose="05000000000000000000" pitchFamily="2" charset="2"/>
              </a:rPr>
              <a:t> </a:t>
            </a:r>
            <a:endParaRPr lang="en-GB" sz="2000"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32461251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 but Year 2 should be practicing 2, 5, and 10’s</a:t>
            </a:r>
          </a:p>
          <a:p>
            <a:r>
              <a:rPr lang="en-GB" sz="2000" dirty="0" smtClean="0"/>
              <a:t>Year 3: 2,5,10,3,4,8’s</a:t>
            </a:r>
          </a:p>
          <a:p>
            <a:r>
              <a:rPr lang="en-GB" sz="2000" dirty="0" smtClean="0"/>
              <a:t>Year 4,5,6: all tables</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29702" y="18864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1</a:t>
            </a:r>
          </a:p>
        </p:txBody>
      </p:sp>
      <p:sp>
        <p:nvSpPr>
          <p:cNvPr id="5" name="TextBox 4"/>
          <p:cNvSpPr txBox="1"/>
          <p:nvPr/>
        </p:nvSpPr>
        <p:spPr>
          <a:xfrm>
            <a:off x="588645" y="1124744"/>
            <a:ext cx="8047742" cy="4893647"/>
          </a:xfrm>
          <a:prstGeom prst="rect">
            <a:avLst/>
          </a:prstGeom>
          <a:noFill/>
        </p:spPr>
        <p:txBody>
          <a:bodyPr wrap="square" rtlCol="0">
            <a:spAutoFit/>
          </a:bodyPr>
          <a:lstStyle/>
          <a:p>
            <a:pPr algn="ctr"/>
            <a:r>
              <a:rPr lang="en-GB" sz="2400" dirty="0" smtClean="0"/>
              <a:t>Go through the following slides on what makes a great newspaper report. Following this, complete the planning sheet on the slide after.</a:t>
            </a:r>
          </a:p>
          <a:p>
            <a:pPr algn="ctr"/>
            <a:endParaRPr lang="en-GB" sz="2400" dirty="0"/>
          </a:p>
          <a:p>
            <a:pPr algn="ctr"/>
            <a:r>
              <a:rPr lang="en-GB" sz="2400" dirty="0" smtClean="0"/>
              <a:t>The newspaper report you will be writing is based upon Beowulf and Grendel’s battle. We do not have the details of the specific dates and times it happened, so you can use your imagination on this (just bearing in mind this is an Anglo-Saxon tale!)</a:t>
            </a:r>
          </a:p>
          <a:p>
            <a:pPr algn="ctr"/>
            <a:endParaRPr lang="en-GB" sz="2400" dirty="0"/>
          </a:p>
          <a:p>
            <a:pPr algn="ctr"/>
            <a:r>
              <a:rPr lang="en-GB" sz="2400" dirty="0" smtClean="0"/>
              <a:t>You will also need to consider who you will interview about the event – go back through the chapters I have posted previously and also think about what they might say.</a:t>
            </a:r>
            <a:endParaRPr lang="en-GB" sz="2400" dirty="0"/>
          </a:p>
        </p:txBody>
      </p:sp>
    </p:spTree>
    <p:extLst>
      <p:ext uri="{BB962C8B-B14F-4D97-AF65-F5344CB8AC3E}">
        <p14:creationId xmlns:p14="http://schemas.microsoft.com/office/powerpoint/2010/main" val="7995918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41908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A newspaper report needs to…</a:t>
            </a:r>
          </a:p>
        </p:txBody>
      </p:sp>
      <p:sp>
        <p:nvSpPr>
          <p:cNvPr id="2" name="Rectangle: Rounded Corners 1"/>
          <p:cNvSpPr/>
          <p:nvPr/>
        </p:nvSpPr>
        <p:spPr>
          <a:xfrm>
            <a:off x="655638" y="2081213"/>
            <a:ext cx="3513137" cy="493712"/>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Be about an interesting event;</a:t>
            </a:r>
          </a:p>
        </p:txBody>
      </p:sp>
      <p:sp>
        <p:nvSpPr>
          <p:cNvPr id="11" name="Rectangle: Rounded Corners 10"/>
          <p:cNvSpPr/>
          <p:nvPr/>
        </p:nvSpPr>
        <p:spPr>
          <a:xfrm>
            <a:off x="5175250" y="2574925"/>
            <a:ext cx="3440113" cy="49530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Capture the reader’s attention;</a:t>
            </a:r>
          </a:p>
        </p:txBody>
      </p:sp>
      <p:sp>
        <p:nvSpPr>
          <p:cNvPr id="12" name="Rectangle: Rounded Corners 11"/>
          <p:cNvSpPr/>
          <p:nvPr/>
        </p:nvSpPr>
        <p:spPr>
          <a:xfrm>
            <a:off x="614363" y="4329113"/>
            <a:ext cx="3252787" cy="49530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Present factual information;</a:t>
            </a:r>
          </a:p>
        </p:txBody>
      </p:sp>
      <p:sp>
        <p:nvSpPr>
          <p:cNvPr id="13" name="Rectangle: Rounded Corners 12"/>
          <p:cNvSpPr/>
          <p:nvPr/>
        </p:nvSpPr>
        <p:spPr>
          <a:xfrm>
            <a:off x="4899025" y="4368800"/>
            <a:ext cx="3532188" cy="49530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Be succinct and to the point;</a:t>
            </a:r>
          </a:p>
        </p:txBody>
      </p:sp>
      <p:pic>
        <p:nvPicPr>
          <p:cNvPr id="922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11500" y="2328863"/>
            <a:ext cx="2519363" cy="253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44578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The Essentials First</a:t>
            </a:r>
          </a:p>
        </p:txBody>
      </p:sp>
      <p:sp>
        <p:nvSpPr>
          <p:cNvPr id="10" name="Rectangle: Rounded Corners 9"/>
          <p:cNvSpPr/>
          <p:nvPr/>
        </p:nvSpPr>
        <p:spPr>
          <a:xfrm>
            <a:off x="546100" y="2589213"/>
            <a:ext cx="2865438" cy="230663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It is important that newspaper reports have </a:t>
            </a:r>
            <a:r>
              <a:rPr lang="en-GB" b="1" dirty="0">
                <a:solidFill>
                  <a:schemeClr val="tx1"/>
                </a:solidFill>
              </a:rPr>
              <a:t>the most important information coming first. </a:t>
            </a:r>
            <a:r>
              <a:rPr lang="en-GB" dirty="0">
                <a:solidFill>
                  <a:schemeClr val="tx1"/>
                </a:solidFill>
              </a:rPr>
              <a:t>This is called front-loading.</a:t>
            </a:r>
          </a:p>
        </p:txBody>
      </p:sp>
      <p:sp>
        <p:nvSpPr>
          <p:cNvPr id="14" name="Rectangle: Rounded Corners 13"/>
          <p:cNvSpPr/>
          <p:nvPr/>
        </p:nvSpPr>
        <p:spPr>
          <a:xfrm>
            <a:off x="5772150" y="2316163"/>
            <a:ext cx="2811463" cy="257968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When the reader reads a newspaper report, they should be given the essential information first, so that they can decide if they wish to read more.</a:t>
            </a:r>
          </a:p>
        </p:txBody>
      </p:sp>
      <p:pic>
        <p:nvPicPr>
          <p:cNvPr id="10245"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75000" y="2316163"/>
            <a:ext cx="2835275" cy="285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610350" y="4660900"/>
            <a:ext cx="1819275" cy="153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1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06488" y="1444625"/>
            <a:ext cx="146843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351432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Structure of a newspaper report</a:t>
            </a:r>
          </a:p>
        </p:txBody>
      </p:sp>
      <p:sp>
        <p:nvSpPr>
          <p:cNvPr id="2" name="Isosceles Triangle 1"/>
          <p:cNvSpPr/>
          <p:nvPr/>
        </p:nvSpPr>
        <p:spPr>
          <a:xfrm rot="10800000">
            <a:off x="2027238" y="1627188"/>
            <a:ext cx="5080000" cy="4379912"/>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p:cNvCxnSpPr/>
          <p:nvPr/>
        </p:nvCxnSpPr>
        <p:spPr>
          <a:xfrm>
            <a:off x="2508250" y="2441575"/>
            <a:ext cx="41195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3095625" y="3473450"/>
            <a:ext cx="29273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3757613" y="4597400"/>
            <a:ext cx="16192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2295" name="TextBox 17"/>
          <p:cNvSpPr txBox="1">
            <a:spLocks noChangeArrowheads="1"/>
          </p:cNvSpPr>
          <p:nvPr/>
        </p:nvSpPr>
        <p:spPr bwMode="auto">
          <a:xfrm>
            <a:off x="2919413" y="1836738"/>
            <a:ext cx="332263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a:t>
            </a:r>
            <a:r>
              <a:rPr lang="en-GB" altLang="en-US" dirty="0" err="1">
                <a:latin typeface="+mn-lt"/>
              </a:rPr>
              <a:t>byline</a:t>
            </a:r>
            <a:endParaRPr lang="en-GB" altLang="en-US" dirty="0">
              <a:latin typeface="+mn-lt"/>
            </a:endParaRPr>
          </a:p>
        </p:txBody>
      </p:sp>
      <p:sp>
        <p:nvSpPr>
          <p:cNvPr id="12296" name="TextBox 19"/>
          <p:cNvSpPr txBox="1">
            <a:spLocks noChangeArrowheads="1"/>
          </p:cNvSpPr>
          <p:nvPr/>
        </p:nvSpPr>
        <p:spPr bwMode="auto">
          <a:xfrm>
            <a:off x="2898775" y="2768600"/>
            <a:ext cx="33210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2297" name="TextBox 20"/>
          <p:cNvSpPr txBox="1">
            <a:spLocks noChangeArrowheads="1"/>
          </p:cNvSpPr>
          <p:nvPr/>
        </p:nvSpPr>
        <p:spPr bwMode="auto">
          <a:xfrm>
            <a:off x="2898775" y="3808413"/>
            <a:ext cx="3321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2298" name="TextBox 21"/>
          <p:cNvSpPr txBox="1">
            <a:spLocks noChangeArrowheads="1"/>
          </p:cNvSpPr>
          <p:nvPr/>
        </p:nvSpPr>
        <p:spPr bwMode="auto">
          <a:xfrm>
            <a:off x="2906713" y="4937125"/>
            <a:ext cx="33210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spTree>
    <p:extLst>
      <p:ext uri="{BB962C8B-B14F-4D97-AF65-F5344CB8AC3E}">
        <p14:creationId xmlns:p14="http://schemas.microsoft.com/office/powerpoint/2010/main" val="29620142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Headline</a:t>
            </a:r>
          </a:p>
        </p:txBody>
      </p:sp>
      <p:sp>
        <p:nvSpPr>
          <p:cNvPr id="2" name="Isosceles Triangle 1"/>
          <p:cNvSpPr/>
          <p:nvPr/>
        </p:nvSpPr>
        <p:spPr>
          <a:xfrm rot="10800000">
            <a:off x="466725" y="1627188"/>
            <a:ext cx="5080000" cy="4379912"/>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p:cNvCxnSpPr/>
          <p:nvPr/>
        </p:nvCxnSpPr>
        <p:spPr>
          <a:xfrm>
            <a:off x="955675" y="2441575"/>
            <a:ext cx="41195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543050" y="3473450"/>
            <a:ext cx="2928938"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206625" y="4597400"/>
            <a:ext cx="16192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770063" y="1770063"/>
            <a:ext cx="2312987" cy="495300"/>
          </a:xfrm>
          <a:prstGeom prst="rect">
            <a:avLst/>
          </a:prstGeom>
          <a:noFill/>
          <a:ln w="28575">
            <a:solidFill>
              <a:schemeClr val="accent5">
                <a:lumMod val="50000"/>
              </a:schemeClr>
            </a:solidFill>
          </a:ln>
        </p:spPr>
        <p:txBody>
          <a:bodyPr lIns="108000" tIns="108000" rIns="108000" bIns="108000">
            <a:spAutoFit/>
          </a:bodyPr>
          <a:lstStyle/>
          <a:p>
            <a:pPr algn="ctr">
              <a:defRPr/>
            </a:pPr>
            <a:r>
              <a:rPr lang="en-GB" dirty="0">
                <a:solidFill>
                  <a:schemeClr val="bg1"/>
                </a:solidFill>
                <a:latin typeface="+mn-lt"/>
              </a:rPr>
              <a:t>Headline and </a:t>
            </a:r>
            <a:r>
              <a:rPr lang="en-GB" dirty="0" err="1">
                <a:solidFill>
                  <a:schemeClr val="bg1"/>
                </a:solidFill>
                <a:latin typeface="+mn-lt"/>
              </a:rPr>
              <a:t>byline</a:t>
            </a:r>
            <a:endParaRPr lang="en-GB" dirty="0">
              <a:solidFill>
                <a:schemeClr val="bg1"/>
              </a:solidFill>
              <a:latin typeface="+mn-lt"/>
            </a:endParaRPr>
          </a:p>
        </p:txBody>
      </p:sp>
      <p:sp>
        <p:nvSpPr>
          <p:cNvPr id="13320" name="TextBox 19"/>
          <p:cNvSpPr txBox="1">
            <a:spLocks noChangeArrowheads="1"/>
          </p:cNvSpPr>
          <p:nvPr/>
        </p:nvSpPr>
        <p:spPr bwMode="auto">
          <a:xfrm>
            <a:off x="1320800" y="2768600"/>
            <a:ext cx="3322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3321" name="TextBox 20"/>
          <p:cNvSpPr txBox="1">
            <a:spLocks noChangeArrowheads="1"/>
          </p:cNvSpPr>
          <p:nvPr/>
        </p:nvSpPr>
        <p:spPr bwMode="auto">
          <a:xfrm>
            <a:off x="1320800" y="3808413"/>
            <a:ext cx="33226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3322" name="TextBox 21"/>
          <p:cNvSpPr txBox="1">
            <a:spLocks noChangeArrowheads="1"/>
          </p:cNvSpPr>
          <p:nvPr/>
        </p:nvSpPr>
        <p:spPr bwMode="auto">
          <a:xfrm>
            <a:off x="1328738" y="4937125"/>
            <a:ext cx="3322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p:cNvCxnSpPr/>
          <p:nvPr/>
        </p:nvCxnSpPr>
        <p:spPr>
          <a:xfrm>
            <a:off x="3990975" y="1770063"/>
            <a:ext cx="2501900"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386388" y="1982788"/>
            <a:ext cx="3203575" cy="4373562"/>
          </a:xfrm>
          <a:prstGeom prst="rect">
            <a:avLst/>
          </a:prstGeom>
          <a:noFill/>
          <a:ln w="28575">
            <a:solidFill>
              <a:schemeClr val="accent5">
                <a:lumMod val="50000"/>
              </a:schemeClr>
            </a:solidFill>
          </a:ln>
        </p:spPr>
        <p:txBody>
          <a:bodyPr lIns="108000" tIns="108000" rIns="108000" bIns="108000">
            <a:spAutoFit/>
          </a:bodyPr>
          <a:lstStyle/>
          <a:p>
            <a:pPr>
              <a:defRPr/>
            </a:pPr>
            <a:r>
              <a:rPr lang="en-GB" dirty="0">
                <a:latin typeface="+mn-lt"/>
              </a:rPr>
              <a:t>For a good headline, you need to:</a:t>
            </a:r>
          </a:p>
          <a:p>
            <a:pPr marL="285750" indent="-285750">
              <a:buFont typeface="Arial" panose="020B0604020202020204" pitchFamily="34" charset="0"/>
              <a:buChar char="•"/>
              <a:defRPr/>
            </a:pPr>
            <a:r>
              <a:rPr lang="en-GB" dirty="0">
                <a:latin typeface="+mn-lt"/>
              </a:rPr>
              <a:t>Catch the reader’s attention so they want to read the rest of the report;</a:t>
            </a:r>
          </a:p>
          <a:p>
            <a:pPr marL="285750" indent="-285750">
              <a:buFont typeface="Arial" panose="020B0604020202020204" pitchFamily="34" charset="0"/>
              <a:buChar char="•"/>
              <a:defRPr/>
            </a:pPr>
            <a:r>
              <a:rPr lang="en-GB" dirty="0">
                <a:latin typeface="+mn-lt"/>
              </a:rPr>
              <a:t>Sum up the story in a few words;</a:t>
            </a:r>
          </a:p>
          <a:p>
            <a:pPr marL="285750" indent="-285750">
              <a:buFont typeface="Arial" panose="020B0604020202020204" pitchFamily="34" charset="0"/>
              <a:buChar char="•"/>
              <a:defRPr/>
            </a:pPr>
            <a:r>
              <a:rPr lang="en-GB" dirty="0">
                <a:latin typeface="+mn-lt"/>
              </a:rPr>
              <a:t>Use powerful and interesting language;</a:t>
            </a:r>
          </a:p>
          <a:p>
            <a:pPr marL="285750" indent="-285750">
              <a:buFont typeface="Arial" panose="020B0604020202020204" pitchFamily="34" charset="0"/>
              <a:buChar char="•"/>
              <a:defRPr/>
            </a:pPr>
            <a:r>
              <a:rPr lang="en-GB" dirty="0">
                <a:latin typeface="+mn-lt"/>
              </a:rPr>
              <a:t>Write in the present tense – even if the report is about an event that has already happened;</a:t>
            </a:r>
          </a:p>
          <a:p>
            <a:pPr marL="285750" indent="-285750">
              <a:buFont typeface="Arial" panose="020B0604020202020204" pitchFamily="34" charset="0"/>
              <a:buChar char="•"/>
              <a:defRPr/>
            </a:pPr>
            <a:r>
              <a:rPr lang="en-GB" dirty="0">
                <a:latin typeface="+mn-lt"/>
              </a:rPr>
              <a:t>Include alliteration or wit at times.</a:t>
            </a:r>
          </a:p>
        </p:txBody>
      </p:sp>
      <p:cxnSp>
        <p:nvCxnSpPr>
          <p:cNvPr id="7" name="Straight Connector 6"/>
          <p:cNvCxnSpPr/>
          <p:nvPr/>
        </p:nvCxnSpPr>
        <p:spPr>
          <a:xfrm>
            <a:off x="6492875" y="1770063"/>
            <a:ext cx="0" cy="21272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341548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20"/>
          <p:cNvSpPr>
            <a:spLocks noGrp="1"/>
          </p:cNvSpPr>
          <p:nvPr>
            <p:ph type="title"/>
          </p:nvPr>
        </p:nvSpPr>
        <p:spPr>
          <a:xfrm>
            <a:off x="457200" y="479425"/>
            <a:ext cx="8220075" cy="993775"/>
          </a:xfrm>
        </p:spPr>
        <p:txBody>
          <a:bodyPr/>
          <a:lstStyle/>
          <a:p>
            <a:pPr eaLnBrk="1" hangingPunct="1">
              <a:defRPr/>
            </a:pPr>
            <a:r>
              <a:rPr lang="en-GB" altLang="en-US" sz="3600" dirty="0" err="1">
                <a:latin typeface="+mn-lt"/>
              </a:rPr>
              <a:t>Byline</a:t>
            </a:r>
            <a:endParaRPr lang="en-GB" altLang="en-US" sz="3600" dirty="0">
              <a:latin typeface="+mn-lt"/>
            </a:endParaRPr>
          </a:p>
        </p:txBody>
      </p:sp>
      <p:sp>
        <p:nvSpPr>
          <p:cNvPr id="2" name="Isosceles Triangle 1"/>
          <p:cNvSpPr/>
          <p:nvPr/>
        </p:nvSpPr>
        <p:spPr>
          <a:xfrm rot="10800000">
            <a:off x="466725" y="1627188"/>
            <a:ext cx="5080000" cy="4379912"/>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p:cNvCxnSpPr/>
          <p:nvPr/>
        </p:nvCxnSpPr>
        <p:spPr>
          <a:xfrm>
            <a:off x="955675" y="2441575"/>
            <a:ext cx="41195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543050" y="3473450"/>
            <a:ext cx="2928938"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206625" y="4597400"/>
            <a:ext cx="1619250" cy="7938"/>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1787525" y="1778000"/>
            <a:ext cx="2262188" cy="495300"/>
          </a:xfrm>
          <a:prstGeom prst="rect">
            <a:avLst/>
          </a:prstGeom>
          <a:noFill/>
          <a:ln w="28575">
            <a:solidFill>
              <a:schemeClr val="accent5">
                <a:lumMod val="50000"/>
              </a:schemeClr>
            </a:solidFill>
          </a:ln>
        </p:spPr>
        <p:txBody>
          <a:bodyPr lIns="108000" tIns="108000" rIns="108000" bIns="108000">
            <a:spAutoFit/>
          </a:bodyPr>
          <a:lstStyle/>
          <a:p>
            <a:pPr algn="ctr">
              <a:defRPr/>
            </a:pPr>
            <a:r>
              <a:rPr lang="en-GB" dirty="0">
                <a:solidFill>
                  <a:schemeClr val="bg1"/>
                </a:solidFill>
                <a:latin typeface="+mn-lt"/>
              </a:rPr>
              <a:t>Headline and </a:t>
            </a:r>
            <a:r>
              <a:rPr lang="en-GB" dirty="0" err="1">
                <a:solidFill>
                  <a:schemeClr val="bg1"/>
                </a:solidFill>
                <a:latin typeface="+mn-lt"/>
              </a:rPr>
              <a:t>byline</a:t>
            </a:r>
            <a:endParaRPr lang="en-GB" dirty="0">
              <a:solidFill>
                <a:schemeClr val="bg1"/>
              </a:solidFill>
              <a:latin typeface="+mn-lt"/>
            </a:endParaRPr>
          </a:p>
        </p:txBody>
      </p:sp>
      <p:sp>
        <p:nvSpPr>
          <p:cNvPr id="14344" name="TextBox 19"/>
          <p:cNvSpPr txBox="1">
            <a:spLocks noChangeArrowheads="1"/>
          </p:cNvSpPr>
          <p:nvPr/>
        </p:nvSpPr>
        <p:spPr bwMode="auto">
          <a:xfrm>
            <a:off x="1320800" y="2768600"/>
            <a:ext cx="3322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4345" name="TextBox 20"/>
          <p:cNvSpPr txBox="1">
            <a:spLocks noChangeArrowheads="1"/>
          </p:cNvSpPr>
          <p:nvPr/>
        </p:nvSpPr>
        <p:spPr bwMode="auto">
          <a:xfrm>
            <a:off x="1320800" y="3808413"/>
            <a:ext cx="3322638"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4346" name="TextBox 21"/>
          <p:cNvSpPr txBox="1">
            <a:spLocks noChangeArrowheads="1"/>
          </p:cNvSpPr>
          <p:nvPr/>
        </p:nvSpPr>
        <p:spPr bwMode="auto">
          <a:xfrm>
            <a:off x="1328738" y="4937125"/>
            <a:ext cx="3322637"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p:cNvCxnSpPr/>
          <p:nvPr/>
        </p:nvCxnSpPr>
        <p:spPr>
          <a:xfrm>
            <a:off x="4049713" y="1778000"/>
            <a:ext cx="244316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4840288" y="3105150"/>
            <a:ext cx="3649662" cy="2987675"/>
          </a:xfrm>
          <a:prstGeom prst="rect">
            <a:avLst/>
          </a:prstGeom>
          <a:noFill/>
          <a:ln w="28575">
            <a:solidFill>
              <a:schemeClr val="accent5">
                <a:lumMod val="50000"/>
              </a:schemeClr>
            </a:solidFill>
          </a:ln>
        </p:spPr>
        <p:txBody>
          <a:bodyPr lIns="108000" tIns="108000" rIns="108000" bIns="108000">
            <a:spAutoFit/>
          </a:bodyPr>
          <a:lstStyle/>
          <a:p>
            <a:pPr>
              <a:defRPr/>
            </a:pPr>
            <a:r>
              <a:rPr lang="en-GB" dirty="0">
                <a:latin typeface="+mn-lt"/>
              </a:rPr>
              <a:t>For a good </a:t>
            </a:r>
            <a:r>
              <a:rPr lang="en-GB" dirty="0" err="1">
                <a:latin typeface="+mn-lt"/>
              </a:rPr>
              <a:t>byline</a:t>
            </a:r>
            <a:r>
              <a:rPr lang="en-GB" dirty="0">
                <a:latin typeface="+mn-lt"/>
              </a:rPr>
              <a:t>, you need:</a:t>
            </a:r>
          </a:p>
          <a:p>
            <a:pPr marL="285750" indent="-285750">
              <a:buFont typeface="Arial" panose="020B0604020202020204" pitchFamily="34" charset="0"/>
              <a:buChar char="•"/>
              <a:defRPr/>
            </a:pPr>
            <a:r>
              <a:rPr lang="en-GB" dirty="0">
                <a:latin typeface="+mn-lt"/>
              </a:rPr>
              <a:t>The writer’s name;</a:t>
            </a:r>
          </a:p>
          <a:p>
            <a:pPr marL="285750" indent="-285750">
              <a:buFont typeface="Arial" panose="020B0604020202020204" pitchFamily="34" charset="0"/>
              <a:buChar char="•"/>
              <a:defRPr/>
            </a:pPr>
            <a:r>
              <a:rPr lang="en-GB" dirty="0">
                <a:latin typeface="+mn-lt"/>
              </a:rPr>
              <a:t>The writer’s speciality (for example, Sports reporter, Food correspondent, Crime editor, Deputy politic editor, Senior fashion reporter);</a:t>
            </a:r>
          </a:p>
          <a:p>
            <a:pPr marL="285750" indent="-285750">
              <a:buFont typeface="Arial" panose="020B0604020202020204" pitchFamily="34" charset="0"/>
              <a:buChar char="•"/>
              <a:defRPr/>
            </a:pPr>
            <a:r>
              <a:rPr lang="en-GB" dirty="0">
                <a:latin typeface="+mn-lt"/>
              </a:rPr>
              <a:t>A link to the writer’s Twitter account (for example, @</a:t>
            </a:r>
            <a:r>
              <a:rPr lang="en-GB" dirty="0" err="1">
                <a:latin typeface="+mn-lt"/>
              </a:rPr>
              <a:t>dgoodman</a:t>
            </a:r>
            <a:r>
              <a:rPr lang="en-GB" dirty="0">
                <a:latin typeface="+mn-lt"/>
              </a:rPr>
              <a:t>).</a:t>
            </a:r>
          </a:p>
        </p:txBody>
      </p:sp>
      <p:cxnSp>
        <p:nvCxnSpPr>
          <p:cNvPr id="7" name="Straight Connector 6"/>
          <p:cNvCxnSpPr/>
          <p:nvPr/>
        </p:nvCxnSpPr>
        <p:spPr>
          <a:xfrm>
            <a:off x="6492875" y="1778000"/>
            <a:ext cx="0" cy="132715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320257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Lead</a:t>
            </a:r>
          </a:p>
        </p:txBody>
      </p:sp>
      <p:sp>
        <p:nvSpPr>
          <p:cNvPr id="2" name="Isosceles Triangle 1"/>
          <p:cNvSpPr/>
          <p:nvPr/>
        </p:nvSpPr>
        <p:spPr>
          <a:xfrm rot="10800000">
            <a:off x="466725" y="1627188"/>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p:cNvCxnSpPr/>
          <p:nvPr/>
        </p:nvCxnSpPr>
        <p:spPr>
          <a:xfrm flipV="1">
            <a:off x="1006475"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524000"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5366" name="TextBox 17"/>
          <p:cNvSpPr txBox="1">
            <a:spLocks noChangeArrowheads="1"/>
          </p:cNvSpPr>
          <p:nvPr/>
        </p:nvSpPr>
        <p:spPr bwMode="auto">
          <a:xfrm>
            <a:off x="1649413" y="1803400"/>
            <a:ext cx="2301875"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a:t>
            </a:r>
            <a:r>
              <a:rPr lang="en-GB" altLang="en-US" dirty="0" err="1">
                <a:latin typeface="+mn-lt"/>
              </a:rPr>
              <a:t>byline</a:t>
            </a:r>
            <a:endParaRPr lang="en-GB" altLang="en-US" dirty="0">
              <a:latin typeface="+mn-lt"/>
            </a:endParaRPr>
          </a:p>
        </p:txBody>
      </p:sp>
      <p:sp>
        <p:nvSpPr>
          <p:cNvPr id="20" name="TextBox 19"/>
          <p:cNvSpPr txBox="1"/>
          <p:nvPr/>
        </p:nvSpPr>
        <p:spPr>
          <a:xfrm>
            <a:off x="2452688" y="2832100"/>
            <a:ext cx="666750" cy="368300"/>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latin typeface="+mn-lt"/>
              </a:rPr>
              <a:t>Lead</a:t>
            </a:r>
          </a:p>
        </p:txBody>
      </p:sp>
      <p:sp>
        <p:nvSpPr>
          <p:cNvPr id="15368" name="TextBox 20"/>
          <p:cNvSpPr txBox="1">
            <a:spLocks noChangeArrowheads="1"/>
          </p:cNvSpPr>
          <p:nvPr/>
        </p:nvSpPr>
        <p:spPr bwMode="auto">
          <a:xfrm>
            <a:off x="1268413" y="3744913"/>
            <a:ext cx="3079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15369" name="TextBox 21"/>
          <p:cNvSpPr txBox="1">
            <a:spLocks noChangeArrowheads="1"/>
          </p:cNvSpPr>
          <p:nvPr/>
        </p:nvSpPr>
        <p:spPr bwMode="auto">
          <a:xfrm>
            <a:off x="1244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p:cNvCxnSpPr/>
          <p:nvPr/>
        </p:nvCxnSpPr>
        <p:spPr>
          <a:xfrm flipV="1">
            <a:off x="3119438" y="2830513"/>
            <a:ext cx="2136775" cy="952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248275" y="1973263"/>
            <a:ext cx="3190875" cy="4219575"/>
          </a:xfrm>
          <a:prstGeom prst="rect">
            <a:avLst/>
          </a:prstGeom>
          <a:noFill/>
          <a:ln w="28575">
            <a:solidFill>
              <a:schemeClr val="accent5">
                <a:lumMod val="50000"/>
              </a:schemeClr>
            </a:solidFill>
          </a:ln>
        </p:spPr>
        <p:txBody>
          <a:bodyPr lIns="108000" tIns="108000" rIns="108000" bIns="108000">
            <a:spAutoFit/>
          </a:bodyPr>
          <a:lstStyle/>
          <a:p>
            <a:pPr>
              <a:defRPr/>
            </a:pPr>
            <a:r>
              <a:rPr lang="en-GB" sz="1600" dirty="0">
                <a:latin typeface="+mn-lt"/>
              </a:rPr>
              <a:t>For a good lead paragraph, you need to;</a:t>
            </a:r>
          </a:p>
          <a:p>
            <a:pPr marL="285750" indent="-285750">
              <a:buFont typeface="Arial" panose="020B0604020202020204" pitchFamily="34" charset="0"/>
              <a:buChar char="•"/>
              <a:defRPr/>
            </a:pPr>
            <a:r>
              <a:rPr lang="en-GB" sz="1600" dirty="0">
                <a:latin typeface="+mn-lt"/>
              </a:rPr>
              <a:t>Make the paragraph short and snappy so that it briefly explains what has happened;</a:t>
            </a:r>
          </a:p>
          <a:p>
            <a:pPr marL="285750" indent="-285750">
              <a:buFont typeface="Arial" panose="020B0604020202020204" pitchFamily="34" charset="0"/>
              <a:buChar char="•"/>
              <a:defRPr/>
            </a:pPr>
            <a:r>
              <a:rPr lang="en-GB" sz="1600" dirty="0">
                <a:latin typeface="+mn-lt"/>
              </a:rPr>
              <a:t>Ensure that, even if the reader stopped reading at this point, they would still know roughly what happened;</a:t>
            </a:r>
          </a:p>
          <a:p>
            <a:pPr marL="285750" indent="-285750">
              <a:buFont typeface="Arial" panose="020B0604020202020204" pitchFamily="34" charset="0"/>
              <a:buChar char="•"/>
              <a:defRPr/>
            </a:pPr>
            <a:r>
              <a:rPr lang="en-GB" sz="1600" dirty="0">
                <a:latin typeface="+mn-lt"/>
              </a:rPr>
              <a:t>Use past tense in most cases;</a:t>
            </a:r>
          </a:p>
          <a:p>
            <a:pPr marL="285750" indent="-285750">
              <a:buFont typeface="Arial" panose="020B0604020202020204" pitchFamily="34" charset="0"/>
              <a:buChar char="•"/>
              <a:defRPr/>
            </a:pPr>
            <a:r>
              <a:rPr lang="en-GB" sz="1600" dirty="0">
                <a:latin typeface="+mn-lt"/>
              </a:rPr>
              <a:t>Make sure the first paragraph answers as many of these six questions as you can – </a:t>
            </a:r>
          </a:p>
          <a:p>
            <a:pPr algn="ctr">
              <a:defRPr/>
            </a:pPr>
            <a:r>
              <a:rPr lang="en-GB" dirty="0">
                <a:latin typeface="Twinkl SemiBold" pitchFamily="2" charset="0"/>
              </a:rPr>
              <a:t>Who? What? Where? Why? When? How</a:t>
            </a:r>
            <a:r>
              <a:rPr lang="en-GB" dirty="0">
                <a:latin typeface="+mn-lt"/>
              </a:rPr>
              <a:t>?</a:t>
            </a:r>
          </a:p>
        </p:txBody>
      </p:sp>
      <p:cxnSp>
        <p:nvCxnSpPr>
          <p:cNvPr id="25" name="Straight Connector 24"/>
          <p:cNvCxnSpPr/>
          <p:nvPr/>
        </p:nvCxnSpPr>
        <p:spPr>
          <a:xfrm>
            <a:off x="2068513" y="4395788"/>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5705315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14"/>
          <p:cNvSpPr/>
          <p:nvPr/>
        </p:nvSpPr>
        <p:spPr>
          <a:xfrm>
            <a:off x="3060700" y="4946650"/>
            <a:ext cx="1666875" cy="1252538"/>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sz="1600" dirty="0">
                <a:solidFill>
                  <a:schemeClr val="accent5">
                    <a:lumMod val="50000"/>
                  </a:schemeClr>
                </a:solidFill>
              </a:rPr>
              <a:t>Be sure to use correct punctuation for quotes!</a:t>
            </a:r>
            <a:endParaRPr lang="en-US" sz="1600" dirty="0">
              <a:solidFill>
                <a:schemeClr val="accent5">
                  <a:lumMod val="50000"/>
                </a:schemeClr>
              </a:solidFill>
            </a:endParaRPr>
          </a:p>
        </p:txBody>
      </p:sp>
      <p:sp>
        <p:nvSpPr>
          <p:cNvPr id="14" name="Rectangle: Rounded Corners 13"/>
          <p:cNvSpPr/>
          <p:nvPr/>
        </p:nvSpPr>
        <p:spPr>
          <a:xfrm>
            <a:off x="465138" y="4311650"/>
            <a:ext cx="2017712" cy="1978025"/>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sz="1600" dirty="0">
                <a:solidFill>
                  <a:schemeClr val="accent5">
                    <a:lumMod val="50000"/>
                  </a:schemeClr>
                </a:solidFill>
              </a:rPr>
              <a:t>Having quotes from witnesses or experts</a:t>
            </a:r>
          </a:p>
          <a:p>
            <a:pPr algn="ctr">
              <a:defRPr/>
            </a:pPr>
            <a:r>
              <a:rPr lang="en-GB" sz="1600" dirty="0">
                <a:solidFill>
                  <a:schemeClr val="accent5">
                    <a:lumMod val="50000"/>
                  </a:schemeClr>
                </a:solidFill>
              </a:rPr>
              <a:t>will make your report more credible and interesting. </a:t>
            </a:r>
            <a:endParaRPr lang="en-US" sz="1600" dirty="0">
              <a:solidFill>
                <a:schemeClr val="accent5">
                  <a:lumMod val="50000"/>
                </a:schemeClr>
              </a:solidFill>
            </a:endParaRPr>
          </a:p>
        </p:txBody>
      </p:sp>
      <p:sp>
        <p:nvSpPr>
          <p:cNvPr id="15364"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Body</a:t>
            </a:r>
          </a:p>
        </p:txBody>
      </p:sp>
      <p:sp>
        <p:nvSpPr>
          <p:cNvPr id="2" name="Isosceles Triangle 1"/>
          <p:cNvSpPr/>
          <p:nvPr/>
        </p:nvSpPr>
        <p:spPr>
          <a:xfrm rot="10800000">
            <a:off x="466725" y="1627188"/>
            <a:ext cx="4710113"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p:cNvCxnSpPr/>
          <p:nvPr/>
        </p:nvCxnSpPr>
        <p:spPr>
          <a:xfrm flipV="1">
            <a:off x="1006475" y="2508250"/>
            <a:ext cx="3649663"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524000"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6392" name="TextBox 17"/>
          <p:cNvSpPr txBox="1">
            <a:spLocks noChangeArrowheads="1"/>
          </p:cNvSpPr>
          <p:nvPr/>
        </p:nvSpPr>
        <p:spPr bwMode="auto">
          <a:xfrm>
            <a:off x="1616075" y="1820863"/>
            <a:ext cx="2360613"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a:t>
            </a:r>
            <a:r>
              <a:rPr lang="en-GB" altLang="en-US" dirty="0" err="1">
                <a:latin typeface="+mn-lt"/>
              </a:rPr>
              <a:t>byline</a:t>
            </a:r>
            <a:endParaRPr lang="en-GB" altLang="en-US" dirty="0">
              <a:latin typeface="+mn-lt"/>
            </a:endParaRPr>
          </a:p>
        </p:txBody>
      </p:sp>
      <p:sp>
        <p:nvSpPr>
          <p:cNvPr id="16393" name="TextBox 19"/>
          <p:cNvSpPr txBox="1">
            <a:spLocks noChangeArrowheads="1"/>
          </p:cNvSpPr>
          <p:nvPr/>
        </p:nvSpPr>
        <p:spPr bwMode="auto">
          <a:xfrm>
            <a:off x="245268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21" name="TextBox 20"/>
          <p:cNvSpPr txBox="1"/>
          <p:nvPr/>
        </p:nvSpPr>
        <p:spPr>
          <a:xfrm>
            <a:off x="2398713" y="3756025"/>
            <a:ext cx="773112" cy="369888"/>
          </a:xfrm>
          <a:prstGeom prst="rect">
            <a:avLst/>
          </a:prstGeom>
          <a:noFill/>
          <a:ln w="25400">
            <a:solidFill>
              <a:schemeClr val="accent5">
                <a:lumMod val="50000"/>
              </a:schemeClr>
            </a:solidFill>
          </a:ln>
        </p:spPr>
        <p:txBody>
          <a:bodyPr>
            <a:spAutoFit/>
          </a:bodyPr>
          <a:lstStyle/>
          <a:p>
            <a:pPr algn="ctr">
              <a:defRPr/>
            </a:pPr>
            <a:r>
              <a:rPr lang="en-GB" dirty="0">
                <a:solidFill>
                  <a:schemeClr val="bg1"/>
                </a:solidFill>
                <a:latin typeface="+mn-lt"/>
              </a:rPr>
              <a:t>Body</a:t>
            </a:r>
          </a:p>
        </p:txBody>
      </p:sp>
      <p:sp>
        <p:nvSpPr>
          <p:cNvPr id="16395" name="TextBox 21"/>
          <p:cNvSpPr txBox="1">
            <a:spLocks noChangeArrowheads="1"/>
          </p:cNvSpPr>
          <p:nvPr/>
        </p:nvSpPr>
        <p:spPr bwMode="auto">
          <a:xfrm>
            <a:off x="1244600" y="4668838"/>
            <a:ext cx="308133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Tail</a:t>
            </a:r>
          </a:p>
        </p:txBody>
      </p:sp>
      <p:cxnSp>
        <p:nvCxnSpPr>
          <p:cNvPr id="5" name="Straight Connector 4"/>
          <p:cNvCxnSpPr>
            <a:endCxn id="13" idx="1"/>
          </p:cNvCxnSpPr>
          <p:nvPr/>
        </p:nvCxnSpPr>
        <p:spPr>
          <a:xfrm>
            <a:off x="3133725" y="3752850"/>
            <a:ext cx="2109788" cy="3175"/>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243513" y="1292225"/>
            <a:ext cx="3273425" cy="4927600"/>
          </a:xfrm>
          <a:prstGeom prst="rect">
            <a:avLst/>
          </a:prstGeom>
          <a:noFill/>
          <a:ln w="28575">
            <a:solidFill>
              <a:schemeClr val="accent5">
                <a:lumMod val="50000"/>
              </a:schemeClr>
            </a:solidFill>
          </a:ln>
        </p:spPr>
        <p:txBody>
          <a:bodyPr lIns="108000" tIns="108000" rIns="108000" bIns="108000">
            <a:spAutoFit/>
          </a:bodyPr>
          <a:lstStyle/>
          <a:p>
            <a:pPr>
              <a:defRPr/>
            </a:pPr>
            <a:r>
              <a:rPr lang="en-GB" dirty="0">
                <a:latin typeface="+mn-lt"/>
              </a:rPr>
              <a:t>For a good body section, you need to:</a:t>
            </a:r>
          </a:p>
          <a:p>
            <a:pPr marL="342900" indent="-342900">
              <a:buFont typeface="Arial" panose="020B0604020202020204" pitchFamily="34" charset="0"/>
              <a:buChar char="•"/>
              <a:defRPr/>
            </a:pPr>
            <a:r>
              <a:rPr lang="en-GB" dirty="0">
                <a:latin typeface="+mn-lt"/>
              </a:rPr>
              <a:t>Add more information and detail to your lead paragraph;</a:t>
            </a:r>
          </a:p>
          <a:p>
            <a:pPr marL="342900" indent="-342900">
              <a:buFont typeface="Arial" panose="020B0604020202020204" pitchFamily="34" charset="0"/>
              <a:buChar char="•"/>
              <a:defRPr/>
            </a:pPr>
            <a:r>
              <a:rPr lang="en-GB" dirty="0">
                <a:latin typeface="+mn-lt"/>
              </a:rPr>
              <a:t>Include background information, evidence, facts and quotes from people involved in or connected to the event/story;</a:t>
            </a:r>
          </a:p>
          <a:p>
            <a:pPr marL="342900" indent="-342900">
              <a:buFont typeface="Arial" panose="020B0604020202020204" pitchFamily="34" charset="0"/>
              <a:buChar char="•"/>
              <a:defRPr/>
            </a:pPr>
            <a:r>
              <a:rPr lang="en-GB" dirty="0">
                <a:latin typeface="+mn-lt"/>
              </a:rPr>
              <a:t>Continue to write in order of importance, putting the most important information in the first few paragraphs of the body section.</a:t>
            </a:r>
          </a:p>
        </p:txBody>
      </p:sp>
      <p:cxnSp>
        <p:nvCxnSpPr>
          <p:cNvPr id="25" name="Straight Connector 24"/>
          <p:cNvCxnSpPr/>
          <p:nvPr/>
        </p:nvCxnSpPr>
        <p:spPr>
          <a:xfrm>
            <a:off x="2068513" y="4395788"/>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2196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13"/>
          <p:cNvSpPr/>
          <p:nvPr/>
        </p:nvSpPr>
        <p:spPr>
          <a:xfrm>
            <a:off x="515938" y="3697288"/>
            <a:ext cx="1835150" cy="2592387"/>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defRPr/>
            </a:pPr>
            <a:r>
              <a:rPr lang="en-GB" sz="1600" dirty="0">
                <a:solidFill>
                  <a:schemeClr val="accent5">
                    <a:lumMod val="50000"/>
                  </a:schemeClr>
                </a:solidFill>
              </a:rPr>
              <a:t>This ‘Tail’ information can be useful but is not always needed. It tends to be the least important information in the report.</a:t>
            </a:r>
            <a:endParaRPr lang="en-US" sz="1600" dirty="0">
              <a:solidFill>
                <a:schemeClr val="accent5">
                  <a:lumMod val="50000"/>
                </a:schemeClr>
              </a:solidFill>
            </a:endParaRPr>
          </a:p>
        </p:txBody>
      </p:sp>
      <p:sp>
        <p:nvSpPr>
          <p:cNvPr id="16387" name="Title 20"/>
          <p:cNvSpPr>
            <a:spLocks noGrp="1"/>
          </p:cNvSpPr>
          <p:nvPr>
            <p:ph type="title"/>
          </p:nvPr>
        </p:nvSpPr>
        <p:spPr>
          <a:xfrm>
            <a:off x="423863" y="504825"/>
            <a:ext cx="8220075" cy="993775"/>
          </a:xfrm>
        </p:spPr>
        <p:txBody>
          <a:bodyPr/>
          <a:lstStyle/>
          <a:p>
            <a:pPr eaLnBrk="1" hangingPunct="1">
              <a:defRPr/>
            </a:pPr>
            <a:r>
              <a:rPr lang="en-GB" altLang="en-US" sz="3600" dirty="0">
                <a:latin typeface="+mn-lt"/>
              </a:rPr>
              <a:t>Tail</a:t>
            </a:r>
          </a:p>
        </p:txBody>
      </p:sp>
      <p:sp>
        <p:nvSpPr>
          <p:cNvPr id="2" name="Isosceles Triangle 1"/>
          <p:cNvSpPr/>
          <p:nvPr/>
        </p:nvSpPr>
        <p:spPr>
          <a:xfrm rot="10800000">
            <a:off x="627063" y="1627188"/>
            <a:ext cx="4708525" cy="4060825"/>
          </a:xfrm>
          <a:prstGeom prst="triangle">
            <a:avLst/>
          </a:prstGeom>
          <a:gradFill flip="none" rotWithShape="1">
            <a:gsLst>
              <a:gs pos="0">
                <a:srgbClr val="18A0DB">
                  <a:shade val="30000"/>
                  <a:satMod val="115000"/>
                </a:srgbClr>
              </a:gs>
              <a:gs pos="50000">
                <a:srgbClr val="18A0DB">
                  <a:shade val="67500"/>
                  <a:satMod val="115000"/>
                </a:srgbClr>
              </a:gs>
              <a:gs pos="100000">
                <a:srgbClr val="18A0DB">
                  <a:shade val="100000"/>
                  <a:satMod val="115000"/>
                </a:srgbClr>
              </a:gs>
            </a:gsLst>
            <a:lin ang="5400000" scaled="1"/>
            <a:tileRect/>
          </a:gra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4" name="Straight Connector 3"/>
          <p:cNvCxnSpPr/>
          <p:nvPr/>
        </p:nvCxnSpPr>
        <p:spPr>
          <a:xfrm flipV="1">
            <a:off x="1166813" y="2508250"/>
            <a:ext cx="3648075" cy="1905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1682750" y="3465513"/>
            <a:ext cx="2570163"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415" name="TextBox 17"/>
          <p:cNvSpPr txBox="1">
            <a:spLocks noChangeArrowheads="1"/>
          </p:cNvSpPr>
          <p:nvPr/>
        </p:nvSpPr>
        <p:spPr bwMode="auto">
          <a:xfrm>
            <a:off x="1774825" y="1812925"/>
            <a:ext cx="2293938"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Headline and </a:t>
            </a:r>
            <a:r>
              <a:rPr lang="en-GB" altLang="en-US" dirty="0" err="1">
                <a:latin typeface="+mn-lt"/>
              </a:rPr>
              <a:t>byline</a:t>
            </a:r>
            <a:endParaRPr lang="en-GB" altLang="en-US" dirty="0">
              <a:latin typeface="+mn-lt"/>
            </a:endParaRPr>
          </a:p>
        </p:txBody>
      </p:sp>
      <p:sp>
        <p:nvSpPr>
          <p:cNvPr id="17416" name="TextBox 19"/>
          <p:cNvSpPr txBox="1">
            <a:spLocks noChangeArrowheads="1"/>
          </p:cNvSpPr>
          <p:nvPr/>
        </p:nvSpPr>
        <p:spPr bwMode="auto">
          <a:xfrm>
            <a:off x="2611438" y="2840038"/>
            <a:ext cx="666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Lead</a:t>
            </a:r>
          </a:p>
        </p:txBody>
      </p:sp>
      <p:sp>
        <p:nvSpPr>
          <p:cNvPr id="17417" name="TextBox 20"/>
          <p:cNvSpPr txBox="1">
            <a:spLocks noChangeArrowheads="1"/>
          </p:cNvSpPr>
          <p:nvPr/>
        </p:nvSpPr>
        <p:spPr bwMode="auto">
          <a:xfrm>
            <a:off x="2597150" y="3697288"/>
            <a:ext cx="7302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a:defRPr/>
            </a:pPr>
            <a:r>
              <a:rPr lang="en-GB" altLang="en-US" dirty="0">
                <a:latin typeface="+mn-lt"/>
              </a:rPr>
              <a:t>Body</a:t>
            </a:r>
          </a:p>
        </p:txBody>
      </p:sp>
      <p:sp>
        <p:nvSpPr>
          <p:cNvPr id="22" name="TextBox 21"/>
          <p:cNvSpPr txBox="1"/>
          <p:nvPr/>
        </p:nvSpPr>
        <p:spPr>
          <a:xfrm>
            <a:off x="2630488" y="4591050"/>
            <a:ext cx="684212" cy="369888"/>
          </a:xfrm>
          <a:prstGeom prst="rect">
            <a:avLst/>
          </a:prstGeom>
          <a:noFill/>
          <a:ln w="28575">
            <a:solidFill>
              <a:schemeClr val="accent5">
                <a:lumMod val="50000"/>
              </a:schemeClr>
            </a:solidFill>
          </a:ln>
        </p:spPr>
        <p:txBody>
          <a:bodyPr>
            <a:spAutoFit/>
          </a:bodyPr>
          <a:lstStyle/>
          <a:p>
            <a:pPr algn="ctr">
              <a:defRPr/>
            </a:pPr>
            <a:r>
              <a:rPr lang="en-GB" dirty="0">
                <a:solidFill>
                  <a:schemeClr val="bg1"/>
                </a:solidFill>
                <a:latin typeface="+mn-lt"/>
              </a:rPr>
              <a:t>Tail</a:t>
            </a:r>
          </a:p>
        </p:txBody>
      </p:sp>
      <p:cxnSp>
        <p:nvCxnSpPr>
          <p:cNvPr id="5" name="Straight Connector 4"/>
          <p:cNvCxnSpPr/>
          <p:nvPr/>
        </p:nvCxnSpPr>
        <p:spPr>
          <a:xfrm>
            <a:off x="3294063" y="4591050"/>
            <a:ext cx="21066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5400675" y="1619250"/>
            <a:ext cx="3057525" cy="4621213"/>
          </a:xfrm>
          <a:prstGeom prst="rect">
            <a:avLst/>
          </a:prstGeom>
          <a:noFill/>
          <a:ln w="28575">
            <a:solidFill>
              <a:schemeClr val="accent5">
                <a:lumMod val="50000"/>
              </a:schemeClr>
            </a:solidFill>
          </a:ln>
        </p:spPr>
        <p:txBody>
          <a:bodyPr lIns="108000" tIns="108000" rIns="108000" bIns="108000">
            <a:spAutoFit/>
          </a:bodyPr>
          <a:lstStyle/>
          <a:p>
            <a:pPr>
              <a:defRPr/>
            </a:pPr>
            <a:r>
              <a:rPr lang="en-GB" dirty="0">
                <a:latin typeface="+mn-lt"/>
              </a:rPr>
              <a:t>For a good tail section:</a:t>
            </a:r>
          </a:p>
          <a:p>
            <a:pPr marL="342900" indent="-342900">
              <a:buFont typeface="Arial" panose="020B0604020202020204" pitchFamily="34" charset="0"/>
              <a:buChar char="•"/>
              <a:defRPr/>
            </a:pPr>
            <a:r>
              <a:rPr lang="en-GB" dirty="0">
                <a:latin typeface="+mn-lt"/>
              </a:rPr>
              <a:t>Give the reader the opportunity to gain additional information if they are particularly interested in the topic of the news report;</a:t>
            </a:r>
          </a:p>
          <a:p>
            <a:pPr marL="342900" indent="-342900">
              <a:buFont typeface="Arial" panose="020B0604020202020204" pitchFamily="34" charset="0"/>
              <a:buChar char="•"/>
              <a:defRPr/>
            </a:pPr>
            <a:r>
              <a:rPr lang="en-GB" dirty="0">
                <a:latin typeface="+mn-lt"/>
              </a:rPr>
              <a:t>Include links to previous news reports or useful websites;</a:t>
            </a:r>
          </a:p>
          <a:p>
            <a:pPr marL="342900" indent="-342900">
              <a:buFont typeface="Arial" panose="020B0604020202020204" pitchFamily="34" charset="0"/>
              <a:buChar char="•"/>
              <a:defRPr/>
            </a:pPr>
            <a:r>
              <a:rPr lang="en-GB" dirty="0">
                <a:latin typeface="+mn-lt"/>
              </a:rPr>
              <a:t>Include a final quote from a witness or expert that helps to sum up the story or that could hint at what might happen next.</a:t>
            </a:r>
          </a:p>
        </p:txBody>
      </p:sp>
      <p:cxnSp>
        <p:nvCxnSpPr>
          <p:cNvPr id="25" name="Straight Connector 24"/>
          <p:cNvCxnSpPr/>
          <p:nvPr/>
        </p:nvCxnSpPr>
        <p:spPr>
          <a:xfrm>
            <a:off x="2227263" y="4395788"/>
            <a:ext cx="1497012" cy="7937"/>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61422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20"/>
          <p:cNvSpPr>
            <a:spLocks noGrp="1"/>
          </p:cNvSpPr>
          <p:nvPr>
            <p:ph type="title"/>
          </p:nvPr>
        </p:nvSpPr>
        <p:spPr>
          <a:xfrm>
            <a:off x="423863" y="425450"/>
            <a:ext cx="6762750" cy="820738"/>
          </a:xfrm>
        </p:spPr>
        <p:txBody>
          <a:bodyPr/>
          <a:lstStyle/>
          <a:p>
            <a:pPr eaLnBrk="1" hangingPunct="1">
              <a:defRPr/>
            </a:pPr>
            <a:r>
              <a:rPr lang="en-GB" altLang="en-US" sz="3600" dirty="0">
                <a:latin typeface="+mn-lt"/>
              </a:rPr>
              <a:t>Example</a:t>
            </a:r>
          </a:p>
        </p:txBody>
      </p:sp>
      <p:sp>
        <p:nvSpPr>
          <p:cNvPr id="18435" name="TextBox 12"/>
          <p:cNvSpPr txBox="1">
            <a:spLocks noChangeArrowheads="1"/>
          </p:cNvSpPr>
          <p:nvPr/>
        </p:nvSpPr>
        <p:spPr bwMode="auto">
          <a:xfrm>
            <a:off x="933450" y="1574800"/>
            <a:ext cx="5786438" cy="508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US" altLang="en-US" sz="1500" dirty="0">
                <a:latin typeface="+mn-lt"/>
              </a:rPr>
              <a:t>A small group of Year 5 students from </a:t>
            </a:r>
            <a:r>
              <a:rPr lang="en-US" altLang="en-US" sz="1500" dirty="0" err="1">
                <a:latin typeface="+mn-lt"/>
              </a:rPr>
              <a:t>Arkwood</a:t>
            </a:r>
            <a:r>
              <a:rPr lang="en-US" altLang="en-US" sz="1500" dirty="0">
                <a:latin typeface="+mn-lt"/>
              </a:rPr>
              <a:t> Primary School have created a brilliant plan to raise money for a local charity that assists people in the community. Following a visit to the school from a charity representative, the students set out to create a way of raising much needed funds. </a:t>
            </a:r>
          </a:p>
          <a:p>
            <a:pPr>
              <a:defRPr/>
            </a:pPr>
            <a:endParaRPr lang="en-US" altLang="en-US" sz="1500" dirty="0">
              <a:latin typeface="+mn-lt"/>
            </a:endParaRPr>
          </a:p>
          <a:p>
            <a:pPr>
              <a:defRPr/>
            </a:pPr>
            <a:r>
              <a:rPr lang="en-US" altLang="en-US" sz="1500" dirty="0">
                <a:latin typeface="+mn-lt"/>
              </a:rPr>
              <a:t>The students presented the fundraising idea to school principal </a:t>
            </a:r>
            <a:r>
              <a:rPr lang="en-US" altLang="en-US" sz="1500" dirty="0" err="1">
                <a:latin typeface="+mn-lt"/>
              </a:rPr>
              <a:t>Mrs</a:t>
            </a:r>
            <a:r>
              <a:rPr lang="en-US" altLang="en-US" sz="1500" dirty="0">
                <a:latin typeface="+mn-lt"/>
              </a:rPr>
              <a:t> Justine Knight, who saw great potential in the plan to sell produce from the school’s vegetable garden to local restaurants and, in turn, raise money for the local charity. She stated that ‘the children have displayed a true sense of community in their fundraising plan.’ Following a meeting with teachers, it is hoped that the students can begin to implement the four phase plan. ‘The school would support students wholly in the fund raising venture,’ </a:t>
            </a:r>
            <a:r>
              <a:rPr lang="en-US" altLang="en-US" sz="1500" dirty="0" err="1">
                <a:latin typeface="+mn-lt"/>
              </a:rPr>
              <a:t>Mrs</a:t>
            </a:r>
            <a:r>
              <a:rPr lang="en-US" altLang="en-US" sz="1500" dirty="0">
                <a:latin typeface="+mn-lt"/>
              </a:rPr>
              <a:t> Knight added.</a:t>
            </a:r>
          </a:p>
          <a:p>
            <a:pPr>
              <a:defRPr/>
            </a:pPr>
            <a:endParaRPr lang="en-US" altLang="en-US" sz="1500" dirty="0">
              <a:latin typeface="+mn-lt"/>
            </a:endParaRPr>
          </a:p>
          <a:p>
            <a:pPr>
              <a:defRPr/>
            </a:pPr>
            <a:r>
              <a:rPr lang="en-US" altLang="en-US" sz="1500" dirty="0">
                <a:latin typeface="+mn-lt"/>
              </a:rPr>
              <a:t>The school plans to sell the garden produce to two local restaurants, beginning in early September. For more information on this fundraising plan, visit the </a:t>
            </a:r>
            <a:r>
              <a:rPr lang="en-US" altLang="en-US" sz="1500" dirty="0" err="1">
                <a:latin typeface="+mn-lt"/>
              </a:rPr>
              <a:t>Arkwood</a:t>
            </a:r>
            <a:r>
              <a:rPr lang="en-US" altLang="en-US" sz="1500" dirty="0">
                <a:latin typeface="+mn-lt"/>
              </a:rPr>
              <a:t> Primary School website (</a:t>
            </a:r>
            <a:r>
              <a:rPr lang="en-US" altLang="en-US" sz="1500" i="1" dirty="0">
                <a:latin typeface="+mn-lt"/>
                <a:hlinkClick r:id="rId2"/>
              </a:rPr>
              <a:t>www.arkwood.sch.com</a:t>
            </a:r>
            <a:r>
              <a:rPr lang="en-US" altLang="en-US" sz="1500" dirty="0">
                <a:latin typeface="+mn-lt"/>
              </a:rPr>
              <a:t>).</a:t>
            </a:r>
          </a:p>
          <a:p>
            <a:pPr>
              <a:defRPr/>
            </a:pPr>
            <a:endParaRPr lang="en-GB" altLang="en-US" sz="1600" dirty="0">
              <a:latin typeface="Stick&amp;BallRegular" pitchFamily="2" charset="0"/>
            </a:endParaRPr>
          </a:p>
        </p:txBody>
      </p:sp>
      <p:sp>
        <p:nvSpPr>
          <p:cNvPr id="18436" name="TextBox 14"/>
          <p:cNvSpPr txBox="1">
            <a:spLocks noChangeArrowheads="1"/>
          </p:cNvSpPr>
          <p:nvPr/>
        </p:nvSpPr>
        <p:spPr bwMode="auto">
          <a:xfrm>
            <a:off x="646113" y="1077913"/>
            <a:ext cx="5995987"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txBody>
          <a:bodyPr lIns="108000" tIns="108000" rIns="108000" bIns="108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GB" altLang="en-US" dirty="0">
                <a:latin typeface="+mn-lt"/>
              </a:rPr>
              <a:t>School Children Raise Funds for Local Charity</a:t>
            </a:r>
          </a:p>
          <a:p>
            <a:pPr>
              <a:defRPr/>
            </a:pPr>
            <a:r>
              <a:rPr lang="en-GB" altLang="en-US" sz="1200" dirty="0">
                <a:latin typeface="+mn-lt"/>
              </a:rPr>
              <a:t>Frances </a:t>
            </a:r>
            <a:r>
              <a:rPr lang="en-GB" altLang="en-US" sz="1200" dirty="0" err="1">
                <a:latin typeface="+mn-lt"/>
              </a:rPr>
              <a:t>Trackall</a:t>
            </a:r>
            <a:r>
              <a:rPr lang="en-GB" altLang="en-US" sz="1200" dirty="0">
                <a:latin typeface="+mn-lt"/>
              </a:rPr>
              <a:t>, Education reporter</a:t>
            </a:r>
          </a:p>
          <a:p>
            <a:pPr>
              <a:defRPr/>
            </a:pPr>
            <a:endParaRPr lang="en-GB" altLang="en-US" sz="1600" dirty="0">
              <a:latin typeface="Stick&amp;BallRegular" pitchFamily="2" charset="0"/>
            </a:endParaRPr>
          </a:p>
        </p:txBody>
      </p:sp>
      <p:sp>
        <p:nvSpPr>
          <p:cNvPr id="16" name="Rectangle: Rounded Corners 15"/>
          <p:cNvSpPr/>
          <p:nvPr/>
        </p:nvSpPr>
        <p:spPr>
          <a:xfrm>
            <a:off x="7332663" y="849313"/>
            <a:ext cx="1249362" cy="414337"/>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headline</a:t>
            </a:r>
            <a:endParaRPr lang="en-US" dirty="0">
              <a:solidFill>
                <a:schemeClr val="accent5">
                  <a:lumMod val="50000"/>
                </a:schemeClr>
              </a:solidFill>
            </a:endParaRPr>
          </a:p>
        </p:txBody>
      </p:sp>
      <p:sp>
        <p:nvSpPr>
          <p:cNvPr id="17" name="Rectangle: Rounded Corners 16"/>
          <p:cNvSpPr/>
          <p:nvPr/>
        </p:nvSpPr>
        <p:spPr>
          <a:xfrm>
            <a:off x="7332663" y="1428750"/>
            <a:ext cx="1249362" cy="414338"/>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err="1">
                <a:solidFill>
                  <a:schemeClr val="accent5">
                    <a:lumMod val="50000"/>
                  </a:schemeClr>
                </a:solidFill>
              </a:rPr>
              <a:t>byline</a:t>
            </a:r>
            <a:endParaRPr lang="en-US" dirty="0">
              <a:solidFill>
                <a:schemeClr val="accent5">
                  <a:lumMod val="50000"/>
                </a:schemeClr>
              </a:solidFill>
            </a:endParaRPr>
          </a:p>
        </p:txBody>
      </p:sp>
      <p:sp>
        <p:nvSpPr>
          <p:cNvPr id="19" name="Rectangle: Rounded Corners 18"/>
          <p:cNvSpPr/>
          <p:nvPr/>
        </p:nvSpPr>
        <p:spPr>
          <a:xfrm>
            <a:off x="7332663" y="2100263"/>
            <a:ext cx="1249362" cy="414337"/>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lead</a:t>
            </a:r>
            <a:endParaRPr lang="en-US" dirty="0">
              <a:solidFill>
                <a:schemeClr val="accent5">
                  <a:lumMod val="50000"/>
                </a:schemeClr>
              </a:solidFill>
            </a:endParaRPr>
          </a:p>
        </p:txBody>
      </p:sp>
      <p:sp>
        <p:nvSpPr>
          <p:cNvPr id="23" name="Rectangle: Rounded Corners 22"/>
          <p:cNvSpPr/>
          <p:nvPr/>
        </p:nvSpPr>
        <p:spPr>
          <a:xfrm>
            <a:off x="7332663" y="3651250"/>
            <a:ext cx="1249362" cy="414338"/>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body</a:t>
            </a:r>
            <a:endParaRPr lang="en-US" dirty="0">
              <a:solidFill>
                <a:schemeClr val="accent5">
                  <a:lumMod val="50000"/>
                </a:schemeClr>
              </a:solidFill>
            </a:endParaRPr>
          </a:p>
        </p:txBody>
      </p:sp>
      <p:sp>
        <p:nvSpPr>
          <p:cNvPr id="24" name="Rectangle: Rounded Corners 23"/>
          <p:cNvSpPr/>
          <p:nvPr/>
        </p:nvSpPr>
        <p:spPr>
          <a:xfrm>
            <a:off x="7332663" y="5354638"/>
            <a:ext cx="1249362" cy="414337"/>
          </a:xfrm>
          <a:prstGeom prst="roundRect">
            <a:avLst/>
          </a:prstGeom>
          <a:solidFill>
            <a:schemeClr val="bg1"/>
          </a:solid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ctr">
              <a:defRPr/>
            </a:pPr>
            <a:r>
              <a:rPr lang="en-GB" dirty="0">
                <a:solidFill>
                  <a:schemeClr val="accent5">
                    <a:lumMod val="50000"/>
                  </a:schemeClr>
                </a:solidFill>
              </a:rPr>
              <a:t>tail</a:t>
            </a:r>
            <a:endParaRPr lang="en-US" dirty="0">
              <a:solidFill>
                <a:schemeClr val="accent5">
                  <a:lumMod val="50000"/>
                </a:schemeClr>
              </a:solidFill>
            </a:endParaRPr>
          </a:p>
        </p:txBody>
      </p:sp>
      <p:cxnSp>
        <p:nvCxnSpPr>
          <p:cNvPr id="7" name="Straight Connector 6"/>
          <p:cNvCxnSpPr/>
          <p:nvPr/>
        </p:nvCxnSpPr>
        <p:spPr>
          <a:xfrm>
            <a:off x="6669088" y="1165225"/>
            <a:ext cx="2270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6669088" y="1428750"/>
            <a:ext cx="2270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6886575" y="1165225"/>
            <a:ext cx="58738" cy="4824413"/>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6669088" y="1577975"/>
            <a:ext cx="227012"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677025" y="2760663"/>
            <a:ext cx="227013"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6719888" y="5360988"/>
            <a:ext cx="225425"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6732588" y="5981700"/>
            <a:ext cx="225425" cy="0"/>
          </a:xfrm>
          <a:prstGeom prst="line">
            <a:avLst/>
          </a:prstGeom>
          <a:ln w="28575">
            <a:solidFill>
              <a:schemeClr val="accent5">
                <a:lumMod val="50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flipH="1">
            <a:off x="6958013" y="1165225"/>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a:xfrm flipH="1">
            <a:off x="6945313" y="1508125"/>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p:nvPr/>
        </p:nvCxnSpPr>
        <p:spPr>
          <a:xfrm flipH="1">
            <a:off x="6958013" y="2179638"/>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flipH="1">
            <a:off x="6958013" y="3865563"/>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flipH="1">
            <a:off x="6958013" y="5568950"/>
            <a:ext cx="374650" cy="0"/>
          </a:xfrm>
          <a:prstGeom prst="straightConnector1">
            <a:avLst/>
          </a:prstGeom>
          <a:ln w="28575">
            <a:solidFill>
              <a:schemeClr val="accent5">
                <a:lumMod val="50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700083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500"/>
                                        <p:tgtEl>
                                          <p:spTgt spid="3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500"/>
                                        <p:tgtEl>
                                          <p:spTgt spid="3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500"/>
                                        <p:tgtEl>
                                          <p:spTgt spid="4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457200" y="479425"/>
            <a:ext cx="8220075" cy="993775"/>
          </a:xfrm>
        </p:spPr>
        <p:txBody>
          <a:bodyPr/>
          <a:lstStyle/>
          <a:p>
            <a:pPr eaLnBrk="1" hangingPunct="1">
              <a:defRPr/>
            </a:pPr>
            <a:r>
              <a:rPr lang="en-GB" altLang="en-US" sz="3600" dirty="0">
                <a:latin typeface="+mn-lt"/>
              </a:rPr>
              <a:t>Get It Right!</a:t>
            </a:r>
          </a:p>
        </p:txBody>
      </p:sp>
      <p:sp>
        <p:nvSpPr>
          <p:cNvPr id="10" name="Rectangle: Rounded Corners 9"/>
          <p:cNvSpPr/>
          <p:nvPr/>
        </p:nvSpPr>
        <p:spPr>
          <a:xfrm>
            <a:off x="755650" y="1960563"/>
            <a:ext cx="2865438" cy="150495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Keep your most important information near the top of the report;</a:t>
            </a:r>
          </a:p>
        </p:txBody>
      </p:sp>
      <p:sp>
        <p:nvSpPr>
          <p:cNvPr id="19460" name="Rectangle 7"/>
          <p:cNvSpPr>
            <a:spLocks noChangeArrowheads="1"/>
          </p:cNvSpPr>
          <p:nvPr/>
        </p:nvSpPr>
        <p:spPr bwMode="auto">
          <a:xfrm>
            <a:off x="755650" y="136366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defRPr/>
            </a:pPr>
            <a:r>
              <a:rPr lang="en-GB" altLang="en-US" dirty="0">
                <a:latin typeface="+mn-lt"/>
              </a:rPr>
              <a:t>For a GREAT newspaper report you need to:</a:t>
            </a:r>
          </a:p>
        </p:txBody>
      </p:sp>
      <p:sp>
        <p:nvSpPr>
          <p:cNvPr id="9" name="Rectangle: Rounded Corners 8"/>
          <p:cNvSpPr/>
          <p:nvPr/>
        </p:nvSpPr>
        <p:spPr>
          <a:xfrm>
            <a:off x="5522913" y="1960563"/>
            <a:ext cx="2865437" cy="150495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Cut out the less important sections from the bottom of the report if it ends up being too long;</a:t>
            </a:r>
          </a:p>
        </p:txBody>
      </p:sp>
      <p:sp>
        <p:nvSpPr>
          <p:cNvPr id="11" name="Rectangle: Rounded Corners 10"/>
          <p:cNvSpPr/>
          <p:nvPr/>
        </p:nvSpPr>
        <p:spPr>
          <a:xfrm>
            <a:off x="755650" y="4452938"/>
            <a:ext cx="2865438" cy="150495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Keep your sentences short and punchy, so that the report is interesting to your reader;</a:t>
            </a:r>
          </a:p>
        </p:txBody>
      </p:sp>
      <p:sp>
        <p:nvSpPr>
          <p:cNvPr id="12" name="Rectangle: Rounded Corners 11"/>
          <p:cNvSpPr/>
          <p:nvPr/>
        </p:nvSpPr>
        <p:spPr>
          <a:xfrm>
            <a:off x="5551488" y="4452938"/>
            <a:ext cx="2865437" cy="1504950"/>
          </a:xfrm>
          <a:prstGeom prst="roundRect">
            <a:avLst/>
          </a:prstGeom>
          <a:noFill/>
          <a:ln w="25400">
            <a:solidFill>
              <a:schemeClr val="accent5">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lIns="108000" tIns="72000" rIns="108000" bIns="72000" anchor="ctr"/>
          <a:lstStyle/>
          <a:p>
            <a:pPr algn="ctr">
              <a:defRPr/>
            </a:pPr>
            <a:r>
              <a:rPr lang="en-GB" dirty="0">
                <a:solidFill>
                  <a:schemeClr val="tx1"/>
                </a:solidFill>
              </a:rPr>
              <a:t>Check your spelling and your facts…and check them again!</a:t>
            </a:r>
          </a:p>
        </p:txBody>
      </p:sp>
      <p:pic>
        <p:nvPicPr>
          <p:cNvPr id="18440"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81350" y="2562225"/>
            <a:ext cx="2782888" cy="2798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46113" y="3221038"/>
            <a:ext cx="1468437"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2"/>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54838" y="3209925"/>
            <a:ext cx="1692275" cy="1431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63557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496" y="260648"/>
            <a:ext cx="9074380" cy="57606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898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17543"/>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a:t>
            </a:r>
            <a:r>
              <a:rPr lang="en-GB" dirty="0"/>
              <a:t>2</a:t>
            </a:r>
          </a:p>
        </p:txBody>
      </p:sp>
      <p:sp>
        <p:nvSpPr>
          <p:cNvPr id="5" name="TextBox 4"/>
          <p:cNvSpPr txBox="1"/>
          <p:nvPr/>
        </p:nvSpPr>
        <p:spPr>
          <a:xfrm>
            <a:off x="304891" y="1700808"/>
            <a:ext cx="8480358" cy="1938992"/>
          </a:xfrm>
          <a:prstGeom prst="rect">
            <a:avLst/>
          </a:prstGeom>
          <a:noFill/>
        </p:spPr>
        <p:txBody>
          <a:bodyPr wrap="square" rtlCol="0">
            <a:spAutoFit/>
          </a:bodyPr>
          <a:lstStyle/>
          <a:p>
            <a:pPr algn="ctr"/>
            <a:r>
              <a:rPr lang="en-GB" sz="2000" dirty="0" smtClean="0"/>
              <a:t>Start writing! Have a go at beginning to draft your newspaper report. </a:t>
            </a:r>
          </a:p>
          <a:p>
            <a:pPr algn="ctr"/>
            <a:r>
              <a:rPr lang="en-GB" sz="2000" dirty="0" smtClean="0"/>
              <a:t>On the next slide, I’ve shared an example of a good newspaper report that has all of the features labelled on there. Use this for inspiration!</a:t>
            </a:r>
          </a:p>
          <a:p>
            <a:pPr algn="ctr"/>
            <a:endParaRPr lang="en-GB" sz="2000" dirty="0"/>
          </a:p>
          <a:p>
            <a:pPr algn="ctr"/>
            <a:r>
              <a:rPr lang="en-GB" sz="2000" dirty="0" smtClean="0"/>
              <a:t>This may take your longer than the week to draft, edit and be finished with – but that’s completely fine!</a:t>
            </a:r>
            <a:endParaRPr lang="en-GB" sz="2000" dirty="0"/>
          </a:p>
        </p:txBody>
      </p:sp>
    </p:spTree>
    <p:extLst>
      <p:ext uri="{BB962C8B-B14F-4D97-AF65-F5344CB8AC3E}">
        <p14:creationId xmlns:p14="http://schemas.microsoft.com/office/powerpoint/2010/main" val="26071014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974511" y="-600538"/>
            <a:ext cx="6801296" cy="80265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903716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30270" y="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English Learning – Task 3</a:t>
            </a:r>
            <a:endParaRPr lang="en-GB" dirty="0"/>
          </a:p>
        </p:txBody>
      </p:sp>
      <p:sp>
        <p:nvSpPr>
          <p:cNvPr id="5" name="TextBox 4"/>
          <p:cNvSpPr txBox="1"/>
          <p:nvPr/>
        </p:nvSpPr>
        <p:spPr>
          <a:xfrm>
            <a:off x="271099" y="5877272"/>
            <a:ext cx="8568952" cy="923330"/>
          </a:xfrm>
          <a:prstGeom prst="rect">
            <a:avLst/>
          </a:prstGeom>
          <a:noFill/>
        </p:spPr>
        <p:txBody>
          <a:bodyPr wrap="square" rtlCol="0">
            <a:spAutoFit/>
          </a:bodyPr>
          <a:lstStyle/>
          <a:p>
            <a:pPr algn="ctr"/>
            <a:r>
              <a:rPr lang="en-GB" dirty="0" smtClean="0"/>
              <a:t>Practise and try to learn the words on the ‘example words’. We usually do 10 in class so you can either chunk this into smaller groups to learn through the week or learn all of them together.</a:t>
            </a:r>
            <a:endParaRPr lang="en-GB"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9125" y="1090613"/>
            <a:ext cx="7905750" cy="46767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48435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0648"/>
            <a:ext cx="8699015" cy="53285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788024" y="1196752"/>
            <a:ext cx="3830377" cy="707886"/>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GB" sz="2000" dirty="0" smtClean="0"/>
              <a:t>Here are the new small steps for this area for maths!</a:t>
            </a:r>
            <a:endParaRPr lang="en-GB" sz="2000" dirty="0"/>
          </a:p>
        </p:txBody>
      </p:sp>
    </p:spTree>
    <p:extLst>
      <p:ext uri="{BB962C8B-B14F-4D97-AF65-F5344CB8AC3E}">
        <p14:creationId xmlns:p14="http://schemas.microsoft.com/office/powerpoint/2010/main" val="1276503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1</a:t>
            </a:r>
            <a:endParaRPr lang="en-GB" dirty="0"/>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268760"/>
            <a:ext cx="3881059" cy="4032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4572000" y="1412776"/>
            <a:ext cx="4176464" cy="3539430"/>
          </a:xfrm>
          <a:prstGeom prst="rect">
            <a:avLst/>
          </a:prstGeom>
          <a:noFill/>
        </p:spPr>
        <p:txBody>
          <a:bodyPr wrap="square" rtlCol="0">
            <a:spAutoFit/>
          </a:bodyPr>
          <a:lstStyle/>
          <a:p>
            <a:pPr algn="ctr"/>
            <a:r>
              <a:rPr lang="en-GB" sz="2800" dirty="0" smtClean="0"/>
              <a:t>Complete the homework task of ‘Measuring Angles’.</a:t>
            </a:r>
          </a:p>
          <a:p>
            <a:pPr algn="ctr"/>
            <a:endParaRPr lang="en-GB" sz="2800" dirty="0"/>
          </a:p>
          <a:p>
            <a:pPr algn="ctr"/>
            <a:r>
              <a:rPr lang="en-GB" sz="2800" dirty="0" smtClean="0"/>
              <a:t>There are some other tasks set on </a:t>
            </a:r>
            <a:r>
              <a:rPr lang="en-GB" sz="2800" dirty="0" err="1" smtClean="0"/>
              <a:t>mymaths</a:t>
            </a:r>
            <a:r>
              <a:rPr lang="en-GB" sz="2800" dirty="0" smtClean="0"/>
              <a:t> that you can do prior to this which are from years 3 and 4 to use as a recap task.</a:t>
            </a:r>
            <a:endParaRPr lang="en-GB" sz="2800" dirty="0"/>
          </a:p>
        </p:txBody>
      </p:sp>
    </p:spTree>
    <p:extLst>
      <p:ext uri="{BB962C8B-B14F-4D97-AF65-F5344CB8AC3E}">
        <p14:creationId xmlns:p14="http://schemas.microsoft.com/office/powerpoint/2010/main" val="250604745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2</a:t>
            </a:r>
            <a:endParaRPr lang="en-GB" sz="4000"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3648" y="754970"/>
            <a:ext cx="5544616" cy="1480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224" y="4367088"/>
            <a:ext cx="8026272" cy="2490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03648" y="2270072"/>
            <a:ext cx="5544616" cy="19922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09054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2</a:t>
            </a:r>
            <a:endParaRPr lang="en-GB" sz="4000"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1052736"/>
            <a:ext cx="3907573" cy="55022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1109663"/>
            <a:ext cx="3600400" cy="5445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83363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a:t>
            </a:r>
            <a:endParaRPr lang="en-GB"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079440"/>
            <a:ext cx="3701661" cy="540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t="-1" b="11881"/>
          <a:stretch/>
        </p:blipFill>
        <p:spPr bwMode="auto">
          <a:xfrm>
            <a:off x="4109647" y="1095464"/>
            <a:ext cx="3744416" cy="48030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8199376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231807"/>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Topic</a:t>
            </a:r>
            <a:endParaRPr lang="en-GB" dirty="0"/>
          </a:p>
          <a:p>
            <a:endParaRPr lang="en-GB" dirty="0"/>
          </a:p>
        </p:txBody>
      </p:sp>
      <p:sp>
        <p:nvSpPr>
          <p:cNvPr id="8" name="Content Placeholder 7"/>
          <p:cNvSpPr>
            <a:spLocks noGrp="1"/>
          </p:cNvSpPr>
          <p:nvPr>
            <p:ph idx="1"/>
          </p:nvPr>
        </p:nvSpPr>
        <p:spPr>
          <a:xfrm>
            <a:off x="251520" y="1124744"/>
            <a:ext cx="8640959" cy="5544616"/>
          </a:xfrm>
        </p:spPr>
        <p:txBody>
          <a:bodyPr>
            <a:normAutofit/>
          </a:bodyPr>
          <a:lstStyle/>
          <a:p>
            <a:pPr marL="0" indent="0" algn="ctr">
              <a:buNone/>
            </a:pPr>
            <a:endParaRPr lang="en-GB" sz="2000" dirty="0" smtClean="0"/>
          </a:p>
          <a:p>
            <a:endParaRPr lang="en-GB" sz="2000" dirty="0" smtClean="0"/>
          </a:p>
          <a:p>
            <a:endParaRPr lang="en-GB" sz="2000"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4345" y="2708307"/>
            <a:ext cx="3007576" cy="4149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51920" y="2720352"/>
            <a:ext cx="3025655" cy="41376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77575" y="2720352"/>
            <a:ext cx="1599618" cy="21061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51520" y="692696"/>
            <a:ext cx="8640960" cy="1754326"/>
          </a:xfrm>
          <a:prstGeom prst="rect">
            <a:avLst/>
          </a:prstGeom>
          <a:noFill/>
        </p:spPr>
        <p:txBody>
          <a:bodyPr wrap="square" rtlCol="0">
            <a:spAutoFit/>
          </a:bodyPr>
          <a:lstStyle/>
          <a:p>
            <a:r>
              <a:rPr lang="en-GB" dirty="0" smtClean="0"/>
              <a:t>Put the timeline in the correct order! </a:t>
            </a:r>
          </a:p>
          <a:p>
            <a:r>
              <a:rPr lang="en-GB" dirty="0" smtClean="0"/>
              <a:t>You can either print out this page and cut/stick them together or you can just copy them onto paper.</a:t>
            </a:r>
          </a:p>
          <a:p>
            <a:endParaRPr lang="en-GB" dirty="0"/>
          </a:p>
          <a:p>
            <a:r>
              <a:rPr lang="en-GB" dirty="0" smtClean="0"/>
              <a:t>Bonus task – Any words you’re unsure of, find out what they mean! Think about the words ‘missionary’ and ‘Lindisfarne’.</a:t>
            </a:r>
          </a:p>
        </p:txBody>
      </p:sp>
    </p:spTree>
    <p:extLst>
      <p:ext uri="{BB962C8B-B14F-4D97-AF65-F5344CB8AC3E}">
        <p14:creationId xmlns:p14="http://schemas.microsoft.com/office/powerpoint/2010/main" val="15873944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2 ANSWERS</a:t>
            </a:r>
            <a:endParaRPr lang="en-GB" dirty="0"/>
          </a:p>
        </p:txBody>
      </p:sp>
      <p:pic>
        <p:nvPicPr>
          <p:cNvPr id="15"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7242"/>
            <a:ext cx="5544616" cy="14808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262293"/>
            <a:ext cx="8026272" cy="24909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7"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68" y="2248102"/>
            <a:ext cx="5544616" cy="19922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5573784" y="1030492"/>
            <a:ext cx="3390704" cy="461665"/>
          </a:xfrm>
          <a:prstGeom prst="rect">
            <a:avLst/>
          </a:prstGeom>
          <a:noFill/>
        </p:spPr>
        <p:txBody>
          <a:bodyPr wrap="square" rtlCol="0">
            <a:spAutoFit/>
          </a:bodyPr>
          <a:lstStyle/>
          <a:p>
            <a:pPr algn="ctr"/>
            <a:r>
              <a:rPr lang="en-GB" sz="2400" dirty="0" smtClean="0">
                <a:solidFill>
                  <a:srgbClr val="FF0000"/>
                </a:solidFill>
              </a:rPr>
              <a:t>A, D, C, B</a:t>
            </a:r>
            <a:endParaRPr lang="en-GB" sz="2400" dirty="0">
              <a:solidFill>
                <a:srgbClr val="FF0000"/>
              </a:solidFill>
            </a:endParaRPr>
          </a:p>
        </p:txBody>
      </p:sp>
      <p:sp>
        <p:nvSpPr>
          <p:cNvPr id="18" name="TextBox 17"/>
          <p:cNvSpPr txBox="1"/>
          <p:nvPr/>
        </p:nvSpPr>
        <p:spPr>
          <a:xfrm>
            <a:off x="5544616" y="4309870"/>
            <a:ext cx="3390704" cy="584775"/>
          </a:xfrm>
          <a:prstGeom prst="rect">
            <a:avLst/>
          </a:prstGeom>
          <a:noFill/>
        </p:spPr>
        <p:txBody>
          <a:bodyPr wrap="square" rtlCol="0">
            <a:spAutoFit/>
          </a:bodyPr>
          <a:lstStyle/>
          <a:p>
            <a:pPr algn="ctr"/>
            <a:r>
              <a:rPr lang="en-GB" sz="1600" dirty="0" smtClean="0">
                <a:solidFill>
                  <a:srgbClr val="FF0000"/>
                </a:solidFill>
              </a:rPr>
              <a:t>Same – all angles are smaller than a right angle (90 degrees).</a:t>
            </a:r>
            <a:endParaRPr lang="en-GB" sz="1600" dirty="0">
              <a:solidFill>
                <a:srgbClr val="FF0000"/>
              </a:solidFill>
            </a:endParaRPr>
          </a:p>
        </p:txBody>
      </p:sp>
      <p:sp>
        <p:nvSpPr>
          <p:cNvPr id="19" name="TextBox 18"/>
          <p:cNvSpPr txBox="1"/>
          <p:nvPr/>
        </p:nvSpPr>
        <p:spPr>
          <a:xfrm>
            <a:off x="5436096" y="6166957"/>
            <a:ext cx="3390704" cy="584775"/>
          </a:xfrm>
          <a:prstGeom prst="rect">
            <a:avLst/>
          </a:prstGeom>
          <a:noFill/>
        </p:spPr>
        <p:txBody>
          <a:bodyPr wrap="square" rtlCol="0">
            <a:spAutoFit/>
          </a:bodyPr>
          <a:lstStyle/>
          <a:p>
            <a:pPr algn="ctr"/>
            <a:r>
              <a:rPr lang="en-GB" sz="1600" dirty="0" smtClean="0">
                <a:solidFill>
                  <a:srgbClr val="FF0000"/>
                </a:solidFill>
              </a:rPr>
              <a:t>Same – all angles are smaller than a right angle (90 degrees).</a:t>
            </a:r>
            <a:endParaRPr lang="en-GB" sz="1600" dirty="0">
              <a:solidFill>
                <a:srgbClr val="FF0000"/>
              </a:solidFill>
            </a:endParaRPr>
          </a:p>
        </p:txBody>
      </p:sp>
    </p:spTree>
    <p:extLst>
      <p:ext uri="{BB962C8B-B14F-4D97-AF65-F5344CB8AC3E}">
        <p14:creationId xmlns:p14="http://schemas.microsoft.com/office/powerpoint/2010/main" val="92179335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43408"/>
            <a:ext cx="8229600" cy="1143000"/>
          </a:xfrm>
        </p:spPr>
        <p:txBody>
          <a:bodyPr>
            <a:normAutofit/>
          </a:bodyPr>
          <a:lstStyle/>
          <a:p>
            <a:r>
              <a:rPr lang="en-GB" sz="4000" dirty="0" smtClean="0"/>
              <a:t>Maths Learning - Task 2</a:t>
            </a:r>
            <a:endParaRPr lang="en-GB" sz="4000"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255" y="764704"/>
            <a:ext cx="4514850" cy="4219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45105" y="2286000"/>
            <a:ext cx="4543425" cy="4572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7346594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171400"/>
            <a:ext cx="8229600" cy="1143000"/>
          </a:xfrm>
        </p:spPr>
        <p:txBody>
          <a:bodyPr/>
          <a:lstStyle/>
          <a:p>
            <a:r>
              <a:rPr lang="en-GB" dirty="0" smtClean="0"/>
              <a:t>Maths Learning – Task 3 ANSWERS</a:t>
            </a:r>
            <a:endParaRPr lang="en-GB" dirty="0"/>
          </a:p>
        </p:txBody>
      </p:sp>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41201"/>
          <a:stretch/>
        </p:blipFill>
        <p:spPr bwMode="auto">
          <a:xfrm>
            <a:off x="1403648" y="1038454"/>
            <a:ext cx="5544616" cy="54109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9499906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6243</TotalTime>
  <Words>1946</Words>
  <Application>Microsoft Office PowerPoint</Application>
  <PresentationFormat>On-screen Show (4:3)</PresentationFormat>
  <Paragraphs>174</Paragraphs>
  <Slides>38</Slides>
  <Notes>1</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PowerPoint Presentation</vt:lpstr>
      <vt:lpstr>TT Rockstars</vt:lpstr>
      <vt:lpstr>Accessing Twinkl</vt:lpstr>
      <vt:lpstr>PowerPoint Presentation</vt:lpstr>
      <vt:lpstr>PowerPoint Presentation</vt:lpstr>
      <vt:lpstr>A newspaper report needs to…</vt:lpstr>
      <vt:lpstr>The Essentials First</vt:lpstr>
      <vt:lpstr>Structure of a newspaper report</vt:lpstr>
      <vt:lpstr>Headline</vt:lpstr>
      <vt:lpstr>Byline</vt:lpstr>
      <vt:lpstr>Lead</vt:lpstr>
      <vt:lpstr>Body</vt:lpstr>
      <vt:lpstr>Tail</vt:lpstr>
      <vt:lpstr>Example</vt:lpstr>
      <vt:lpstr>Get It Right!</vt:lpstr>
      <vt:lpstr>PowerPoint Presentation</vt:lpstr>
      <vt:lpstr>PowerPoint Presentation</vt:lpstr>
      <vt:lpstr>PowerPoint Presentation</vt:lpstr>
      <vt:lpstr>PowerPoint Presentation</vt:lpstr>
      <vt:lpstr>PowerPoint Presentation</vt:lpstr>
      <vt:lpstr>Maths Learning – Task 1</vt:lpstr>
      <vt:lpstr>Maths Learning - Task 2</vt:lpstr>
      <vt:lpstr>Maths Learning - Task 2</vt:lpstr>
      <vt:lpstr>Maths Learning – Task 3</vt:lpstr>
      <vt:lpstr>PowerPoint Presentation</vt:lpstr>
      <vt:lpstr>P.E.</vt:lpstr>
      <vt:lpstr>Classroom Secrets</vt:lpstr>
      <vt:lpstr>Maths Learning – Task 2 ANSWERS</vt:lpstr>
      <vt:lpstr>Maths Learning - Task 2</vt:lpstr>
      <vt:lpstr>Maths Learning – Task 3 ANSWERS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65</cp:revision>
  <dcterms:created xsi:type="dcterms:W3CDTF">2020-03-18T10:41:37Z</dcterms:created>
  <dcterms:modified xsi:type="dcterms:W3CDTF">2020-06-21T09:25:49Z</dcterms:modified>
</cp:coreProperties>
</file>