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handoutMasterIdLst>
    <p:handoutMasterId r:id="rId35"/>
  </p:handoutMasterIdLst>
  <p:sldIdLst>
    <p:sldId id="256" r:id="rId2"/>
    <p:sldId id="287" r:id="rId3"/>
    <p:sldId id="257" r:id="rId4"/>
    <p:sldId id="292" r:id="rId5"/>
    <p:sldId id="259" r:id="rId6"/>
    <p:sldId id="260" r:id="rId7"/>
    <p:sldId id="258" r:id="rId8"/>
    <p:sldId id="285" r:id="rId9"/>
    <p:sldId id="261" r:id="rId10"/>
    <p:sldId id="262" r:id="rId11"/>
    <p:sldId id="263" r:id="rId12"/>
    <p:sldId id="264" r:id="rId13"/>
    <p:sldId id="265" r:id="rId14"/>
    <p:sldId id="266" r:id="rId15"/>
    <p:sldId id="267" r:id="rId16"/>
    <p:sldId id="268" r:id="rId17"/>
    <p:sldId id="269" r:id="rId18"/>
    <p:sldId id="271" r:id="rId19"/>
    <p:sldId id="275" r:id="rId20"/>
    <p:sldId id="276" r:id="rId21"/>
    <p:sldId id="277" r:id="rId22"/>
    <p:sldId id="278" r:id="rId23"/>
    <p:sldId id="279" r:id="rId24"/>
    <p:sldId id="282" r:id="rId25"/>
    <p:sldId id="284" r:id="rId26"/>
    <p:sldId id="291" r:id="rId27"/>
    <p:sldId id="288" r:id="rId28"/>
    <p:sldId id="293" r:id="rId29"/>
    <p:sldId id="289" r:id="rId30"/>
    <p:sldId id="290" r:id="rId31"/>
    <p:sldId id="294" r:id="rId32"/>
    <p:sldId id="295" r:id="rId3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26" autoAdjust="0"/>
  </p:normalViewPr>
  <p:slideViewPr>
    <p:cSldViewPr>
      <p:cViewPr>
        <p:scale>
          <a:sx n="90" d="100"/>
          <a:sy n="90" d="100"/>
        </p:scale>
        <p:origin x="-1234" y="7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B24A894A-9E35-46B2-BB9F-8A443CFB1DC5}" type="datetimeFigureOut">
              <a:rPr lang="en-GB" smtClean="0"/>
              <a:t>11/02/2025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BC8E4363-3CEF-4B08-959E-08629B47F832}" type="slidenum">
              <a:rPr lang="en-GB" smtClean="0"/>
              <a:t>‹#›</a:t>
            </a:fld>
            <a:endParaRPr lang="en-GB"/>
          </a:p>
        </p:txBody>
      </p:sp>
    </p:spTree>
    <p:extLst>
      <p:ext uri="{BB962C8B-B14F-4D97-AF65-F5344CB8AC3E}">
        <p14:creationId xmlns:p14="http://schemas.microsoft.com/office/powerpoint/2010/main" val="35224567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FB120CD-4460-476A-A52F-C0B26DC13A7A}" type="datetimeFigureOut">
              <a:rPr lang="en-GB" smtClean="0"/>
              <a:t>11/02/2025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D3841E4-06FD-42F2-97F6-421F9CEB1C08}" type="slidenum">
              <a:rPr lang="en-GB" smtClean="0"/>
              <a:t>‹#›</a:t>
            </a:fld>
            <a:endParaRPr lang="en-GB"/>
          </a:p>
        </p:txBody>
      </p:sp>
    </p:spTree>
    <p:extLst>
      <p:ext uri="{BB962C8B-B14F-4D97-AF65-F5344CB8AC3E}">
        <p14:creationId xmlns:p14="http://schemas.microsoft.com/office/powerpoint/2010/main" val="1563998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mj-lt"/>
              <a:buNone/>
            </a:pPr>
            <a:endParaRPr lang="en-GB" sz="1800" b="0" i="0" dirty="0">
              <a:solidFill>
                <a:srgbClr val="000000"/>
              </a:solidFill>
              <a:effectLst/>
              <a:latin typeface="+mn-lt"/>
            </a:endParaRPr>
          </a:p>
          <a:p>
            <a:endParaRPr lang="en-GB" dirty="0"/>
          </a:p>
        </p:txBody>
      </p:sp>
      <p:sp>
        <p:nvSpPr>
          <p:cNvPr id="4" name="Slide Number Placeholder 3"/>
          <p:cNvSpPr>
            <a:spLocks noGrp="1"/>
          </p:cNvSpPr>
          <p:nvPr>
            <p:ph type="sldNum" sz="quarter" idx="5"/>
          </p:nvPr>
        </p:nvSpPr>
        <p:spPr/>
        <p:txBody>
          <a:bodyPr/>
          <a:lstStyle/>
          <a:p>
            <a:fld id="{35767A3D-80E1-4B13-9189-FB14316E7204}" type="slidenum">
              <a:rPr lang="en-GB" smtClean="0"/>
              <a:t>4</a:t>
            </a:fld>
            <a:endParaRPr lang="en-GB"/>
          </a:p>
        </p:txBody>
      </p:sp>
    </p:spTree>
    <p:extLst>
      <p:ext uri="{BB962C8B-B14F-4D97-AF65-F5344CB8AC3E}">
        <p14:creationId xmlns:p14="http://schemas.microsoft.com/office/powerpoint/2010/main" val="1950022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168A8C9-D3E4-486B-87B6-3CF070E79CEB}" type="slidenum">
              <a:rPr lang="en-GB" smtClean="0"/>
              <a:t>26</a:t>
            </a:fld>
            <a:endParaRPr lang="en-GB"/>
          </a:p>
        </p:txBody>
      </p:sp>
    </p:spTree>
    <p:extLst>
      <p:ext uri="{BB962C8B-B14F-4D97-AF65-F5344CB8AC3E}">
        <p14:creationId xmlns:p14="http://schemas.microsoft.com/office/powerpoint/2010/main" val="4051172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Arial" panose="020B0604020202020204" pitchFamily="34" charset="0"/>
              </a:rPr>
              <a:t>This slide will need to be prepared ahead of time to outline what your school’s filtering and monitoring system includes.</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Arial" panose="020B0604020202020204" pitchFamily="34" charset="0"/>
                <a:ea typeface="Arial" panose="020B0604020202020204" pitchFamily="34" charset="0"/>
              </a:rPr>
              <a:t> </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i="1" dirty="0">
                <a:effectLst/>
                <a:latin typeface="Quicksand"/>
                <a:ea typeface="Times New Roman" panose="02020603050405020304" pitchFamily="18" charset="0"/>
                <a:cs typeface="Arial" panose="020B0604020202020204" pitchFamily="34" charset="0"/>
              </a:rPr>
              <a:t>As part of our responsibility </a:t>
            </a:r>
            <a:r>
              <a:rPr lang="en-GB" sz="1800" i="1" dirty="0">
                <a:effectLst/>
                <a:latin typeface="Quicksand"/>
                <a:ea typeface="Times New Roman" panose="02020603050405020304" pitchFamily="18" charset="0"/>
              </a:rPr>
              <a:t>to safeguard and promote the welfare of children, we provide them with a safe environment in which to learn, and do all we reasonably can to limit children’s exposure to online risks on our school networks and devices. We do this by having appropriate filtering software installed: </a:t>
            </a:r>
            <a:r>
              <a:rPr lang="en-GB" sz="1800" i="1" dirty="0">
                <a:solidFill>
                  <a:srgbClr val="C00000"/>
                </a:solidFill>
                <a:effectLst/>
                <a:latin typeface="Quicksand"/>
                <a:ea typeface="Times New Roman" panose="02020603050405020304" pitchFamily="18" charset="0"/>
              </a:rPr>
              <a:t>outline information about filtering provider and how this works in your school. Consider school owned devices as well as personal devices connected to the network. </a:t>
            </a:r>
            <a:endParaRPr lang="en-GB" sz="1800" dirty="0">
              <a:effectLst/>
              <a:latin typeface="Times New Roman" panose="02020603050405020304" pitchFamily="18" charset="0"/>
              <a:ea typeface="Times New Roman" panose="02020603050405020304" pitchFamily="18" charset="0"/>
            </a:endParaRPr>
          </a:p>
          <a:p>
            <a:endParaRPr lang="en-GB" sz="1800" i="1" dirty="0">
              <a:effectLst/>
              <a:latin typeface="Arial" panose="020B0604020202020204" pitchFamily="34" charset="0"/>
              <a:ea typeface="Times New Roman" panose="02020603050405020304" pitchFamily="18" charset="0"/>
            </a:endParaRPr>
          </a:p>
          <a:p>
            <a:pPr algn="just">
              <a:lnSpc>
                <a:spcPct val="115000"/>
              </a:lnSpc>
            </a:pPr>
            <a:r>
              <a:rPr lang="en-GB" sz="1800" i="1" dirty="0">
                <a:effectLst/>
                <a:latin typeface="Quicksand"/>
                <a:ea typeface="Times New Roman" panose="02020603050405020304" pitchFamily="18" charset="0"/>
              </a:rPr>
              <a:t>No filtering system can be 100% effective </a:t>
            </a:r>
            <a:r>
              <a:rPr lang="en-GB" sz="1800" i="1" dirty="0">
                <a:effectLst/>
                <a:latin typeface="Quicksand"/>
                <a:ea typeface="Times New Roman" panose="02020603050405020304" pitchFamily="18" charset="0"/>
                <a:cs typeface="Arial" panose="020B0604020202020204" pitchFamily="34" charset="0"/>
              </a:rPr>
              <a:t>and we cannot rely on them alone to protect pupils online, which is why we also have </a:t>
            </a:r>
            <a:r>
              <a:rPr lang="en-GB" sz="1800" i="1" dirty="0">
                <a:effectLst/>
                <a:latin typeface="Quicksand"/>
                <a:ea typeface="Times New Roman" panose="02020603050405020304" pitchFamily="18" charset="0"/>
              </a:rPr>
              <a:t>effective monitoring strategies in place to help us identify potential safeguarding concerns that may occur using our school network or systems: </a:t>
            </a:r>
            <a:r>
              <a:rPr lang="en-GB" sz="1800" dirty="0">
                <a:effectLst/>
                <a:latin typeface="Times New Roman" panose="02020603050405020304" pitchFamily="18" charset="0"/>
                <a:ea typeface="Times New Roman" panose="02020603050405020304" pitchFamily="18" charset="0"/>
              </a:rPr>
              <a:t> </a:t>
            </a:r>
            <a:r>
              <a:rPr lang="en-GB" sz="1800" i="1" dirty="0">
                <a:solidFill>
                  <a:srgbClr val="C00000"/>
                </a:solidFill>
                <a:effectLst/>
                <a:latin typeface="Quicksand"/>
                <a:ea typeface="Times New Roman" panose="02020603050405020304" pitchFamily="18" charset="0"/>
              </a:rPr>
              <a:t>outline school’s monitoring approach and staff roles and responsibilities to implement these. </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dirty="0">
                <a:effectLst/>
                <a:latin typeface="Quicksand"/>
                <a:ea typeface="Times New Roman" panose="02020603050405020304" pitchFamily="18" charset="0"/>
                <a:cs typeface="Arial" panose="020B0604020202020204" pitchFamily="34" charset="0"/>
              </a:rPr>
              <a:t> </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dirty="0">
                <a:effectLst/>
                <a:latin typeface="Quicksand"/>
                <a:ea typeface="Times New Roman" panose="02020603050405020304" pitchFamily="18" charset="0"/>
                <a:cs typeface="Arial" panose="020B0604020202020204" pitchFamily="34" charset="0"/>
              </a:rPr>
              <a:t>It is helpful for all staff to </a:t>
            </a:r>
            <a:r>
              <a:rPr lang="en-GB" sz="1800" b="1" dirty="0">
                <a:solidFill>
                  <a:srgbClr val="C00000"/>
                </a:solidFill>
                <a:effectLst/>
                <a:latin typeface="Quicksand"/>
                <a:ea typeface="Times New Roman" panose="02020603050405020304" pitchFamily="18" charset="0"/>
                <a:cs typeface="Arial" panose="020B0604020202020204" pitchFamily="34" charset="0"/>
              </a:rPr>
              <a:t>understand why</a:t>
            </a:r>
            <a:r>
              <a:rPr lang="en-GB" sz="1800" dirty="0">
                <a:solidFill>
                  <a:srgbClr val="C00000"/>
                </a:solidFill>
                <a:effectLst/>
                <a:latin typeface="Quicksand"/>
                <a:ea typeface="Times New Roman" panose="02020603050405020304" pitchFamily="18" charset="0"/>
                <a:cs typeface="Arial" panose="020B0604020202020204" pitchFamily="34" charset="0"/>
              </a:rPr>
              <a:t> </a:t>
            </a:r>
            <a:r>
              <a:rPr lang="en-GB" sz="1800" dirty="0">
                <a:effectLst/>
                <a:latin typeface="Quicksand"/>
                <a:ea typeface="Times New Roman" panose="02020603050405020304" pitchFamily="18" charset="0"/>
                <a:cs typeface="Arial" panose="020B0604020202020204" pitchFamily="34" charset="0"/>
              </a:rPr>
              <a:t>filtering and monitoring decisions have been made, with consideration to the age, needs and vulnerabilities of your school community, whilst ensuring “that “over blocking” does not lead to unreasonable restrictions… with regard to online teaching and safeguarding.”. This deeper understanding ensures greater compliance with the policy/system and contributes to the safeguarding culture within the setting.</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b="1" i="1" dirty="0">
                <a:effectLst/>
                <a:latin typeface="Quicksand"/>
                <a:ea typeface="Times New Roman" panose="02020603050405020304" pitchFamily="18" charset="0"/>
                <a:cs typeface="Arial" panose="020B0604020202020204" pitchFamily="34" charset="0"/>
              </a:rPr>
              <a:t> </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i="1" dirty="0">
                <a:effectLst/>
                <a:latin typeface="Quicksand"/>
                <a:ea typeface="Times New Roman" panose="02020603050405020304" pitchFamily="18" charset="0"/>
                <a:cs typeface="Arial" panose="020B0604020202020204" pitchFamily="34" charset="0"/>
              </a:rPr>
              <a:t>The DSL, senior leadership and governing body have overall responsibility for filtering and monitoring decisions, but all staff have a role to play in recognising and responding to concerns.</a:t>
            </a:r>
            <a:r>
              <a:rPr lang="en-GB" sz="1800" b="1" i="1" dirty="0">
                <a:effectLst/>
                <a:latin typeface="Quicksand"/>
                <a:ea typeface="Times New Roman" panose="02020603050405020304" pitchFamily="18" charset="0"/>
                <a:cs typeface="Arial" panose="020B0604020202020204" pitchFamily="34" charset="0"/>
              </a:rPr>
              <a:t> </a:t>
            </a:r>
            <a:r>
              <a:rPr lang="en-GB" sz="1800" b="1" i="1" dirty="0">
                <a:solidFill>
                  <a:srgbClr val="C00000"/>
                </a:solidFill>
                <a:effectLst/>
                <a:latin typeface="Quicksand"/>
                <a:ea typeface="Times New Roman" panose="02020603050405020304" pitchFamily="18" charset="0"/>
                <a:cs typeface="Arial" panose="020B0604020202020204" pitchFamily="34" charset="0"/>
              </a:rPr>
              <a:t>Ensure all staff understand their responsibilities and expectations around classroom management of devices. Be clear about the process for reporting and recording incidents and escalating concerns in line with your Child Protection Policy.</a:t>
            </a:r>
            <a:r>
              <a:rPr lang="en-GB" sz="1800" dirty="0">
                <a:solidFill>
                  <a:srgbClr val="C00000"/>
                </a:solidFill>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sz="1800" i="1" dirty="0">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168A8C9-D3E4-486B-87B6-3CF070E79CEB}" type="slidenum">
              <a:rPr lang="en-GB" smtClean="0"/>
              <a:t>27</a:t>
            </a:fld>
            <a:endParaRPr lang="en-GB"/>
          </a:p>
        </p:txBody>
      </p:sp>
    </p:spTree>
    <p:extLst>
      <p:ext uri="{BB962C8B-B14F-4D97-AF65-F5344CB8AC3E}">
        <p14:creationId xmlns:p14="http://schemas.microsoft.com/office/powerpoint/2010/main" val="38755032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Arial" panose="020B0604020202020204" pitchFamily="34" charset="0"/>
              </a:rPr>
              <a:t>This slide will need to be prepared ahead of time to outline what your school’s filtering and monitoring system includes.</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Arial" panose="020B0604020202020204" pitchFamily="34" charset="0"/>
                <a:ea typeface="Arial" panose="020B0604020202020204" pitchFamily="34" charset="0"/>
              </a:rPr>
              <a:t> </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i="1" dirty="0">
                <a:effectLst/>
                <a:latin typeface="Quicksand"/>
                <a:ea typeface="Times New Roman" panose="02020603050405020304" pitchFamily="18" charset="0"/>
                <a:cs typeface="Arial" panose="020B0604020202020204" pitchFamily="34" charset="0"/>
              </a:rPr>
              <a:t>As part of our responsibility </a:t>
            </a:r>
            <a:r>
              <a:rPr lang="en-GB" sz="1800" i="1" dirty="0">
                <a:effectLst/>
                <a:latin typeface="Quicksand"/>
                <a:ea typeface="Times New Roman" panose="02020603050405020304" pitchFamily="18" charset="0"/>
              </a:rPr>
              <a:t>to safeguard and promote the welfare of children, we provide them with a safe environment in which to learn, and do all we reasonably can to limit children’s exposure to online risks on our school networks and devices. We do this by having appropriate filtering software installed: </a:t>
            </a:r>
            <a:r>
              <a:rPr lang="en-GB" sz="1800" i="1" dirty="0">
                <a:solidFill>
                  <a:srgbClr val="C00000"/>
                </a:solidFill>
                <a:effectLst/>
                <a:latin typeface="Quicksand"/>
                <a:ea typeface="Times New Roman" panose="02020603050405020304" pitchFamily="18" charset="0"/>
              </a:rPr>
              <a:t>outline information about filtering provider and how this works in your school. Consider school owned devices as well as personal devices connected to the network. </a:t>
            </a:r>
            <a:endParaRPr lang="en-GB" sz="1800" dirty="0">
              <a:effectLst/>
              <a:latin typeface="Times New Roman" panose="02020603050405020304" pitchFamily="18" charset="0"/>
              <a:ea typeface="Times New Roman" panose="02020603050405020304" pitchFamily="18" charset="0"/>
            </a:endParaRPr>
          </a:p>
          <a:p>
            <a:endParaRPr lang="en-GB" sz="1800" i="1" dirty="0">
              <a:effectLst/>
              <a:latin typeface="Arial" panose="020B0604020202020204" pitchFamily="34" charset="0"/>
              <a:ea typeface="Times New Roman" panose="02020603050405020304" pitchFamily="18" charset="0"/>
            </a:endParaRPr>
          </a:p>
          <a:p>
            <a:pPr algn="just">
              <a:lnSpc>
                <a:spcPct val="115000"/>
              </a:lnSpc>
            </a:pPr>
            <a:r>
              <a:rPr lang="en-GB" sz="1800" i="1" dirty="0">
                <a:effectLst/>
                <a:latin typeface="Quicksand"/>
                <a:ea typeface="Times New Roman" panose="02020603050405020304" pitchFamily="18" charset="0"/>
              </a:rPr>
              <a:t>No filtering system can be 100% effective </a:t>
            </a:r>
            <a:r>
              <a:rPr lang="en-GB" sz="1800" i="1" dirty="0">
                <a:effectLst/>
                <a:latin typeface="Quicksand"/>
                <a:ea typeface="Times New Roman" panose="02020603050405020304" pitchFamily="18" charset="0"/>
                <a:cs typeface="Arial" panose="020B0604020202020204" pitchFamily="34" charset="0"/>
              </a:rPr>
              <a:t>and we cannot rely on them alone to protect pupils online, which is why we also have </a:t>
            </a:r>
            <a:r>
              <a:rPr lang="en-GB" sz="1800" i="1" dirty="0">
                <a:effectLst/>
                <a:latin typeface="Quicksand"/>
                <a:ea typeface="Times New Roman" panose="02020603050405020304" pitchFamily="18" charset="0"/>
              </a:rPr>
              <a:t>effective monitoring strategies in place to help us identify potential safeguarding concerns that may occur using our school network or systems: </a:t>
            </a:r>
            <a:r>
              <a:rPr lang="en-GB" sz="1800" dirty="0">
                <a:effectLst/>
                <a:latin typeface="Times New Roman" panose="02020603050405020304" pitchFamily="18" charset="0"/>
                <a:ea typeface="Times New Roman" panose="02020603050405020304" pitchFamily="18" charset="0"/>
              </a:rPr>
              <a:t> </a:t>
            </a:r>
            <a:r>
              <a:rPr lang="en-GB" sz="1800" i="1" dirty="0">
                <a:solidFill>
                  <a:srgbClr val="C00000"/>
                </a:solidFill>
                <a:effectLst/>
                <a:latin typeface="Quicksand"/>
                <a:ea typeface="Times New Roman" panose="02020603050405020304" pitchFamily="18" charset="0"/>
              </a:rPr>
              <a:t>outline school’s monitoring approach and staff roles and responsibilities to implement these. </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dirty="0">
                <a:effectLst/>
                <a:latin typeface="Quicksand"/>
                <a:ea typeface="Times New Roman" panose="02020603050405020304" pitchFamily="18" charset="0"/>
                <a:cs typeface="Arial" panose="020B0604020202020204" pitchFamily="34" charset="0"/>
              </a:rPr>
              <a:t> </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dirty="0">
                <a:effectLst/>
                <a:latin typeface="Quicksand"/>
                <a:ea typeface="Times New Roman" panose="02020603050405020304" pitchFamily="18" charset="0"/>
                <a:cs typeface="Arial" panose="020B0604020202020204" pitchFamily="34" charset="0"/>
              </a:rPr>
              <a:t>It is helpful for all staff to </a:t>
            </a:r>
            <a:r>
              <a:rPr lang="en-GB" sz="1800" b="1" dirty="0">
                <a:solidFill>
                  <a:srgbClr val="C00000"/>
                </a:solidFill>
                <a:effectLst/>
                <a:latin typeface="Quicksand"/>
                <a:ea typeface="Times New Roman" panose="02020603050405020304" pitchFamily="18" charset="0"/>
                <a:cs typeface="Arial" panose="020B0604020202020204" pitchFamily="34" charset="0"/>
              </a:rPr>
              <a:t>understand why</a:t>
            </a:r>
            <a:r>
              <a:rPr lang="en-GB" sz="1800" dirty="0">
                <a:solidFill>
                  <a:srgbClr val="C00000"/>
                </a:solidFill>
                <a:effectLst/>
                <a:latin typeface="Quicksand"/>
                <a:ea typeface="Times New Roman" panose="02020603050405020304" pitchFamily="18" charset="0"/>
                <a:cs typeface="Arial" panose="020B0604020202020204" pitchFamily="34" charset="0"/>
              </a:rPr>
              <a:t> </a:t>
            </a:r>
            <a:r>
              <a:rPr lang="en-GB" sz="1800" dirty="0">
                <a:effectLst/>
                <a:latin typeface="Quicksand"/>
                <a:ea typeface="Times New Roman" panose="02020603050405020304" pitchFamily="18" charset="0"/>
                <a:cs typeface="Arial" panose="020B0604020202020204" pitchFamily="34" charset="0"/>
              </a:rPr>
              <a:t>filtering and monitoring decisions have been made, with consideration to the age, needs and vulnerabilities of your school community, whilst ensuring “that “over blocking” does not lead to unreasonable restrictions… with regard to online teaching and safeguarding.”. This deeper understanding ensures greater compliance with the policy/system and contributes to the safeguarding culture within the setting.</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b="1" i="1" dirty="0">
                <a:effectLst/>
                <a:latin typeface="Quicksand"/>
                <a:ea typeface="Times New Roman" panose="02020603050405020304" pitchFamily="18" charset="0"/>
                <a:cs typeface="Arial" panose="020B0604020202020204" pitchFamily="34" charset="0"/>
              </a:rPr>
              <a:t> </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i="1" dirty="0">
                <a:effectLst/>
                <a:latin typeface="Quicksand"/>
                <a:ea typeface="Times New Roman" panose="02020603050405020304" pitchFamily="18" charset="0"/>
                <a:cs typeface="Arial" panose="020B0604020202020204" pitchFamily="34" charset="0"/>
              </a:rPr>
              <a:t>The DSL, senior leadership and governing body have overall responsibility for filtering and monitoring decisions, but all staff have a role to play in recognising and responding to concerns.</a:t>
            </a:r>
            <a:r>
              <a:rPr lang="en-GB" sz="1800" b="1" i="1" dirty="0">
                <a:effectLst/>
                <a:latin typeface="Quicksand"/>
                <a:ea typeface="Times New Roman" panose="02020603050405020304" pitchFamily="18" charset="0"/>
                <a:cs typeface="Arial" panose="020B0604020202020204" pitchFamily="34" charset="0"/>
              </a:rPr>
              <a:t> </a:t>
            </a:r>
            <a:r>
              <a:rPr lang="en-GB" sz="1800" b="1" i="1" dirty="0">
                <a:solidFill>
                  <a:srgbClr val="C00000"/>
                </a:solidFill>
                <a:effectLst/>
                <a:latin typeface="Quicksand"/>
                <a:ea typeface="Times New Roman" panose="02020603050405020304" pitchFamily="18" charset="0"/>
                <a:cs typeface="Arial" panose="020B0604020202020204" pitchFamily="34" charset="0"/>
              </a:rPr>
              <a:t>Ensure all staff understand their responsibilities and expectations around classroom management of devices. Be clear about the process for reporting and recording incidents and escalating concerns in line with your Child Protection Policy.</a:t>
            </a:r>
            <a:r>
              <a:rPr lang="en-GB" sz="1800" dirty="0">
                <a:solidFill>
                  <a:srgbClr val="C00000"/>
                </a:solidFill>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sz="1800" i="1" dirty="0">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168A8C9-D3E4-486B-87B6-3CF070E79CEB}" type="slidenum">
              <a:rPr lang="en-GB" smtClean="0"/>
              <a:t>29</a:t>
            </a:fld>
            <a:endParaRPr lang="en-GB"/>
          </a:p>
        </p:txBody>
      </p:sp>
    </p:spTree>
    <p:extLst>
      <p:ext uri="{BB962C8B-B14F-4D97-AF65-F5344CB8AC3E}">
        <p14:creationId xmlns:p14="http://schemas.microsoft.com/office/powerpoint/2010/main" val="17629516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Arial" panose="020B0604020202020204" pitchFamily="34" charset="0"/>
              </a:rPr>
              <a:t> </a:t>
            </a:r>
            <a:endParaRPr lang="en-GB" sz="1800" dirty="0">
              <a:effectLst/>
              <a:latin typeface="Times New Roman" panose="02020603050405020304" pitchFamily="18" charset="0"/>
              <a:ea typeface="Times New Roman" panose="02020603050405020304" pitchFamily="18" charset="0"/>
            </a:endParaRPr>
          </a:p>
          <a:p>
            <a:endParaRPr lang="en-GB" sz="1800" i="1" dirty="0">
              <a:effectLst/>
              <a:latin typeface="Arial" panose="020B0604020202020204" pitchFamily="34" charset="0"/>
              <a:ea typeface="Times New Roman" panose="02020603050405020304" pitchFamily="18" charset="0"/>
            </a:endParaRPr>
          </a:p>
          <a:p>
            <a:pPr algn="just">
              <a:lnSpc>
                <a:spcPct val="115000"/>
              </a:lnSpc>
            </a:pPr>
            <a:r>
              <a:rPr lang="en-GB" sz="1800" i="1" dirty="0">
                <a:effectLst/>
                <a:latin typeface="Quicksand"/>
                <a:ea typeface="Times New Roman" panose="02020603050405020304" pitchFamily="18" charset="0"/>
              </a:rPr>
              <a:t>No filtering system can be 100% effective </a:t>
            </a:r>
            <a:r>
              <a:rPr lang="en-GB" sz="1800" i="1" dirty="0">
                <a:effectLst/>
                <a:latin typeface="Quicksand"/>
                <a:ea typeface="Times New Roman" panose="02020603050405020304" pitchFamily="18" charset="0"/>
                <a:cs typeface="Arial" panose="020B0604020202020204" pitchFamily="34" charset="0"/>
              </a:rPr>
              <a:t>and we cannot rely on them alone to protect pupils online, which is why we also have </a:t>
            </a:r>
            <a:r>
              <a:rPr lang="en-GB" sz="1800" i="1" dirty="0">
                <a:effectLst/>
                <a:latin typeface="Quicksand"/>
                <a:ea typeface="Times New Roman" panose="02020603050405020304" pitchFamily="18" charset="0"/>
              </a:rPr>
              <a:t>effective monitoring strategies in place to help us identify potential safeguarding concerns that may occur using our school network or systems: </a:t>
            </a:r>
            <a:r>
              <a:rPr lang="en-GB" sz="1800" dirty="0">
                <a:effectLst/>
                <a:latin typeface="Times New Roman" panose="02020603050405020304" pitchFamily="18" charset="0"/>
                <a:ea typeface="Times New Roman" panose="02020603050405020304" pitchFamily="18" charset="0"/>
              </a:rPr>
              <a:t> </a:t>
            </a:r>
            <a:r>
              <a:rPr lang="en-GB" sz="1800" i="1" dirty="0">
                <a:solidFill>
                  <a:srgbClr val="C00000"/>
                </a:solidFill>
                <a:effectLst/>
                <a:latin typeface="Quicksand"/>
                <a:ea typeface="Times New Roman" panose="02020603050405020304" pitchFamily="18" charset="0"/>
              </a:rPr>
              <a:t>outline school’s monitoring approach and staff roles and responsibilities to implement these. </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dirty="0">
                <a:effectLst/>
                <a:latin typeface="Quicksand"/>
                <a:ea typeface="Times New Roman" panose="02020603050405020304" pitchFamily="18" charset="0"/>
                <a:cs typeface="Arial" panose="020B0604020202020204" pitchFamily="34" charset="0"/>
              </a:rPr>
              <a:t> </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dirty="0">
                <a:effectLst/>
                <a:latin typeface="Quicksand"/>
                <a:ea typeface="Times New Roman" panose="02020603050405020304" pitchFamily="18" charset="0"/>
                <a:cs typeface="Arial" panose="020B0604020202020204" pitchFamily="34" charset="0"/>
              </a:rPr>
              <a:t>It is helpful for all staff to </a:t>
            </a:r>
            <a:r>
              <a:rPr lang="en-GB" sz="1800" b="1" dirty="0">
                <a:solidFill>
                  <a:srgbClr val="C00000"/>
                </a:solidFill>
                <a:effectLst/>
                <a:latin typeface="Quicksand"/>
                <a:ea typeface="Times New Roman" panose="02020603050405020304" pitchFamily="18" charset="0"/>
                <a:cs typeface="Arial" panose="020B0604020202020204" pitchFamily="34" charset="0"/>
              </a:rPr>
              <a:t>understand why</a:t>
            </a:r>
            <a:r>
              <a:rPr lang="en-GB" sz="1800" dirty="0">
                <a:solidFill>
                  <a:srgbClr val="C00000"/>
                </a:solidFill>
                <a:effectLst/>
                <a:latin typeface="Quicksand"/>
                <a:ea typeface="Times New Roman" panose="02020603050405020304" pitchFamily="18" charset="0"/>
                <a:cs typeface="Arial" panose="020B0604020202020204" pitchFamily="34" charset="0"/>
              </a:rPr>
              <a:t> </a:t>
            </a:r>
            <a:r>
              <a:rPr lang="en-GB" sz="1800" dirty="0">
                <a:effectLst/>
                <a:latin typeface="Quicksand"/>
                <a:ea typeface="Times New Roman" panose="02020603050405020304" pitchFamily="18" charset="0"/>
                <a:cs typeface="Arial" panose="020B0604020202020204" pitchFamily="34" charset="0"/>
              </a:rPr>
              <a:t>filtering and monitoring decisions have been made, with consideration to the age, needs and vulnerabilities of your school community, whilst ensuring “that “over blocking” does not lead to unreasonable restrictions… with regard to online teaching and safeguarding.”. This deeper understanding ensures greater compliance with the policy/system and contributes to the safeguarding culture within the setting.</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b="1" i="1" dirty="0">
                <a:effectLst/>
                <a:latin typeface="Quicksand"/>
                <a:ea typeface="Times New Roman" panose="02020603050405020304" pitchFamily="18" charset="0"/>
                <a:cs typeface="Arial" panose="020B0604020202020204" pitchFamily="34" charset="0"/>
              </a:rPr>
              <a:t> </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i="1" dirty="0">
                <a:effectLst/>
                <a:latin typeface="Quicksand"/>
                <a:ea typeface="Times New Roman" panose="02020603050405020304" pitchFamily="18" charset="0"/>
                <a:cs typeface="Arial" panose="020B0604020202020204" pitchFamily="34" charset="0"/>
              </a:rPr>
              <a:t>The DSL, senior leadership and governing body have overall responsibility for filtering and monitoring decisions, but all staff have a role to play in recognising and responding to concerns.</a:t>
            </a:r>
            <a:r>
              <a:rPr lang="en-GB" sz="1800" b="1" i="1" dirty="0">
                <a:effectLst/>
                <a:latin typeface="Quicksand"/>
                <a:ea typeface="Times New Roman" panose="02020603050405020304" pitchFamily="18" charset="0"/>
                <a:cs typeface="Arial" panose="020B0604020202020204" pitchFamily="34" charset="0"/>
              </a:rPr>
              <a:t> </a:t>
            </a:r>
            <a:r>
              <a:rPr lang="en-GB" sz="1800" b="1" i="1" dirty="0">
                <a:solidFill>
                  <a:srgbClr val="C00000"/>
                </a:solidFill>
                <a:effectLst/>
                <a:latin typeface="Quicksand"/>
                <a:ea typeface="Times New Roman" panose="02020603050405020304" pitchFamily="18" charset="0"/>
                <a:cs typeface="Arial" panose="020B0604020202020204" pitchFamily="34" charset="0"/>
              </a:rPr>
              <a:t>Ensure all staff understand their responsibilities and expectations around classroom management of devices. Be clear about the process for reporting and recording incidents and escalating concerns in line with your Child Protection Policy.</a:t>
            </a:r>
            <a:r>
              <a:rPr lang="en-GB" sz="1800" dirty="0">
                <a:solidFill>
                  <a:srgbClr val="C00000"/>
                </a:solidFill>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sz="1800" i="1" dirty="0">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168A8C9-D3E4-486B-87B6-3CF070E79CEB}" type="slidenum">
              <a:rPr lang="en-GB" smtClean="0"/>
              <a:t>30</a:t>
            </a:fld>
            <a:endParaRPr lang="en-GB"/>
          </a:p>
        </p:txBody>
      </p:sp>
    </p:spTree>
    <p:extLst>
      <p:ext uri="{BB962C8B-B14F-4D97-AF65-F5344CB8AC3E}">
        <p14:creationId xmlns:p14="http://schemas.microsoft.com/office/powerpoint/2010/main" val="2551927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0BC6A36-CC66-446E-B7F6-4EC9158E4375}"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43876E-5A86-40CE-89EA-B9CF46F25B44}" type="slidenum">
              <a:rPr lang="en-US" smtClean="0"/>
              <a:t>‹#›</a:t>
            </a:fld>
            <a:endParaRPr lang="en-US"/>
          </a:p>
        </p:txBody>
      </p:sp>
    </p:spTree>
    <p:extLst>
      <p:ext uri="{BB962C8B-B14F-4D97-AF65-F5344CB8AC3E}">
        <p14:creationId xmlns:p14="http://schemas.microsoft.com/office/powerpoint/2010/main" val="1272102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BC6A36-CC66-446E-B7F6-4EC9158E4375}"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43876E-5A86-40CE-89EA-B9CF46F25B44}" type="slidenum">
              <a:rPr lang="en-US" smtClean="0"/>
              <a:t>‹#›</a:t>
            </a:fld>
            <a:endParaRPr lang="en-US"/>
          </a:p>
        </p:txBody>
      </p:sp>
    </p:spTree>
    <p:extLst>
      <p:ext uri="{BB962C8B-B14F-4D97-AF65-F5344CB8AC3E}">
        <p14:creationId xmlns:p14="http://schemas.microsoft.com/office/powerpoint/2010/main" val="22386661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BC6A36-CC66-446E-B7F6-4EC9158E4375}"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43876E-5A86-40CE-89EA-B9CF46F25B44}" type="slidenum">
              <a:rPr lang="en-US" smtClean="0"/>
              <a:t>‹#›</a:t>
            </a:fld>
            <a:endParaRPr lang="en-US"/>
          </a:p>
        </p:txBody>
      </p:sp>
    </p:spTree>
    <p:extLst>
      <p:ext uri="{BB962C8B-B14F-4D97-AF65-F5344CB8AC3E}">
        <p14:creationId xmlns:p14="http://schemas.microsoft.com/office/powerpoint/2010/main" val="2349694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0BC6A36-CC66-446E-B7F6-4EC9158E4375}" type="datetimeFigureOut">
              <a:rPr lang="en-US" smtClean="0"/>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43876E-5A86-40CE-89EA-B9CF46F25B44}" type="slidenum">
              <a:rPr lang="en-US" smtClean="0"/>
              <a:t>‹#›</a:t>
            </a:fld>
            <a:endParaRPr lang="en-US"/>
          </a:p>
        </p:txBody>
      </p:sp>
    </p:spTree>
    <p:extLst>
      <p:ext uri="{BB962C8B-B14F-4D97-AF65-F5344CB8AC3E}">
        <p14:creationId xmlns:p14="http://schemas.microsoft.com/office/powerpoint/2010/main" val="3790660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0BC6A36-CC66-446E-B7F6-4EC9158E4375}" type="datetimeFigureOut">
              <a:rPr lang="en-US" smtClean="0"/>
              <a:t>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743876E-5A86-40CE-89EA-B9CF46F25B44}" type="slidenum">
              <a:rPr lang="en-US" smtClean="0"/>
              <a:t>‹#›</a:t>
            </a:fld>
            <a:endParaRPr lang="en-US"/>
          </a:p>
        </p:txBody>
      </p:sp>
    </p:spTree>
    <p:extLst>
      <p:ext uri="{BB962C8B-B14F-4D97-AF65-F5344CB8AC3E}">
        <p14:creationId xmlns:p14="http://schemas.microsoft.com/office/powerpoint/2010/main" val="3901897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0BC6A36-CC66-446E-B7F6-4EC9158E4375}" type="datetimeFigureOut">
              <a:rPr lang="en-US" smtClean="0"/>
              <a:t>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743876E-5A86-40CE-89EA-B9CF46F25B44}" type="slidenum">
              <a:rPr lang="en-US" smtClean="0"/>
              <a:t>‹#›</a:t>
            </a:fld>
            <a:endParaRPr lang="en-US"/>
          </a:p>
        </p:txBody>
      </p:sp>
    </p:spTree>
    <p:extLst>
      <p:ext uri="{BB962C8B-B14F-4D97-AF65-F5344CB8AC3E}">
        <p14:creationId xmlns:p14="http://schemas.microsoft.com/office/powerpoint/2010/main" val="4294096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BC6A36-CC66-446E-B7F6-4EC9158E4375}" type="datetimeFigureOut">
              <a:rPr lang="en-US" smtClean="0"/>
              <a:t>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743876E-5A86-40CE-89EA-B9CF46F25B44}" type="slidenum">
              <a:rPr lang="en-US" smtClean="0"/>
              <a:t>‹#›</a:t>
            </a:fld>
            <a:endParaRPr lang="en-US"/>
          </a:p>
        </p:txBody>
      </p:sp>
    </p:spTree>
    <p:extLst>
      <p:ext uri="{BB962C8B-B14F-4D97-AF65-F5344CB8AC3E}">
        <p14:creationId xmlns:p14="http://schemas.microsoft.com/office/powerpoint/2010/main" val="4118092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BC6A36-CC66-446E-B7F6-4EC9158E4375}" type="datetimeFigureOut">
              <a:rPr lang="en-US" smtClean="0"/>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43876E-5A86-40CE-89EA-B9CF46F25B44}" type="slidenum">
              <a:rPr lang="en-US" smtClean="0"/>
              <a:t>‹#›</a:t>
            </a:fld>
            <a:endParaRPr lang="en-US"/>
          </a:p>
        </p:txBody>
      </p:sp>
    </p:spTree>
    <p:extLst>
      <p:ext uri="{BB962C8B-B14F-4D97-AF65-F5344CB8AC3E}">
        <p14:creationId xmlns:p14="http://schemas.microsoft.com/office/powerpoint/2010/main" val="38035949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BC6A36-CC66-446E-B7F6-4EC9158E4375}" type="datetimeFigureOut">
              <a:rPr lang="en-US" smtClean="0"/>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43876E-5A86-40CE-89EA-B9CF46F25B44}" type="slidenum">
              <a:rPr lang="en-US" smtClean="0"/>
              <a:t>‹#›</a:t>
            </a:fld>
            <a:endParaRPr lang="en-US"/>
          </a:p>
        </p:txBody>
      </p:sp>
    </p:spTree>
    <p:extLst>
      <p:ext uri="{BB962C8B-B14F-4D97-AF65-F5344CB8AC3E}">
        <p14:creationId xmlns:p14="http://schemas.microsoft.com/office/powerpoint/2010/main" val="946092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BC6A36-CC66-446E-B7F6-4EC9158E4375}"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43876E-5A86-40CE-89EA-B9CF46F25B44}" type="slidenum">
              <a:rPr lang="en-US" smtClean="0"/>
              <a:t>‹#›</a:t>
            </a:fld>
            <a:endParaRPr lang="en-US"/>
          </a:p>
        </p:txBody>
      </p:sp>
    </p:spTree>
    <p:extLst>
      <p:ext uri="{BB962C8B-B14F-4D97-AF65-F5344CB8AC3E}">
        <p14:creationId xmlns:p14="http://schemas.microsoft.com/office/powerpoint/2010/main" val="3101420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BC6A36-CC66-446E-B7F6-4EC9158E4375}"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43876E-5A86-40CE-89EA-B9CF46F25B44}" type="slidenum">
              <a:rPr lang="en-US" smtClean="0"/>
              <a:t>‹#›</a:t>
            </a:fld>
            <a:endParaRPr lang="en-US"/>
          </a:p>
        </p:txBody>
      </p:sp>
    </p:spTree>
    <p:extLst>
      <p:ext uri="{BB962C8B-B14F-4D97-AF65-F5344CB8AC3E}">
        <p14:creationId xmlns:p14="http://schemas.microsoft.com/office/powerpoint/2010/main" val="389134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176D529-F491-BB48-4CC2-F5A054CDC4E0}"/>
              </a:ext>
            </a:extLst>
          </p:cNvPr>
          <p:cNvSpPr/>
          <p:nvPr userDrawn="1"/>
        </p:nvSpPr>
        <p:spPr>
          <a:xfrm>
            <a:off x="2355" y="0"/>
            <a:ext cx="9140434" cy="5925417"/>
          </a:xfrm>
          <a:prstGeom prst="rec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lIns="80165" tIns="40083" rIns="80165" bIns="40083" rtlCol="0" anchor="ctr"/>
          <a:lstStyle/>
          <a:p>
            <a:pPr algn="ctr"/>
            <a:endParaRPr lang="en-US" sz="1200" dirty="0">
              <a:latin typeface="Arial" panose="020B0604020202020204" pitchFamily="34" charset="0"/>
            </a:endParaRPr>
          </a:p>
        </p:txBody>
      </p:sp>
      <p:pic>
        <p:nvPicPr>
          <p:cNvPr id="8" name="Picture 7" descr="A red and white sign with a horse&#10;&#10;Description automatically generated with low confidence">
            <a:extLst>
              <a:ext uri="{FF2B5EF4-FFF2-40B4-BE49-F238E27FC236}">
                <a16:creationId xmlns="" xmlns:a16="http://schemas.microsoft.com/office/drawing/2014/main" id="{1186D394-99FD-1E12-0CF2-0C2085F19B79}"/>
              </a:ext>
            </a:extLst>
          </p:cNvPr>
          <p:cNvPicPr>
            <a:picLocks noChangeAspect="1"/>
          </p:cNvPicPr>
          <p:nvPr userDrawn="1"/>
        </p:nvPicPr>
        <p:blipFill>
          <a:blip r:embed="rId2"/>
          <a:stretch>
            <a:fillRect/>
          </a:stretch>
        </p:blipFill>
        <p:spPr>
          <a:xfrm>
            <a:off x="8001001" y="6049116"/>
            <a:ext cx="987358" cy="672361"/>
          </a:xfrm>
          <a:prstGeom prst="rect">
            <a:avLst/>
          </a:prstGeom>
        </p:spPr>
      </p:pic>
      <p:sp>
        <p:nvSpPr>
          <p:cNvPr id="10" name="Date Placeholder 3">
            <a:extLst>
              <a:ext uri="{FF2B5EF4-FFF2-40B4-BE49-F238E27FC236}">
                <a16:creationId xmlns="" xmlns:a16="http://schemas.microsoft.com/office/drawing/2014/main" id="{388A1C06-98D0-8725-676C-E0D10379F69E}"/>
              </a:ext>
            </a:extLst>
          </p:cNvPr>
          <p:cNvSpPr txBox="1">
            <a:spLocks/>
          </p:cNvSpPr>
          <p:nvPr userDrawn="1"/>
        </p:nvSpPr>
        <p:spPr>
          <a:xfrm>
            <a:off x="429348" y="6198534"/>
            <a:ext cx="2484081" cy="365125"/>
          </a:xfrm>
          <a:prstGeom prst="rect">
            <a:avLst/>
          </a:prstGeom>
        </p:spPr>
        <p:txBody>
          <a:bodyPr vert="horz" lIns="80165" tIns="40083" rIns="80165" bIns="40083" rtlCol="0" anchor="ctr"/>
          <a:lstStyle>
            <a:defPPr>
              <a:defRPr lang="en-US"/>
            </a:defPPr>
            <a:lvl1pPr marL="0" algn="l" defTabSz="457200" rtl="0" eaLnBrk="1" latinLnBrk="0" hangingPunct="1">
              <a:defRPr sz="1323"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5" name="Text Placeholder 4">
            <a:extLst>
              <a:ext uri="{FF2B5EF4-FFF2-40B4-BE49-F238E27FC236}">
                <a16:creationId xmlns="" xmlns:a16="http://schemas.microsoft.com/office/drawing/2014/main" id="{30AF4E69-F21B-BE01-1351-90E5916C565E}"/>
              </a:ext>
            </a:extLst>
          </p:cNvPr>
          <p:cNvSpPr>
            <a:spLocks noGrp="1"/>
          </p:cNvSpPr>
          <p:nvPr>
            <p:ph type="body" sz="quarter" idx="10"/>
          </p:nvPr>
        </p:nvSpPr>
        <p:spPr>
          <a:xfrm>
            <a:off x="628649" y="1613671"/>
            <a:ext cx="5236586" cy="1306218"/>
          </a:xfrm>
          <a:prstGeom prst="rect">
            <a:avLst/>
          </a:prstGeom>
        </p:spPr>
        <p:txBody>
          <a:bodyPr/>
          <a:lstStyle>
            <a:lvl1pPr>
              <a:defRPr sz="2300"/>
            </a:lvl1pPr>
            <a:lvl2pPr>
              <a:defRPr sz="1800"/>
            </a:lvl2pPr>
            <a:lvl3pPr>
              <a:defRPr sz="1100"/>
            </a:lvl3pPr>
            <a:lvl4pPr>
              <a:defRPr sz="1100"/>
            </a:lvl4pPr>
            <a:lvl5pPr>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Title 5">
            <a:extLst>
              <a:ext uri="{FF2B5EF4-FFF2-40B4-BE49-F238E27FC236}">
                <a16:creationId xmlns="" xmlns:a16="http://schemas.microsoft.com/office/drawing/2014/main" id="{5B36992B-A29E-50E5-7203-A3A990497793}"/>
              </a:ext>
            </a:extLst>
          </p:cNvPr>
          <p:cNvSpPr>
            <a:spLocks noGrp="1"/>
          </p:cNvSpPr>
          <p:nvPr>
            <p:ph type="title"/>
          </p:nvPr>
        </p:nvSpPr>
        <p:spPr>
          <a:xfrm>
            <a:off x="628650" y="269801"/>
            <a:ext cx="7886700" cy="1325563"/>
          </a:xfrm>
        </p:spPr>
        <p:txBody>
          <a:bodyPr/>
          <a:lstStyle>
            <a:lvl1pPr algn="l">
              <a:defRPr>
                <a:solidFill>
                  <a:srgbClr val="669E54"/>
                </a:solidFill>
              </a:defRPr>
            </a:lvl1pPr>
          </a:lstStyle>
          <a:p>
            <a:r>
              <a:rPr lang="en-US" dirty="0"/>
              <a:t>Click to edit Master title style</a:t>
            </a:r>
            <a:endParaRPr lang="en-GB" dirty="0"/>
          </a:p>
        </p:txBody>
      </p:sp>
    </p:spTree>
    <p:extLst>
      <p:ext uri="{BB962C8B-B14F-4D97-AF65-F5344CB8AC3E}">
        <p14:creationId xmlns:p14="http://schemas.microsoft.com/office/powerpoint/2010/main" val="263327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BC6A36-CC66-446E-B7F6-4EC9158E4375}" type="datetimeFigureOut">
              <a:rPr lang="en-US" smtClean="0"/>
              <a:t>2/11/2025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3876E-5A86-40CE-89EA-B9CF46F25B44}" type="slidenum">
              <a:rPr lang="en-US" smtClean="0"/>
              <a:t>‹#›</a:t>
            </a:fld>
            <a:endParaRPr lang="en-US"/>
          </a:p>
        </p:txBody>
      </p:sp>
    </p:spTree>
    <p:extLst>
      <p:ext uri="{BB962C8B-B14F-4D97-AF65-F5344CB8AC3E}">
        <p14:creationId xmlns:p14="http://schemas.microsoft.com/office/powerpoint/2010/main" val="3539145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1.jpeg"/></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C:\Users\LWard\OneDrive - Bapchild and Tonge Church of England Primary School and Nursery\Pictures\Screenshots\Screenshot 2024-02-05 12520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76200"/>
            <a:ext cx="9067800" cy="664527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800600" y="2667000"/>
            <a:ext cx="914400" cy="381000"/>
          </a:xfrm>
          <a:prstGeom prst="rect">
            <a:avLst/>
          </a:prstGeom>
          <a:solidFill>
            <a:schemeClr val="accent6">
              <a:lumMod val="75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623526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0.wp.com/www.postcontrolmarketing.com/wp-content/uploads/2017/04/SocialMediaIconsNames-898x1024.jpg?resize=656%2C7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6556" y="0"/>
            <a:ext cx="6656755" cy="6696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0671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2050" name="Picture 2" descr="C:\Users\LWard\OneDrive - Bapchild and Tonge Church of England Primary School and Nursery\Pictures\Screenshots\Screenshot 2024-02-05 12522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
            <a:ext cx="9144000" cy="640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70431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5FE92C09-955A-4BB8-BE57-5217AFE2C298}"/>
              </a:ext>
            </a:extLst>
          </p:cNvPr>
          <p:cNvSpPr>
            <a:spLocks noGrp="1"/>
          </p:cNvSpPr>
          <p:nvPr>
            <p:ph type="title"/>
          </p:nvPr>
        </p:nvSpPr>
        <p:spPr/>
        <p:txBody>
          <a:bodyPr/>
          <a:lstStyle/>
          <a:p>
            <a:r>
              <a:rPr lang="en-GB"/>
              <a:t>What are the risks online?</a:t>
            </a:r>
          </a:p>
        </p:txBody>
      </p:sp>
      <p:sp>
        <p:nvSpPr>
          <p:cNvPr id="27" name="Rounded Rectangle 3">
            <a:extLst>
              <a:ext uri="{FF2B5EF4-FFF2-40B4-BE49-F238E27FC236}">
                <a16:creationId xmlns="" xmlns:a16="http://schemas.microsoft.com/office/drawing/2014/main" id="{7A24BD6F-AC79-43DF-BE73-6A22E03E6370}"/>
              </a:ext>
            </a:extLst>
          </p:cNvPr>
          <p:cNvSpPr/>
          <p:nvPr/>
        </p:nvSpPr>
        <p:spPr>
          <a:xfrm>
            <a:off x="628649" y="4924469"/>
            <a:ext cx="7886701" cy="561921"/>
          </a:xfrm>
          <a:prstGeom prst="roundRect">
            <a:avLst/>
          </a:prstGeom>
          <a:solidFill>
            <a:srgbClr val="9A6EA6"/>
          </a:solidFill>
          <a:ln>
            <a:solidFill>
              <a:srgbClr val="9A6EA6"/>
            </a:solidFill>
          </a:ln>
        </p:spPr>
        <p:style>
          <a:lnRef idx="2">
            <a:schemeClr val="accent1">
              <a:shade val="50000"/>
            </a:schemeClr>
          </a:lnRef>
          <a:fillRef idx="1">
            <a:schemeClr val="accent1"/>
          </a:fillRef>
          <a:effectRef idx="0">
            <a:schemeClr val="accent1"/>
          </a:effectRef>
          <a:fontRef idx="minor">
            <a:schemeClr val="lt1"/>
          </a:fontRef>
        </p:style>
        <p:txBody>
          <a:bodyPr lIns="78203" tIns="39101" rIns="78203" bIns="39101" anchor="ctr"/>
          <a:lstStyle/>
          <a:p>
            <a:pPr algn="ctr">
              <a:defRPr/>
            </a:pPr>
            <a:r>
              <a:rPr lang="en-GB" altLang="en-US" sz="2052" b="1" u="sng" dirty="0">
                <a:cs typeface="Arial"/>
              </a:rPr>
              <a:t>Don’t</a:t>
            </a:r>
            <a:r>
              <a:rPr lang="en-GB" altLang="en-US" sz="2052" dirty="0">
                <a:cs typeface="Arial"/>
              </a:rPr>
              <a:t> forget the benefits!</a:t>
            </a:r>
          </a:p>
        </p:txBody>
      </p:sp>
      <p:sp>
        <p:nvSpPr>
          <p:cNvPr id="30" name="Rounded Rectangle 10">
            <a:extLst>
              <a:ext uri="{FF2B5EF4-FFF2-40B4-BE49-F238E27FC236}">
                <a16:creationId xmlns="" xmlns:a16="http://schemas.microsoft.com/office/drawing/2014/main" id="{83CFAC2E-3166-4FAA-9BFE-C20D2D0CDCA3}"/>
              </a:ext>
            </a:extLst>
          </p:cNvPr>
          <p:cNvSpPr/>
          <p:nvPr/>
        </p:nvSpPr>
        <p:spPr>
          <a:xfrm>
            <a:off x="628649" y="2290257"/>
            <a:ext cx="1783702" cy="2463073"/>
          </a:xfrm>
          <a:prstGeom prst="roundRect">
            <a:avLst/>
          </a:prstGeom>
          <a:solidFill>
            <a:srgbClr val="C66B41">
              <a:alpha val="25000"/>
            </a:srgbClr>
          </a:solidFill>
          <a:ln>
            <a:solidFill>
              <a:srgbClr val="C66B41"/>
            </a:solidFill>
          </a:ln>
        </p:spPr>
        <p:style>
          <a:lnRef idx="2">
            <a:schemeClr val="accent1">
              <a:shade val="50000"/>
            </a:schemeClr>
          </a:lnRef>
          <a:fillRef idx="1">
            <a:schemeClr val="accent1"/>
          </a:fillRef>
          <a:effectRef idx="0">
            <a:schemeClr val="accent1"/>
          </a:effectRef>
          <a:fontRef idx="minor">
            <a:schemeClr val="lt1"/>
          </a:fontRef>
        </p:style>
        <p:txBody>
          <a:bodyPr lIns="78203" tIns="39101" rIns="78203" bIns="39101" anchor="ctr"/>
          <a:lstStyle/>
          <a:p>
            <a:pPr algn="ctr">
              <a:defRPr/>
            </a:pPr>
            <a:r>
              <a:rPr lang="en-GB" altLang="en-US" sz="2052" b="1" dirty="0">
                <a:solidFill>
                  <a:srgbClr val="90103F"/>
                </a:solidFill>
                <a:latin typeface="+mj-lt"/>
                <a:cs typeface="Calibri"/>
              </a:rPr>
              <a:t>Content </a:t>
            </a:r>
            <a:endParaRPr lang="en-GB" altLang="en-US" sz="2052" b="1" dirty="0">
              <a:solidFill>
                <a:srgbClr val="90103F"/>
              </a:solidFill>
              <a:latin typeface="+mj-lt"/>
              <a:cs typeface="Calibri" panose="020F0502020204030204" pitchFamily="34" charset="0"/>
            </a:endParaRPr>
          </a:p>
        </p:txBody>
      </p:sp>
      <p:sp>
        <p:nvSpPr>
          <p:cNvPr id="9" name="Rounded Rectangle 10">
            <a:extLst>
              <a:ext uri="{FF2B5EF4-FFF2-40B4-BE49-F238E27FC236}">
                <a16:creationId xmlns="" xmlns:a16="http://schemas.microsoft.com/office/drawing/2014/main" id="{3726B9E0-3116-42BC-8B39-FFDD03B37D8E}"/>
              </a:ext>
            </a:extLst>
          </p:cNvPr>
          <p:cNvSpPr/>
          <p:nvPr/>
        </p:nvSpPr>
        <p:spPr>
          <a:xfrm>
            <a:off x="6731648" y="2290256"/>
            <a:ext cx="1783702" cy="2463074"/>
          </a:xfrm>
          <a:prstGeom prst="roundRect">
            <a:avLst/>
          </a:prstGeom>
          <a:solidFill>
            <a:srgbClr val="5D84A4">
              <a:alpha val="25000"/>
            </a:srgbClr>
          </a:solidFill>
          <a:ln>
            <a:solidFill>
              <a:srgbClr val="5D84A4"/>
            </a:solidFill>
          </a:ln>
        </p:spPr>
        <p:style>
          <a:lnRef idx="2">
            <a:schemeClr val="accent1">
              <a:shade val="50000"/>
            </a:schemeClr>
          </a:lnRef>
          <a:fillRef idx="1">
            <a:schemeClr val="accent1"/>
          </a:fillRef>
          <a:effectRef idx="0">
            <a:schemeClr val="accent1"/>
          </a:effectRef>
          <a:fontRef idx="minor">
            <a:schemeClr val="lt1"/>
          </a:fontRef>
        </p:style>
        <p:txBody>
          <a:bodyPr lIns="78203" tIns="39101" rIns="78203" bIns="39101" anchor="ctr"/>
          <a:lstStyle/>
          <a:p>
            <a:pPr algn="ctr">
              <a:defRPr/>
            </a:pPr>
            <a:r>
              <a:rPr lang="en-GB" altLang="en-US" sz="2052" b="1" dirty="0">
                <a:solidFill>
                  <a:srgbClr val="5D84A4"/>
                </a:solidFill>
                <a:latin typeface="+mj-lt"/>
                <a:cs typeface="Calibri"/>
              </a:rPr>
              <a:t>Commerce</a:t>
            </a:r>
            <a:endParaRPr lang="en-GB" altLang="en-US" sz="2052" b="1" dirty="0">
              <a:solidFill>
                <a:srgbClr val="5D84A4"/>
              </a:solidFill>
              <a:latin typeface="+mj-lt"/>
              <a:cs typeface="Calibri" panose="020F0502020204030204" pitchFamily="34" charset="0"/>
            </a:endParaRPr>
          </a:p>
        </p:txBody>
      </p:sp>
      <p:sp>
        <p:nvSpPr>
          <p:cNvPr id="10" name="Rounded Rectangle 10">
            <a:extLst>
              <a:ext uri="{FF2B5EF4-FFF2-40B4-BE49-F238E27FC236}">
                <a16:creationId xmlns="" xmlns:a16="http://schemas.microsoft.com/office/drawing/2014/main" id="{04EF21F3-33AD-404D-9619-82B9EDBF9CFB}"/>
              </a:ext>
            </a:extLst>
          </p:cNvPr>
          <p:cNvSpPr/>
          <p:nvPr/>
        </p:nvSpPr>
        <p:spPr>
          <a:xfrm>
            <a:off x="2654016" y="2290257"/>
            <a:ext cx="1783702" cy="2463073"/>
          </a:xfrm>
          <a:prstGeom prst="roundRect">
            <a:avLst/>
          </a:prstGeom>
          <a:solidFill>
            <a:srgbClr val="F6CD00">
              <a:alpha val="25000"/>
            </a:srgbClr>
          </a:solidFill>
          <a:ln>
            <a:solidFill>
              <a:srgbClr val="F6CD00"/>
            </a:solidFill>
          </a:ln>
        </p:spPr>
        <p:style>
          <a:lnRef idx="2">
            <a:schemeClr val="accent1">
              <a:shade val="50000"/>
            </a:schemeClr>
          </a:lnRef>
          <a:fillRef idx="1">
            <a:schemeClr val="accent1"/>
          </a:fillRef>
          <a:effectRef idx="0">
            <a:schemeClr val="accent1"/>
          </a:effectRef>
          <a:fontRef idx="minor">
            <a:schemeClr val="lt1"/>
          </a:fontRef>
        </p:style>
        <p:txBody>
          <a:bodyPr lIns="78203" tIns="39101" rIns="78203" bIns="39101" anchor="ctr"/>
          <a:lstStyle/>
          <a:p>
            <a:pPr algn="ctr">
              <a:defRPr/>
            </a:pPr>
            <a:r>
              <a:rPr lang="en-GB" altLang="en-US" sz="2052" b="1" dirty="0">
                <a:solidFill>
                  <a:srgbClr val="C66B41"/>
                </a:solidFill>
                <a:latin typeface="+mj-lt"/>
                <a:cs typeface="Calibri"/>
              </a:rPr>
              <a:t>Contact</a:t>
            </a:r>
            <a:endParaRPr lang="en-GB" altLang="en-US" sz="2052" b="1" dirty="0">
              <a:solidFill>
                <a:srgbClr val="C66B41"/>
              </a:solidFill>
              <a:latin typeface="+mj-lt"/>
              <a:cs typeface="Calibri" panose="020F0502020204030204" pitchFamily="34" charset="0"/>
            </a:endParaRPr>
          </a:p>
        </p:txBody>
      </p:sp>
      <p:sp>
        <p:nvSpPr>
          <p:cNvPr id="11" name="Rounded Rectangle 10">
            <a:extLst>
              <a:ext uri="{FF2B5EF4-FFF2-40B4-BE49-F238E27FC236}">
                <a16:creationId xmlns="" xmlns:a16="http://schemas.microsoft.com/office/drawing/2014/main" id="{7D043A19-7529-472A-9753-4C084566512A}"/>
              </a:ext>
            </a:extLst>
          </p:cNvPr>
          <p:cNvSpPr/>
          <p:nvPr/>
        </p:nvSpPr>
        <p:spPr>
          <a:xfrm>
            <a:off x="4706281" y="2290257"/>
            <a:ext cx="1783702" cy="2463073"/>
          </a:xfrm>
          <a:prstGeom prst="roundRect">
            <a:avLst/>
          </a:prstGeom>
          <a:solidFill>
            <a:srgbClr val="669E54">
              <a:alpha val="25000"/>
            </a:srgbClr>
          </a:solidFill>
          <a:ln>
            <a:solidFill>
              <a:srgbClr val="669E54"/>
            </a:solidFill>
          </a:ln>
        </p:spPr>
        <p:style>
          <a:lnRef idx="2">
            <a:schemeClr val="accent1">
              <a:shade val="50000"/>
            </a:schemeClr>
          </a:lnRef>
          <a:fillRef idx="1">
            <a:schemeClr val="accent1"/>
          </a:fillRef>
          <a:effectRef idx="0">
            <a:schemeClr val="accent1"/>
          </a:effectRef>
          <a:fontRef idx="minor">
            <a:schemeClr val="lt1"/>
          </a:fontRef>
        </p:style>
        <p:txBody>
          <a:bodyPr lIns="78203" tIns="39101" rIns="78203" bIns="39101" anchor="ctr"/>
          <a:lstStyle/>
          <a:p>
            <a:pPr algn="ctr">
              <a:defRPr/>
            </a:pPr>
            <a:r>
              <a:rPr lang="en-GB" altLang="en-US" sz="2052" b="1" dirty="0">
                <a:solidFill>
                  <a:srgbClr val="669E54"/>
                </a:solidFill>
                <a:latin typeface="+mj-lt"/>
                <a:cs typeface="Calibri"/>
              </a:rPr>
              <a:t>Conduct </a:t>
            </a:r>
            <a:endParaRPr lang="en-GB" altLang="en-US" sz="2052" b="1" dirty="0">
              <a:solidFill>
                <a:srgbClr val="669E54"/>
              </a:solidFill>
              <a:latin typeface="+mj-lt"/>
              <a:cs typeface="Calibri" panose="020F0502020204030204" pitchFamily="34" charset="0"/>
            </a:endParaRPr>
          </a:p>
        </p:txBody>
      </p:sp>
      <p:sp>
        <p:nvSpPr>
          <p:cNvPr id="12" name="Rounded Rectangle 3">
            <a:extLst>
              <a:ext uri="{FF2B5EF4-FFF2-40B4-BE49-F238E27FC236}">
                <a16:creationId xmlns="" xmlns:a16="http://schemas.microsoft.com/office/drawing/2014/main" id="{1BCE3882-E3C2-4B0B-A13D-4E890AC8A7E9}"/>
              </a:ext>
            </a:extLst>
          </p:cNvPr>
          <p:cNvSpPr/>
          <p:nvPr/>
        </p:nvSpPr>
        <p:spPr>
          <a:xfrm>
            <a:off x="628649" y="1557197"/>
            <a:ext cx="7886701" cy="561921"/>
          </a:xfrm>
          <a:prstGeom prst="roundRect">
            <a:avLst/>
          </a:prstGeom>
          <a:solidFill>
            <a:srgbClr val="90103F"/>
          </a:solidFill>
          <a:ln>
            <a:solidFill>
              <a:srgbClr val="90103F"/>
            </a:solidFill>
          </a:ln>
        </p:spPr>
        <p:style>
          <a:lnRef idx="2">
            <a:schemeClr val="accent1">
              <a:shade val="50000"/>
            </a:schemeClr>
          </a:lnRef>
          <a:fillRef idx="1">
            <a:schemeClr val="accent1"/>
          </a:fillRef>
          <a:effectRef idx="0">
            <a:schemeClr val="accent1"/>
          </a:effectRef>
          <a:fontRef idx="minor">
            <a:schemeClr val="lt1"/>
          </a:fontRef>
        </p:style>
        <p:txBody>
          <a:bodyPr lIns="78203" tIns="39101" rIns="78203" bIns="39101" anchor="ctr"/>
          <a:lstStyle/>
          <a:p>
            <a:pPr algn="ctr">
              <a:defRPr/>
            </a:pPr>
            <a:r>
              <a:rPr lang="en-GB" altLang="en-US" sz="2052" b="1">
                <a:cs typeface="Arial"/>
              </a:rPr>
              <a:t>The 4 Cs</a:t>
            </a:r>
            <a:endParaRPr lang="en-GB" altLang="en-US" sz="2052">
              <a:cs typeface="Arial"/>
            </a:endParaRPr>
          </a:p>
        </p:txBody>
      </p:sp>
      <p:pic>
        <p:nvPicPr>
          <p:cNvPr id="2" name="Picture 1" descr="A red and white sign with a horse&#10;&#10;Description automatically generated with low confidence">
            <a:extLst>
              <a:ext uri="{FF2B5EF4-FFF2-40B4-BE49-F238E27FC236}">
                <a16:creationId xmlns="" xmlns:a16="http://schemas.microsoft.com/office/drawing/2014/main" id="{9CDE45D0-4B06-5B01-7459-FAF6AED7C68B}"/>
              </a:ext>
            </a:extLst>
          </p:cNvPr>
          <p:cNvPicPr>
            <a:picLocks noChangeAspect="1"/>
          </p:cNvPicPr>
          <p:nvPr/>
        </p:nvPicPr>
        <p:blipFill>
          <a:blip r:embed="rId3"/>
          <a:stretch>
            <a:fillRect/>
          </a:stretch>
        </p:blipFill>
        <p:spPr>
          <a:xfrm>
            <a:off x="8021672" y="5905144"/>
            <a:ext cx="987358" cy="633859"/>
          </a:xfrm>
          <a:prstGeom prst="rect">
            <a:avLst/>
          </a:prstGeom>
        </p:spPr>
      </p:pic>
    </p:spTree>
    <p:extLst>
      <p:ext uri="{BB962C8B-B14F-4D97-AF65-F5344CB8AC3E}">
        <p14:creationId xmlns:p14="http://schemas.microsoft.com/office/powerpoint/2010/main" val="3853789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9" grpId="0" animBg="1"/>
      <p:bldP spid="10"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098" name="Picture 2" descr="C:\Users\LWard\OneDrive - Bapchild and Tonge Church of England Primary School and Nursery\Pictures\Screenshots\Screenshot 2024-02-05 12530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9319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122" name="Picture 2" descr="C:\Users\LWard\OneDrive - Bapchild and Tonge Church of England Primary School and Nursery\Pictures\Screenshots\Screenshot 2024-02-05 12532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64971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074" name="Picture 2" descr="C:\Users\LWard\OneDrive - Bapchild and Tonge Church of England Primary School and Nursery\Pictures\Screenshots\Screenshot 2024-02-05 12525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060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8800" b="1" dirty="0" smtClean="0">
                <a:solidFill>
                  <a:srgbClr val="7030A0"/>
                </a:solidFill>
              </a:rPr>
              <a:t>Commerce </a:t>
            </a:r>
            <a:endParaRPr lang="en-US" sz="8800" b="1" dirty="0">
              <a:solidFill>
                <a:srgbClr val="7030A0"/>
              </a:solidFill>
            </a:endParaRPr>
          </a:p>
        </p:txBody>
      </p:sp>
      <p:sp>
        <p:nvSpPr>
          <p:cNvPr id="3" name="Content Placeholder 2"/>
          <p:cNvSpPr>
            <a:spLocks noGrp="1"/>
          </p:cNvSpPr>
          <p:nvPr>
            <p:ph idx="1"/>
          </p:nvPr>
        </p:nvSpPr>
        <p:spPr/>
        <p:txBody>
          <a:bodyPr>
            <a:normAutofit fontScale="70000" lnSpcReduction="20000"/>
          </a:bodyPr>
          <a:lstStyle/>
          <a:p>
            <a:pPr marL="0" indent="0">
              <a:buNone/>
            </a:pPr>
            <a:r>
              <a:rPr lang="en-US" b="1" i="1" dirty="0"/>
              <a:t>Commerce – risks such </a:t>
            </a:r>
            <a:r>
              <a:rPr lang="en-US" b="1" i="1" dirty="0" smtClean="0"/>
              <a:t>as: </a:t>
            </a:r>
            <a:br>
              <a:rPr lang="en-US" b="1" i="1" dirty="0" smtClean="0"/>
            </a:br>
            <a:endParaRPr lang="en-US" b="1" i="1" dirty="0" smtClean="0"/>
          </a:p>
          <a:p>
            <a:r>
              <a:rPr lang="en-GB" dirty="0" smtClean="0"/>
              <a:t>Hacking</a:t>
            </a:r>
          </a:p>
          <a:p>
            <a:pPr algn="just">
              <a:lnSpc>
                <a:spcPct val="150000"/>
              </a:lnSpc>
              <a:spcBef>
                <a:spcPts val="0"/>
              </a:spcBef>
            </a:pPr>
            <a:r>
              <a:rPr lang="en-US" dirty="0"/>
              <a:t>inappropriate advertising</a:t>
            </a:r>
            <a:endParaRPr lang="en-GB" dirty="0"/>
          </a:p>
          <a:p>
            <a:pPr algn="just">
              <a:lnSpc>
                <a:spcPct val="150000"/>
              </a:lnSpc>
              <a:spcBef>
                <a:spcPts val="0"/>
              </a:spcBef>
            </a:pPr>
            <a:r>
              <a:rPr lang="en-GB" dirty="0"/>
              <a:t>In-app/in-game purchases</a:t>
            </a:r>
          </a:p>
          <a:p>
            <a:pPr algn="just">
              <a:lnSpc>
                <a:spcPct val="150000"/>
              </a:lnSpc>
              <a:spcBef>
                <a:spcPts val="0"/>
              </a:spcBef>
            </a:pPr>
            <a:r>
              <a:rPr lang="en-GB" dirty="0"/>
              <a:t>Loot </a:t>
            </a:r>
            <a:r>
              <a:rPr lang="en-GB" dirty="0" smtClean="0"/>
              <a:t>Boxes or virtual currency (V-Buck, Mine coins)</a:t>
            </a:r>
            <a:endParaRPr lang="en-GB" dirty="0"/>
          </a:p>
          <a:p>
            <a:pPr algn="just">
              <a:lnSpc>
                <a:spcPct val="150000"/>
              </a:lnSpc>
              <a:spcBef>
                <a:spcPts val="0"/>
              </a:spcBef>
            </a:pPr>
            <a:r>
              <a:rPr lang="en-GB" dirty="0"/>
              <a:t>Gambling</a:t>
            </a:r>
          </a:p>
          <a:p>
            <a:pPr algn="just">
              <a:lnSpc>
                <a:spcPct val="150000"/>
              </a:lnSpc>
              <a:spcBef>
                <a:spcPts val="0"/>
              </a:spcBef>
            </a:pPr>
            <a:r>
              <a:rPr lang="en-GB" dirty="0"/>
              <a:t>Risk of malware on free-to-download games</a:t>
            </a:r>
          </a:p>
          <a:p>
            <a:pPr algn="just">
              <a:lnSpc>
                <a:spcPct val="150000"/>
              </a:lnSpc>
              <a:spcBef>
                <a:spcPts val="0"/>
              </a:spcBef>
            </a:pPr>
            <a:r>
              <a:rPr lang="en-GB" dirty="0" smtClean="0"/>
              <a:t>SCAMS: Phishing (email), vishing (voice calls) </a:t>
            </a:r>
            <a:r>
              <a:rPr lang="en-GB" dirty="0"/>
              <a:t>and </a:t>
            </a:r>
            <a:r>
              <a:rPr lang="en-GB" dirty="0" err="1" smtClean="0"/>
              <a:t>smishing</a:t>
            </a:r>
            <a:r>
              <a:rPr lang="en-GB" dirty="0" smtClean="0"/>
              <a:t> (text)</a:t>
            </a:r>
            <a:endParaRPr lang="en-GB" dirty="0"/>
          </a:p>
          <a:p>
            <a:pPr algn="just">
              <a:lnSpc>
                <a:spcPct val="150000"/>
              </a:lnSpc>
              <a:spcBef>
                <a:spcPts val="0"/>
              </a:spcBef>
            </a:pPr>
            <a:r>
              <a:rPr lang="en-GB" dirty="0"/>
              <a:t>Copyright infringement</a:t>
            </a:r>
          </a:p>
          <a:p>
            <a:endParaRPr lang="en-US" dirty="0"/>
          </a:p>
        </p:txBody>
      </p:sp>
    </p:spTree>
    <p:extLst>
      <p:ext uri="{BB962C8B-B14F-4D97-AF65-F5344CB8AC3E}">
        <p14:creationId xmlns:p14="http://schemas.microsoft.com/office/powerpoint/2010/main" val="3112846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6146" name="Picture 2" descr="C:\Users\LWard\OneDrive - Bapchild and Tonge Church of England Primary School and Nursery\Pictures\Screenshots\Screenshot 2024-02-05 12533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220"/>
            <a:ext cx="9144000" cy="6851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73492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170" name="Picture 2" descr="C:\Users\LWard\OneDrive - Bapchild and Tonge Church of England Primary School and Nursery\Pictures\Screenshots\Screenshot 2024-02-05 12535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84639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8194" name="Picture 2" descr="C:\Users\LWard\OneDrive - Bapchild and Tonge Church of England Primary School and Nursery\Pictures\Screenshots\Screenshot 2024-02-05 12542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5206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9218" name="Picture 2" descr="C:\Users\LWard\OneDrive - Bapchild and Tonge Church of England Primary School and Nursery\Pictures\Screenshots\Screenshot 2024-02-05 12545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0" y="0"/>
            <a:ext cx="914089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43129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42" name="Picture 2" descr="C:\Users\LWard\OneDrive - Bapchild and Tonge Church of England Primary School and Nursery\Pictures\Screenshots\Screenshot 2024-02-05 12550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24822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1266" name="Picture 2" descr="C:\Users\LWard\OneDrive - Bapchild and Tonge Church of England Primary School and Nursery\Pictures\Screenshots\Screenshot 2024-02-05 12551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38604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2290" name="Picture 2" descr="C:\Users\LWard\OneDrive - Bapchild and Tonge Church of England Primary School and Nursery\Pictures\Screenshots\Screenshot 2024-02-05 12553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00464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3314" name="Picture 2" descr="C:\Users\LWard\OneDrive - Bapchild and Tonge Church of England Primary School and Nursery\Pictures\Screenshots\Screenshot 2024-02-05 12553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3592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4338" name="Picture 2" descr="C:\Users\LWard\OneDrive - Bapchild and Tonge Church of England Primary School and Nursery\Pictures\Screenshots\Screenshot 2024-02-05 12554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53292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LWard\OneDrive - Bapchild and Tonge Church of England Primary School and Nursery\Pictures\Screenshots\Screenshot 2024-02-05 125601.png"/>
          <p:cNvPicPr>
            <a:picLocks noChangeAspect="1" noChangeArrowheads="1"/>
          </p:cNvPicPr>
          <p:nvPr/>
        </p:nvPicPr>
        <p:blipFill rotWithShape="1">
          <a:blip r:embed="rId2">
            <a:extLst>
              <a:ext uri="{28A0092B-C50C-407E-A947-70E740481C1C}">
                <a14:useLocalDpi xmlns:a14="http://schemas.microsoft.com/office/drawing/2010/main" val="0"/>
              </a:ext>
            </a:extLst>
          </a:blip>
          <a:srcRect l="4871" r="3068"/>
          <a:stretch/>
        </p:blipFill>
        <p:spPr bwMode="auto">
          <a:xfrm>
            <a:off x="142875" y="396248"/>
            <a:ext cx="2857500" cy="581646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LWard\OneDrive - Bapchild and Tonge Church of England Primary School and Nursery\Pictures\Screenshots\Screenshot 2024-02-05 125611.png"/>
          <p:cNvPicPr>
            <a:picLocks noChangeAspect="1" noChangeArrowheads="1"/>
          </p:cNvPicPr>
          <p:nvPr/>
        </p:nvPicPr>
        <p:blipFill rotWithShape="1">
          <a:blip r:embed="rId3">
            <a:extLst>
              <a:ext uri="{28A0092B-C50C-407E-A947-70E740481C1C}">
                <a14:useLocalDpi xmlns:a14="http://schemas.microsoft.com/office/drawing/2010/main" val="0"/>
              </a:ext>
            </a:extLst>
          </a:blip>
          <a:srcRect l="3978"/>
          <a:stretch/>
        </p:blipFill>
        <p:spPr bwMode="auto">
          <a:xfrm>
            <a:off x="3114675" y="381000"/>
            <a:ext cx="2933701" cy="5791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LWard\OneDrive - Bapchild and Tonge Church of England Primary School and Nursery\Pictures\Screenshots\Screenshot 2024-02-05 125619.png"/>
          <p:cNvPicPr>
            <a:picLocks noChangeAspect="1" noChangeArrowheads="1"/>
          </p:cNvPicPr>
          <p:nvPr/>
        </p:nvPicPr>
        <p:blipFill rotWithShape="1">
          <a:blip r:embed="rId4">
            <a:extLst>
              <a:ext uri="{28A0092B-C50C-407E-A947-70E740481C1C}">
                <a14:useLocalDpi xmlns:a14="http://schemas.microsoft.com/office/drawing/2010/main" val="0"/>
              </a:ext>
            </a:extLst>
          </a:blip>
          <a:srcRect l="8381" r="3359"/>
          <a:stretch/>
        </p:blipFill>
        <p:spPr bwMode="auto">
          <a:xfrm>
            <a:off x="6162675" y="358148"/>
            <a:ext cx="2851089" cy="5816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99771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482" name="Picture 2" descr="C:\Users\LWard\OneDrive - Bapchild and Tonge Church of England Primary School and Nursery\Pictures\Screenshots\Screenshot 2024-02-05 12564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0"/>
            <a:ext cx="9134475" cy="693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29363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1506" name="Picture 2" descr="C:\Users\LWard\OneDrive - Bapchild and Tonge Church of England Primary School and Nursery\Pictures\Screenshots\Screenshot 2024-02-05 125649.png"/>
          <p:cNvPicPr>
            <a:picLocks noChangeAspect="1" noChangeArrowheads="1"/>
          </p:cNvPicPr>
          <p:nvPr/>
        </p:nvPicPr>
        <p:blipFill rotWithShape="1">
          <a:blip r:embed="rId2">
            <a:extLst>
              <a:ext uri="{28A0092B-C50C-407E-A947-70E740481C1C}">
                <a14:useLocalDpi xmlns:a14="http://schemas.microsoft.com/office/drawing/2010/main" val="0"/>
              </a:ext>
            </a:extLst>
          </a:blip>
          <a:srcRect r="3438" b="4814"/>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29744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2530" name="Picture 2" descr="C:\Users\LWard\OneDrive - Bapchild and Tonge Church of England Primary School and Nursery\Pictures\Screenshots\Screenshot 2024-02-05 12565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45740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3554" name="Picture 2" descr="C:\Users\LWard\OneDrive - Bapchild and Tonge Church of England Primary School and Nursery\Pictures\Screenshots\Screenshot 2024-02-05 12565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73069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4578" name="Picture 2" descr="C:\Users\LWard\OneDrive - Bapchild and Tonge Church of England Primary School and Nursery\Pictures\Screenshots\Screenshot 2024-02-05 1257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51509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7650" name="Picture 2" descr="C:\Users\LWard\OneDrive - Bapchild and Tonge Church of England Primary School and Nursery\Pictures\Screenshots\Screenshot 2024-02-05 12572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0"/>
            <a:ext cx="91630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0289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LWard\OneDrive - Bapchild and Tonge Church of England Primary School and Nursery\Pictures\Screenshots\Screenshot 2024-02-05 125723.png"/>
          <p:cNvPicPr>
            <a:picLocks noChangeAspect="1" noChangeArrowheads="1"/>
          </p:cNvPicPr>
          <p:nvPr/>
        </p:nvPicPr>
        <p:blipFill rotWithShape="1">
          <a:blip r:embed="rId2">
            <a:extLst>
              <a:ext uri="{28A0092B-C50C-407E-A947-70E740481C1C}">
                <a14:useLocalDpi xmlns:a14="http://schemas.microsoft.com/office/drawing/2010/main" val="0"/>
              </a:ext>
            </a:extLst>
          </a:blip>
          <a:srcRect l="67908" t="50000"/>
          <a:stretch/>
        </p:blipFill>
        <p:spPr bwMode="auto">
          <a:xfrm>
            <a:off x="6334125" y="3505200"/>
            <a:ext cx="2809875" cy="32766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0" y="228600"/>
            <a:ext cx="7086600" cy="6124754"/>
          </a:xfrm>
          <a:prstGeom prst="rect">
            <a:avLst/>
          </a:prstGeom>
          <a:noFill/>
        </p:spPr>
        <p:txBody>
          <a:bodyPr wrap="square" rtlCol="0">
            <a:spAutoFit/>
          </a:bodyPr>
          <a:lstStyle/>
          <a:p>
            <a:pPr marL="457200" indent="-457200">
              <a:buFont typeface="Arial" panose="020B0604020202020204" pitchFamily="34" charset="0"/>
              <a:buChar char="•"/>
            </a:pPr>
            <a:r>
              <a:rPr lang="en-US" sz="2800" b="1" dirty="0" smtClean="0">
                <a:solidFill>
                  <a:srgbClr val="00B050"/>
                </a:solidFill>
              </a:rPr>
              <a:t>Termly Internet Safety Lessons as part of both the Computing and PHSE curriculum</a:t>
            </a:r>
          </a:p>
          <a:p>
            <a:pPr marL="457200" indent="-457200">
              <a:buFont typeface="Arial" panose="020B0604020202020204" pitchFamily="34" charset="0"/>
              <a:buChar char="•"/>
            </a:pPr>
            <a:endParaRPr lang="en-US" sz="2800" b="1" dirty="0">
              <a:solidFill>
                <a:srgbClr val="00B050"/>
              </a:solidFill>
            </a:endParaRPr>
          </a:p>
          <a:p>
            <a:pPr marL="457200" indent="-457200">
              <a:buFont typeface="Arial" panose="020B0604020202020204" pitchFamily="34" charset="0"/>
              <a:buChar char="•"/>
            </a:pPr>
            <a:r>
              <a:rPr lang="en-US" sz="2800" b="1" dirty="0" smtClean="0">
                <a:solidFill>
                  <a:srgbClr val="00B050"/>
                </a:solidFill>
              </a:rPr>
              <a:t>Internet Safety Day</a:t>
            </a:r>
          </a:p>
          <a:p>
            <a:pPr marL="457200" indent="-457200">
              <a:buFont typeface="Arial" panose="020B0604020202020204" pitchFamily="34" charset="0"/>
              <a:buChar char="•"/>
            </a:pPr>
            <a:endParaRPr lang="en-US" sz="2800" b="1" dirty="0">
              <a:solidFill>
                <a:srgbClr val="00B050"/>
              </a:solidFill>
            </a:endParaRPr>
          </a:p>
          <a:p>
            <a:pPr marL="457200" indent="-457200">
              <a:buFont typeface="Arial" panose="020B0604020202020204" pitchFamily="34" charset="0"/>
              <a:buChar char="•"/>
            </a:pPr>
            <a:r>
              <a:rPr lang="en-US" sz="2800" b="1" dirty="0" smtClean="0">
                <a:solidFill>
                  <a:srgbClr val="00B050"/>
                </a:solidFill>
              </a:rPr>
              <a:t>Revisiting with PHSE Lessons when we notice any issues arising</a:t>
            </a:r>
          </a:p>
          <a:p>
            <a:pPr marL="457200" indent="-457200">
              <a:buFont typeface="Arial" panose="020B0604020202020204" pitchFamily="34" charset="0"/>
              <a:buChar char="•"/>
            </a:pPr>
            <a:endParaRPr lang="en-US" sz="2800" b="1" dirty="0">
              <a:solidFill>
                <a:srgbClr val="00B050"/>
              </a:solidFill>
            </a:endParaRPr>
          </a:p>
          <a:p>
            <a:pPr marL="457200" indent="-457200">
              <a:buFont typeface="Arial" panose="020B0604020202020204" pitchFamily="34" charset="0"/>
              <a:buChar char="•"/>
            </a:pPr>
            <a:r>
              <a:rPr lang="en-US" sz="2800" b="1" dirty="0" smtClean="0">
                <a:solidFill>
                  <a:srgbClr val="00B050"/>
                </a:solidFill>
              </a:rPr>
              <a:t>Monitoring systems (OnGuard) in place on all school computers, laptops and tablets</a:t>
            </a:r>
            <a:br>
              <a:rPr lang="en-US" sz="2800" b="1" dirty="0" smtClean="0">
                <a:solidFill>
                  <a:srgbClr val="00B050"/>
                </a:solidFill>
              </a:rPr>
            </a:br>
            <a:endParaRPr lang="en-US" sz="2800" b="1" dirty="0" smtClean="0">
              <a:solidFill>
                <a:srgbClr val="00B050"/>
              </a:solidFill>
            </a:endParaRPr>
          </a:p>
          <a:p>
            <a:pPr marL="457200" indent="-457200">
              <a:buFont typeface="Arial" panose="020B0604020202020204" pitchFamily="34" charset="0"/>
              <a:buChar char="•"/>
            </a:pPr>
            <a:r>
              <a:rPr lang="en-US" sz="2800" b="1" dirty="0" smtClean="0">
                <a:solidFill>
                  <a:srgbClr val="00B050"/>
                </a:solidFill>
              </a:rPr>
              <a:t>Online Safety Safeguarding Training</a:t>
            </a:r>
          </a:p>
          <a:p>
            <a:pPr marL="457200" indent="-457200">
              <a:buFont typeface="Arial" panose="020B0604020202020204" pitchFamily="34" charset="0"/>
              <a:buChar char="•"/>
            </a:pPr>
            <a:endParaRPr lang="en-US" sz="2800" b="1" dirty="0">
              <a:solidFill>
                <a:srgbClr val="00B050"/>
              </a:solidFill>
            </a:endParaRPr>
          </a:p>
          <a:p>
            <a:pPr marL="457200" indent="-457200">
              <a:buFont typeface="Arial" panose="020B0604020202020204" pitchFamily="34" charset="0"/>
              <a:buChar char="•"/>
            </a:pPr>
            <a:r>
              <a:rPr lang="en-US" sz="2800" b="1" dirty="0" smtClean="0">
                <a:solidFill>
                  <a:srgbClr val="00B050"/>
                </a:solidFill>
              </a:rPr>
              <a:t>Filtering System - </a:t>
            </a:r>
            <a:r>
              <a:rPr lang="en-US" sz="2800" b="1" dirty="0" err="1" smtClean="0">
                <a:solidFill>
                  <a:srgbClr val="00B050"/>
                </a:solidFill>
              </a:rPr>
              <a:t>NetSweeper</a:t>
            </a:r>
            <a:endParaRPr lang="en-US" sz="2800" b="1" dirty="0" smtClean="0">
              <a:solidFill>
                <a:srgbClr val="00B050"/>
              </a:solidFill>
            </a:endParaRPr>
          </a:p>
        </p:txBody>
      </p:sp>
    </p:spTree>
    <p:extLst>
      <p:ext uri="{BB962C8B-B14F-4D97-AF65-F5344CB8AC3E}">
        <p14:creationId xmlns:p14="http://schemas.microsoft.com/office/powerpoint/2010/main" val="7793147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 xmlns:a16="http://schemas.microsoft.com/office/drawing/2014/main" id="{49250159-2212-2D1C-D9BB-499F625F2BBF}"/>
              </a:ext>
            </a:extLst>
          </p:cNvPr>
          <p:cNvSpPr>
            <a:spLocks noGrp="1"/>
          </p:cNvSpPr>
          <p:nvPr>
            <p:ph type="title"/>
          </p:nvPr>
        </p:nvSpPr>
        <p:spPr/>
        <p:txBody>
          <a:bodyPr/>
          <a:lstStyle/>
          <a:p>
            <a:r>
              <a:rPr lang="en-GB" dirty="0"/>
              <a:t>Our DSL Team</a:t>
            </a:r>
          </a:p>
        </p:txBody>
      </p:sp>
      <p:sp>
        <p:nvSpPr>
          <p:cNvPr id="5" name="TextBox 4">
            <a:extLst>
              <a:ext uri="{FF2B5EF4-FFF2-40B4-BE49-F238E27FC236}">
                <a16:creationId xmlns="" xmlns:a16="http://schemas.microsoft.com/office/drawing/2014/main" id="{6811A852-81CC-4402-A7B8-FF5AD9935B9B}"/>
              </a:ext>
            </a:extLst>
          </p:cNvPr>
          <p:cNvSpPr txBox="1"/>
          <p:nvPr/>
        </p:nvSpPr>
        <p:spPr>
          <a:xfrm>
            <a:off x="1485028" y="1489507"/>
            <a:ext cx="5890327" cy="1394710"/>
          </a:xfrm>
          <a:prstGeom prst="rect">
            <a:avLst/>
          </a:prstGeom>
          <a:noFill/>
        </p:spPr>
        <p:txBody>
          <a:bodyPr wrap="square" lIns="78203" tIns="39101" rIns="78203" bIns="39101" anchor="t">
            <a:spAutoFit/>
          </a:bodyPr>
          <a:lstStyle/>
          <a:p>
            <a:pPr algn="ctr"/>
            <a:r>
              <a:rPr lang="en-GB" altLang="en-US" sz="1710" i="1" kern="0" dirty="0">
                <a:latin typeface="+mj-lt"/>
                <a:ea typeface="+mj-ea"/>
                <a:cs typeface="+mj-cs"/>
              </a:rPr>
              <a:t>“</a:t>
            </a:r>
            <a:r>
              <a:rPr lang="en-GB" sz="1710" i="1" dirty="0">
                <a:latin typeface="+mj-lt"/>
              </a:rPr>
              <a:t>The designated safeguarding lead should take lead responsibility for safeguarding and child protection (</a:t>
            </a:r>
            <a:r>
              <a:rPr lang="en-GB" sz="1710" b="1" i="1" dirty="0">
                <a:latin typeface="+mj-lt"/>
              </a:rPr>
              <a:t>including online safety</a:t>
            </a:r>
            <a:r>
              <a:rPr lang="en-GB" sz="1710" i="1" dirty="0">
                <a:latin typeface="+mj-lt"/>
              </a:rPr>
              <a:t>).</a:t>
            </a:r>
            <a:r>
              <a:rPr lang="en-GB" altLang="en-US" sz="1710" i="1" kern="0" dirty="0">
                <a:latin typeface="+mj-lt"/>
                <a:ea typeface="+mj-ea"/>
                <a:cs typeface="+mj-cs"/>
              </a:rPr>
              <a:t>”	</a:t>
            </a:r>
            <a:endParaRPr lang="en-GB" altLang="en-US" sz="1710" i="1" kern="0" dirty="0">
              <a:latin typeface="+mj-lt"/>
              <a:ea typeface="+mj-ea"/>
              <a:cs typeface="Arial"/>
            </a:endParaRPr>
          </a:p>
          <a:p>
            <a:pPr algn="ctr"/>
            <a:r>
              <a:rPr lang="en-GB" altLang="en-US" sz="1710" i="1" kern="0" dirty="0">
                <a:latin typeface="+mj-lt"/>
                <a:ea typeface="+mj-ea"/>
                <a:cs typeface="+mj-cs"/>
              </a:rPr>
              <a:t>											</a:t>
            </a:r>
            <a:r>
              <a:rPr lang="en-GB" altLang="en-US" sz="1710" kern="0" dirty="0">
                <a:latin typeface="+mj-lt"/>
                <a:ea typeface="+mj-ea"/>
                <a:cs typeface="+mj-cs"/>
              </a:rPr>
              <a:t> KCSIE 2023</a:t>
            </a:r>
            <a:endParaRPr lang="en-GB" sz="1710" dirty="0">
              <a:latin typeface="+mj-lt"/>
              <a:cs typeface="Arial"/>
            </a:endParaRP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17022" t="15067" r="35939" b="14051"/>
          <a:stretch/>
        </p:blipFill>
        <p:spPr>
          <a:xfrm rot="5400000">
            <a:off x="3981225" y="3256484"/>
            <a:ext cx="1222029" cy="1381087"/>
          </a:xfrm>
          <a:prstGeom prst="rect">
            <a:avLst/>
          </a:prstGeom>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l="9557" t="14271" r="46390" b="17038"/>
          <a:stretch/>
        </p:blipFill>
        <p:spPr>
          <a:xfrm rot="5400000">
            <a:off x="815674" y="3219921"/>
            <a:ext cx="1233579" cy="1442660"/>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9861" t="17855" r="37430" b="17037"/>
          <a:stretch/>
        </p:blipFill>
        <p:spPr>
          <a:xfrm rot="5400000">
            <a:off x="2409848" y="3224757"/>
            <a:ext cx="1206502" cy="1379464"/>
          </a:xfrm>
          <a:prstGeom prst="rect">
            <a:avLst/>
          </a:prstGeom>
        </p:spPr>
      </p:pic>
      <p:pic>
        <p:nvPicPr>
          <p:cNvPr id="6" name="Picture 5"/>
          <p:cNvPicPr>
            <a:picLocks noChangeAspect="1"/>
          </p:cNvPicPr>
          <p:nvPr/>
        </p:nvPicPr>
        <p:blipFill rotWithShape="1">
          <a:blip r:embed="rId6" cstate="print">
            <a:extLst>
              <a:ext uri="{28A0092B-C50C-407E-A947-70E740481C1C}">
                <a14:useLocalDpi xmlns:a14="http://schemas.microsoft.com/office/drawing/2010/main" val="0"/>
              </a:ext>
            </a:extLst>
          </a:blip>
          <a:srcRect t="957" r="3906" b="33981"/>
          <a:stretch/>
        </p:blipFill>
        <p:spPr>
          <a:xfrm>
            <a:off x="5549129" y="3341650"/>
            <a:ext cx="1366482" cy="1233581"/>
          </a:xfrm>
          <a:prstGeom prst="rect">
            <a:avLst/>
          </a:prstGeom>
        </p:spPr>
      </p:pic>
      <p:sp>
        <p:nvSpPr>
          <p:cNvPr id="7" name="TextBox 6"/>
          <p:cNvSpPr txBox="1"/>
          <p:nvPr/>
        </p:nvSpPr>
        <p:spPr>
          <a:xfrm>
            <a:off x="783938" y="4781615"/>
            <a:ext cx="1172698" cy="566052"/>
          </a:xfrm>
          <a:prstGeom prst="rect">
            <a:avLst/>
          </a:prstGeom>
          <a:noFill/>
        </p:spPr>
        <p:txBody>
          <a:bodyPr wrap="square" rtlCol="0">
            <a:spAutoFit/>
          </a:bodyPr>
          <a:lstStyle/>
          <a:p>
            <a:r>
              <a:rPr lang="en-GB" sz="1539" dirty="0"/>
              <a:t>Christian Kelly-DSL</a:t>
            </a:r>
          </a:p>
        </p:txBody>
      </p:sp>
      <p:sp>
        <p:nvSpPr>
          <p:cNvPr id="8" name="TextBox 7"/>
          <p:cNvSpPr txBox="1"/>
          <p:nvPr/>
        </p:nvSpPr>
        <p:spPr>
          <a:xfrm>
            <a:off x="2244529" y="4770279"/>
            <a:ext cx="1233463" cy="566052"/>
          </a:xfrm>
          <a:prstGeom prst="rect">
            <a:avLst/>
          </a:prstGeom>
          <a:noFill/>
        </p:spPr>
        <p:txBody>
          <a:bodyPr wrap="square" rtlCol="0">
            <a:spAutoFit/>
          </a:bodyPr>
          <a:lstStyle/>
          <a:p>
            <a:r>
              <a:rPr lang="en-GB" sz="1539" dirty="0"/>
              <a:t>Jo Apps – Governor SL</a:t>
            </a:r>
          </a:p>
        </p:txBody>
      </p:sp>
      <p:sp>
        <p:nvSpPr>
          <p:cNvPr id="9" name="TextBox 8"/>
          <p:cNvSpPr txBox="1"/>
          <p:nvPr/>
        </p:nvSpPr>
        <p:spPr>
          <a:xfrm>
            <a:off x="3901695" y="4808460"/>
            <a:ext cx="1242214" cy="566052"/>
          </a:xfrm>
          <a:prstGeom prst="rect">
            <a:avLst/>
          </a:prstGeom>
          <a:noFill/>
        </p:spPr>
        <p:txBody>
          <a:bodyPr wrap="square" rtlCol="0">
            <a:spAutoFit/>
          </a:bodyPr>
          <a:lstStyle/>
          <a:p>
            <a:r>
              <a:rPr lang="en-GB" sz="1539" dirty="0"/>
              <a:t>Adam Smiley - DDSL</a:t>
            </a:r>
          </a:p>
        </p:txBody>
      </p:sp>
      <p:sp>
        <p:nvSpPr>
          <p:cNvPr id="11" name="TextBox 10"/>
          <p:cNvSpPr txBox="1"/>
          <p:nvPr/>
        </p:nvSpPr>
        <p:spPr>
          <a:xfrm>
            <a:off x="5634498" y="4812096"/>
            <a:ext cx="1167970" cy="566052"/>
          </a:xfrm>
          <a:prstGeom prst="rect">
            <a:avLst/>
          </a:prstGeom>
          <a:noFill/>
        </p:spPr>
        <p:txBody>
          <a:bodyPr wrap="square" rtlCol="0">
            <a:spAutoFit/>
          </a:bodyPr>
          <a:lstStyle/>
          <a:p>
            <a:r>
              <a:rPr lang="en-GB" sz="1539" dirty="0"/>
              <a:t>Polly Long - DDSL</a:t>
            </a:r>
          </a:p>
        </p:txBody>
      </p:sp>
      <p:sp>
        <p:nvSpPr>
          <p:cNvPr id="13" name="TextBox 12"/>
          <p:cNvSpPr txBox="1"/>
          <p:nvPr/>
        </p:nvSpPr>
        <p:spPr>
          <a:xfrm>
            <a:off x="7231359" y="4812096"/>
            <a:ext cx="1167970" cy="802912"/>
          </a:xfrm>
          <a:prstGeom prst="rect">
            <a:avLst/>
          </a:prstGeom>
          <a:noFill/>
        </p:spPr>
        <p:txBody>
          <a:bodyPr wrap="square" rtlCol="0">
            <a:spAutoFit/>
          </a:bodyPr>
          <a:lstStyle/>
          <a:p>
            <a:r>
              <a:rPr lang="en-GB" sz="1539" dirty="0"/>
              <a:t>Katie Green- DDSL</a:t>
            </a:r>
          </a:p>
        </p:txBody>
      </p:sp>
      <p:pic>
        <p:nvPicPr>
          <p:cNvPr id="14" name="Picture 13"/>
          <p:cNvPicPr>
            <a:picLocks noChangeAspect="1"/>
          </p:cNvPicPr>
          <p:nvPr/>
        </p:nvPicPr>
        <p:blipFill rotWithShape="1">
          <a:blip r:embed="rId7" cstate="print">
            <a:extLst>
              <a:ext uri="{28A0092B-C50C-407E-A947-70E740481C1C}">
                <a14:useLocalDpi xmlns:a14="http://schemas.microsoft.com/office/drawing/2010/main" val="0"/>
              </a:ext>
            </a:extLst>
          </a:blip>
          <a:srcRect l="17715" t="11854" r="23220" b="41099"/>
          <a:stretch/>
        </p:blipFill>
        <p:spPr>
          <a:xfrm>
            <a:off x="7231359" y="3324462"/>
            <a:ext cx="1254241" cy="1318799"/>
          </a:xfrm>
          <a:prstGeom prst="rect">
            <a:avLst/>
          </a:prstGeom>
        </p:spPr>
      </p:pic>
    </p:spTree>
    <p:extLst>
      <p:ext uri="{BB962C8B-B14F-4D97-AF65-F5344CB8AC3E}">
        <p14:creationId xmlns:p14="http://schemas.microsoft.com/office/powerpoint/2010/main" val="31394827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E1F37AB-8781-AD42-93E9-C74F07815404}"/>
              </a:ext>
            </a:extLst>
          </p:cNvPr>
          <p:cNvSpPr>
            <a:spLocks noGrp="1"/>
          </p:cNvSpPr>
          <p:nvPr>
            <p:ph type="title"/>
          </p:nvPr>
        </p:nvSpPr>
        <p:spPr>
          <a:noFill/>
        </p:spPr>
        <p:txBody>
          <a:bodyPr>
            <a:normAutofit/>
          </a:bodyPr>
          <a:lstStyle/>
          <a:p>
            <a:pPr algn="l"/>
            <a:r>
              <a:rPr lang="en-US" sz="3079"/>
              <a:t>Filtering and Monitoring</a:t>
            </a:r>
          </a:p>
        </p:txBody>
      </p:sp>
      <p:pic>
        <p:nvPicPr>
          <p:cNvPr id="3" name="Picture 2" descr="A red and white sign with a horse&#10;&#10;Description automatically generated with low confidence">
            <a:extLst>
              <a:ext uri="{FF2B5EF4-FFF2-40B4-BE49-F238E27FC236}">
                <a16:creationId xmlns="" xmlns:a16="http://schemas.microsoft.com/office/drawing/2014/main" id="{6BE978BE-E9E8-74D3-C67A-41E552AFF36F}"/>
              </a:ext>
            </a:extLst>
          </p:cNvPr>
          <p:cNvPicPr>
            <a:picLocks noChangeAspect="1"/>
          </p:cNvPicPr>
          <p:nvPr/>
        </p:nvPicPr>
        <p:blipFill>
          <a:blip r:embed="rId3"/>
          <a:stretch>
            <a:fillRect/>
          </a:stretch>
        </p:blipFill>
        <p:spPr>
          <a:xfrm>
            <a:off x="8021672" y="5905144"/>
            <a:ext cx="987358" cy="633859"/>
          </a:xfrm>
          <a:prstGeom prst="rect">
            <a:avLst/>
          </a:prstGeom>
        </p:spPr>
      </p:pic>
      <p:pic>
        <p:nvPicPr>
          <p:cNvPr id="2050" name="Picture 2" descr="Netsweeper - Membershi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898" y="1700365"/>
            <a:ext cx="8142203" cy="2227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20449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38200" y="1143000"/>
            <a:ext cx="7112356" cy="4419600"/>
          </a:xfrm>
          <a:prstGeom prst="rect">
            <a:avLst/>
          </a:prstGeom>
        </p:spPr>
      </p:pic>
    </p:spTree>
    <p:extLst>
      <p:ext uri="{BB962C8B-B14F-4D97-AF65-F5344CB8AC3E}">
        <p14:creationId xmlns:p14="http://schemas.microsoft.com/office/powerpoint/2010/main" val="3750019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E1F37AB-8781-AD42-93E9-C74F07815404}"/>
              </a:ext>
            </a:extLst>
          </p:cNvPr>
          <p:cNvSpPr>
            <a:spLocks noGrp="1"/>
          </p:cNvSpPr>
          <p:nvPr>
            <p:ph type="title"/>
          </p:nvPr>
        </p:nvSpPr>
        <p:spPr>
          <a:noFill/>
        </p:spPr>
        <p:txBody>
          <a:bodyPr>
            <a:normAutofit/>
          </a:bodyPr>
          <a:lstStyle/>
          <a:p>
            <a:pPr algn="l"/>
            <a:r>
              <a:rPr lang="en-US" sz="3079"/>
              <a:t>Filtering and Monitoring</a:t>
            </a:r>
          </a:p>
        </p:txBody>
      </p:sp>
      <p:pic>
        <p:nvPicPr>
          <p:cNvPr id="3" name="Picture 2" descr="A red and white sign with a horse&#10;&#10;Description automatically generated with low confidence">
            <a:extLst>
              <a:ext uri="{FF2B5EF4-FFF2-40B4-BE49-F238E27FC236}">
                <a16:creationId xmlns="" xmlns:a16="http://schemas.microsoft.com/office/drawing/2014/main" id="{6BE978BE-E9E8-74D3-C67A-41E552AFF36F}"/>
              </a:ext>
            </a:extLst>
          </p:cNvPr>
          <p:cNvPicPr>
            <a:picLocks noChangeAspect="1"/>
          </p:cNvPicPr>
          <p:nvPr/>
        </p:nvPicPr>
        <p:blipFill>
          <a:blip r:embed="rId3"/>
          <a:stretch>
            <a:fillRect/>
          </a:stretch>
        </p:blipFill>
        <p:spPr>
          <a:xfrm>
            <a:off x="8021672" y="5905144"/>
            <a:ext cx="987358" cy="633859"/>
          </a:xfrm>
          <a:prstGeom prst="rect">
            <a:avLst/>
          </a:prstGeom>
        </p:spPr>
      </p:pic>
      <p:pic>
        <p:nvPicPr>
          <p:cNvPr id="4" name="Picture 3"/>
          <p:cNvPicPr>
            <a:picLocks noChangeAspect="1"/>
          </p:cNvPicPr>
          <p:nvPr/>
        </p:nvPicPr>
        <p:blipFill>
          <a:blip r:embed="rId4"/>
          <a:stretch>
            <a:fillRect/>
          </a:stretch>
        </p:blipFill>
        <p:spPr>
          <a:xfrm>
            <a:off x="458946" y="1700365"/>
            <a:ext cx="8226106" cy="3713324"/>
          </a:xfrm>
          <a:prstGeom prst="rect">
            <a:avLst/>
          </a:prstGeom>
        </p:spPr>
      </p:pic>
    </p:spTree>
    <p:extLst>
      <p:ext uri="{BB962C8B-B14F-4D97-AF65-F5344CB8AC3E}">
        <p14:creationId xmlns:p14="http://schemas.microsoft.com/office/powerpoint/2010/main" val="37497572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E1F37AB-8781-AD42-93E9-C74F07815404}"/>
              </a:ext>
            </a:extLst>
          </p:cNvPr>
          <p:cNvSpPr>
            <a:spLocks noGrp="1"/>
          </p:cNvSpPr>
          <p:nvPr>
            <p:ph type="title"/>
          </p:nvPr>
        </p:nvSpPr>
        <p:spPr>
          <a:noFill/>
        </p:spPr>
        <p:txBody>
          <a:bodyPr>
            <a:normAutofit/>
          </a:bodyPr>
          <a:lstStyle/>
          <a:p>
            <a:pPr algn="l"/>
            <a:r>
              <a:rPr lang="en-US" sz="3079"/>
              <a:t>Filtering and Monitoring</a:t>
            </a:r>
          </a:p>
        </p:txBody>
      </p:sp>
      <p:pic>
        <p:nvPicPr>
          <p:cNvPr id="3" name="Picture 2" descr="A red and white sign with a horse&#10;&#10;Description automatically generated with low confidence">
            <a:extLst>
              <a:ext uri="{FF2B5EF4-FFF2-40B4-BE49-F238E27FC236}">
                <a16:creationId xmlns="" xmlns:a16="http://schemas.microsoft.com/office/drawing/2014/main" id="{6BE978BE-E9E8-74D3-C67A-41E552AFF36F}"/>
              </a:ext>
            </a:extLst>
          </p:cNvPr>
          <p:cNvPicPr>
            <a:picLocks noChangeAspect="1"/>
          </p:cNvPicPr>
          <p:nvPr/>
        </p:nvPicPr>
        <p:blipFill>
          <a:blip r:embed="rId3"/>
          <a:stretch>
            <a:fillRect/>
          </a:stretch>
        </p:blipFill>
        <p:spPr>
          <a:xfrm>
            <a:off x="8021672" y="5905144"/>
            <a:ext cx="987358" cy="633859"/>
          </a:xfrm>
          <a:prstGeom prst="rect">
            <a:avLst/>
          </a:prstGeom>
        </p:spPr>
      </p:pic>
      <p:pic>
        <p:nvPicPr>
          <p:cNvPr id="4" name="Picture 3"/>
          <p:cNvPicPr>
            <a:picLocks noChangeAspect="1"/>
          </p:cNvPicPr>
          <p:nvPr/>
        </p:nvPicPr>
        <p:blipFill>
          <a:blip r:embed="rId4"/>
          <a:stretch>
            <a:fillRect/>
          </a:stretch>
        </p:blipFill>
        <p:spPr>
          <a:xfrm>
            <a:off x="272495" y="1700365"/>
            <a:ext cx="8722923" cy="3448821"/>
          </a:xfrm>
          <a:prstGeom prst="rect">
            <a:avLst/>
          </a:prstGeom>
        </p:spPr>
      </p:pic>
      <p:sp>
        <p:nvSpPr>
          <p:cNvPr id="5" name="Rectangle 4"/>
          <p:cNvSpPr/>
          <p:nvPr/>
        </p:nvSpPr>
        <p:spPr>
          <a:xfrm>
            <a:off x="2133600" y="4572000"/>
            <a:ext cx="1524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693125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5602" name="Picture 2" descr="C:\Users\LWard\OneDrive - Bapchild and Tonge Church of England Primary School and Nursery\Pictures\Screenshots\Screenshot 2024-02-05 1257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84990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6626" name="Picture 2" descr="C:\Users\LWard\OneDrive - Bapchild and Tonge Church of England Primary School and Nursery\Pictures\Screenshots\Screenshot 2024-02-05 12571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0"/>
            <a:ext cx="91535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42477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TotalTime>
  <Words>162</Words>
  <Application>Microsoft Office PowerPoint</Application>
  <PresentationFormat>On-screen Show (4:3)</PresentationFormat>
  <Paragraphs>68</Paragraphs>
  <Slides>32</Slides>
  <Notes>5</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PowerPoint Presentation</vt:lpstr>
      <vt:lpstr>PowerPoint Presentation</vt:lpstr>
      <vt:lpstr>PowerPoint Presentation</vt:lpstr>
      <vt:lpstr>What are the risks online?</vt:lpstr>
      <vt:lpstr>PowerPoint Presentation</vt:lpstr>
      <vt:lpstr>PowerPoint Presentation</vt:lpstr>
      <vt:lpstr>PowerPoint Presentation</vt:lpstr>
      <vt:lpstr>Commerce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Our DSL Team</vt:lpstr>
      <vt:lpstr>Filtering and Monitoring</vt:lpstr>
      <vt:lpstr>PowerPoint Presentation</vt:lpstr>
      <vt:lpstr>Filtering and Monitoring</vt:lpstr>
      <vt:lpstr>Filtering and Monitoring</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LWard</dc:creator>
  <cp:lastModifiedBy>LWard</cp:lastModifiedBy>
  <cp:revision>12</cp:revision>
  <cp:lastPrinted>2025-02-11T13:05:34Z</cp:lastPrinted>
  <dcterms:created xsi:type="dcterms:W3CDTF">2024-02-05T12:57:32Z</dcterms:created>
  <dcterms:modified xsi:type="dcterms:W3CDTF">2025-02-11T14:36:00Z</dcterms:modified>
</cp:coreProperties>
</file>