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309" r:id="rId4"/>
    <p:sldId id="326" r:id="rId5"/>
    <p:sldId id="327" r:id="rId6"/>
    <p:sldId id="333" r:id="rId7"/>
    <p:sldId id="263" r:id="rId8"/>
    <p:sldId id="319" r:id="rId9"/>
    <p:sldId id="266" r:id="rId10"/>
    <p:sldId id="283" r:id="rId11"/>
    <p:sldId id="271" r:id="rId12"/>
    <p:sldId id="328" r:id="rId13"/>
    <p:sldId id="320" r:id="rId14"/>
    <p:sldId id="270" r:id="rId15"/>
    <p:sldId id="331" r:id="rId16"/>
    <p:sldId id="329" r:id="rId17"/>
    <p:sldId id="330" r:id="rId18"/>
    <p:sldId id="335" r:id="rId19"/>
    <p:sldId id="273" r:id="rId20"/>
    <p:sldId id="321" r:id="rId21"/>
    <p:sldId id="322" r:id="rId22"/>
    <p:sldId id="334" r:id="rId23"/>
    <p:sldId id="277" r:id="rId24"/>
    <p:sldId id="336"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7" autoAdjust="0"/>
    <p:restoredTop sz="94660"/>
  </p:normalViewPr>
  <p:slideViewPr>
    <p:cSldViewPr snapToGrid="0">
      <p:cViewPr varScale="1">
        <p:scale>
          <a:sx n="86" d="100"/>
          <a:sy n="86" d="100"/>
        </p:scale>
        <p:origin x="-30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968B99-9A64-451A-A15B-E86CF2DA9876}" type="datetimeFigureOut">
              <a:rPr lang="en-GB" smtClean="0"/>
              <a:t>11/07/2020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4EAEC8-99DE-4506-B9C3-4B4A16F94025}" type="slidenum">
              <a:rPr lang="en-GB" smtClean="0"/>
              <a:t>‹#›</a:t>
            </a:fld>
            <a:endParaRPr lang="en-GB"/>
          </a:p>
        </p:txBody>
      </p:sp>
    </p:spTree>
    <p:extLst>
      <p:ext uri="{BB962C8B-B14F-4D97-AF65-F5344CB8AC3E}">
        <p14:creationId xmlns:p14="http://schemas.microsoft.com/office/powerpoint/2010/main" val="202024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7</a:t>
            </a:fld>
            <a:endParaRPr lang="en-GB"/>
          </a:p>
        </p:txBody>
      </p:sp>
    </p:spTree>
    <p:extLst>
      <p:ext uri="{BB962C8B-B14F-4D97-AF65-F5344CB8AC3E}">
        <p14:creationId xmlns:p14="http://schemas.microsoft.com/office/powerpoint/2010/main" val="1987727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8</a:t>
            </a:fld>
            <a:endParaRPr lang="en-GB"/>
          </a:p>
        </p:txBody>
      </p:sp>
    </p:spTree>
    <p:extLst>
      <p:ext uri="{BB962C8B-B14F-4D97-AF65-F5344CB8AC3E}">
        <p14:creationId xmlns:p14="http://schemas.microsoft.com/office/powerpoint/2010/main" val="20781389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A4EAEC8-99DE-4506-B9C3-4B4A16F94025}" type="slidenum">
              <a:rPr lang="en-GB" smtClean="0"/>
              <a:t>20</a:t>
            </a:fld>
            <a:endParaRPr lang="en-GB"/>
          </a:p>
        </p:txBody>
      </p:sp>
    </p:spTree>
    <p:extLst>
      <p:ext uri="{BB962C8B-B14F-4D97-AF65-F5344CB8AC3E}">
        <p14:creationId xmlns:p14="http://schemas.microsoft.com/office/powerpoint/2010/main" val="2266003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11/07/2020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927523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11/07/2020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494571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CD0D6CB-E69E-483E-AEB2-5F53F741E397}" type="datetimeFigureOut">
              <a:rPr lang="en-GB" smtClean="0"/>
              <a:t>11/07/2020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5845444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CD0D6CB-E69E-483E-AEB2-5F53F741E397}" type="datetimeFigureOut">
              <a:rPr lang="en-GB" smtClean="0"/>
              <a:t>11/07/2020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8388365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CD0D6CB-E69E-483E-AEB2-5F53F741E397}" type="datetimeFigureOut">
              <a:rPr lang="en-GB" smtClean="0"/>
              <a:t>11/07/2020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35235393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CD0D6CB-E69E-483E-AEB2-5F53F741E397}" type="datetimeFigureOut">
              <a:rPr lang="en-GB" smtClean="0"/>
              <a:t>11/07/2020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3790264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D0D6CB-E69E-483E-AEB2-5F53F741E397}" type="datetimeFigureOut">
              <a:rPr lang="en-GB" smtClean="0"/>
              <a:t>11/07/2020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2784005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D0D6CB-E69E-483E-AEB2-5F53F741E397}" type="datetimeFigureOut">
              <a:rPr lang="en-GB" smtClean="0"/>
              <a:t>11/07/2020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47635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CD0D6CB-E69E-483E-AEB2-5F53F741E397}" type="datetimeFigureOut">
              <a:rPr lang="en-GB" smtClean="0"/>
              <a:t>11/07/2020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28032844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11/07/2020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1586038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CD0D6CB-E69E-483E-AEB2-5F53F741E397}" type="datetimeFigureOut">
              <a:rPr lang="en-GB" smtClean="0"/>
              <a:t>11/07/2020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61F2DE-161C-4CA7-A8AE-65743BDF4A14}" type="slidenum">
              <a:rPr lang="en-GB" smtClean="0"/>
              <a:t>‹#›</a:t>
            </a:fld>
            <a:endParaRPr lang="en-GB"/>
          </a:p>
        </p:txBody>
      </p:sp>
    </p:spTree>
    <p:extLst>
      <p:ext uri="{BB962C8B-B14F-4D97-AF65-F5344CB8AC3E}">
        <p14:creationId xmlns:p14="http://schemas.microsoft.com/office/powerpoint/2010/main" val="628066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CD0D6CB-E69E-483E-AEB2-5F53F741E397}" type="datetimeFigureOut">
              <a:rPr lang="en-GB" smtClean="0"/>
              <a:t>11/07/2020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61F2DE-161C-4CA7-A8AE-65743BDF4A14}" type="slidenum">
              <a:rPr lang="en-GB" smtClean="0"/>
              <a:t>‹#›</a:t>
            </a:fld>
            <a:endParaRPr lang="en-GB"/>
          </a:p>
        </p:txBody>
      </p:sp>
    </p:spTree>
    <p:extLst>
      <p:ext uri="{BB962C8B-B14F-4D97-AF65-F5344CB8AC3E}">
        <p14:creationId xmlns:p14="http://schemas.microsoft.com/office/powerpoint/2010/main" val="14678320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jYeMpUdufNk"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1.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1.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6" name="Picture 5" descr="Ideo English 123 2014-2015: &lt;strong&gt;Phonics&lt;/strong&gt;"/>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09849" y="177900"/>
            <a:ext cx="5536624" cy="1663300"/>
          </a:xfrm>
          <a:prstGeom prst="rect">
            <a:avLst/>
          </a:prstGeom>
        </p:spPr>
      </p:pic>
      <p:sp>
        <p:nvSpPr>
          <p:cNvPr id="5" name="TextBox 4"/>
          <p:cNvSpPr txBox="1"/>
          <p:nvPr/>
        </p:nvSpPr>
        <p:spPr>
          <a:xfrm>
            <a:off x="96982" y="1511012"/>
            <a:ext cx="12192000" cy="6832640"/>
          </a:xfrm>
          <a:prstGeom prst="rect">
            <a:avLst/>
          </a:prstGeom>
          <a:noFill/>
        </p:spPr>
        <p:txBody>
          <a:bodyPr wrap="square" rtlCol="0">
            <a:spAutoFit/>
          </a:bodyPr>
          <a:lstStyle/>
          <a:p>
            <a:endParaRPr lang="en-GB" dirty="0"/>
          </a:p>
          <a:p>
            <a:r>
              <a:rPr lang="en-GB" sz="2000" dirty="0" smtClean="0">
                <a:latin typeface="Comic Sans MS" panose="030F0702030302020204" pitchFamily="66" charset="0"/>
              </a:rPr>
              <a:t>Hello and Welcome to Mrs Smith’s </a:t>
            </a:r>
            <a:r>
              <a:rPr lang="en-GB" sz="2000" dirty="0">
                <a:latin typeface="Comic Sans MS" panose="030F0702030302020204" pitchFamily="66" charset="0"/>
              </a:rPr>
              <a:t>P</a:t>
            </a:r>
            <a:r>
              <a:rPr lang="en-GB" sz="2000" dirty="0" smtClean="0">
                <a:latin typeface="Comic Sans MS" panose="030F0702030302020204" pitchFamily="66" charset="0"/>
              </a:rPr>
              <a:t>honics Group Week 11.</a:t>
            </a:r>
          </a:p>
          <a:p>
            <a:endParaRPr lang="en-GB" sz="2000" dirty="0" smtClean="0">
              <a:latin typeface="Comic Sans MS" panose="030F0702030302020204" pitchFamily="66" charset="0"/>
            </a:endParaRPr>
          </a:p>
          <a:p>
            <a:r>
              <a:rPr lang="en-GB" sz="2000" dirty="0" smtClean="0">
                <a:latin typeface="Comic Sans MS" panose="030F0702030302020204" pitchFamily="66" charset="0"/>
              </a:rPr>
              <a:t>Wow! </a:t>
            </a:r>
            <a:r>
              <a:rPr lang="en-GB" sz="2000" dirty="0">
                <a:latin typeface="Comic Sans MS" panose="030F0702030302020204" pitchFamily="66" charset="0"/>
              </a:rPr>
              <a:t>W</a:t>
            </a:r>
            <a:r>
              <a:rPr lang="en-GB" sz="2000" dirty="0" smtClean="0">
                <a:latin typeface="Comic Sans MS" panose="030F0702030302020204" pitchFamily="66" charset="0"/>
              </a:rPr>
              <a:t>here are the weeks going they are speeding by?!</a:t>
            </a:r>
          </a:p>
          <a:p>
            <a:r>
              <a:rPr lang="en-GB" sz="2000" dirty="0" smtClean="0">
                <a:latin typeface="Comic Sans MS" panose="030F0702030302020204" pitchFamily="66" charset="0"/>
              </a:rPr>
              <a:t>I hope you are all well and staying safe. Even if you are not in school it’s nice when you give a wave and say hello if I see you out and about. </a:t>
            </a:r>
          </a:p>
          <a:p>
            <a:endParaRPr lang="en-GB" sz="2000" dirty="0" smtClean="0">
              <a:latin typeface="Comic Sans MS" panose="030F0702030302020204" pitchFamily="66" charset="0"/>
            </a:endParaRPr>
          </a:p>
          <a:p>
            <a:r>
              <a:rPr lang="en-GB" sz="2000" dirty="0" smtClean="0">
                <a:latin typeface="Comic Sans MS" panose="030F0702030302020204" pitchFamily="66" charset="0"/>
              </a:rPr>
              <a:t>Nearly the summer holidays and then you will be in Year 2 in September!  Remember to say hello and wave when you see me. I will miss you all you have been fantastic </a:t>
            </a:r>
          </a:p>
          <a:p>
            <a:r>
              <a:rPr lang="en-GB" sz="2000" dirty="0" smtClean="0">
                <a:latin typeface="Comic Sans MS" panose="030F0702030302020204" pitchFamily="66" charset="0"/>
                <a:sym typeface="Wingdings" panose="05000000000000000000" pitchFamily="2" charset="2"/>
              </a:rPr>
              <a:t>This week we are going to learn the alternative spellings for the</a:t>
            </a:r>
            <a:r>
              <a:rPr lang="en-GB" sz="2000" dirty="0" smtClean="0">
                <a:solidFill>
                  <a:srgbClr val="FF0000"/>
                </a:solidFill>
                <a:latin typeface="Comic Sans MS" panose="030F0702030302020204" pitchFamily="66" charset="0"/>
                <a:sym typeface="Wingdings" panose="05000000000000000000" pitchFamily="2" charset="2"/>
              </a:rPr>
              <a:t> </a:t>
            </a:r>
            <a:r>
              <a:rPr lang="en-GB" sz="2800" dirty="0" err="1" smtClean="0">
                <a:solidFill>
                  <a:srgbClr val="FF0000"/>
                </a:solidFill>
                <a:latin typeface="Comic Sans MS" panose="030F0702030302020204" pitchFamily="66" charset="0"/>
                <a:sym typeface="Wingdings" panose="05000000000000000000" pitchFamily="2" charset="2"/>
              </a:rPr>
              <a:t>igh</a:t>
            </a:r>
            <a:r>
              <a:rPr lang="en-GB" sz="2000" dirty="0" smtClean="0">
                <a:solidFill>
                  <a:srgbClr val="FF0000"/>
                </a:solidFill>
                <a:latin typeface="Comic Sans MS" panose="030F0702030302020204" pitchFamily="66" charset="0"/>
                <a:sym typeface="Wingdings" panose="05000000000000000000" pitchFamily="2" charset="2"/>
              </a:rPr>
              <a:t> </a:t>
            </a:r>
            <a:r>
              <a:rPr lang="en-GB" sz="2000" dirty="0" smtClean="0">
                <a:latin typeface="Comic Sans MS" panose="030F0702030302020204" pitchFamily="66" charset="0"/>
                <a:sym typeface="Wingdings" panose="05000000000000000000" pitchFamily="2" charset="2"/>
              </a:rPr>
              <a:t>and </a:t>
            </a:r>
            <a:r>
              <a:rPr lang="en-GB" sz="2800" dirty="0">
                <a:solidFill>
                  <a:srgbClr val="FF0000"/>
                </a:solidFill>
                <a:latin typeface="Comic Sans MS" panose="030F0702030302020204" pitchFamily="66" charset="0"/>
                <a:sym typeface="Wingdings" panose="05000000000000000000" pitchFamily="2" charset="2"/>
              </a:rPr>
              <a:t>f</a:t>
            </a:r>
            <a:r>
              <a:rPr lang="en-GB" sz="2800" dirty="0" smtClean="0">
                <a:solidFill>
                  <a:srgbClr val="FF0000"/>
                </a:solidFill>
                <a:latin typeface="Comic Sans MS" panose="030F0702030302020204" pitchFamily="66" charset="0"/>
                <a:sym typeface="Wingdings" panose="05000000000000000000" pitchFamily="2" charset="2"/>
              </a:rPr>
              <a:t> </a:t>
            </a:r>
            <a:r>
              <a:rPr lang="en-GB" sz="2000" dirty="0" smtClean="0">
                <a:latin typeface="Comic Sans MS" panose="030F0702030302020204" pitchFamily="66" charset="0"/>
                <a:sym typeface="Wingdings" panose="05000000000000000000" pitchFamily="2" charset="2"/>
              </a:rPr>
              <a:t>phoneme</a:t>
            </a:r>
            <a:r>
              <a:rPr lang="en-GB" sz="4000" dirty="0" smtClean="0">
                <a:solidFill>
                  <a:srgbClr val="FF0000"/>
                </a:solidFill>
                <a:latin typeface="Comic Sans MS" panose="030F0702030302020204" pitchFamily="66" charset="0"/>
                <a:sym typeface="Wingdings" panose="05000000000000000000" pitchFamily="2" charset="2"/>
              </a:rPr>
              <a:t></a:t>
            </a:r>
            <a:r>
              <a:rPr lang="en-GB" sz="4000" dirty="0" smtClean="0">
                <a:latin typeface="Comic Sans MS" panose="030F0702030302020204" pitchFamily="66" charset="0"/>
                <a:sym typeface="Wingdings" panose="05000000000000000000" pitchFamily="2" charset="2"/>
              </a:rPr>
              <a:t>.</a:t>
            </a:r>
            <a:endParaRPr lang="en-GB" sz="4000" dirty="0" smtClean="0">
              <a:latin typeface="Comic Sans MS" panose="030F0702030302020204" pitchFamily="66" charset="0"/>
            </a:endParaRPr>
          </a:p>
          <a:p>
            <a:r>
              <a:rPr lang="en-GB" sz="2000" dirty="0" smtClean="0">
                <a:latin typeface="Comic Sans MS" panose="030F0702030302020204" pitchFamily="66" charset="0"/>
              </a:rPr>
              <a:t>Why not start your phonics learning daily with our alphabet song or to get you moving BBC Super Movers  with Naomi Wilkinson </a:t>
            </a:r>
            <a:r>
              <a:rPr lang="en-GB" sz="2000" dirty="0" smtClean="0">
                <a:hlinkClick r:id="rId3"/>
              </a:rPr>
              <a:t>https://www.youtube.com/watch?v=jYeMpUdufNk</a:t>
            </a:r>
            <a:r>
              <a:rPr lang="en-GB" sz="2000" dirty="0" smtClean="0">
                <a:latin typeface="Comic Sans MS" panose="030F0702030302020204" pitchFamily="66" charset="0"/>
              </a:rPr>
              <a:t> </a:t>
            </a:r>
          </a:p>
          <a:p>
            <a:endParaRPr lang="en-GB" sz="2000" dirty="0">
              <a:latin typeface="Comic Sans MS" panose="030F0702030302020204" pitchFamily="66" charset="0"/>
            </a:endParaRPr>
          </a:p>
          <a:p>
            <a:r>
              <a:rPr lang="en-GB" sz="2000" dirty="0" smtClean="0">
                <a:latin typeface="Comic Sans MS" panose="030F0702030302020204" pitchFamily="66" charset="0"/>
              </a:rPr>
              <a:t>Work hard and have </a:t>
            </a:r>
            <a:r>
              <a:rPr lang="en-GB" sz="2000" dirty="0" smtClean="0">
                <a:solidFill>
                  <a:srgbClr val="FF0000"/>
                </a:solidFill>
                <a:latin typeface="Comic Sans MS" panose="030F0702030302020204" pitchFamily="66" charset="0"/>
              </a:rPr>
              <a:t>Fun.  </a:t>
            </a:r>
          </a:p>
          <a:p>
            <a:r>
              <a:rPr lang="en-GB" sz="2000" dirty="0" smtClean="0">
                <a:solidFill>
                  <a:srgbClr val="FF0000"/>
                </a:solidFill>
                <a:latin typeface="Comic Sans MS" panose="030F0702030302020204" pitchFamily="66" charset="0"/>
              </a:rPr>
              <a:t>Hope to see you soon</a:t>
            </a:r>
          </a:p>
          <a:p>
            <a:r>
              <a:rPr lang="en-GB" sz="2000" dirty="0" smtClean="0">
                <a:latin typeface="Comic Sans MS" panose="030F0702030302020204" pitchFamily="66" charset="0"/>
              </a:rPr>
              <a:t>Love Mrs Smith xx</a:t>
            </a:r>
          </a:p>
          <a:p>
            <a:endParaRPr lang="en-GB" sz="2000" dirty="0" smtClean="0">
              <a:latin typeface="Comic Sans MS" panose="030F0702030302020204" pitchFamily="66" charset="0"/>
            </a:endParaRPr>
          </a:p>
          <a:p>
            <a:endParaRPr lang="en-GB" sz="2000" dirty="0" smtClean="0">
              <a:solidFill>
                <a:srgbClr val="FF0000"/>
              </a:solidFill>
              <a:latin typeface="Comic Sans MS" panose="030F0702030302020204" pitchFamily="66" charset="0"/>
            </a:endParaRPr>
          </a:p>
          <a:p>
            <a:endParaRPr lang="en-GB" sz="2000" dirty="0">
              <a:latin typeface="Comic Sans MS" panose="030F0702030302020204" pitchFamily="66" charset="0"/>
            </a:endParaRPr>
          </a:p>
          <a:p>
            <a:r>
              <a:rPr lang="en-GB" sz="2000" dirty="0" smtClean="0">
                <a:latin typeface="Comic Sans MS" panose="030F0702030302020204" pitchFamily="66" charset="0"/>
              </a:rPr>
              <a:t> </a:t>
            </a:r>
            <a:endParaRPr lang="en-GB" sz="2000" dirty="0">
              <a:latin typeface="Comic Sans MS" panose="030F0702030302020204" pitchFamily="66" charset="0"/>
            </a:endParaRPr>
          </a:p>
          <a:p>
            <a:endParaRPr lang="en-GB" sz="2000" dirty="0">
              <a:latin typeface="Comic Sans MS" panose="030F0702030302020204" pitchFamily="66" charset="0"/>
            </a:endParaRPr>
          </a:p>
        </p:txBody>
      </p:sp>
      <p:sp>
        <p:nvSpPr>
          <p:cNvPr id="2" name="Smiley Face 1"/>
          <p:cNvSpPr/>
          <p:nvPr/>
        </p:nvSpPr>
        <p:spPr>
          <a:xfrm>
            <a:off x="7889995" y="3958683"/>
            <a:ext cx="512956" cy="412595"/>
          </a:xfrm>
          <a:prstGeom prst="smileyFace">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054441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7" name="Rectangle 2"/>
          <p:cNvSpPr>
            <a:spLocks noChangeArrowheads="1"/>
          </p:cNvSpPr>
          <p:nvPr/>
        </p:nvSpPr>
        <p:spPr bwMode="auto">
          <a:xfrm rot="13987025">
            <a:off x="2271713" y="181451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8" name="TextBox 7"/>
          <p:cNvSpPr txBox="1"/>
          <p:nvPr/>
        </p:nvSpPr>
        <p:spPr>
          <a:xfrm>
            <a:off x="153014" y="109254"/>
            <a:ext cx="11699502" cy="1600438"/>
          </a:xfrm>
          <a:prstGeom prst="rect">
            <a:avLst/>
          </a:prstGeom>
          <a:noFill/>
        </p:spPr>
        <p:txBody>
          <a:bodyPr wrap="square" rtlCol="0">
            <a:spAutoFit/>
          </a:bodyPr>
          <a:lstStyle/>
          <a:p>
            <a:r>
              <a:rPr lang="en-GB" dirty="0" smtClean="0">
                <a:latin typeface="Comic Sans MS" panose="030F0702030302020204" pitchFamily="66" charset="0"/>
              </a:rPr>
              <a:t>You could print this grid off and check what phonemes (sounds) to grapheme (written) you can recall daily. You could colour, tick or cover with counters, coins or pebbles the ones you can say using the </a:t>
            </a:r>
            <a:r>
              <a:rPr lang="en-GB" sz="2000" dirty="0" smtClean="0">
                <a:solidFill>
                  <a:srgbClr val="FF0000"/>
                </a:solidFill>
                <a:latin typeface="Comic Sans MS" panose="030F0702030302020204" pitchFamily="66" charset="0"/>
              </a:rPr>
              <a:t>PURE SOUND</a:t>
            </a:r>
            <a:r>
              <a:rPr lang="en-GB" sz="2000" dirty="0" smtClean="0">
                <a:latin typeface="Comic Sans MS" panose="030F0702030302020204" pitchFamily="66" charset="0"/>
              </a:rPr>
              <a:t>. </a:t>
            </a:r>
            <a:r>
              <a:rPr lang="en-GB" dirty="0" smtClean="0">
                <a:latin typeface="Comic Sans MS" panose="030F0702030302020204" pitchFamily="66" charset="0"/>
              </a:rPr>
              <a:t>If you don’t want to print it off you could point to each sound and say using the </a:t>
            </a:r>
            <a:r>
              <a:rPr lang="en-GB" sz="2000" dirty="0" smtClean="0">
                <a:solidFill>
                  <a:srgbClr val="FF0000"/>
                </a:solidFill>
                <a:latin typeface="Comic Sans MS" panose="030F0702030302020204" pitchFamily="66" charset="0"/>
              </a:rPr>
              <a:t>PURE SOUND</a:t>
            </a:r>
            <a:r>
              <a:rPr lang="en-GB" sz="2000" dirty="0" smtClean="0"/>
              <a:t>. </a:t>
            </a:r>
            <a:r>
              <a:rPr lang="en-GB" sz="2000" dirty="0" smtClean="0">
                <a:latin typeface="Comic Sans MS" panose="030F0702030302020204" pitchFamily="66" charset="0"/>
              </a:rPr>
              <a:t> </a:t>
            </a:r>
          </a:p>
          <a:p>
            <a:r>
              <a:rPr lang="en-GB" sz="2000" dirty="0" smtClean="0">
                <a:latin typeface="Comic Sans MS" panose="030F0702030302020204" pitchFamily="66" charset="0"/>
              </a:rPr>
              <a:t>This week I have made it trickier as I have muddled the sounds up on the grid! How did you do? Could you say all the sounds? Well Done </a:t>
            </a:r>
            <a:endParaRPr lang="en-GB" sz="2000" dirty="0">
              <a:latin typeface="Comic Sans MS" panose="030F0702030302020204" pitchFamily="66" charset="0"/>
            </a:endParaRPr>
          </a:p>
        </p:txBody>
      </p:sp>
      <p:sp>
        <p:nvSpPr>
          <p:cNvPr id="3" name="Rectangle 2"/>
          <p:cNvSpPr/>
          <p:nvPr/>
        </p:nvSpPr>
        <p:spPr>
          <a:xfrm>
            <a:off x="1658934" y="6176962"/>
            <a:ext cx="7523213" cy="619272"/>
          </a:xfrm>
          <a:prstGeom prst="rect">
            <a:avLst/>
          </a:prstGeom>
        </p:spPr>
        <p:txBody>
          <a:bodyPr wrap="none">
            <a:spAutoFit/>
          </a:bodyPr>
          <a:lstStyle/>
          <a:p>
            <a:pPr>
              <a:lnSpc>
                <a:spcPct val="107000"/>
              </a:lnSpc>
              <a:spcAft>
                <a:spcPts val="800"/>
              </a:spcAft>
            </a:pPr>
            <a:r>
              <a:rPr lang="en-GB" sz="3200" dirty="0" smtClean="0">
                <a:latin typeface="Comic Sans MS" panose="030F0702030302020204" pitchFamily="66" charset="0"/>
                <a:ea typeface="Calibri" panose="020F0502020204030204" pitchFamily="34" charset="0"/>
                <a:cs typeface="Times New Roman" panose="02020603050405020304" pitchFamily="18" charset="0"/>
              </a:rPr>
              <a:t>Practice the ones you are not sure of.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72324312"/>
              </p:ext>
            </p:extLst>
          </p:nvPr>
        </p:nvGraphicFramePr>
        <p:xfrm>
          <a:off x="1237785" y="1799876"/>
          <a:ext cx="9255513" cy="4379948"/>
        </p:xfrm>
        <a:graphic>
          <a:graphicData uri="http://schemas.openxmlformats.org/drawingml/2006/table">
            <a:tbl>
              <a:tblPr>
                <a:tableStyleId>{5C22544A-7EE6-4342-B048-85BDC9FD1C3A}</a:tableStyleId>
              </a:tblPr>
              <a:tblGrid>
                <a:gridCol w="1271814"/>
                <a:gridCol w="1274366"/>
                <a:gridCol w="1375531"/>
                <a:gridCol w="1486051"/>
                <a:gridCol w="1258214"/>
                <a:gridCol w="1457146"/>
                <a:gridCol w="1132391"/>
              </a:tblGrid>
              <a:tr h="483482">
                <a:tc>
                  <a:txBody>
                    <a:bodyPr/>
                    <a:lstStyle/>
                    <a:p>
                      <a:pPr algn="ctr">
                        <a:lnSpc>
                          <a:spcPct val="107000"/>
                        </a:lnSpc>
                        <a:spcAft>
                          <a:spcPts val="0"/>
                        </a:spcAft>
                      </a:pPr>
                      <a:r>
                        <a:rPr lang="en-GB" sz="3000" dirty="0">
                          <a:effectLst/>
                        </a:rPr>
                        <a:t>ng</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d</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oa</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er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i</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ee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sh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966964">
                <a:tc>
                  <a:txBody>
                    <a:bodyPr/>
                    <a:lstStyle/>
                    <a:p>
                      <a:pPr algn="ctr">
                        <a:lnSpc>
                          <a:spcPct val="107000"/>
                        </a:lnSpc>
                        <a:spcAft>
                          <a:spcPts val="0"/>
                        </a:spcAft>
                      </a:pPr>
                      <a:r>
                        <a:rPr lang="en-GB" sz="3000" dirty="0">
                          <a:effectLst/>
                        </a:rPr>
                        <a:t>a</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ch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oo</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c</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oi</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ure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483482">
                <a:tc>
                  <a:txBody>
                    <a:bodyPr/>
                    <a:lstStyle/>
                    <a:p>
                      <a:pPr algn="ctr">
                        <a:lnSpc>
                          <a:spcPct val="107000"/>
                        </a:lnSpc>
                        <a:spcAft>
                          <a:spcPts val="0"/>
                        </a:spcAft>
                      </a:pPr>
                      <a:r>
                        <a:rPr lang="en-GB" sz="3000">
                          <a:effectLst/>
                        </a:rPr>
                        <a:t>u</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nSpc>
                          <a:spcPct val="107000"/>
                        </a:lnSpc>
                        <a:spcAft>
                          <a:spcPts val="0"/>
                        </a:spcAft>
                      </a:pPr>
                      <a:r>
                        <a:rPr lang="en-GB" sz="3000">
                          <a:effectLst/>
                        </a:rPr>
                        <a:t>air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b</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f</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ff</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l</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483482">
                <a:tc>
                  <a:txBody>
                    <a:bodyPr/>
                    <a:lstStyle/>
                    <a:p>
                      <a:pPr algn="ctr">
                        <a:lnSpc>
                          <a:spcPct val="107000"/>
                        </a:lnSpc>
                        <a:spcAft>
                          <a:spcPts val="0"/>
                        </a:spcAft>
                      </a:pPr>
                      <a:r>
                        <a:rPr lang="en-GB" sz="3000" dirty="0">
                          <a:effectLst/>
                        </a:rPr>
                        <a:t>y</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ss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j</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qu</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x</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ll</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483482">
                <a:tc>
                  <a:txBody>
                    <a:bodyPr/>
                    <a:lstStyle/>
                    <a:p>
                      <a:pPr algn="ctr">
                        <a:lnSpc>
                          <a:spcPct val="107000"/>
                        </a:lnSpc>
                        <a:spcAft>
                          <a:spcPts val="0"/>
                        </a:spcAft>
                      </a:pPr>
                      <a:r>
                        <a:rPr lang="en-GB" sz="3000">
                          <a:effectLst/>
                        </a:rPr>
                        <a:t>z</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zz</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v</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g</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th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483482">
                <a:tc>
                  <a:txBody>
                    <a:bodyPr/>
                    <a:lstStyle/>
                    <a:p>
                      <a:pPr algn="ctr">
                        <a:lnSpc>
                          <a:spcPct val="107000"/>
                        </a:lnSpc>
                        <a:spcAft>
                          <a:spcPts val="0"/>
                        </a:spcAft>
                      </a:pPr>
                      <a:r>
                        <a:rPr lang="en-GB" sz="3000">
                          <a:effectLst/>
                        </a:rPr>
                        <a:t>ai</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igh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ur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r h="966964">
                <a:tc>
                  <a:txBody>
                    <a:bodyPr/>
                    <a:lstStyle/>
                    <a:p>
                      <a:pPr algn="ctr">
                        <a:lnSpc>
                          <a:spcPct val="107000"/>
                        </a:lnSpc>
                        <a:spcAft>
                          <a:spcPts val="0"/>
                        </a:spcAft>
                      </a:pPr>
                      <a:r>
                        <a:rPr lang="en-GB" sz="3000">
                          <a:effectLst/>
                        </a:rPr>
                        <a:t>or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ow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k</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ear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a:effectLst/>
                        </a:rPr>
                        <a:t>k</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c>
                  <a:txBody>
                    <a:bodyPr/>
                    <a:lstStyle/>
                    <a:p>
                      <a:pPr algn="ctr">
                        <a:lnSpc>
                          <a:spcPct val="107000"/>
                        </a:lnSpc>
                        <a:spcAft>
                          <a:spcPts val="0"/>
                        </a:spcAft>
                      </a:pPr>
                      <a:r>
                        <a:rPr lang="en-GB" sz="3000" dirty="0">
                          <a:effectLst/>
                        </a:rPr>
                        <a:t>p</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2363" marR="42363" marT="0" marB="0" anchor="ctr"/>
                </a:tc>
              </a:tr>
            </a:tbl>
          </a:graphicData>
        </a:graphic>
      </p:graphicFrame>
      <p:sp>
        <p:nvSpPr>
          <p:cNvPr id="4" name="Rectangle 1"/>
          <p:cNvSpPr>
            <a:spLocks noChangeArrowheads="1"/>
          </p:cNvSpPr>
          <p:nvPr/>
        </p:nvSpPr>
        <p:spPr bwMode="auto">
          <a:xfrm>
            <a:off x="3960813" y="18002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4" name="Smiley Face 13"/>
          <p:cNvSpPr/>
          <p:nvPr/>
        </p:nvSpPr>
        <p:spPr>
          <a:xfrm>
            <a:off x="5084957" y="1326995"/>
            <a:ext cx="568712" cy="382697"/>
          </a:xfrm>
          <a:prstGeom prst="smileyFace">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1917954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146172" y="321025"/>
            <a:ext cx="11948846" cy="5816977"/>
          </a:xfrm>
          <a:prstGeom prst="rect">
            <a:avLst/>
          </a:prstGeom>
        </p:spPr>
        <p:txBody>
          <a:bodyPr wrap="square">
            <a:spAutoFit/>
          </a:bodyPr>
          <a:lstStyle/>
          <a:p>
            <a:r>
              <a:rPr lang="en-GB" sz="4000" dirty="0">
                <a:latin typeface="Comic Sans MS" panose="030F0702030302020204" pitchFamily="66" charset="0"/>
              </a:rPr>
              <a:t>Phase </a:t>
            </a:r>
            <a:r>
              <a:rPr lang="en-GB" sz="4000" dirty="0" smtClean="0">
                <a:latin typeface="Comic Sans MS" panose="030F0702030302020204" pitchFamily="66" charset="0"/>
              </a:rPr>
              <a:t>5c </a:t>
            </a:r>
            <a:r>
              <a:rPr lang="en-GB" sz="4000" dirty="0">
                <a:latin typeface="Comic Sans MS" panose="030F0702030302020204" pitchFamily="66" charset="0"/>
              </a:rPr>
              <a:t>Week </a:t>
            </a:r>
            <a:r>
              <a:rPr lang="en-GB" sz="4000" dirty="0" smtClean="0">
                <a:latin typeface="Comic Sans MS" panose="030F0702030302020204" pitchFamily="66" charset="0"/>
              </a:rPr>
              <a:t>11:</a:t>
            </a:r>
          </a:p>
          <a:p>
            <a:endParaRPr lang="en-GB" sz="4000" dirty="0" smtClean="0">
              <a:latin typeface="Comic Sans MS" panose="030F0702030302020204" pitchFamily="66" charset="0"/>
            </a:endParaRPr>
          </a:p>
          <a:p>
            <a:r>
              <a:rPr lang="en-GB" sz="3200" dirty="0" smtClean="0">
                <a:latin typeface="Comic Sans MS" panose="030F0702030302020204" pitchFamily="66" charset="0"/>
              </a:rPr>
              <a:t>This week we are going to be learning the alternative spellings for the</a:t>
            </a:r>
            <a:r>
              <a:rPr lang="en-GB" sz="3600" dirty="0" smtClean="0">
                <a:solidFill>
                  <a:srgbClr val="FF0000"/>
                </a:solidFill>
                <a:latin typeface="Comic Sans MS" panose="030F0702030302020204" pitchFamily="66" charset="0"/>
              </a:rPr>
              <a:t> </a:t>
            </a:r>
            <a:r>
              <a:rPr lang="en-GB" sz="3600" dirty="0" err="1" smtClean="0">
                <a:solidFill>
                  <a:srgbClr val="FF0000"/>
                </a:solidFill>
                <a:latin typeface="Comic Sans MS" panose="030F0702030302020204" pitchFamily="66" charset="0"/>
              </a:rPr>
              <a:t>igh</a:t>
            </a:r>
            <a:r>
              <a:rPr lang="en-GB" sz="3600" dirty="0" smtClean="0">
                <a:solidFill>
                  <a:srgbClr val="FF0000"/>
                </a:solidFill>
                <a:latin typeface="Comic Sans MS" panose="030F0702030302020204" pitchFamily="66" charset="0"/>
              </a:rPr>
              <a:t> </a:t>
            </a:r>
            <a:r>
              <a:rPr lang="en-GB" sz="3200" dirty="0" smtClean="0">
                <a:latin typeface="Comic Sans MS" panose="030F0702030302020204" pitchFamily="66" charset="0"/>
              </a:rPr>
              <a:t>and </a:t>
            </a:r>
            <a:r>
              <a:rPr lang="en-GB" sz="3600" dirty="0" smtClean="0">
                <a:solidFill>
                  <a:srgbClr val="FF0000"/>
                </a:solidFill>
                <a:latin typeface="Comic Sans MS" panose="030F0702030302020204" pitchFamily="66" charset="0"/>
              </a:rPr>
              <a:t>f </a:t>
            </a:r>
            <a:r>
              <a:rPr lang="en-GB" sz="3200" dirty="0" smtClean="0">
                <a:latin typeface="Comic Sans MS" panose="030F0702030302020204" pitchFamily="66" charset="0"/>
              </a:rPr>
              <a:t>phonemes. These sound the same but are written differently. You may have spotted some already in our other phonics lessons.</a:t>
            </a:r>
          </a:p>
          <a:p>
            <a:endParaRPr lang="en-GB" sz="3200" dirty="0">
              <a:latin typeface="Comic Sans MS" panose="030F0702030302020204" pitchFamily="66" charset="0"/>
            </a:endParaRPr>
          </a:p>
          <a:p>
            <a:endParaRPr lang="en-GB" sz="3200" dirty="0">
              <a:latin typeface="Comic Sans MS" panose="030F0702030302020204" pitchFamily="66" charset="0"/>
            </a:endParaRPr>
          </a:p>
          <a:p>
            <a:r>
              <a:rPr lang="en-GB" sz="3200" dirty="0" smtClean="0">
                <a:latin typeface="Comic Sans MS" panose="030F0702030302020204" pitchFamily="66" charset="0"/>
              </a:rPr>
              <a:t>Let’s find out more…..</a:t>
            </a:r>
          </a:p>
          <a:p>
            <a:endParaRPr lang="en-GB" sz="3200" dirty="0">
              <a:latin typeface="Comic Sans MS" panose="030F0702030302020204" pitchFamily="66" charset="0"/>
            </a:endParaRPr>
          </a:p>
          <a:p>
            <a:r>
              <a:rPr lang="en-GB" sz="3200" dirty="0" smtClean="0">
                <a:latin typeface="Comic Sans MS" panose="030F0702030302020204" pitchFamily="66" charset="0"/>
              </a:rPr>
              <a:t>      </a:t>
            </a:r>
            <a:endParaRPr lang="en-GB" sz="3200" dirty="0">
              <a:latin typeface="Comic Sans MS" panose="030F0702030302020204" pitchFamily="66" charset="0"/>
            </a:endParaRPr>
          </a:p>
        </p:txBody>
      </p:sp>
    </p:spTree>
    <p:extLst>
      <p:ext uri="{BB962C8B-B14F-4D97-AF65-F5344CB8AC3E}">
        <p14:creationId xmlns:p14="http://schemas.microsoft.com/office/powerpoint/2010/main" val="40151207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228600" y="2003612"/>
            <a:ext cx="11778890" cy="707886"/>
          </a:xfrm>
          <a:prstGeom prst="rect">
            <a:avLst/>
          </a:prstGeom>
          <a:noFill/>
        </p:spPr>
        <p:txBody>
          <a:bodyPr wrap="square" rtlCol="0">
            <a:spAutoFit/>
          </a:bodyPr>
          <a:lstStyle/>
          <a:p>
            <a:r>
              <a:rPr lang="en-GB" sz="4000" dirty="0" smtClean="0">
                <a:solidFill>
                  <a:srgbClr val="FFC000"/>
                </a:solidFill>
                <a:latin typeface="Comic Sans MS" panose="030F0702030302020204" pitchFamily="66" charset="0"/>
              </a:rPr>
              <a:t>Play one of these games on Phonics Play</a:t>
            </a:r>
          </a:p>
        </p:txBody>
      </p:sp>
      <p:sp>
        <p:nvSpPr>
          <p:cNvPr id="3" name="Rectangle 2"/>
          <p:cNvSpPr/>
          <p:nvPr/>
        </p:nvSpPr>
        <p:spPr>
          <a:xfrm>
            <a:off x="228600" y="158697"/>
            <a:ext cx="11778890" cy="1754326"/>
          </a:xfrm>
          <a:prstGeom prst="rect">
            <a:avLst/>
          </a:prstGeom>
        </p:spPr>
        <p:txBody>
          <a:bodyPr wrap="square">
            <a:spAutoFit/>
          </a:bodyPr>
          <a:lstStyle/>
          <a:p>
            <a:r>
              <a:rPr lang="en-GB" sz="3600" dirty="0">
                <a:latin typeface="Comic Sans MS" panose="030F0702030302020204" pitchFamily="66" charset="0"/>
              </a:rPr>
              <a:t>Phase </a:t>
            </a:r>
            <a:r>
              <a:rPr lang="en-GB" sz="3600" dirty="0" smtClean="0">
                <a:latin typeface="Comic Sans MS" panose="030F0702030302020204" pitchFamily="66" charset="0"/>
              </a:rPr>
              <a:t>5c </a:t>
            </a:r>
            <a:r>
              <a:rPr lang="en-GB" sz="3600" dirty="0">
                <a:latin typeface="Comic Sans MS" panose="030F0702030302020204" pitchFamily="66" charset="0"/>
              </a:rPr>
              <a:t>Week </a:t>
            </a:r>
            <a:r>
              <a:rPr lang="en-GB" sz="3600" dirty="0" smtClean="0">
                <a:latin typeface="Comic Sans MS" panose="030F0702030302020204" pitchFamily="66" charset="0"/>
              </a:rPr>
              <a:t>11:</a:t>
            </a:r>
            <a:endParaRPr lang="en-GB" sz="3600" dirty="0">
              <a:latin typeface="Comic Sans MS" panose="030F0702030302020204" pitchFamily="66" charset="0"/>
            </a:endParaRPr>
          </a:p>
          <a:p>
            <a:r>
              <a:rPr lang="en-GB" sz="3600" dirty="0">
                <a:solidFill>
                  <a:srgbClr val="7030A0"/>
                </a:solidFill>
                <a:latin typeface="Comic Sans MS" panose="030F0702030302020204" pitchFamily="66" charset="0"/>
              </a:rPr>
              <a:t>Monday</a:t>
            </a:r>
            <a:r>
              <a:rPr lang="en-GB" sz="3600" dirty="0">
                <a:latin typeface="Comic Sans MS" panose="030F0702030302020204" pitchFamily="66" charset="0"/>
              </a:rPr>
              <a:t>: Practise the phonemes and graphemes on the sheet (slide 2) using the </a:t>
            </a:r>
            <a:r>
              <a:rPr lang="en-GB" sz="3600" dirty="0">
                <a:solidFill>
                  <a:srgbClr val="FF0000"/>
                </a:solidFill>
                <a:latin typeface="Comic Sans MS" panose="030F0702030302020204" pitchFamily="66" charset="0"/>
              </a:rPr>
              <a:t>Pure Sound.</a:t>
            </a:r>
            <a:endParaRPr lang="en-GB" sz="3600" dirty="0">
              <a:latin typeface="Comic Sans MS" panose="030F0702030302020204" pitchFamily="66" charset="0"/>
            </a:endParaRPr>
          </a:p>
        </p:txBody>
      </p:sp>
      <p:pic>
        <p:nvPicPr>
          <p:cNvPr id="4" name="Picture 3"/>
          <p:cNvPicPr>
            <a:picLocks noChangeAspect="1"/>
          </p:cNvPicPr>
          <p:nvPr/>
        </p:nvPicPr>
        <p:blipFill rotWithShape="1">
          <a:blip r:embed="rId2"/>
          <a:srcRect l="5318" t="22764" r="35434" b="37886"/>
          <a:stretch/>
        </p:blipFill>
        <p:spPr>
          <a:xfrm>
            <a:off x="1059366" y="3378820"/>
            <a:ext cx="9322419" cy="2698596"/>
          </a:xfrm>
          <a:prstGeom prst="rect">
            <a:avLst/>
          </a:prstGeom>
        </p:spPr>
      </p:pic>
    </p:spTree>
    <p:extLst>
      <p:ext uri="{BB962C8B-B14F-4D97-AF65-F5344CB8AC3E}">
        <p14:creationId xmlns:p14="http://schemas.microsoft.com/office/powerpoint/2010/main" val="28282010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5" name="TextBox 4"/>
          <p:cNvSpPr txBox="1"/>
          <p:nvPr/>
        </p:nvSpPr>
        <p:spPr>
          <a:xfrm>
            <a:off x="122663" y="151652"/>
            <a:ext cx="11374920" cy="3231654"/>
          </a:xfrm>
          <a:prstGeom prst="rect">
            <a:avLst/>
          </a:prstGeom>
          <a:noFill/>
        </p:spPr>
        <p:txBody>
          <a:bodyPr wrap="square" rtlCol="0">
            <a:spAutoFit/>
          </a:bodyPr>
          <a:lstStyle/>
          <a:p>
            <a:r>
              <a:rPr lang="en-GB" sz="2400" dirty="0" smtClean="0">
                <a:latin typeface="Comic Sans MS" panose="030F0702030302020204" pitchFamily="66" charset="0"/>
              </a:rPr>
              <a:t>Today we are learning the alternative spellings for the </a:t>
            </a:r>
            <a:r>
              <a:rPr lang="en-GB" sz="2800" dirty="0" err="1" smtClean="0">
                <a:solidFill>
                  <a:srgbClr val="FF0000"/>
                </a:solidFill>
                <a:latin typeface="Comic Sans MS" panose="030F0702030302020204" pitchFamily="66" charset="0"/>
              </a:rPr>
              <a:t>igh</a:t>
            </a:r>
            <a:r>
              <a:rPr lang="en-GB" sz="2400" dirty="0" smtClean="0">
                <a:latin typeface="Comic Sans MS" panose="030F0702030302020204" pitchFamily="66" charset="0"/>
              </a:rPr>
              <a:t> phoneme. </a:t>
            </a:r>
          </a:p>
          <a:p>
            <a:r>
              <a:rPr lang="en-GB" sz="2400" dirty="0" smtClean="0">
                <a:latin typeface="Comic Sans MS" panose="030F0702030302020204" pitchFamily="66" charset="0"/>
              </a:rPr>
              <a:t>Practise saying the </a:t>
            </a:r>
            <a:r>
              <a:rPr lang="en-GB" sz="3200" dirty="0" err="1" smtClean="0">
                <a:solidFill>
                  <a:srgbClr val="FF0000"/>
                </a:solidFill>
                <a:latin typeface="Comic Sans MS" panose="030F0702030302020204" pitchFamily="66" charset="0"/>
              </a:rPr>
              <a:t>igh</a:t>
            </a:r>
            <a:r>
              <a:rPr lang="en-GB" sz="2400" dirty="0" smtClean="0">
                <a:latin typeface="Comic Sans MS" panose="030F0702030302020204" pitchFamily="66" charset="0"/>
              </a:rPr>
              <a:t> phoneme</a:t>
            </a:r>
          </a:p>
          <a:p>
            <a:r>
              <a:rPr lang="en-GB" sz="2400" dirty="0" smtClean="0">
                <a:latin typeface="Comic Sans MS" panose="030F0702030302020204" pitchFamily="66" charset="0"/>
              </a:rPr>
              <a:t>Play phoneme spotter.</a:t>
            </a:r>
          </a:p>
          <a:p>
            <a:r>
              <a:rPr lang="en-GB" sz="2400" dirty="0" smtClean="0">
                <a:latin typeface="Comic Sans MS" panose="030F0702030302020204" pitchFamily="66" charset="0"/>
              </a:rPr>
              <a:t>Read the Phoneme Spotter text together. </a:t>
            </a:r>
          </a:p>
          <a:p>
            <a:r>
              <a:rPr lang="en-GB" sz="2400" dirty="0" smtClean="0">
                <a:latin typeface="Comic Sans MS" panose="030F0702030302020204" pitchFamily="66" charset="0"/>
              </a:rPr>
              <a:t>Can you identify all the words that contain today’s phoneme.</a:t>
            </a:r>
          </a:p>
          <a:p>
            <a:r>
              <a:rPr lang="en-GB" sz="2400" dirty="0" smtClean="0">
                <a:latin typeface="Comic Sans MS" panose="030F0702030302020204" pitchFamily="66" charset="0"/>
              </a:rPr>
              <a:t>Maybe you could highlight, circle or underline them. Discuss the alternative spellings you have found. </a:t>
            </a:r>
          </a:p>
          <a:p>
            <a:endParaRPr lang="en-GB" sz="2400" dirty="0" smtClean="0">
              <a:latin typeface="Comic Sans MS" panose="030F0702030302020204" pitchFamily="66" charset="0"/>
            </a:endParaRPr>
          </a:p>
        </p:txBody>
      </p:sp>
      <p:sp>
        <p:nvSpPr>
          <p:cNvPr id="2" name="TextBox 1"/>
          <p:cNvSpPr txBox="1"/>
          <p:nvPr/>
        </p:nvSpPr>
        <p:spPr>
          <a:xfrm>
            <a:off x="5444323" y="6149225"/>
            <a:ext cx="6053260" cy="461665"/>
          </a:xfrm>
          <a:prstGeom prst="rect">
            <a:avLst/>
          </a:prstGeom>
          <a:noFill/>
        </p:spPr>
        <p:txBody>
          <a:bodyPr wrap="none" rtlCol="0">
            <a:spAutoFit/>
          </a:bodyPr>
          <a:lstStyle/>
          <a:p>
            <a:r>
              <a:rPr lang="en-GB" sz="2400" dirty="0" smtClean="0">
                <a:latin typeface="Comic Sans MS" panose="030F0702030302020204" pitchFamily="66" charset="0"/>
              </a:rPr>
              <a:t>Check on the next slide if you were right</a:t>
            </a:r>
            <a:endParaRPr lang="en-GB" sz="2400" dirty="0">
              <a:latin typeface="Comic Sans MS" panose="030F0702030302020204" pitchFamily="66" charset="0"/>
            </a:endParaRPr>
          </a:p>
        </p:txBody>
      </p:sp>
      <p:pic>
        <p:nvPicPr>
          <p:cNvPr id="6" name="Picture 5"/>
          <p:cNvPicPr/>
          <p:nvPr/>
        </p:nvPicPr>
        <p:blipFill rotWithShape="1">
          <a:blip r:embed="rId2"/>
          <a:srcRect l="17198" t="22933" r="20314" b="9647"/>
          <a:stretch/>
        </p:blipFill>
        <p:spPr bwMode="auto">
          <a:xfrm>
            <a:off x="2647922" y="2925826"/>
            <a:ext cx="5592801" cy="322339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076714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20461" t="12520" r="22121" b="30407"/>
          <a:stretch/>
        </p:blipFill>
        <p:spPr>
          <a:xfrm>
            <a:off x="1237310" y="457200"/>
            <a:ext cx="8821090" cy="4884234"/>
          </a:xfrm>
          <a:prstGeom prst="rect">
            <a:avLst/>
          </a:prstGeom>
        </p:spPr>
      </p:pic>
      <p:sp>
        <p:nvSpPr>
          <p:cNvPr id="4" name="TextBox 3"/>
          <p:cNvSpPr txBox="1"/>
          <p:nvPr/>
        </p:nvSpPr>
        <p:spPr>
          <a:xfrm>
            <a:off x="5798634" y="5597912"/>
            <a:ext cx="3797835" cy="646331"/>
          </a:xfrm>
          <a:prstGeom prst="rect">
            <a:avLst/>
          </a:prstGeom>
          <a:noFill/>
        </p:spPr>
        <p:txBody>
          <a:bodyPr wrap="none" rtlCol="0">
            <a:spAutoFit/>
          </a:bodyPr>
          <a:lstStyle/>
          <a:p>
            <a:r>
              <a:rPr lang="en-GB" sz="3600" dirty="0" smtClean="0">
                <a:latin typeface="Comic Sans MS" panose="030F0702030302020204" pitchFamily="66" charset="0"/>
              </a:rPr>
              <a:t>How did you do? </a:t>
            </a:r>
            <a:endParaRPr lang="en-GB" sz="3600" dirty="0">
              <a:latin typeface="Comic Sans MS" panose="030F0702030302020204" pitchFamily="66" charset="0"/>
            </a:endParaRPr>
          </a:p>
        </p:txBody>
      </p:sp>
    </p:spTree>
    <p:extLst>
      <p:ext uri="{BB962C8B-B14F-4D97-AF65-F5344CB8AC3E}">
        <p14:creationId xmlns:p14="http://schemas.microsoft.com/office/powerpoint/2010/main" val="31903134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4" name="TextBox 3"/>
          <p:cNvSpPr txBox="1"/>
          <p:nvPr/>
        </p:nvSpPr>
        <p:spPr>
          <a:xfrm>
            <a:off x="546410" y="390293"/>
            <a:ext cx="11447365" cy="1200329"/>
          </a:xfrm>
          <a:prstGeom prst="rect">
            <a:avLst/>
          </a:prstGeom>
          <a:noFill/>
        </p:spPr>
        <p:txBody>
          <a:bodyPr wrap="none" rtlCol="0">
            <a:spAutoFit/>
          </a:bodyPr>
          <a:lstStyle/>
          <a:p>
            <a:r>
              <a:rPr lang="en-GB" sz="3600" dirty="0">
                <a:latin typeface="Comic Sans MS" panose="030F0702030302020204" pitchFamily="66" charset="0"/>
              </a:rPr>
              <a:t>Investigate the alternative spellings on Phonics Play</a:t>
            </a:r>
            <a:r>
              <a:rPr lang="en-GB" sz="3600" dirty="0" smtClean="0">
                <a:latin typeface="Comic Sans MS" panose="030F0702030302020204" pitchFamily="66" charset="0"/>
              </a:rPr>
              <a:t>.</a:t>
            </a:r>
          </a:p>
          <a:p>
            <a:endParaRPr lang="en-GB" sz="3600" dirty="0">
              <a:latin typeface="Comic Sans MS" panose="030F0702030302020204" pitchFamily="66" charset="0"/>
            </a:endParaRPr>
          </a:p>
        </p:txBody>
      </p:sp>
      <p:sp>
        <p:nvSpPr>
          <p:cNvPr id="3" name="TextBox 2"/>
          <p:cNvSpPr txBox="1"/>
          <p:nvPr/>
        </p:nvSpPr>
        <p:spPr>
          <a:xfrm>
            <a:off x="249382" y="5419933"/>
            <a:ext cx="11670182" cy="830997"/>
          </a:xfrm>
          <a:prstGeom prst="rect">
            <a:avLst/>
          </a:prstGeom>
          <a:noFill/>
        </p:spPr>
        <p:txBody>
          <a:bodyPr wrap="none" rtlCol="0">
            <a:spAutoFit/>
          </a:bodyPr>
          <a:lstStyle/>
          <a:p>
            <a:r>
              <a:rPr lang="en-GB" sz="2400" dirty="0" smtClean="0">
                <a:latin typeface="Comic Sans MS" panose="030F0702030302020204" pitchFamily="66" charset="0"/>
              </a:rPr>
              <a:t>Play online or  print out from the resource pack the sheet and cut and stick the </a:t>
            </a:r>
          </a:p>
          <a:p>
            <a:r>
              <a:rPr lang="en-GB" sz="2400" dirty="0">
                <a:latin typeface="Comic Sans MS" panose="030F0702030302020204" pitchFamily="66" charset="0"/>
              </a:rPr>
              <a:t>w</a:t>
            </a:r>
            <a:r>
              <a:rPr lang="en-GB" sz="2400" dirty="0" smtClean="0">
                <a:latin typeface="Comic Sans MS" panose="030F0702030302020204" pitchFamily="66" charset="0"/>
              </a:rPr>
              <a:t>ords in the correct column.</a:t>
            </a:r>
            <a:endParaRPr lang="en-GB" sz="2400" dirty="0">
              <a:latin typeface="Comic Sans MS" panose="030F0702030302020204" pitchFamily="66" charset="0"/>
            </a:endParaRPr>
          </a:p>
        </p:txBody>
      </p:sp>
      <p:pic>
        <p:nvPicPr>
          <p:cNvPr id="9" name="Picture 8"/>
          <p:cNvPicPr>
            <a:picLocks noChangeAspect="1"/>
          </p:cNvPicPr>
          <p:nvPr/>
        </p:nvPicPr>
        <p:blipFill rotWithShape="1">
          <a:blip r:embed="rId3"/>
          <a:srcRect l="36560" t="23739" r="8097" b="15773"/>
          <a:stretch/>
        </p:blipFill>
        <p:spPr>
          <a:xfrm>
            <a:off x="249382" y="1153035"/>
            <a:ext cx="4297275" cy="2935460"/>
          </a:xfrm>
          <a:prstGeom prst="rect">
            <a:avLst/>
          </a:prstGeom>
        </p:spPr>
      </p:pic>
      <p:sp>
        <p:nvSpPr>
          <p:cNvPr id="10" name="Oval 9"/>
          <p:cNvSpPr/>
          <p:nvPr/>
        </p:nvSpPr>
        <p:spPr>
          <a:xfrm>
            <a:off x="3632257" y="1168646"/>
            <a:ext cx="914400" cy="91440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p:cNvPicPr>
            <a:picLocks noChangeAspect="1"/>
          </p:cNvPicPr>
          <p:nvPr/>
        </p:nvPicPr>
        <p:blipFill rotWithShape="1">
          <a:blip r:embed="rId4"/>
          <a:srcRect l="8265" t="21138" r="8808" b="20000"/>
          <a:stretch/>
        </p:blipFill>
        <p:spPr>
          <a:xfrm>
            <a:off x="4991757" y="990457"/>
            <a:ext cx="6556917" cy="2908828"/>
          </a:xfrm>
          <a:prstGeom prst="rect">
            <a:avLst/>
          </a:prstGeom>
        </p:spPr>
      </p:pic>
      <p:pic>
        <p:nvPicPr>
          <p:cNvPr id="13" name="Picture 12"/>
          <p:cNvPicPr/>
          <p:nvPr/>
        </p:nvPicPr>
        <p:blipFill rotWithShape="1">
          <a:blip r:embed="rId5">
            <a:extLst>
              <a:ext uri="{28A0092B-C50C-407E-A947-70E740481C1C}">
                <a14:useLocalDpi xmlns:a14="http://schemas.microsoft.com/office/drawing/2010/main" val="0"/>
              </a:ext>
            </a:extLst>
          </a:blip>
          <a:srcRect l="13042" t="30730" r="14868" b="14004"/>
          <a:stretch/>
        </p:blipFill>
        <p:spPr bwMode="auto">
          <a:xfrm>
            <a:off x="5534524" y="2620765"/>
            <a:ext cx="6014150" cy="2317267"/>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6"/>
          <a:srcRect l="16768" t="38985" r="16873" b="26387"/>
          <a:stretch/>
        </p:blipFill>
        <p:spPr bwMode="auto">
          <a:xfrm>
            <a:off x="4237463" y="3499757"/>
            <a:ext cx="6824547" cy="192017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83508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207818" y="131782"/>
            <a:ext cx="11558358" cy="4832092"/>
          </a:xfrm>
          <a:prstGeom prst="rect">
            <a:avLst/>
          </a:prstGeom>
          <a:noFill/>
        </p:spPr>
        <p:txBody>
          <a:bodyPr wrap="square" rtlCol="0">
            <a:spAutoFit/>
          </a:bodyPr>
          <a:lstStyle/>
          <a:p>
            <a:r>
              <a:rPr lang="en-GB" sz="3200" dirty="0" smtClean="0">
                <a:solidFill>
                  <a:srgbClr val="7030A0"/>
                </a:solidFill>
                <a:latin typeface="Comic Sans MS" panose="030F0702030302020204" pitchFamily="66" charset="0"/>
              </a:rPr>
              <a:t>Tuesday</a:t>
            </a:r>
            <a:r>
              <a:rPr lang="en-GB" sz="3200" dirty="0" smtClean="0">
                <a:latin typeface="Comic Sans MS" panose="030F0702030302020204" pitchFamily="66" charset="0"/>
              </a:rPr>
              <a:t>: </a:t>
            </a:r>
            <a:r>
              <a:rPr lang="en-GB" sz="2800" dirty="0" smtClean="0">
                <a:latin typeface="Comic Sans MS" panose="030F0702030302020204" pitchFamily="66" charset="0"/>
              </a:rPr>
              <a:t>Practise the phonemes and graphemes on the sheet (slide 2) using the </a:t>
            </a:r>
            <a:r>
              <a:rPr lang="en-GB" sz="2800" dirty="0" smtClean="0">
                <a:solidFill>
                  <a:srgbClr val="FF0000"/>
                </a:solidFill>
                <a:latin typeface="Comic Sans MS" panose="030F0702030302020204" pitchFamily="66" charset="0"/>
              </a:rPr>
              <a:t>Pure Sound.</a:t>
            </a:r>
            <a:endParaRPr lang="en-GB" sz="2800" dirty="0" smtClean="0">
              <a:latin typeface="Comic Sans MS" panose="030F0702030302020204" pitchFamily="66" charset="0"/>
            </a:endParaRPr>
          </a:p>
          <a:p>
            <a:r>
              <a:rPr lang="en-GB" sz="2800" dirty="0" smtClean="0">
                <a:latin typeface="Comic Sans MS" panose="030F0702030302020204" pitchFamily="66" charset="0"/>
              </a:rPr>
              <a:t>Today we are continuing to learn the alternative spellings for the </a:t>
            </a:r>
            <a:r>
              <a:rPr lang="en-GB" sz="3200" dirty="0" err="1" smtClean="0">
                <a:solidFill>
                  <a:srgbClr val="FF0000"/>
                </a:solidFill>
                <a:latin typeface="Comic Sans MS" panose="030F0702030302020204" pitchFamily="66" charset="0"/>
              </a:rPr>
              <a:t>igh</a:t>
            </a:r>
            <a:r>
              <a:rPr lang="en-GB" sz="28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phoneme.</a:t>
            </a:r>
          </a:p>
          <a:p>
            <a:endParaRPr lang="en-GB" sz="2800" dirty="0">
              <a:latin typeface="Comic Sans MS" panose="030F0702030302020204" pitchFamily="66" charset="0"/>
            </a:endParaRPr>
          </a:p>
          <a:p>
            <a:r>
              <a:rPr lang="en-GB" sz="2800" dirty="0" smtClean="0">
                <a:latin typeface="Comic Sans MS" panose="030F0702030302020204" pitchFamily="66" charset="0"/>
              </a:rPr>
              <a:t>First lets practise reading the tricky words</a:t>
            </a:r>
          </a:p>
          <a:p>
            <a:endParaRPr lang="en-GB" sz="2800" dirty="0">
              <a:latin typeface="Comic Sans MS" panose="030F0702030302020204" pitchFamily="66" charset="0"/>
            </a:endParaRPr>
          </a:p>
          <a:p>
            <a:r>
              <a:rPr lang="en-GB" sz="7200" dirty="0" smtClean="0">
                <a:latin typeface="Comic Sans MS" panose="030F0702030302020204" pitchFamily="66" charset="0"/>
              </a:rPr>
              <a:t>    </a:t>
            </a:r>
            <a:r>
              <a:rPr lang="en-GB" sz="7200" dirty="0" smtClean="0">
                <a:solidFill>
                  <a:srgbClr val="FF0000"/>
                </a:solidFill>
                <a:latin typeface="Comic Sans MS" panose="030F0702030302020204" pitchFamily="66" charset="0"/>
              </a:rPr>
              <a:t>very,</a:t>
            </a:r>
            <a:r>
              <a:rPr lang="en-GB" sz="7200" dirty="0" smtClean="0">
                <a:latin typeface="Comic Sans MS" panose="030F0702030302020204" pitchFamily="66" charset="0"/>
              </a:rPr>
              <a:t> </a:t>
            </a:r>
            <a:r>
              <a:rPr lang="en-GB" sz="7200" dirty="0" smtClean="0">
                <a:solidFill>
                  <a:srgbClr val="7030A0"/>
                </a:solidFill>
                <a:latin typeface="Comic Sans MS" panose="030F0702030302020204" pitchFamily="66" charset="0"/>
              </a:rPr>
              <a:t>I’m,</a:t>
            </a:r>
            <a:r>
              <a:rPr lang="en-GB" sz="7200" dirty="0" smtClean="0">
                <a:latin typeface="Comic Sans MS" panose="030F0702030302020204" pitchFamily="66" charset="0"/>
              </a:rPr>
              <a:t> </a:t>
            </a:r>
            <a:r>
              <a:rPr lang="en-GB" sz="7200" dirty="0" smtClean="0">
                <a:solidFill>
                  <a:srgbClr val="FFFF00"/>
                </a:solidFill>
                <a:latin typeface="Comic Sans MS" panose="030F0702030302020204" pitchFamily="66" charset="0"/>
              </a:rPr>
              <a:t>by,</a:t>
            </a:r>
            <a:r>
              <a:rPr lang="en-GB" sz="7200" dirty="0" smtClean="0">
                <a:latin typeface="Comic Sans MS" panose="030F0702030302020204" pitchFamily="66" charset="0"/>
              </a:rPr>
              <a:t> </a:t>
            </a:r>
            <a:r>
              <a:rPr lang="en-GB" sz="7200" dirty="0" smtClean="0">
                <a:solidFill>
                  <a:srgbClr val="FFC000"/>
                </a:solidFill>
                <a:latin typeface="Comic Sans MS" panose="030F0702030302020204" pitchFamily="66" charset="0"/>
              </a:rPr>
              <a:t>time</a:t>
            </a:r>
          </a:p>
          <a:p>
            <a:r>
              <a:rPr lang="en-GB" sz="3200" dirty="0" smtClean="0">
                <a:solidFill>
                  <a:schemeClr val="accent6">
                    <a:lumMod val="50000"/>
                  </a:schemeClr>
                </a:solidFill>
                <a:latin typeface="Comic Sans MS" panose="030F0702030302020204" pitchFamily="66" charset="0"/>
              </a:rPr>
              <a:t>                                                                 </a:t>
            </a:r>
          </a:p>
        </p:txBody>
      </p:sp>
    </p:spTree>
    <p:extLst>
      <p:ext uri="{BB962C8B-B14F-4D97-AF65-F5344CB8AC3E}">
        <p14:creationId xmlns:p14="http://schemas.microsoft.com/office/powerpoint/2010/main" val="8078160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7" name="TextBox 6"/>
          <p:cNvSpPr txBox="1"/>
          <p:nvPr/>
        </p:nvSpPr>
        <p:spPr>
          <a:xfrm>
            <a:off x="0" y="266465"/>
            <a:ext cx="12021014" cy="3108543"/>
          </a:xfrm>
          <a:prstGeom prst="rect">
            <a:avLst/>
          </a:prstGeom>
          <a:noFill/>
        </p:spPr>
        <p:txBody>
          <a:bodyPr wrap="square" rtlCol="0">
            <a:spAutoFit/>
          </a:bodyPr>
          <a:lstStyle/>
          <a:p>
            <a:r>
              <a:rPr lang="en-GB" sz="2800" dirty="0" smtClean="0">
                <a:latin typeface="Comic Sans MS" panose="030F0702030302020204" pitchFamily="66" charset="0"/>
              </a:rPr>
              <a:t>Place the alternative spellings of </a:t>
            </a:r>
            <a:r>
              <a:rPr lang="en-GB" sz="2800" dirty="0" err="1" smtClean="0">
                <a:solidFill>
                  <a:srgbClr val="FF0000"/>
                </a:solidFill>
                <a:latin typeface="Comic Sans MS" panose="030F0702030302020204" pitchFamily="66" charset="0"/>
              </a:rPr>
              <a:t>igh</a:t>
            </a:r>
            <a:r>
              <a:rPr lang="en-GB" sz="28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at the top. </a:t>
            </a:r>
          </a:p>
          <a:p>
            <a:r>
              <a:rPr lang="en-GB" sz="2800" dirty="0" smtClean="0">
                <a:latin typeface="Comic Sans MS" panose="030F0702030302020204" pitchFamily="66" charset="0"/>
              </a:rPr>
              <a:t>You could place them on a wall inside or outside or on a table. </a:t>
            </a:r>
          </a:p>
          <a:p>
            <a:r>
              <a:rPr lang="en-GB" sz="2800" dirty="0" smtClean="0">
                <a:latin typeface="Comic Sans MS" panose="030F0702030302020204" pitchFamily="66" charset="0"/>
              </a:rPr>
              <a:t>Cut up the words. Read the words and place under the correct spelling.</a:t>
            </a:r>
          </a:p>
          <a:p>
            <a:endParaRPr lang="en-GB" sz="2800" dirty="0">
              <a:latin typeface="Comic Sans MS" panose="030F0702030302020204" pitchFamily="66" charset="0"/>
            </a:endParaRPr>
          </a:p>
          <a:p>
            <a:r>
              <a:rPr lang="en-GB" sz="2800" dirty="0" smtClean="0">
                <a:latin typeface="Comic Sans MS" panose="030F0702030302020204" pitchFamily="66" charset="0"/>
              </a:rPr>
              <a:t>What do you notice? Where does each spelling sit in the word? At the beginning , middle or end?                            Check the Best Bet for</a:t>
            </a:r>
          </a:p>
          <a:p>
            <a:r>
              <a:rPr lang="en-GB" sz="2800" dirty="0">
                <a:latin typeface="Comic Sans MS" panose="030F0702030302020204" pitchFamily="66" charset="0"/>
              </a:rPr>
              <a:t> </a:t>
            </a:r>
            <a:r>
              <a:rPr lang="en-GB" sz="2800" dirty="0" smtClean="0">
                <a:latin typeface="Comic Sans MS" panose="030F0702030302020204" pitchFamily="66" charset="0"/>
              </a:rPr>
              <a:t>                                                                    spelling words on </a:t>
            </a:r>
            <a:r>
              <a:rPr lang="en-GB" sz="2800" dirty="0">
                <a:latin typeface="Comic Sans MS" panose="030F0702030302020204" pitchFamily="66" charset="0"/>
              </a:rPr>
              <a:t>P</a:t>
            </a:r>
            <a:r>
              <a:rPr lang="en-GB" sz="2800" dirty="0" smtClean="0">
                <a:latin typeface="Comic Sans MS" panose="030F0702030302020204" pitchFamily="66" charset="0"/>
              </a:rPr>
              <a:t>honics </a:t>
            </a:r>
            <a:endParaRPr lang="en-GB" sz="2800" dirty="0">
              <a:latin typeface="Comic Sans MS" panose="030F0702030302020204" pitchFamily="66" charset="0"/>
            </a:endParaRPr>
          </a:p>
        </p:txBody>
      </p:sp>
      <p:sp>
        <p:nvSpPr>
          <p:cNvPr id="11" name="TextBox 10"/>
          <p:cNvSpPr txBox="1"/>
          <p:nvPr/>
        </p:nvSpPr>
        <p:spPr>
          <a:xfrm>
            <a:off x="1" y="6098046"/>
            <a:ext cx="12338634" cy="523220"/>
          </a:xfrm>
          <a:prstGeom prst="rect">
            <a:avLst/>
          </a:prstGeom>
          <a:noFill/>
        </p:spPr>
        <p:txBody>
          <a:bodyPr wrap="none" rtlCol="0">
            <a:spAutoFit/>
          </a:bodyPr>
          <a:lstStyle/>
          <a:p>
            <a:r>
              <a:rPr lang="en-GB" sz="2800" dirty="0" smtClean="0">
                <a:latin typeface="Comic Sans MS" panose="030F0702030302020204" pitchFamily="66" charset="0"/>
              </a:rPr>
              <a:t>Which grapheme is the most popular? Can you see any patterns or rules?</a:t>
            </a:r>
            <a:endParaRPr lang="en-GB" sz="2800" dirty="0">
              <a:latin typeface="Comic Sans MS" panose="030F0702030302020204" pitchFamily="66" charset="0"/>
            </a:endParaRPr>
          </a:p>
        </p:txBody>
      </p:sp>
      <p:pic>
        <p:nvPicPr>
          <p:cNvPr id="4" name="Picture 3"/>
          <p:cNvPicPr>
            <a:picLocks noChangeAspect="1"/>
          </p:cNvPicPr>
          <p:nvPr/>
        </p:nvPicPr>
        <p:blipFill rotWithShape="1">
          <a:blip r:embed="rId2"/>
          <a:srcRect l="50949" t="21464" r="30352" b="39674"/>
          <a:stretch/>
        </p:blipFill>
        <p:spPr>
          <a:xfrm>
            <a:off x="178419" y="2967813"/>
            <a:ext cx="2256641" cy="2931182"/>
          </a:xfrm>
          <a:prstGeom prst="rect">
            <a:avLst/>
          </a:prstGeom>
        </p:spPr>
      </p:pic>
      <p:pic>
        <p:nvPicPr>
          <p:cNvPr id="5" name="Picture 4"/>
          <p:cNvPicPr>
            <a:picLocks noChangeAspect="1"/>
          </p:cNvPicPr>
          <p:nvPr/>
        </p:nvPicPr>
        <p:blipFill rotWithShape="1">
          <a:blip r:embed="rId3"/>
          <a:srcRect l="30725" t="53659" r="51084" b="16260"/>
          <a:stretch/>
        </p:blipFill>
        <p:spPr>
          <a:xfrm>
            <a:off x="2435060" y="3048978"/>
            <a:ext cx="1996069" cy="2203246"/>
          </a:xfrm>
          <a:prstGeom prst="rect">
            <a:avLst/>
          </a:prstGeom>
        </p:spPr>
      </p:pic>
      <p:pic>
        <p:nvPicPr>
          <p:cNvPr id="14" name="Picture 13"/>
          <p:cNvPicPr>
            <a:picLocks noChangeAspect="1"/>
          </p:cNvPicPr>
          <p:nvPr/>
        </p:nvPicPr>
        <p:blipFill rotWithShape="1">
          <a:blip r:embed="rId4"/>
          <a:srcRect l="36560" t="23739" r="8097" b="15773"/>
          <a:stretch/>
        </p:blipFill>
        <p:spPr>
          <a:xfrm>
            <a:off x="4521235" y="3296345"/>
            <a:ext cx="3378234" cy="2307665"/>
          </a:xfrm>
          <a:prstGeom prst="rect">
            <a:avLst/>
          </a:prstGeom>
        </p:spPr>
      </p:pic>
      <p:sp>
        <p:nvSpPr>
          <p:cNvPr id="9" name="Oval 8"/>
          <p:cNvSpPr/>
          <p:nvPr/>
        </p:nvSpPr>
        <p:spPr>
          <a:xfrm>
            <a:off x="6348846" y="3322116"/>
            <a:ext cx="1672682" cy="1030139"/>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p:cNvPicPr/>
          <p:nvPr/>
        </p:nvPicPr>
        <p:blipFill rotWithShape="1">
          <a:blip r:embed="rId5" cstate="print">
            <a:extLst>
              <a:ext uri="{28A0092B-C50C-407E-A947-70E740481C1C}">
                <a14:useLocalDpi xmlns:a14="http://schemas.microsoft.com/office/drawing/2010/main" val="0"/>
              </a:ext>
            </a:extLst>
          </a:blip>
          <a:srcRect l="14332" t="18574" r="15870" b="10106"/>
          <a:stretch/>
        </p:blipFill>
        <p:spPr bwMode="auto">
          <a:xfrm>
            <a:off x="7989575" y="3455784"/>
            <a:ext cx="3732762" cy="1077111"/>
          </a:xfrm>
          <a:prstGeom prst="rect">
            <a:avLst/>
          </a:prstGeom>
          <a:ln>
            <a:noFill/>
          </a:ln>
          <a:extLst>
            <a:ext uri="{53640926-AAD7-44D8-BBD7-CCE9431645EC}">
              <a14:shadowObscured xmlns:a14="http://schemas.microsoft.com/office/drawing/2010/main"/>
            </a:ext>
          </a:extLst>
        </p:spPr>
      </p:pic>
      <p:pic>
        <p:nvPicPr>
          <p:cNvPr id="16" name="Picture 15"/>
          <p:cNvPicPr>
            <a:picLocks noChangeAspect="1"/>
          </p:cNvPicPr>
          <p:nvPr/>
        </p:nvPicPr>
        <p:blipFill rotWithShape="1">
          <a:blip r:embed="rId6"/>
          <a:srcRect l="8265" t="21138" r="8808" b="20000"/>
          <a:stretch/>
        </p:blipFill>
        <p:spPr>
          <a:xfrm>
            <a:off x="8010773" y="4269993"/>
            <a:ext cx="3898937" cy="1729675"/>
          </a:xfrm>
          <a:prstGeom prst="rect">
            <a:avLst/>
          </a:prstGeom>
        </p:spPr>
      </p:pic>
      <p:pic>
        <p:nvPicPr>
          <p:cNvPr id="17" name="Picture 16"/>
          <p:cNvPicPr/>
          <p:nvPr/>
        </p:nvPicPr>
        <p:blipFill rotWithShape="1">
          <a:blip r:embed="rId7"/>
          <a:srcRect l="16768" t="38985" r="16873" b="26387"/>
          <a:stretch/>
        </p:blipFill>
        <p:spPr bwMode="auto">
          <a:xfrm>
            <a:off x="6210352" y="5079557"/>
            <a:ext cx="5564459" cy="9693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302326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sp>
        <p:nvSpPr>
          <p:cNvPr id="3" name="TextBox 2"/>
          <p:cNvSpPr txBox="1"/>
          <p:nvPr/>
        </p:nvSpPr>
        <p:spPr>
          <a:xfrm>
            <a:off x="225862" y="468351"/>
            <a:ext cx="8313494" cy="707886"/>
          </a:xfrm>
          <a:prstGeom prst="rect">
            <a:avLst/>
          </a:prstGeom>
          <a:noFill/>
        </p:spPr>
        <p:txBody>
          <a:bodyPr wrap="none" rtlCol="0">
            <a:spAutoFit/>
          </a:bodyPr>
          <a:lstStyle/>
          <a:p>
            <a:r>
              <a:rPr lang="en-GB" sz="4000" dirty="0" smtClean="0">
                <a:latin typeface="Comic Sans MS" panose="030F0702030302020204" pitchFamily="66" charset="0"/>
              </a:rPr>
              <a:t>Why not try the activities here ? </a:t>
            </a:r>
            <a:endParaRPr lang="en-GB" sz="4000" dirty="0">
              <a:latin typeface="Comic Sans MS" panose="030F0702030302020204" pitchFamily="66" charset="0"/>
            </a:endParaRPr>
          </a:p>
        </p:txBody>
      </p:sp>
      <p:pic>
        <p:nvPicPr>
          <p:cNvPr id="8" name="Picture 7"/>
          <p:cNvPicPr/>
          <p:nvPr/>
        </p:nvPicPr>
        <p:blipFill rotWithShape="1">
          <a:blip r:embed="rId2">
            <a:extLst>
              <a:ext uri="{28A0092B-C50C-407E-A947-70E740481C1C}">
                <a14:useLocalDpi xmlns:a14="http://schemas.microsoft.com/office/drawing/2010/main" val="0"/>
              </a:ext>
            </a:extLst>
          </a:blip>
          <a:srcRect l="20208" t="17887" r="20743" b="13545"/>
          <a:stretch/>
        </p:blipFill>
        <p:spPr bwMode="auto">
          <a:xfrm>
            <a:off x="356840" y="1176238"/>
            <a:ext cx="3746810" cy="2414456"/>
          </a:xfrm>
          <a:prstGeom prst="rect">
            <a:avLst/>
          </a:prstGeom>
          <a:ln>
            <a:noFill/>
          </a:ln>
          <a:extLst>
            <a:ext uri="{53640926-AAD7-44D8-BBD7-CCE9431645EC}">
              <a14:shadowObscured xmlns:a14="http://schemas.microsoft.com/office/drawing/2010/main"/>
            </a:ext>
          </a:extLst>
        </p:spPr>
      </p:pic>
      <p:pic>
        <p:nvPicPr>
          <p:cNvPr id="11" name="Picture 10"/>
          <p:cNvPicPr/>
          <p:nvPr/>
        </p:nvPicPr>
        <p:blipFill rotWithShape="1">
          <a:blip r:embed="rId3">
            <a:extLst>
              <a:ext uri="{28A0092B-C50C-407E-A947-70E740481C1C}">
                <a14:useLocalDpi xmlns:a14="http://schemas.microsoft.com/office/drawing/2010/main" val="0"/>
              </a:ext>
            </a:extLst>
          </a:blip>
          <a:srcRect l="35687" t="17658" r="36939" b="19967"/>
          <a:stretch/>
        </p:blipFill>
        <p:spPr bwMode="auto">
          <a:xfrm>
            <a:off x="4488333" y="1220550"/>
            <a:ext cx="2726506" cy="3418358"/>
          </a:xfrm>
          <a:prstGeom prst="rect">
            <a:avLst/>
          </a:prstGeom>
          <a:ln>
            <a:noFill/>
          </a:ln>
          <a:extLst>
            <a:ext uri="{53640926-AAD7-44D8-BBD7-CCE9431645EC}">
              <a14:shadowObscured xmlns:a14="http://schemas.microsoft.com/office/drawing/2010/main"/>
            </a:ext>
          </a:extLst>
        </p:spPr>
      </p:pic>
      <p:pic>
        <p:nvPicPr>
          <p:cNvPr id="12" name="Picture 11"/>
          <p:cNvPicPr/>
          <p:nvPr/>
        </p:nvPicPr>
        <p:blipFill rotWithShape="1">
          <a:blip r:embed="rId4">
            <a:extLst>
              <a:ext uri="{28A0092B-C50C-407E-A947-70E740481C1C}">
                <a14:useLocalDpi xmlns:a14="http://schemas.microsoft.com/office/drawing/2010/main" val="0"/>
              </a:ext>
            </a:extLst>
          </a:blip>
          <a:srcRect l="35830" t="18575" r="37512" b="19966"/>
          <a:stretch/>
        </p:blipFill>
        <p:spPr bwMode="auto">
          <a:xfrm>
            <a:off x="7517359" y="1220550"/>
            <a:ext cx="2630251" cy="4513348"/>
          </a:xfrm>
          <a:prstGeom prst="rect">
            <a:avLst/>
          </a:prstGeom>
          <a:ln>
            <a:noFill/>
          </a:ln>
          <a:extLst>
            <a:ext uri="{53640926-AAD7-44D8-BBD7-CCE9431645EC}">
              <a14:shadowObscured xmlns:a14="http://schemas.microsoft.com/office/drawing/2010/main"/>
            </a:ext>
          </a:extLst>
        </p:spPr>
      </p:pic>
      <p:pic>
        <p:nvPicPr>
          <p:cNvPr id="13" name="Picture 12"/>
          <p:cNvPicPr/>
          <p:nvPr/>
        </p:nvPicPr>
        <p:blipFill rotWithShape="1">
          <a:blip r:embed="rId5">
            <a:extLst>
              <a:ext uri="{28A0092B-C50C-407E-A947-70E740481C1C}">
                <a14:useLocalDpi xmlns:a14="http://schemas.microsoft.com/office/drawing/2010/main" val="0"/>
              </a:ext>
            </a:extLst>
          </a:blip>
          <a:srcRect l="19922" t="19951" r="20457" b="13315"/>
          <a:stretch/>
        </p:blipFill>
        <p:spPr bwMode="auto">
          <a:xfrm>
            <a:off x="301442" y="3869474"/>
            <a:ext cx="4315522" cy="227563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470699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29092" y="75304"/>
            <a:ext cx="11758108" cy="6678751"/>
          </a:xfrm>
          <a:prstGeom prst="rect">
            <a:avLst/>
          </a:prstGeom>
          <a:noFill/>
        </p:spPr>
        <p:txBody>
          <a:bodyPr wrap="square" rtlCol="0">
            <a:spAutoFit/>
          </a:bodyPr>
          <a:lstStyle/>
          <a:p>
            <a:r>
              <a:rPr lang="en-GB" sz="3200" dirty="0" smtClean="0">
                <a:solidFill>
                  <a:srgbClr val="FFC000"/>
                </a:solidFill>
                <a:latin typeface="Comic Sans MS" panose="030F0702030302020204" pitchFamily="66" charset="0"/>
              </a:rPr>
              <a:t>Wednesday</a:t>
            </a:r>
            <a:r>
              <a:rPr lang="en-GB" sz="3200" dirty="0" smtClean="0">
                <a:latin typeface="Comic Sans MS" panose="030F0702030302020204" pitchFamily="66" charset="0"/>
              </a:rPr>
              <a:t>: Play Quickwrite Graphemes practise writing the</a:t>
            </a:r>
          </a:p>
          <a:p>
            <a:r>
              <a:rPr lang="en-GB" sz="3200" dirty="0" smtClean="0">
                <a:latin typeface="Comic Sans MS" panose="030F0702030302020204" pitchFamily="66" charset="0"/>
              </a:rPr>
              <a:t>Graphemes on the sheet and slide 2. </a:t>
            </a:r>
          </a:p>
          <a:p>
            <a:endParaRPr lang="en-GB" sz="2800" dirty="0" smtClean="0">
              <a:latin typeface="Comic Sans MS" panose="030F0702030302020204" pitchFamily="66" charset="0"/>
            </a:endParaRPr>
          </a:p>
          <a:p>
            <a:r>
              <a:rPr lang="en-GB" sz="2800" dirty="0" smtClean="0">
                <a:latin typeface="Comic Sans MS" panose="030F0702030302020204" pitchFamily="66" charset="0"/>
              </a:rPr>
              <a:t>Get your grown up or someone to say the sound and see if you can write the grapheme. </a:t>
            </a:r>
          </a:p>
          <a:p>
            <a:endParaRPr lang="en-GB" sz="2800" dirty="0">
              <a:latin typeface="Comic Sans MS" panose="030F0702030302020204" pitchFamily="66" charset="0"/>
            </a:endParaRPr>
          </a:p>
          <a:p>
            <a:r>
              <a:rPr lang="en-GB" sz="2800" dirty="0" smtClean="0">
                <a:latin typeface="Comic Sans MS" panose="030F0702030302020204" pitchFamily="66" charset="0"/>
              </a:rPr>
              <a:t>Can you write more than one grapheme for each phoneme?</a:t>
            </a:r>
          </a:p>
          <a:p>
            <a:r>
              <a:rPr lang="en-GB" sz="2800" dirty="0" smtClean="0">
                <a:solidFill>
                  <a:srgbClr val="FF0000"/>
                </a:solidFill>
                <a:latin typeface="Comic Sans MS" panose="030F0702030302020204" pitchFamily="66" charset="0"/>
              </a:rPr>
              <a:t>e.g. a, </a:t>
            </a:r>
            <a:r>
              <a:rPr lang="en-GB" sz="2800" dirty="0" err="1" smtClean="0">
                <a:solidFill>
                  <a:srgbClr val="FF0000"/>
                </a:solidFill>
                <a:latin typeface="Comic Sans MS" panose="030F0702030302020204" pitchFamily="66" charset="0"/>
              </a:rPr>
              <a:t>ai</a:t>
            </a:r>
            <a:r>
              <a:rPr lang="en-GB" sz="2800" dirty="0" smtClean="0">
                <a:solidFill>
                  <a:srgbClr val="FF0000"/>
                </a:solidFill>
                <a:latin typeface="Comic Sans MS" panose="030F0702030302020204" pitchFamily="66" charset="0"/>
              </a:rPr>
              <a:t> ay, a-e, </a:t>
            </a:r>
            <a:r>
              <a:rPr lang="en-GB" sz="2800" dirty="0" err="1" smtClean="0">
                <a:solidFill>
                  <a:srgbClr val="FF0000"/>
                </a:solidFill>
                <a:latin typeface="Comic Sans MS" panose="030F0702030302020204" pitchFamily="66" charset="0"/>
              </a:rPr>
              <a:t>eigh</a:t>
            </a:r>
            <a:r>
              <a:rPr lang="en-GB" sz="2800" dirty="0" smtClean="0">
                <a:solidFill>
                  <a:srgbClr val="FF0000"/>
                </a:solidFill>
                <a:latin typeface="Comic Sans MS" panose="030F0702030302020204" pitchFamily="66" charset="0"/>
              </a:rPr>
              <a:t>   </a:t>
            </a:r>
            <a:r>
              <a:rPr lang="en-GB" sz="2800" dirty="0" err="1" smtClean="0">
                <a:solidFill>
                  <a:srgbClr val="FF0000"/>
                </a:solidFill>
                <a:latin typeface="Comic Sans MS" panose="030F0702030302020204" pitchFamily="66" charset="0"/>
              </a:rPr>
              <a:t>ee</a:t>
            </a:r>
            <a:r>
              <a:rPr lang="en-GB" sz="2800" dirty="0" smtClean="0">
                <a:solidFill>
                  <a:srgbClr val="FF0000"/>
                </a:solidFill>
                <a:latin typeface="Comic Sans MS" panose="030F0702030302020204" pitchFamily="66" charset="0"/>
              </a:rPr>
              <a:t>, </a:t>
            </a:r>
            <a:r>
              <a:rPr lang="en-GB" sz="2800" dirty="0" err="1" smtClean="0">
                <a:solidFill>
                  <a:srgbClr val="FF0000"/>
                </a:solidFill>
                <a:latin typeface="Comic Sans MS" panose="030F0702030302020204" pitchFamily="66" charset="0"/>
              </a:rPr>
              <a:t>ey</a:t>
            </a:r>
            <a:r>
              <a:rPr lang="en-GB" sz="2800" dirty="0" smtClean="0">
                <a:solidFill>
                  <a:srgbClr val="FF0000"/>
                </a:solidFill>
                <a:latin typeface="Comic Sans MS" panose="030F0702030302020204" pitchFamily="66" charset="0"/>
              </a:rPr>
              <a:t>, </a:t>
            </a:r>
            <a:r>
              <a:rPr lang="en-GB" sz="2800" dirty="0" err="1" smtClean="0">
                <a:solidFill>
                  <a:srgbClr val="FF0000"/>
                </a:solidFill>
                <a:latin typeface="Comic Sans MS" panose="030F0702030302020204" pitchFamily="66" charset="0"/>
              </a:rPr>
              <a:t>ea</a:t>
            </a:r>
            <a:r>
              <a:rPr lang="en-GB" sz="2800" dirty="0" smtClean="0">
                <a:solidFill>
                  <a:srgbClr val="FF0000"/>
                </a:solidFill>
                <a:latin typeface="Comic Sans MS" panose="030F0702030302020204" pitchFamily="66" charset="0"/>
              </a:rPr>
              <a:t>, e, </a:t>
            </a:r>
            <a:r>
              <a:rPr lang="en-GB" sz="2800" dirty="0" err="1" smtClean="0">
                <a:solidFill>
                  <a:srgbClr val="FF0000"/>
                </a:solidFill>
                <a:latin typeface="Comic Sans MS" panose="030F0702030302020204" pitchFamily="66" charset="0"/>
              </a:rPr>
              <a:t>igh</a:t>
            </a:r>
            <a:r>
              <a:rPr lang="en-GB" sz="2800" dirty="0" smtClean="0">
                <a:solidFill>
                  <a:srgbClr val="FF0000"/>
                </a:solidFill>
                <a:latin typeface="Comic Sans MS" panose="030F0702030302020204" pitchFamily="66" charset="0"/>
              </a:rPr>
              <a:t>, y, </a:t>
            </a:r>
            <a:r>
              <a:rPr lang="en-GB" sz="2800" dirty="0" err="1" smtClean="0">
                <a:solidFill>
                  <a:srgbClr val="FF0000"/>
                </a:solidFill>
                <a:latin typeface="Comic Sans MS" panose="030F0702030302020204" pitchFamily="66" charset="0"/>
              </a:rPr>
              <a:t>ie</a:t>
            </a:r>
            <a:r>
              <a:rPr lang="en-GB" sz="2800" dirty="0" smtClean="0">
                <a:solidFill>
                  <a:srgbClr val="FF0000"/>
                </a:solidFill>
                <a:latin typeface="Comic Sans MS" panose="030F0702030302020204" pitchFamily="66" charset="0"/>
              </a:rPr>
              <a:t>, </a:t>
            </a:r>
            <a:r>
              <a:rPr lang="en-GB" sz="2800" dirty="0" err="1" smtClean="0">
                <a:solidFill>
                  <a:srgbClr val="FF0000"/>
                </a:solidFill>
                <a:latin typeface="Comic Sans MS" panose="030F0702030302020204" pitchFamily="66" charset="0"/>
              </a:rPr>
              <a:t>i</a:t>
            </a:r>
            <a:r>
              <a:rPr lang="en-GB" sz="2800" dirty="0" smtClean="0">
                <a:solidFill>
                  <a:srgbClr val="FF0000"/>
                </a:solidFill>
                <a:latin typeface="Comic Sans MS" panose="030F0702030302020204" pitchFamily="66" charset="0"/>
              </a:rPr>
              <a:t>-e, </a:t>
            </a:r>
            <a:r>
              <a:rPr lang="en-GB" sz="2800" dirty="0" err="1" smtClean="0">
                <a:solidFill>
                  <a:srgbClr val="FF0000"/>
                </a:solidFill>
                <a:latin typeface="Comic Sans MS" panose="030F0702030302020204" pitchFamily="66" charset="0"/>
              </a:rPr>
              <a:t>i</a:t>
            </a:r>
            <a:r>
              <a:rPr lang="en-GB" sz="2800" dirty="0" smtClean="0">
                <a:solidFill>
                  <a:srgbClr val="FF0000"/>
                </a:solidFill>
                <a:latin typeface="Comic Sans MS" panose="030F0702030302020204" pitchFamily="66" charset="0"/>
              </a:rPr>
              <a:t>, eye</a:t>
            </a:r>
            <a:endParaRPr lang="en-GB" sz="2800" dirty="0">
              <a:solidFill>
                <a:srgbClr val="FF0000"/>
              </a:solidFill>
              <a:latin typeface="Comic Sans MS" panose="030F0702030302020204" pitchFamily="66" charset="0"/>
            </a:endParaRPr>
          </a:p>
          <a:p>
            <a:r>
              <a:rPr lang="en-GB" sz="2800" dirty="0" smtClean="0">
                <a:latin typeface="Comic Sans MS" panose="030F0702030302020204" pitchFamily="66" charset="0"/>
              </a:rPr>
              <a:t>How quick can you write them? </a:t>
            </a:r>
          </a:p>
          <a:p>
            <a:endParaRPr lang="en-GB" sz="2800" dirty="0">
              <a:latin typeface="Comic Sans MS" panose="030F0702030302020204" pitchFamily="66" charset="0"/>
            </a:endParaRPr>
          </a:p>
          <a:p>
            <a:endParaRPr lang="en-GB" sz="2800" dirty="0" smtClean="0">
              <a:latin typeface="Comic Sans MS" panose="030F0702030302020204" pitchFamily="66" charset="0"/>
            </a:endParaRPr>
          </a:p>
          <a:p>
            <a:r>
              <a:rPr lang="en-GB" sz="2800" dirty="0" smtClean="0">
                <a:latin typeface="Comic Sans MS" panose="030F0702030302020204" pitchFamily="66" charset="0"/>
              </a:rPr>
              <a:t>How many did you get right?  </a:t>
            </a:r>
          </a:p>
          <a:p>
            <a:endParaRPr lang="en-GB" sz="2800" dirty="0" smtClean="0">
              <a:latin typeface="Comic Sans MS" panose="030F0702030302020204" pitchFamily="66" charset="0"/>
            </a:endParaRPr>
          </a:p>
          <a:p>
            <a:endParaRPr lang="en-GB" sz="2800" dirty="0">
              <a:latin typeface="Comic Sans MS" panose="030F0702030302020204" pitchFamily="66" charset="0"/>
            </a:endParaRPr>
          </a:p>
          <a:p>
            <a:r>
              <a:rPr lang="en-GB" sz="2800" dirty="0" smtClean="0">
                <a:latin typeface="Comic Sans MS" panose="030F0702030302020204" pitchFamily="66" charset="0"/>
              </a:rPr>
              <a:t>Which ones do you need to practise? </a:t>
            </a:r>
          </a:p>
        </p:txBody>
      </p:sp>
    </p:spTree>
    <p:extLst>
      <p:ext uri="{BB962C8B-B14F-4D97-AF65-F5344CB8AC3E}">
        <p14:creationId xmlns:p14="http://schemas.microsoft.com/office/powerpoint/2010/main" val="123175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 calcmode="lin" valueType="num">
                                      <p:cBhvr additive="base">
                                        <p:cTn id="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5" end="5"/>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anim calcmode="lin" valueType="num">
                                      <p:cBhvr additive="base">
                                        <p:cTn id="11"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
                                            <p:txEl>
                                              <p:pRg st="7" end="7"/>
                                            </p:txEl>
                                          </p:spTgt>
                                        </p:tgtEl>
                                        <p:attrNameLst>
                                          <p:attrName>style.visibility</p:attrName>
                                        </p:attrNameLst>
                                      </p:cBhvr>
                                      <p:to>
                                        <p:strVal val="visible"/>
                                      </p:to>
                                    </p:set>
                                    <p:animEffect transition="in" filter="wipe(down)">
                                      <p:cBhvr>
                                        <p:cTn id="17" dur="500"/>
                                        <p:tgtEl>
                                          <p:spTgt spid="2">
                                            <p:txEl>
                                              <p:pRg st="7" end="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2">
                                            <p:txEl>
                                              <p:pRg st="10" end="10"/>
                                            </p:txEl>
                                          </p:spTgt>
                                        </p:tgtEl>
                                        <p:attrNameLst>
                                          <p:attrName>style.visibility</p:attrName>
                                        </p:attrNameLst>
                                      </p:cBhvr>
                                      <p:to>
                                        <p:strVal val="visible"/>
                                      </p:to>
                                    </p:set>
                                    <p:animEffect transition="in" filter="circle(in)">
                                      <p:cBhvr>
                                        <p:cTn id="22" dur="2000"/>
                                        <p:tgtEl>
                                          <p:spTgt spid="2">
                                            <p:txEl>
                                              <p:pRg st="10" end="1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2">
                                            <p:txEl>
                                              <p:pRg st="13" end="13"/>
                                            </p:txEl>
                                          </p:spTgt>
                                        </p:tgtEl>
                                        <p:attrNameLst>
                                          <p:attrName>style.visibility</p:attrName>
                                        </p:attrNameLst>
                                      </p:cBhvr>
                                      <p:to>
                                        <p:strVal val="visible"/>
                                      </p:to>
                                    </p:set>
                                    <p:animEffect transition="in" filter="wheel(1)">
                                      <p:cBhvr>
                                        <p:cTn id="27" dur="2000"/>
                                        <p:tgtEl>
                                          <p:spTgt spid="2">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a:srcRect l="5318" t="22764" r="65767" b="37886"/>
          <a:stretch/>
        </p:blipFill>
        <p:spPr>
          <a:xfrm>
            <a:off x="2408664" y="2743200"/>
            <a:ext cx="6266985" cy="3717184"/>
          </a:xfrm>
          <a:prstGeom prst="rect">
            <a:avLst/>
          </a:prstGeom>
        </p:spPr>
      </p:pic>
      <p:sp>
        <p:nvSpPr>
          <p:cNvPr id="11" name="TextBox 10"/>
          <p:cNvSpPr txBox="1"/>
          <p:nvPr/>
        </p:nvSpPr>
        <p:spPr>
          <a:xfrm>
            <a:off x="591015" y="457200"/>
            <a:ext cx="11162030" cy="954107"/>
          </a:xfrm>
          <a:prstGeom prst="rect">
            <a:avLst/>
          </a:prstGeom>
          <a:noFill/>
        </p:spPr>
        <p:txBody>
          <a:bodyPr wrap="none" rtlCol="0">
            <a:spAutoFit/>
          </a:bodyPr>
          <a:lstStyle/>
          <a:p>
            <a:r>
              <a:rPr lang="en-GB" sz="2800" dirty="0" smtClean="0">
                <a:latin typeface="Comic Sans MS" panose="030F0702030302020204" pitchFamily="66" charset="0"/>
              </a:rPr>
              <a:t>Practise your grapheme recognition with Flash Cards Speed Trial </a:t>
            </a:r>
          </a:p>
          <a:p>
            <a:r>
              <a:rPr lang="en-GB" sz="2800" dirty="0" smtClean="0">
                <a:latin typeface="Comic Sans MS" panose="030F0702030302020204" pitchFamily="66" charset="0"/>
              </a:rPr>
              <a:t>on Phonics play.</a:t>
            </a:r>
            <a:r>
              <a:rPr lang="en-GB" dirty="0" smtClean="0"/>
              <a:t> </a:t>
            </a:r>
            <a:endParaRPr lang="en-GB" dirty="0"/>
          </a:p>
        </p:txBody>
      </p:sp>
    </p:spTree>
    <p:extLst>
      <p:ext uri="{BB962C8B-B14F-4D97-AF65-F5344CB8AC3E}">
        <p14:creationId xmlns:p14="http://schemas.microsoft.com/office/powerpoint/2010/main" val="2241419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sp>
        <p:nvSpPr>
          <p:cNvPr id="3" name="TextBox 2"/>
          <p:cNvSpPr txBox="1"/>
          <p:nvPr/>
        </p:nvSpPr>
        <p:spPr>
          <a:xfrm>
            <a:off x="267629" y="245326"/>
            <a:ext cx="8169224" cy="954107"/>
          </a:xfrm>
          <a:prstGeom prst="rect">
            <a:avLst/>
          </a:prstGeom>
          <a:noFill/>
        </p:spPr>
        <p:txBody>
          <a:bodyPr wrap="none" rtlCol="0">
            <a:spAutoFit/>
          </a:bodyPr>
          <a:lstStyle/>
          <a:p>
            <a:r>
              <a:rPr lang="en-GB" sz="2800" dirty="0" smtClean="0">
                <a:latin typeface="Comic Sans MS" panose="030F0702030302020204" pitchFamily="66" charset="0"/>
              </a:rPr>
              <a:t>Play word sort using either of these resources. </a:t>
            </a:r>
          </a:p>
          <a:p>
            <a:r>
              <a:rPr lang="en-GB" sz="2800" dirty="0" smtClean="0">
                <a:solidFill>
                  <a:srgbClr val="FF0000"/>
                </a:solidFill>
                <a:latin typeface="Comic Sans MS" panose="030F0702030302020204" pitchFamily="66" charset="0"/>
              </a:rPr>
              <a:t>Remember</a:t>
            </a:r>
            <a:r>
              <a:rPr lang="en-GB" sz="2800" dirty="0" smtClean="0">
                <a:latin typeface="Comic Sans MS" panose="030F0702030302020204" pitchFamily="66" charset="0"/>
              </a:rPr>
              <a:t> the Best Bet for spelling !</a:t>
            </a:r>
            <a:endParaRPr lang="en-GB" sz="2800" dirty="0">
              <a:latin typeface="Comic Sans MS" panose="030F0702030302020204" pitchFamily="66" charset="0"/>
            </a:endParaRPr>
          </a:p>
        </p:txBody>
      </p:sp>
      <p:pic>
        <p:nvPicPr>
          <p:cNvPr id="16" name="Picture 15"/>
          <p:cNvPicPr>
            <a:picLocks noChangeAspect="1"/>
          </p:cNvPicPr>
          <p:nvPr/>
        </p:nvPicPr>
        <p:blipFill rotWithShape="1">
          <a:blip r:embed="rId2"/>
          <a:srcRect l="50949" t="21464" r="30352" b="39674"/>
          <a:stretch/>
        </p:blipFill>
        <p:spPr>
          <a:xfrm>
            <a:off x="267629" y="1415784"/>
            <a:ext cx="2558698" cy="3323528"/>
          </a:xfrm>
          <a:prstGeom prst="rect">
            <a:avLst/>
          </a:prstGeom>
        </p:spPr>
      </p:pic>
      <p:pic>
        <p:nvPicPr>
          <p:cNvPr id="17" name="Picture 16"/>
          <p:cNvPicPr>
            <a:picLocks noChangeAspect="1"/>
          </p:cNvPicPr>
          <p:nvPr/>
        </p:nvPicPr>
        <p:blipFill rotWithShape="1">
          <a:blip r:embed="rId3"/>
          <a:srcRect l="30725" t="53659" r="51084" b="16260"/>
          <a:stretch/>
        </p:blipFill>
        <p:spPr>
          <a:xfrm>
            <a:off x="1528276" y="4545269"/>
            <a:ext cx="1996069" cy="2203246"/>
          </a:xfrm>
          <a:prstGeom prst="rect">
            <a:avLst/>
          </a:prstGeom>
        </p:spPr>
      </p:pic>
      <p:pic>
        <p:nvPicPr>
          <p:cNvPr id="18" name="Picture 17"/>
          <p:cNvPicPr>
            <a:picLocks noChangeAspect="1"/>
          </p:cNvPicPr>
          <p:nvPr/>
        </p:nvPicPr>
        <p:blipFill rotWithShape="1">
          <a:blip r:embed="rId4"/>
          <a:srcRect l="36560" t="23739" r="8097" b="15773"/>
          <a:stretch/>
        </p:blipFill>
        <p:spPr>
          <a:xfrm>
            <a:off x="2926982" y="1302327"/>
            <a:ext cx="3972581" cy="2882787"/>
          </a:xfrm>
          <a:prstGeom prst="rect">
            <a:avLst/>
          </a:prstGeom>
        </p:spPr>
      </p:pic>
      <p:sp>
        <p:nvSpPr>
          <p:cNvPr id="14" name="Oval 13"/>
          <p:cNvSpPr/>
          <p:nvPr/>
        </p:nvSpPr>
        <p:spPr>
          <a:xfrm>
            <a:off x="4934256" y="1302327"/>
            <a:ext cx="2274205" cy="1700788"/>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p:cNvPicPr/>
          <p:nvPr/>
        </p:nvPicPr>
        <p:blipFill rotWithShape="1">
          <a:blip r:embed="rId5" cstate="print">
            <a:extLst>
              <a:ext uri="{28A0092B-C50C-407E-A947-70E740481C1C}">
                <a14:useLocalDpi xmlns:a14="http://schemas.microsoft.com/office/drawing/2010/main" val="0"/>
              </a:ext>
            </a:extLst>
          </a:blip>
          <a:srcRect l="14332" t="18574" r="15870" b="10106"/>
          <a:stretch/>
        </p:blipFill>
        <p:spPr bwMode="auto">
          <a:xfrm>
            <a:off x="7702090" y="1075610"/>
            <a:ext cx="4226674" cy="1927505"/>
          </a:xfrm>
          <a:prstGeom prst="rect">
            <a:avLst/>
          </a:prstGeom>
          <a:ln>
            <a:noFill/>
          </a:ln>
          <a:extLst>
            <a:ext uri="{53640926-AAD7-44D8-BBD7-CCE9431645EC}">
              <a14:shadowObscured xmlns:a14="http://schemas.microsoft.com/office/drawing/2010/main"/>
            </a:ext>
          </a:extLst>
        </p:spPr>
      </p:pic>
      <p:pic>
        <p:nvPicPr>
          <p:cNvPr id="20" name="Picture 19"/>
          <p:cNvPicPr>
            <a:picLocks noChangeAspect="1"/>
          </p:cNvPicPr>
          <p:nvPr/>
        </p:nvPicPr>
        <p:blipFill rotWithShape="1">
          <a:blip r:embed="rId6"/>
          <a:srcRect l="8265" t="21138" r="8808" b="20000"/>
          <a:stretch/>
        </p:blipFill>
        <p:spPr>
          <a:xfrm>
            <a:off x="7208461" y="2868411"/>
            <a:ext cx="4901961" cy="2174644"/>
          </a:xfrm>
          <a:prstGeom prst="rect">
            <a:avLst/>
          </a:prstGeom>
        </p:spPr>
      </p:pic>
      <p:pic>
        <p:nvPicPr>
          <p:cNvPr id="25" name="Picture 24"/>
          <p:cNvPicPr/>
          <p:nvPr/>
        </p:nvPicPr>
        <p:blipFill rotWithShape="1">
          <a:blip r:embed="rId7"/>
          <a:srcRect l="16768" t="38985" r="16873" b="26387"/>
          <a:stretch/>
        </p:blipFill>
        <p:spPr bwMode="auto">
          <a:xfrm>
            <a:off x="4913272" y="4422793"/>
            <a:ext cx="6989819" cy="203994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029429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74530" y="133815"/>
            <a:ext cx="11801138" cy="6832640"/>
          </a:xfrm>
          <a:prstGeom prst="rect">
            <a:avLst/>
          </a:prstGeom>
          <a:noFill/>
        </p:spPr>
        <p:txBody>
          <a:bodyPr wrap="square" rtlCol="0">
            <a:spAutoFit/>
          </a:bodyPr>
          <a:lstStyle/>
          <a:p>
            <a:endParaRPr lang="en-GB" dirty="0" smtClean="0">
              <a:latin typeface="Comic Sans MS" panose="030F0702030302020204" pitchFamily="66" charset="0"/>
            </a:endParaRPr>
          </a:p>
          <a:p>
            <a:r>
              <a:rPr lang="en-GB" sz="2000" dirty="0" smtClean="0">
                <a:latin typeface="Comic Sans MS" panose="030F0702030302020204" pitchFamily="66" charset="0"/>
              </a:rPr>
              <a:t>Read the following sentences. </a:t>
            </a:r>
            <a:r>
              <a:rPr lang="en-GB" sz="2000" dirty="0" smtClean="0">
                <a:solidFill>
                  <a:srgbClr val="FF0000"/>
                </a:solidFill>
                <a:latin typeface="Comic Sans MS" panose="030F0702030302020204" pitchFamily="66" charset="0"/>
              </a:rPr>
              <a:t>Remember</a:t>
            </a:r>
            <a:r>
              <a:rPr lang="en-GB" sz="2000" dirty="0" smtClean="0">
                <a:latin typeface="Comic Sans MS" panose="030F0702030302020204" pitchFamily="66" charset="0"/>
              </a:rPr>
              <a:t> to sound out the words you are unsure </a:t>
            </a:r>
          </a:p>
          <a:p>
            <a:r>
              <a:rPr lang="en-GB" sz="2000" dirty="0" smtClean="0">
                <a:latin typeface="Comic Sans MS" panose="030F0702030302020204" pitchFamily="66" charset="0"/>
              </a:rPr>
              <a:t>of </a:t>
            </a:r>
            <a:r>
              <a:rPr lang="en-GB" sz="2000" dirty="0" smtClean="0">
                <a:solidFill>
                  <a:srgbClr val="FF0000"/>
                </a:solidFill>
                <a:latin typeface="Comic Sans MS" panose="030F0702030302020204" pitchFamily="66" charset="0"/>
              </a:rPr>
              <a:t>(don’t guess) </a:t>
            </a:r>
            <a:r>
              <a:rPr lang="en-GB" sz="2000" dirty="0" smtClean="0">
                <a:latin typeface="Comic Sans MS" panose="030F0702030302020204" pitchFamily="66" charset="0"/>
              </a:rPr>
              <a:t>and then read the complete sentence.</a:t>
            </a:r>
          </a:p>
          <a:p>
            <a:endParaRPr lang="en-GB" sz="2000" dirty="0" smtClean="0">
              <a:latin typeface="Comic Sans MS" panose="030F0702030302020204" pitchFamily="66" charset="0"/>
            </a:endParaRPr>
          </a:p>
          <a:p>
            <a:endParaRPr lang="en-GB" dirty="0" smtClean="0">
              <a:latin typeface="Comic Sans MS" panose="030F0702030302020204" pitchFamily="66" charset="0"/>
            </a:endParaRPr>
          </a:p>
          <a:p>
            <a:r>
              <a:rPr lang="en-GB" sz="4800" dirty="0" smtClean="0">
                <a:solidFill>
                  <a:srgbClr val="7030A0"/>
                </a:solidFill>
                <a:latin typeface="Comic Sans MS" panose="030F0702030302020204" pitchFamily="66" charset="0"/>
              </a:rPr>
              <a:t>We had a delightful time driving by my home.</a:t>
            </a:r>
          </a:p>
          <a:p>
            <a:endParaRPr lang="en-GB" sz="4800" dirty="0" smtClean="0">
              <a:solidFill>
                <a:srgbClr val="FFC000"/>
              </a:solidFill>
              <a:latin typeface="Comic Sans MS" panose="030F0702030302020204" pitchFamily="66" charset="0"/>
            </a:endParaRPr>
          </a:p>
          <a:p>
            <a:r>
              <a:rPr lang="en-GB" sz="4800" dirty="0" smtClean="0">
                <a:solidFill>
                  <a:srgbClr val="FFC000"/>
                </a:solidFill>
                <a:latin typeface="Comic Sans MS" panose="030F0702030302020204" pitchFamily="66" charset="0"/>
              </a:rPr>
              <a:t>Can tiny mice fly and sky dive?</a:t>
            </a:r>
          </a:p>
          <a:p>
            <a:endParaRPr lang="en-GB" sz="4800" dirty="0" smtClean="0">
              <a:solidFill>
                <a:srgbClr val="C00000"/>
              </a:solidFill>
              <a:latin typeface="Comic Sans MS" panose="030F0702030302020204" pitchFamily="66" charset="0"/>
            </a:endParaRPr>
          </a:p>
          <a:p>
            <a:r>
              <a:rPr lang="en-GB" sz="4800" dirty="0" smtClean="0">
                <a:solidFill>
                  <a:srgbClr val="C00000"/>
                </a:solidFill>
                <a:latin typeface="Comic Sans MS" panose="030F0702030302020204" pitchFamily="66" charset="0"/>
              </a:rPr>
              <a:t>Can a tiger be nice and kind?</a:t>
            </a:r>
          </a:p>
          <a:p>
            <a:endParaRPr lang="en-GB" sz="5400" dirty="0">
              <a:solidFill>
                <a:srgbClr val="7030A0"/>
              </a:solidFill>
            </a:endParaRPr>
          </a:p>
        </p:txBody>
      </p:sp>
    </p:spTree>
    <p:extLst>
      <p:ext uri="{BB962C8B-B14F-4D97-AF65-F5344CB8AC3E}">
        <p14:creationId xmlns:p14="http://schemas.microsoft.com/office/powerpoint/2010/main" val="2717510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angle 2"/>
          <p:cNvSpPr/>
          <p:nvPr/>
        </p:nvSpPr>
        <p:spPr>
          <a:xfrm>
            <a:off x="180109" y="291828"/>
            <a:ext cx="11831782" cy="1200329"/>
          </a:xfrm>
          <a:prstGeom prst="rect">
            <a:avLst/>
          </a:prstGeom>
        </p:spPr>
        <p:txBody>
          <a:bodyPr wrap="square">
            <a:spAutoFit/>
          </a:bodyPr>
          <a:lstStyle/>
          <a:p>
            <a:r>
              <a:rPr lang="en-GB" sz="3600" dirty="0">
                <a:solidFill>
                  <a:srgbClr val="FFFF00"/>
                </a:solidFill>
                <a:latin typeface="Comic Sans MS" panose="030F0702030302020204" pitchFamily="66" charset="0"/>
              </a:rPr>
              <a:t>Thursday</a:t>
            </a:r>
            <a:r>
              <a:rPr lang="en-GB" sz="3600" dirty="0">
                <a:latin typeface="Comic Sans MS" panose="030F0702030302020204" pitchFamily="66" charset="0"/>
              </a:rPr>
              <a:t>: Practise the phonemes and graphemes on the sheet (slide 2) using the </a:t>
            </a:r>
            <a:r>
              <a:rPr lang="en-GB" sz="3600" dirty="0">
                <a:solidFill>
                  <a:srgbClr val="FF0000"/>
                </a:solidFill>
                <a:latin typeface="Comic Sans MS" panose="030F0702030302020204" pitchFamily="66" charset="0"/>
              </a:rPr>
              <a:t>Pure Sound.</a:t>
            </a:r>
            <a:endParaRPr lang="en-GB" sz="3600" dirty="0">
              <a:latin typeface="Comic Sans MS" panose="030F0702030302020204" pitchFamily="66" charset="0"/>
            </a:endParaRPr>
          </a:p>
        </p:txBody>
      </p:sp>
      <p:sp>
        <p:nvSpPr>
          <p:cNvPr id="5" name="Rectangle 4"/>
          <p:cNvSpPr/>
          <p:nvPr/>
        </p:nvSpPr>
        <p:spPr>
          <a:xfrm>
            <a:off x="180109" y="1628249"/>
            <a:ext cx="11684789" cy="1323439"/>
          </a:xfrm>
          <a:prstGeom prst="rect">
            <a:avLst/>
          </a:prstGeom>
        </p:spPr>
        <p:txBody>
          <a:bodyPr wrap="square">
            <a:spAutoFit/>
          </a:bodyPr>
          <a:lstStyle/>
          <a:p>
            <a:r>
              <a:rPr lang="en-GB" sz="3600" dirty="0" smtClean="0">
                <a:solidFill>
                  <a:srgbClr val="002060"/>
                </a:solidFill>
                <a:latin typeface="Comic Sans MS" panose="030F0702030302020204" pitchFamily="66" charset="0"/>
              </a:rPr>
              <a:t>Today we are going to be learning the alternative spellings for the  </a:t>
            </a:r>
            <a:r>
              <a:rPr lang="en-GB" sz="4400" dirty="0">
                <a:solidFill>
                  <a:srgbClr val="FF0000"/>
                </a:solidFill>
                <a:latin typeface="Comic Sans MS" panose="030F0702030302020204" pitchFamily="66" charset="0"/>
              </a:rPr>
              <a:t>f</a:t>
            </a:r>
            <a:r>
              <a:rPr lang="en-GB" sz="3600" dirty="0" smtClean="0">
                <a:solidFill>
                  <a:srgbClr val="FF0000"/>
                </a:solidFill>
                <a:latin typeface="Comic Sans MS" panose="030F0702030302020204" pitchFamily="66" charset="0"/>
              </a:rPr>
              <a:t> </a:t>
            </a:r>
            <a:r>
              <a:rPr lang="en-GB" sz="3600" dirty="0" smtClean="0">
                <a:solidFill>
                  <a:srgbClr val="002060"/>
                </a:solidFill>
                <a:latin typeface="Comic Sans MS" panose="030F0702030302020204" pitchFamily="66" charset="0"/>
              </a:rPr>
              <a:t>phoneme.</a:t>
            </a:r>
            <a:endParaRPr lang="en-GB" sz="3600" dirty="0">
              <a:solidFill>
                <a:srgbClr val="002060"/>
              </a:solidFill>
              <a:latin typeface="Comic Sans MS" panose="030F0702030302020204" pitchFamily="66" charset="0"/>
            </a:endParaRPr>
          </a:p>
        </p:txBody>
      </p:sp>
      <p:sp>
        <p:nvSpPr>
          <p:cNvPr id="2" name="Rectangle 1"/>
          <p:cNvSpPr/>
          <p:nvPr/>
        </p:nvSpPr>
        <p:spPr>
          <a:xfrm>
            <a:off x="434897" y="3356505"/>
            <a:ext cx="10995103" cy="1477328"/>
          </a:xfrm>
          <a:prstGeom prst="rect">
            <a:avLst/>
          </a:prstGeom>
        </p:spPr>
        <p:txBody>
          <a:bodyPr wrap="square">
            <a:spAutoFit/>
          </a:bodyPr>
          <a:lstStyle/>
          <a:p>
            <a:r>
              <a:rPr lang="en-GB" sz="3600" dirty="0">
                <a:latin typeface="Comic Sans MS" panose="030F0702030302020204" pitchFamily="66" charset="0"/>
              </a:rPr>
              <a:t>First lets practise </a:t>
            </a:r>
            <a:r>
              <a:rPr lang="en-GB" sz="3600" dirty="0" smtClean="0">
                <a:latin typeface="Comic Sans MS" panose="030F0702030302020204" pitchFamily="66" charset="0"/>
              </a:rPr>
              <a:t>spelling </a:t>
            </a:r>
            <a:r>
              <a:rPr lang="en-GB" sz="3600" dirty="0">
                <a:latin typeface="Comic Sans MS" panose="030F0702030302020204" pitchFamily="66" charset="0"/>
              </a:rPr>
              <a:t>the tricky words</a:t>
            </a:r>
          </a:p>
          <a:p>
            <a:r>
              <a:rPr lang="en-GB" sz="5400" dirty="0" smtClean="0">
                <a:solidFill>
                  <a:srgbClr val="FF0000"/>
                </a:solidFill>
                <a:latin typeface="Comic Sans MS" panose="030F0702030302020204" pitchFamily="66" charset="0"/>
              </a:rPr>
              <a:t>some,</a:t>
            </a:r>
            <a:r>
              <a:rPr lang="en-GB" sz="5400" dirty="0" smtClean="0">
                <a:latin typeface="Comic Sans MS" panose="030F0702030302020204" pitchFamily="66" charset="0"/>
              </a:rPr>
              <a:t> </a:t>
            </a:r>
            <a:r>
              <a:rPr lang="en-GB" sz="5400" dirty="0" smtClean="0">
                <a:solidFill>
                  <a:srgbClr val="7030A0"/>
                </a:solidFill>
                <a:latin typeface="Comic Sans MS" panose="030F0702030302020204" pitchFamily="66" charset="0"/>
              </a:rPr>
              <a:t>come,</a:t>
            </a:r>
            <a:r>
              <a:rPr lang="en-GB" sz="5400" dirty="0" smtClean="0">
                <a:latin typeface="Comic Sans MS" panose="030F0702030302020204" pitchFamily="66" charset="0"/>
              </a:rPr>
              <a:t> </a:t>
            </a:r>
            <a:r>
              <a:rPr lang="en-GB" sz="5400" dirty="0" smtClean="0">
                <a:solidFill>
                  <a:srgbClr val="FFFF00"/>
                </a:solidFill>
                <a:latin typeface="Comic Sans MS" panose="030F0702030302020204" pitchFamily="66" charset="0"/>
              </a:rPr>
              <a:t>who,</a:t>
            </a:r>
            <a:r>
              <a:rPr lang="en-GB" sz="5400" dirty="0" smtClean="0">
                <a:latin typeface="Comic Sans MS" panose="030F0702030302020204" pitchFamily="66" charset="0"/>
              </a:rPr>
              <a:t> </a:t>
            </a:r>
            <a:r>
              <a:rPr lang="en-GB" sz="5400" dirty="0" smtClean="0">
                <a:solidFill>
                  <a:srgbClr val="FFC000"/>
                </a:solidFill>
                <a:latin typeface="Comic Sans MS" panose="030F0702030302020204" pitchFamily="66" charset="0"/>
              </a:rPr>
              <a:t>were</a:t>
            </a:r>
            <a:endParaRPr lang="en-GB" sz="5400" dirty="0">
              <a:solidFill>
                <a:srgbClr val="FFC000"/>
              </a:solidFill>
              <a:latin typeface="Comic Sans MS" panose="030F0702030302020204" pitchFamily="66" charset="0"/>
            </a:endParaRPr>
          </a:p>
        </p:txBody>
      </p:sp>
      <p:sp>
        <p:nvSpPr>
          <p:cNvPr id="4" name="Rectangle 3"/>
          <p:cNvSpPr/>
          <p:nvPr/>
        </p:nvSpPr>
        <p:spPr>
          <a:xfrm>
            <a:off x="434897" y="4919008"/>
            <a:ext cx="10875819" cy="1938992"/>
          </a:xfrm>
          <a:prstGeom prst="rect">
            <a:avLst/>
          </a:prstGeom>
        </p:spPr>
        <p:txBody>
          <a:bodyPr wrap="square">
            <a:spAutoFit/>
          </a:bodyPr>
          <a:lstStyle/>
          <a:p>
            <a:r>
              <a:rPr lang="en-GB" sz="4000" dirty="0" smtClean="0">
                <a:solidFill>
                  <a:schemeClr val="accent6">
                    <a:lumMod val="50000"/>
                  </a:schemeClr>
                </a:solidFill>
                <a:latin typeface="Comic Sans MS" panose="030F0702030302020204" pitchFamily="66" charset="0"/>
              </a:rPr>
              <a:t>Write the word on a piece of paper read the word, look at the letters.  Cover it over and practise writing it. How did you do?</a:t>
            </a:r>
            <a:endParaRPr lang="en-GB" sz="4000" dirty="0">
              <a:solidFill>
                <a:schemeClr val="accent6">
                  <a:lumMod val="50000"/>
                </a:schemeClr>
              </a:solidFill>
              <a:latin typeface="Comic Sans MS" panose="030F0702030302020204" pitchFamily="66" charset="0"/>
            </a:endParaRPr>
          </a:p>
        </p:txBody>
      </p:sp>
    </p:spTree>
    <p:extLst>
      <p:ext uri="{BB962C8B-B14F-4D97-AF65-F5344CB8AC3E}">
        <p14:creationId xmlns:p14="http://schemas.microsoft.com/office/powerpoint/2010/main" val="35792723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11" name="TextBox 10"/>
          <p:cNvSpPr txBox="1"/>
          <p:nvPr/>
        </p:nvSpPr>
        <p:spPr>
          <a:xfrm>
            <a:off x="133815" y="301083"/>
            <a:ext cx="11864221" cy="6432530"/>
          </a:xfrm>
          <a:prstGeom prst="rect">
            <a:avLst/>
          </a:prstGeom>
          <a:noFill/>
        </p:spPr>
        <p:txBody>
          <a:bodyPr wrap="square" rtlCol="0">
            <a:spAutoFit/>
          </a:bodyPr>
          <a:lstStyle/>
          <a:p>
            <a:r>
              <a:rPr lang="en-GB" sz="3600" dirty="0" smtClean="0">
                <a:latin typeface="Comic Sans MS" panose="030F0702030302020204" pitchFamily="66" charset="0"/>
              </a:rPr>
              <a:t>Write the words  </a:t>
            </a:r>
            <a:r>
              <a:rPr lang="en-GB" sz="3600" dirty="0" smtClean="0">
                <a:solidFill>
                  <a:srgbClr val="FF0000"/>
                </a:solidFill>
                <a:latin typeface="Comic Sans MS" panose="030F0702030302020204" pitchFamily="66" charset="0"/>
              </a:rPr>
              <a:t>fix, </a:t>
            </a:r>
            <a:r>
              <a:rPr lang="en-GB" sz="3600" dirty="0" smtClean="0">
                <a:solidFill>
                  <a:srgbClr val="7030A0"/>
                </a:solidFill>
                <a:latin typeface="Comic Sans MS" panose="030F0702030302020204" pitchFamily="66" charset="0"/>
              </a:rPr>
              <a:t>cliff,</a:t>
            </a:r>
            <a:r>
              <a:rPr lang="en-GB" sz="3600" dirty="0" smtClean="0">
                <a:latin typeface="Comic Sans MS" panose="030F0702030302020204" pitchFamily="66" charset="0"/>
              </a:rPr>
              <a:t> </a:t>
            </a:r>
            <a:r>
              <a:rPr lang="en-GB" sz="3600" dirty="0" smtClean="0">
                <a:solidFill>
                  <a:srgbClr val="FFC000"/>
                </a:solidFill>
                <a:latin typeface="Comic Sans MS" panose="030F0702030302020204" pitchFamily="66" charset="0"/>
              </a:rPr>
              <a:t>phone,</a:t>
            </a:r>
            <a:r>
              <a:rPr lang="en-GB" sz="3600" dirty="0" smtClean="0">
                <a:latin typeface="Comic Sans MS" panose="030F0702030302020204" pitchFamily="66" charset="0"/>
              </a:rPr>
              <a:t> </a:t>
            </a:r>
            <a:r>
              <a:rPr lang="en-GB" sz="3600" dirty="0" smtClean="0">
                <a:solidFill>
                  <a:schemeClr val="accent6">
                    <a:lumMod val="50000"/>
                  </a:schemeClr>
                </a:solidFill>
                <a:latin typeface="Comic Sans MS" panose="030F0702030302020204" pitchFamily="66" charset="0"/>
              </a:rPr>
              <a:t>cough,</a:t>
            </a:r>
            <a:r>
              <a:rPr lang="en-GB" sz="3600" dirty="0" smtClean="0">
                <a:latin typeface="Comic Sans MS" panose="030F0702030302020204" pitchFamily="66" charset="0"/>
              </a:rPr>
              <a:t> </a:t>
            </a:r>
          </a:p>
          <a:p>
            <a:r>
              <a:rPr lang="en-GB" sz="3600" dirty="0" smtClean="0">
                <a:solidFill>
                  <a:srgbClr val="002060"/>
                </a:solidFill>
                <a:latin typeface="Comic Sans MS" panose="030F0702030302020204" pitchFamily="66" charset="0"/>
              </a:rPr>
              <a:t>Read the words aloud and soundtalk them.</a:t>
            </a:r>
          </a:p>
          <a:p>
            <a:endParaRPr lang="en-GB" sz="3600" dirty="0">
              <a:solidFill>
                <a:srgbClr val="002060"/>
              </a:solidFill>
              <a:latin typeface="Comic Sans MS" panose="030F0702030302020204" pitchFamily="66" charset="0"/>
            </a:endParaRPr>
          </a:p>
          <a:p>
            <a:r>
              <a:rPr lang="en-GB" sz="3600" dirty="0" smtClean="0">
                <a:solidFill>
                  <a:srgbClr val="7030A0"/>
                </a:solidFill>
                <a:latin typeface="Comic Sans MS" panose="030F0702030302020204" pitchFamily="66" charset="0"/>
              </a:rPr>
              <a:t>Which phoneme do these words all contain?</a:t>
            </a:r>
          </a:p>
          <a:p>
            <a:endParaRPr lang="en-GB" sz="3600" dirty="0">
              <a:solidFill>
                <a:srgbClr val="7030A0"/>
              </a:solidFill>
              <a:latin typeface="Comic Sans MS" panose="030F0702030302020204" pitchFamily="66" charset="0"/>
            </a:endParaRPr>
          </a:p>
          <a:p>
            <a:r>
              <a:rPr lang="en-GB" sz="3600" dirty="0" smtClean="0">
                <a:solidFill>
                  <a:srgbClr val="FF0000"/>
                </a:solidFill>
                <a:latin typeface="Comic Sans MS" panose="030F0702030302020204" pitchFamily="66" charset="0"/>
              </a:rPr>
              <a:t>Soundtalk each word and draw the sound buttons.</a:t>
            </a:r>
          </a:p>
          <a:p>
            <a:endParaRPr lang="en-GB" sz="3600" dirty="0">
              <a:solidFill>
                <a:srgbClr val="7030A0"/>
              </a:solidFill>
              <a:latin typeface="Comic Sans MS" panose="030F0702030302020204" pitchFamily="66" charset="0"/>
            </a:endParaRPr>
          </a:p>
          <a:p>
            <a:r>
              <a:rPr lang="en-GB" sz="3600" dirty="0" smtClean="0">
                <a:solidFill>
                  <a:schemeClr val="accent6">
                    <a:lumMod val="50000"/>
                  </a:schemeClr>
                </a:solidFill>
                <a:latin typeface="Comic Sans MS" panose="030F0702030302020204" pitchFamily="66" charset="0"/>
              </a:rPr>
              <a:t>Highlight the button which makes the </a:t>
            </a:r>
            <a:r>
              <a:rPr lang="en-GB" sz="4000" dirty="0">
                <a:solidFill>
                  <a:srgbClr val="FFC000"/>
                </a:solidFill>
                <a:latin typeface="Comic Sans MS" panose="030F0702030302020204" pitchFamily="66" charset="0"/>
              </a:rPr>
              <a:t>f</a:t>
            </a:r>
            <a:r>
              <a:rPr lang="en-GB" sz="3600" dirty="0" smtClean="0">
                <a:solidFill>
                  <a:schemeClr val="accent6">
                    <a:lumMod val="50000"/>
                  </a:schemeClr>
                </a:solidFill>
                <a:latin typeface="Comic Sans MS" panose="030F0702030302020204" pitchFamily="66" charset="0"/>
              </a:rPr>
              <a:t> phoneme</a:t>
            </a:r>
          </a:p>
          <a:p>
            <a:r>
              <a:rPr lang="en-GB" sz="4400" dirty="0" err="1">
                <a:solidFill>
                  <a:srgbClr val="FF0000"/>
                </a:solidFill>
                <a:latin typeface="Comic Sans MS" panose="030F0702030302020204" pitchFamily="66" charset="0"/>
              </a:rPr>
              <a:t>g</a:t>
            </a:r>
            <a:r>
              <a:rPr lang="en-GB" sz="4400" dirty="0" err="1" smtClean="0">
                <a:solidFill>
                  <a:srgbClr val="FF0000"/>
                </a:solidFill>
                <a:latin typeface="Comic Sans MS" panose="030F0702030302020204" pitchFamily="66" charset="0"/>
              </a:rPr>
              <a:t>h</a:t>
            </a:r>
            <a:r>
              <a:rPr lang="en-GB" sz="44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makes</a:t>
            </a:r>
            <a:r>
              <a:rPr lang="en-GB" sz="40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the</a:t>
            </a:r>
            <a:r>
              <a:rPr lang="en-GB" sz="4000" dirty="0" smtClean="0">
                <a:solidFill>
                  <a:srgbClr val="FF0000"/>
                </a:solidFill>
                <a:latin typeface="Comic Sans MS" panose="030F0702030302020204" pitchFamily="66" charset="0"/>
              </a:rPr>
              <a:t> </a:t>
            </a:r>
            <a:r>
              <a:rPr lang="en-GB" sz="4400" dirty="0" err="1" smtClean="0">
                <a:solidFill>
                  <a:srgbClr val="FF0000"/>
                </a:solidFill>
                <a:latin typeface="Comic Sans MS" panose="030F0702030302020204" pitchFamily="66" charset="0"/>
              </a:rPr>
              <a:t>ph</a:t>
            </a:r>
            <a:r>
              <a:rPr lang="en-GB" sz="4400" dirty="0" smtClean="0">
                <a:solidFill>
                  <a:srgbClr val="FF0000"/>
                </a:solidFill>
                <a:latin typeface="Comic Sans MS" panose="030F0702030302020204" pitchFamily="66" charset="0"/>
              </a:rPr>
              <a:t> </a:t>
            </a:r>
            <a:r>
              <a:rPr lang="en-GB" sz="4000" dirty="0" smtClean="0">
                <a:latin typeface="Comic Sans MS" panose="030F0702030302020204" pitchFamily="66" charset="0"/>
              </a:rPr>
              <a:t>sound in a few unusual words. It makes sense to learn these as </a:t>
            </a:r>
            <a:r>
              <a:rPr lang="en-GB" sz="4000" dirty="0" smtClean="0">
                <a:solidFill>
                  <a:srgbClr val="FF0000"/>
                </a:solidFill>
                <a:latin typeface="Comic Sans MS" panose="030F0702030302020204" pitchFamily="66" charset="0"/>
              </a:rPr>
              <a:t>tricky words</a:t>
            </a:r>
          </a:p>
          <a:p>
            <a:r>
              <a:rPr lang="en-GB" sz="3600" dirty="0" smtClean="0">
                <a:solidFill>
                  <a:srgbClr val="7030A0"/>
                </a:solidFill>
                <a:latin typeface="Comic Sans MS" panose="030F0702030302020204" pitchFamily="66" charset="0"/>
              </a:rPr>
              <a:t>Check on the next slide if you were right.</a:t>
            </a:r>
            <a:endParaRPr lang="en-GB" sz="3600"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2975456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xEl>
                                              <p:pRg st="3" end="3"/>
                                            </p:txEl>
                                          </p:spTgt>
                                        </p:tgtEl>
                                        <p:attrNameLst>
                                          <p:attrName>style.visibility</p:attrName>
                                        </p:attrNameLst>
                                      </p:cBhvr>
                                      <p:to>
                                        <p:strVal val="visible"/>
                                      </p:to>
                                    </p:set>
                                    <p:animEffect transition="in" filter="fade">
                                      <p:cBhvr>
                                        <p:cTn id="7" dur="1000"/>
                                        <p:tgtEl>
                                          <p:spTgt spid="11">
                                            <p:txEl>
                                              <p:pRg st="3" end="3"/>
                                            </p:txEl>
                                          </p:spTgt>
                                        </p:tgtEl>
                                      </p:cBhvr>
                                    </p:animEffect>
                                    <p:anim calcmode="lin" valueType="num">
                                      <p:cBhvr>
                                        <p:cTn id="8" dur="10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1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xEl>
                                              <p:pRg st="5" end="5"/>
                                            </p:txEl>
                                          </p:spTgt>
                                        </p:tgtEl>
                                        <p:attrNameLst>
                                          <p:attrName>style.visibility</p:attrName>
                                        </p:attrNameLst>
                                      </p:cBhvr>
                                      <p:to>
                                        <p:strVal val="visible"/>
                                      </p:to>
                                    </p:set>
                                    <p:animEffect transition="in" filter="fade">
                                      <p:cBhvr>
                                        <p:cTn id="14" dur="1000"/>
                                        <p:tgtEl>
                                          <p:spTgt spid="11">
                                            <p:txEl>
                                              <p:pRg st="5" end="5"/>
                                            </p:txEl>
                                          </p:spTgt>
                                        </p:tgtEl>
                                      </p:cBhvr>
                                    </p:animEffect>
                                    <p:anim calcmode="lin" valueType="num">
                                      <p:cBhvr>
                                        <p:cTn id="15" dur="1000" fill="hold"/>
                                        <p:tgtEl>
                                          <p:spTgt spid="11">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11">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1">
                                            <p:txEl>
                                              <p:pRg st="7" end="7"/>
                                            </p:txEl>
                                          </p:spTgt>
                                        </p:tgtEl>
                                        <p:attrNameLst>
                                          <p:attrName>style.visibility</p:attrName>
                                        </p:attrNameLst>
                                      </p:cBhvr>
                                      <p:to>
                                        <p:strVal val="visible"/>
                                      </p:to>
                                    </p:set>
                                    <p:anim calcmode="lin" valueType="num">
                                      <p:cBhvr additive="base">
                                        <p:cTn id="21" dur="500" fill="hold"/>
                                        <p:tgtEl>
                                          <p:spTgt spid="11">
                                            <p:txEl>
                                              <p:pRg st="7" end="7"/>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1">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1">
                                            <p:txEl>
                                              <p:pRg st="8" end="8"/>
                                            </p:txEl>
                                          </p:spTgt>
                                        </p:tgtEl>
                                        <p:attrNameLst>
                                          <p:attrName>style.visibility</p:attrName>
                                        </p:attrNameLst>
                                      </p:cBhvr>
                                      <p:to>
                                        <p:strVal val="visible"/>
                                      </p:to>
                                    </p:set>
                                    <p:anim calcmode="lin" valueType="num">
                                      <p:cBhvr additive="base">
                                        <p:cTn id="27" dur="500" fill="hold"/>
                                        <p:tgtEl>
                                          <p:spTgt spid="11">
                                            <p:txEl>
                                              <p:pRg st="8" end="8"/>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1">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11">
                                            <p:txEl>
                                              <p:pRg st="9" end="9"/>
                                            </p:txEl>
                                          </p:spTgt>
                                        </p:tgtEl>
                                        <p:attrNameLst>
                                          <p:attrName>style.visibility</p:attrName>
                                        </p:attrNameLst>
                                      </p:cBhvr>
                                      <p:to>
                                        <p:strVal val="visible"/>
                                      </p:to>
                                    </p:set>
                                    <p:animEffect transition="in" filter="circle(in)">
                                      <p:cBhvr>
                                        <p:cTn id="33" dur="2000"/>
                                        <p:tgtEl>
                                          <p:spTgt spid="11">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4" name="TextBox 3"/>
          <p:cNvSpPr txBox="1"/>
          <p:nvPr/>
        </p:nvSpPr>
        <p:spPr>
          <a:xfrm>
            <a:off x="747133" y="617709"/>
            <a:ext cx="13894418" cy="9140964"/>
          </a:xfrm>
          <a:prstGeom prst="rect">
            <a:avLst/>
          </a:prstGeom>
          <a:noFill/>
        </p:spPr>
        <p:txBody>
          <a:bodyPr wrap="square" rtlCol="0">
            <a:spAutoFit/>
          </a:bodyPr>
          <a:lstStyle/>
          <a:p>
            <a:r>
              <a:rPr lang="en-GB" sz="7200" dirty="0">
                <a:solidFill>
                  <a:srgbClr val="FFFF00"/>
                </a:solidFill>
                <a:latin typeface="Comic Sans MS" panose="030F0702030302020204" pitchFamily="66" charset="0"/>
              </a:rPr>
              <a:t>f</a:t>
            </a:r>
            <a:r>
              <a:rPr lang="en-GB" sz="7200" dirty="0" smtClean="0">
                <a:latin typeface="Comic Sans MS" panose="030F0702030302020204" pitchFamily="66" charset="0"/>
              </a:rPr>
              <a:t> </a:t>
            </a:r>
            <a:r>
              <a:rPr lang="en-GB" sz="7200" dirty="0" err="1" smtClean="0">
                <a:latin typeface="Comic Sans MS" panose="030F0702030302020204" pitchFamily="66" charset="0"/>
              </a:rPr>
              <a:t>i</a:t>
            </a:r>
            <a:r>
              <a:rPr lang="en-GB" sz="7200" dirty="0" smtClean="0">
                <a:latin typeface="Comic Sans MS" panose="030F0702030302020204" pitchFamily="66" charset="0"/>
              </a:rPr>
              <a:t> x</a:t>
            </a:r>
            <a:r>
              <a:rPr lang="en-GB" sz="7200" dirty="0" smtClean="0">
                <a:solidFill>
                  <a:srgbClr val="FFFF00"/>
                </a:solidFill>
                <a:latin typeface="Comic Sans MS" panose="030F0702030302020204" pitchFamily="66" charset="0"/>
              </a:rPr>
              <a:t>                </a:t>
            </a:r>
            <a:r>
              <a:rPr lang="en-GB" sz="7200" dirty="0" smtClean="0">
                <a:solidFill>
                  <a:srgbClr val="FF0000"/>
                </a:solidFill>
                <a:latin typeface="Comic Sans MS" panose="030F0702030302020204" pitchFamily="66" charset="0"/>
              </a:rPr>
              <a:t>c l </a:t>
            </a:r>
            <a:r>
              <a:rPr lang="en-GB" sz="7200" dirty="0" err="1" smtClean="0">
                <a:solidFill>
                  <a:srgbClr val="FF0000"/>
                </a:solidFill>
                <a:latin typeface="Comic Sans MS" panose="030F0702030302020204" pitchFamily="66" charset="0"/>
              </a:rPr>
              <a:t>i</a:t>
            </a:r>
            <a:r>
              <a:rPr lang="en-GB" sz="7200" dirty="0" smtClean="0">
                <a:solidFill>
                  <a:srgbClr val="FF0000"/>
                </a:solidFill>
                <a:latin typeface="Comic Sans MS" panose="030F0702030302020204" pitchFamily="66" charset="0"/>
              </a:rPr>
              <a:t> </a:t>
            </a:r>
            <a:r>
              <a:rPr lang="en-GB" sz="7200" dirty="0" err="1" smtClean="0">
                <a:solidFill>
                  <a:srgbClr val="FFFF00"/>
                </a:solidFill>
                <a:latin typeface="Comic Sans MS" panose="030F0702030302020204" pitchFamily="66" charset="0"/>
              </a:rPr>
              <a:t>ff</a:t>
            </a:r>
            <a:endParaRPr lang="en-GB" sz="7200" dirty="0" smtClean="0">
              <a:solidFill>
                <a:srgbClr val="FFFF00"/>
              </a:solidFill>
              <a:latin typeface="Comic Sans MS" panose="030F0702030302020204" pitchFamily="66" charset="0"/>
            </a:endParaRPr>
          </a:p>
          <a:p>
            <a:r>
              <a:rPr lang="en-GB" sz="7200" dirty="0" smtClean="0">
                <a:solidFill>
                  <a:srgbClr val="FF0000"/>
                </a:solidFill>
                <a:latin typeface="Comic Sans MS" panose="030F0702030302020204" pitchFamily="66" charset="0"/>
              </a:rPr>
              <a:t>●●●                ●●●</a:t>
            </a:r>
          </a:p>
          <a:p>
            <a:r>
              <a:rPr lang="en-GB" sz="7200" dirty="0">
                <a:solidFill>
                  <a:srgbClr val="FFFF00"/>
                </a:solidFill>
                <a:latin typeface="Comic Sans MS" panose="030F0702030302020204" pitchFamily="66" charset="0"/>
              </a:rPr>
              <a:t>p</a:t>
            </a:r>
            <a:r>
              <a:rPr lang="en-GB" sz="7200" dirty="0" smtClean="0">
                <a:solidFill>
                  <a:srgbClr val="FFFF00"/>
                </a:solidFill>
                <a:latin typeface="Comic Sans MS" panose="030F0702030302020204" pitchFamily="66" charset="0"/>
              </a:rPr>
              <a:t> h </a:t>
            </a:r>
            <a:r>
              <a:rPr lang="en-GB" sz="7200" dirty="0" smtClean="0">
                <a:latin typeface="Comic Sans MS" panose="030F0702030302020204" pitchFamily="66" charset="0"/>
              </a:rPr>
              <a:t>o n e          c o u </a:t>
            </a:r>
            <a:r>
              <a:rPr lang="en-GB" sz="7200" dirty="0" err="1" smtClean="0">
                <a:solidFill>
                  <a:srgbClr val="FFFF00"/>
                </a:solidFill>
                <a:latin typeface="Comic Sans MS" panose="030F0702030302020204" pitchFamily="66" charset="0"/>
              </a:rPr>
              <a:t>gh</a:t>
            </a:r>
            <a:endParaRPr lang="en-GB" sz="7200" dirty="0" smtClean="0">
              <a:solidFill>
                <a:srgbClr val="FFFF00"/>
              </a:solidFill>
              <a:latin typeface="Comic Sans MS" panose="030F0702030302020204" pitchFamily="66" charset="0"/>
            </a:endParaRPr>
          </a:p>
          <a:p>
            <a:r>
              <a:rPr lang="en-GB" sz="7200" dirty="0" smtClean="0">
                <a:solidFill>
                  <a:srgbClr val="FF0000"/>
                </a:solidFill>
                <a:latin typeface="Comic Sans MS" panose="030F0702030302020204" pitchFamily="66" charset="0"/>
              </a:rPr>
              <a:t>        ●             ●●●</a:t>
            </a:r>
            <a:endParaRPr lang="en-GB" sz="7200" dirty="0" smtClean="0">
              <a:latin typeface="Comic Sans MS" panose="030F0702030302020204" pitchFamily="66" charset="0"/>
            </a:endParaRPr>
          </a:p>
          <a:p>
            <a:endParaRPr lang="en-GB" sz="6000" dirty="0" smtClean="0">
              <a:latin typeface="Comic Sans MS" panose="030F0702030302020204" pitchFamily="66" charset="0"/>
            </a:endParaRPr>
          </a:p>
          <a:p>
            <a:endParaRPr lang="en-GB" sz="6000" dirty="0" smtClean="0">
              <a:latin typeface="Comic Sans MS" panose="030F0702030302020204" pitchFamily="66" charset="0"/>
            </a:endParaRPr>
          </a:p>
          <a:p>
            <a:endParaRPr lang="en-GB" sz="6000" dirty="0" smtClean="0">
              <a:latin typeface="Comic Sans MS" panose="030F0702030302020204" pitchFamily="66" charset="0"/>
            </a:endParaRPr>
          </a:p>
          <a:p>
            <a:endParaRPr lang="en-GB" sz="6000" dirty="0" smtClean="0">
              <a:latin typeface="Comic Sans MS" panose="030F0702030302020204" pitchFamily="66" charset="0"/>
            </a:endParaRPr>
          </a:p>
          <a:p>
            <a:endParaRPr lang="en-GB" sz="6000" dirty="0" smtClean="0">
              <a:latin typeface="Comic Sans MS" panose="030F0702030302020204" pitchFamily="66" charset="0"/>
            </a:endParaRPr>
          </a:p>
        </p:txBody>
      </p:sp>
      <p:cxnSp>
        <p:nvCxnSpPr>
          <p:cNvPr id="10" name="Straight Connector 9"/>
          <p:cNvCxnSpPr/>
          <p:nvPr/>
        </p:nvCxnSpPr>
        <p:spPr>
          <a:xfrm>
            <a:off x="8796089" y="2399539"/>
            <a:ext cx="1176960" cy="11151"/>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915130" y="4546994"/>
            <a:ext cx="1426288" cy="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Arc 1"/>
          <p:cNvSpPr/>
          <p:nvPr/>
        </p:nvSpPr>
        <p:spPr>
          <a:xfrm rot="7460327">
            <a:off x="2369912" y="2009935"/>
            <a:ext cx="2270239" cy="2336325"/>
          </a:xfrm>
          <a:prstGeom prst="arc">
            <a:avLst>
              <a:gd name="adj1" fmla="val 17341532"/>
              <a:gd name="adj2" fmla="val 0"/>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13" name="Straight Connector 12"/>
          <p:cNvCxnSpPr/>
          <p:nvPr/>
        </p:nvCxnSpPr>
        <p:spPr>
          <a:xfrm>
            <a:off x="9157855" y="4546994"/>
            <a:ext cx="1593272" cy="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0685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166255" y="277091"/>
            <a:ext cx="11981848" cy="2062103"/>
          </a:xfrm>
          <a:prstGeom prst="rect">
            <a:avLst/>
          </a:prstGeom>
          <a:noFill/>
        </p:spPr>
        <p:txBody>
          <a:bodyPr wrap="square" rtlCol="0">
            <a:spAutoFit/>
          </a:bodyPr>
          <a:lstStyle/>
          <a:p>
            <a:r>
              <a:rPr lang="en-GB" sz="3200" dirty="0" smtClean="0">
                <a:latin typeface="Comic Sans MS" panose="030F0702030302020204" pitchFamily="66" charset="0"/>
              </a:rPr>
              <a:t>Why not have a go at this activity ? Have a go at putting the words </a:t>
            </a:r>
            <a:r>
              <a:rPr lang="en-GB" sz="3200" dirty="0" smtClean="0">
                <a:solidFill>
                  <a:srgbClr val="FF0000"/>
                </a:solidFill>
                <a:latin typeface="Comic Sans MS" panose="030F0702030302020204" pitchFamily="66" charset="0"/>
              </a:rPr>
              <a:t>fix, cliff, phone, cough </a:t>
            </a:r>
            <a:r>
              <a:rPr lang="en-GB" sz="3200" dirty="0" smtClean="0">
                <a:latin typeface="Comic Sans MS" panose="030F0702030302020204" pitchFamily="66" charset="0"/>
              </a:rPr>
              <a:t>in the correct column. </a:t>
            </a:r>
          </a:p>
          <a:p>
            <a:r>
              <a:rPr lang="en-GB" sz="3200" dirty="0" smtClean="0">
                <a:latin typeface="Comic Sans MS" panose="030F0702030302020204" pitchFamily="66" charset="0"/>
              </a:rPr>
              <a:t>Do they all go in? Can you think of any more words to complete the table?</a:t>
            </a:r>
            <a:endParaRPr lang="en-GB" sz="3200" dirty="0">
              <a:latin typeface="Comic Sans MS" panose="030F0702030302020204" pitchFamily="66" charset="0"/>
            </a:endParaRPr>
          </a:p>
        </p:txBody>
      </p:sp>
      <p:pic>
        <p:nvPicPr>
          <p:cNvPr id="5" name="Picture 4"/>
          <p:cNvPicPr>
            <a:picLocks noChangeAspect="1"/>
          </p:cNvPicPr>
          <p:nvPr/>
        </p:nvPicPr>
        <p:blipFill rotWithShape="1">
          <a:blip r:embed="rId2"/>
          <a:srcRect l="19570" t="19798" r="19445" b="12929"/>
          <a:stretch/>
        </p:blipFill>
        <p:spPr>
          <a:xfrm>
            <a:off x="7006156" y="2604654"/>
            <a:ext cx="4742497" cy="3269673"/>
          </a:xfrm>
          <a:prstGeom prst="rect">
            <a:avLst/>
          </a:prstGeom>
        </p:spPr>
      </p:pic>
      <p:pic>
        <p:nvPicPr>
          <p:cNvPr id="6" name="Picture 5"/>
          <p:cNvPicPr>
            <a:picLocks noChangeAspect="1"/>
          </p:cNvPicPr>
          <p:nvPr/>
        </p:nvPicPr>
        <p:blipFill rotWithShape="1">
          <a:blip r:embed="rId3"/>
          <a:srcRect l="23737" t="30505" r="51010" b="11515"/>
          <a:stretch/>
        </p:blipFill>
        <p:spPr>
          <a:xfrm>
            <a:off x="997527" y="2604654"/>
            <a:ext cx="4696691" cy="4073237"/>
          </a:xfrm>
          <a:prstGeom prst="rect">
            <a:avLst/>
          </a:prstGeom>
        </p:spPr>
      </p:pic>
    </p:spTree>
    <p:extLst>
      <p:ext uri="{BB962C8B-B14F-4D97-AF65-F5344CB8AC3E}">
        <p14:creationId xmlns:p14="http://schemas.microsoft.com/office/powerpoint/2010/main" val="151747783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38544" y="0"/>
            <a:ext cx="11953051" cy="6001643"/>
          </a:xfrm>
          <a:prstGeom prst="rect">
            <a:avLst/>
          </a:prstGeom>
          <a:noFill/>
        </p:spPr>
        <p:txBody>
          <a:bodyPr wrap="square" rtlCol="0">
            <a:spAutoFit/>
          </a:bodyPr>
          <a:lstStyle/>
          <a:p>
            <a:r>
              <a:rPr lang="en-GB" sz="3200" dirty="0" smtClean="0">
                <a:latin typeface="Comic Sans MS" panose="030F0702030302020204" pitchFamily="66" charset="0"/>
              </a:rPr>
              <a:t>Together can you write the following sentences. </a:t>
            </a:r>
            <a:r>
              <a:rPr lang="en-GB" sz="3200" dirty="0" smtClean="0">
                <a:solidFill>
                  <a:srgbClr val="FF0000"/>
                </a:solidFill>
                <a:latin typeface="Comic Sans MS" panose="030F0702030302020204" pitchFamily="66" charset="0"/>
              </a:rPr>
              <a:t>Remember</a:t>
            </a:r>
            <a:r>
              <a:rPr lang="en-GB" sz="3200" dirty="0" smtClean="0">
                <a:latin typeface="Comic Sans MS" panose="030F0702030302020204" pitchFamily="66" charset="0"/>
              </a:rPr>
              <a:t> to sound out each word</a:t>
            </a:r>
          </a:p>
          <a:p>
            <a:endParaRPr lang="en-GB" sz="3200" dirty="0" smtClean="0">
              <a:solidFill>
                <a:srgbClr val="FF0000"/>
              </a:solidFill>
              <a:latin typeface="Comic Sans MS" panose="030F0702030302020204" pitchFamily="66" charset="0"/>
            </a:endParaRPr>
          </a:p>
          <a:p>
            <a:r>
              <a:rPr lang="en-GB" sz="5400" dirty="0" smtClean="0">
                <a:solidFill>
                  <a:srgbClr val="FF0000"/>
                </a:solidFill>
                <a:latin typeface="Comic Sans MS" panose="030F0702030302020204" pitchFamily="66" charset="0"/>
              </a:rPr>
              <a:t>The dolphin flaps his fins.</a:t>
            </a:r>
            <a:endParaRPr lang="en-GB" sz="5400" dirty="0">
              <a:solidFill>
                <a:srgbClr val="FF0000"/>
              </a:solidFill>
              <a:latin typeface="Comic Sans MS" panose="030F0702030302020204" pitchFamily="66" charset="0"/>
            </a:endParaRPr>
          </a:p>
          <a:p>
            <a:endParaRPr lang="en-GB" sz="5400" dirty="0">
              <a:solidFill>
                <a:srgbClr val="FF0000"/>
              </a:solidFill>
              <a:latin typeface="Comic Sans MS" panose="030F0702030302020204" pitchFamily="66" charset="0"/>
            </a:endParaRPr>
          </a:p>
          <a:p>
            <a:r>
              <a:rPr lang="en-GB" sz="5400" dirty="0" smtClean="0">
                <a:solidFill>
                  <a:srgbClr val="7030A0"/>
                </a:solidFill>
                <a:latin typeface="Comic Sans MS" panose="030F0702030302020204" pitchFamily="66" charset="0"/>
              </a:rPr>
              <a:t>The fox huffs and puffs and coughs.</a:t>
            </a:r>
          </a:p>
          <a:p>
            <a:endParaRPr lang="en-GB" sz="5400" dirty="0" smtClean="0">
              <a:latin typeface="Comic Sans MS" panose="030F0702030302020204" pitchFamily="66" charset="0"/>
            </a:endParaRPr>
          </a:p>
          <a:p>
            <a:r>
              <a:rPr lang="en-GB" sz="5400" dirty="0" smtClean="0">
                <a:latin typeface="Comic Sans MS" panose="030F0702030302020204" pitchFamily="66" charset="0"/>
              </a:rPr>
              <a:t>Get off the phone!</a:t>
            </a:r>
            <a:endParaRPr lang="en-GB" sz="5400" dirty="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3452752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animEffect transition="in" filter="barn(inVertical)">
                                      <p:cBhvr>
                                        <p:cTn id="11"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TextBox 2"/>
          <p:cNvSpPr txBox="1"/>
          <p:nvPr/>
        </p:nvSpPr>
        <p:spPr>
          <a:xfrm>
            <a:off x="0" y="131782"/>
            <a:ext cx="11901055" cy="1569660"/>
          </a:xfrm>
          <a:prstGeom prst="rect">
            <a:avLst/>
          </a:prstGeom>
          <a:noFill/>
        </p:spPr>
        <p:txBody>
          <a:bodyPr wrap="square" rtlCol="0">
            <a:spAutoFit/>
          </a:bodyPr>
          <a:lstStyle/>
          <a:p>
            <a:r>
              <a:rPr lang="en-GB" sz="2800" dirty="0" smtClean="0">
                <a:solidFill>
                  <a:srgbClr val="FF0000"/>
                </a:solidFill>
                <a:latin typeface="Comic Sans MS" panose="030F0702030302020204" pitchFamily="66" charset="0"/>
              </a:rPr>
              <a:t>Friday:</a:t>
            </a:r>
          </a:p>
          <a:p>
            <a:r>
              <a:rPr lang="en-GB" sz="2800" dirty="0" smtClean="0">
                <a:latin typeface="Comic Sans MS" panose="030F0702030302020204" pitchFamily="66" charset="0"/>
              </a:rPr>
              <a:t>Today we are continuing to learn the alternative spellings for the </a:t>
            </a:r>
            <a:r>
              <a:rPr lang="en-GB" sz="4000" dirty="0" err="1" smtClean="0">
                <a:solidFill>
                  <a:srgbClr val="FF0000"/>
                </a:solidFill>
                <a:latin typeface="Comic Sans MS" panose="030F0702030302020204" pitchFamily="66" charset="0"/>
              </a:rPr>
              <a:t>igh</a:t>
            </a:r>
            <a:r>
              <a:rPr lang="en-GB" sz="4000" dirty="0" smtClean="0">
                <a:solidFill>
                  <a:srgbClr val="FF0000"/>
                </a:solidFill>
                <a:latin typeface="Comic Sans MS" panose="030F0702030302020204" pitchFamily="66" charset="0"/>
              </a:rPr>
              <a:t>  </a:t>
            </a:r>
            <a:r>
              <a:rPr lang="en-GB" sz="2800" dirty="0" smtClean="0">
                <a:latin typeface="Comic Sans MS" panose="030F0702030302020204" pitchFamily="66" charset="0"/>
              </a:rPr>
              <a:t>phoneme.</a:t>
            </a:r>
          </a:p>
        </p:txBody>
      </p:sp>
      <p:sp>
        <p:nvSpPr>
          <p:cNvPr id="2" name="Rectangle 1"/>
          <p:cNvSpPr/>
          <p:nvPr/>
        </p:nvSpPr>
        <p:spPr>
          <a:xfrm>
            <a:off x="457199" y="1858879"/>
            <a:ext cx="11346873" cy="1200329"/>
          </a:xfrm>
          <a:prstGeom prst="rect">
            <a:avLst/>
          </a:prstGeom>
        </p:spPr>
        <p:txBody>
          <a:bodyPr wrap="square">
            <a:spAutoFit/>
          </a:bodyPr>
          <a:lstStyle/>
          <a:p>
            <a:r>
              <a:rPr lang="en-GB" sz="3600" dirty="0">
                <a:solidFill>
                  <a:srgbClr val="FFC000"/>
                </a:solidFill>
                <a:latin typeface="Comic Sans MS" panose="030F0702030302020204" pitchFamily="66" charset="0"/>
              </a:rPr>
              <a:t>Play one of these games on Phonics </a:t>
            </a:r>
            <a:r>
              <a:rPr lang="en-GB" sz="3600" dirty="0" smtClean="0">
                <a:solidFill>
                  <a:srgbClr val="FFC000"/>
                </a:solidFill>
                <a:latin typeface="Comic Sans MS" panose="030F0702030302020204" pitchFamily="66" charset="0"/>
              </a:rPr>
              <a:t>Play to practise reading GPC’s ( grapheme-phoneme correspondence)</a:t>
            </a:r>
            <a:endParaRPr lang="en-GB" sz="3600" dirty="0">
              <a:solidFill>
                <a:srgbClr val="FFC000"/>
              </a:solidFill>
              <a:latin typeface="Comic Sans MS" panose="030F0702030302020204" pitchFamily="66" charset="0"/>
            </a:endParaRPr>
          </a:p>
        </p:txBody>
      </p:sp>
      <p:pic>
        <p:nvPicPr>
          <p:cNvPr id="5" name="Picture 4"/>
          <p:cNvPicPr>
            <a:picLocks noChangeAspect="1"/>
          </p:cNvPicPr>
          <p:nvPr/>
        </p:nvPicPr>
        <p:blipFill rotWithShape="1">
          <a:blip r:embed="rId3"/>
          <a:srcRect l="5318" t="22764" r="35434" b="37886"/>
          <a:stretch/>
        </p:blipFill>
        <p:spPr>
          <a:xfrm>
            <a:off x="1059366" y="3378820"/>
            <a:ext cx="9322419" cy="2698596"/>
          </a:xfrm>
          <a:prstGeom prst="rect">
            <a:avLst/>
          </a:prstGeom>
        </p:spPr>
      </p:pic>
    </p:spTree>
    <p:extLst>
      <p:ext uri="{BB962C8B-B14F-4D97-AF65-F5344CB8AC3E}">
        <p14:creationId xmlns:p14="http://schemas.microsoft.com/office/powerpoint/2010/main" val="337071025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7517359" y="1415784"/>
            <a:ext cx="184731" cy="923330"/>
          </a:xfrm>
          <a:prstGeom prst="rect">
            <a:avLst/>
          </a:prstGeom>
          <a:noFill/>
        </p:spPr>
        <p:txBody>
          <a:bodyPr wrap="none" rtlCol="0">
            <a:spAutoFit/>
          </a:bodyPr>
          <a:lstStyle/>
          <a:p>
            <a:endParaRPr lang="en-GB" sz="5400" dirty="0">
              <a:solidFill>
                <a:srgbClr val="FF0000"/>
              </a:solidFill>
              <a:latin typeface="Comic Sans MS" panose="030F0702030302020204" pitchFamily="66" charset="0"/>
            </a:endParaRPr>
          </a:p>
        </p:txBody>
      </p:sp>
      <p:sp>
        <p:nvSpPr>
          <p:cNvPr id="4" name="TextBox 3"/>
          <p:cNvSpPr txBox="1"/>
          <p:nvPr/>
        </p:nvSpPr>
        <p:spPr>
          <a:xfrm>
            <a:off x="278779" y="256478"/>
            <a:ext cx="11677693" cy="5755422"/>
          </a:xfrm>
          <a:prstGeom prst="rect">
            <a:avLst/>
          </a:prstGeom>
          <a:noFill/>
        </p:spPr>
        <p:txBody>
          <a:bodyPr wrap="square" rtlCol="0">
            <a:spAutoFit/>
          </a:bodyPr>
          <a:lstStyle/>
          <a:p>
            <a:r>
              <a:rPr lang="en-GB" sz="3600" dirty="0" smtClean="0">
                <a:latin typeface="Comic Sans MS" panose="030F0702030302020204" pitchFamily="66" charset="0"/>
              </a:rPr>
              <a:t>Can you remember the Best Bet when spelling words </a:t>
            </a:r>
          </a:p>
          <a:p>
            <a:r>
              <a:rPr lang="en-GB" sz="3600" dirty="0" smtClean="0">
                <a:latin typeface="Comic Sans MS" panose="030F0702030302020204" pitchFamily="66" charset="0"/>
              </a:rPr>
              <a:t>containing </a:t>
            </a:r>
            <a:r>
              <a:rPr lang="en-GB" sz="3600" dirty="0" err="1" smtClean="0">
                <a:solidFill>
                  <a:srgbClr val="FF0000"/>
                </a:solidFill>
                <a:latin typeface="Comic Sans MS" panose="030F0702030302020204" pitchFamily="66" charset="0"/>
              </a:rPr>
              <a:t>igh</a:t>
            </a:r>
            <a:r>
              <a:rPr lang="en-GB" sz="3600" dirty="0" smtClean="0">
                <a:solidFill>
                  <a:srgbClr val="FF0000"/>
                </a:solidFill>
                <a:latin typeface="Comic Sans MS" panose="030F0702030302020204" pitchFamily="66" charset="0"/>
              </a:rPr>
              <a:t> </a:t>
            </a:r>
            <a:r>
              <a:rPr lang="en-GB" sz="3600" dirty="0" smtClean="0">
                <a:latin typeface="Comic Sans MS" panose="030F0702030302020204" pitchFamily="66" charset="0"/>
              </a:rPr>
              <a:t>phoneme?</a:t>
            </a:r>
          </a:p>
          <a:p>
            <a:r>
              <a:rPr lang="en-GB" sz="3600" dirty="0" smtClean="0">
                <a:solidFill>
                  <a:srgbClr val="7030A0"/>
                </a:solidFill>
                <a:latin typeface="Comic Sans MS" panose="030F0702030302020204" pitchFamily="66" charset="0"/>
              </a:rPr>
              <a:t>Where in the words are the alternative spellings going to be?</a:t>
            </a:r>
            <a:endParaRPr lang="en-GB" sz="3600" dirty="0">
              <a:solidFill>
                <a:srgbClr val="7030A0"/>
              </a:solidFill>
              <a:latin typeface="Comic Sans MS" panose="030F0702030302020204" pitchFamily="66" charset="0"/>
            </a:endParaRPr>
          </a:p>
          <a:p>
            <a:r>
              <a:rPr lang="en-GB" sz="3600" dirty="0" smtClean="0">
                <a:latin typeface="Comic Sans MS" panose="030F0702030302020204" pitchFamily="66" charset="0"/>
              </a:rPr>
              <a:t>Play </a:t>
            </a:r>
            <a:r>
              <a:rPr lang="en-GB" sz="3600" dirty="0" err="1" smtClean="0">
                <a:latin typeface="Comic Sans MS" panose="030F0702030302020204" pitchFamily="66" charset="0"/>
              </a:rPr>
              <a:t>Quickwrite</a:t>
            </a:r>
            <a:r>
              <a:rPr lang="en-GB" sz="3600" dirty="0" smtClean="0">
                <a:latin typeface="Comic Sans MS" panose="030F0702030302020204" pitchFamily="66" charset="0"/>
              </a:rPr>
              <a:t>. How quickly can you write the </a:t>
            </a:r>
          </a:p>
          <a:p>
            <a:r>
              <a:rPr lang="en-GB" sz="3600" dirty="0" smtClean="0">
                <a:latin typeface="Comic Sans MS" panose="030F0702030302020204" pitchFamily="66" charset="0"/>
              </a:rPr>
              <a:t>following words:</a:t>
            </a:r>
          </a:p>
          <a:p>
            <a:r>
              <a:rPr lang="en-GB" sz="3600" dirty="0" smtClean="0">
                <a:solidFill>
                  <a:srgbClr val="FF0000"/>
                </a:solidFill>
                <a:latin typeface="Comic Sans MS" panose="030F0702030302020204" pitchFamily="66" charset="0"/>
              </a:rPr>
              <a:t>Remember to think about the phonemes you know. </a:t>
            </a:r>
          </a:p>
          <a:p>
            <a:r>
              <a:rPr lang="en-GB" sz="3600" dirty="0" smtClean="0">
                <a:latin typeface="Comic Sans MS" panose="030F0702030302020204" pitchFamily="66" charset="0"/>
              </a:rPr>
              <a:t>Then think about the tricky part of the word </a:t>
            </a:r>
          </a:p>
          <a:p>
            <a:r>
              <a:rPr lang="en-GB" sz="4000" dirty="0" smtClean="0">
                <a:solidFill>
                  <a:srgbClr val="FF0000"/>
                </a:solidFill>
                <a:latin typeface="Comic Sans MS" panose="030F0702030302020204" pitchFamily="66" charset="0"/>
              </a:rPr>
              <a:t>might,   </a:t>
            </a:r>
            <a:r>
              <a:rPr lang="en-GB" sz="4000" dirty="0" smtClean="0">
                <a:solidFill>
                  <a:srgbClr val="7030A0"/>
                </a:solidFill>
                <a:latin typeface="Comic Sans MS" panose="030F0702030302020204" pitchFamily="66" charset="0"/>
              </a:rPr>
              <a:t>bright,   </a:t>
            </a:r>
            <a:r>
              <a:rPr lang="en-GB" sz="4000" dirty="0" smtClean="0">
                <a:solidFill>
                  <a:srgbClr val="002060"/>
                </a:solidFill>
                <a:latin typeface="Comic Sans MS" panose="030F0702030302020204" pitchFamily="66" charset="0"/>
              </a:rPr>
              <a:t>strike,   </a:t>
            </a:r>
            <a:r>
              <a:rPr lang="en-GB" sz="4000" dirty="0" smtClean="0">
                <a:solidFill>
                  <a:schemeClr val="accent6">
                    <a:lumMod val="50000"/>
                  </a:schemeClr>
                </a:solidFill>
                <a:latin typeface="Comic Sans MS" panose="030F0702030302020204" pitchFamily="66" charset="0"/>
              </a:rPr>
              <a:t>kite,   </a:t>
            </a:r>
            <a:r>
              <a:rPr lang="en-GB" sz="4000" dirty="0" smtClean="0">
                <a:solidFill>
                  <a:srgbClr val="FFFF00"/>
                </a:solidFill>
                <a:latin typeface="Comic Sans MS" panose="030F0702030302020204" pitchFamily="66" charset="0"/>
              </a:rPr>
              <a:t>behind,   </a:t>
            </a:r>
            <a:r>
              <a:rPr lang="en-GB" sz="4000" dirty="0" smtClean="0">
                <a:solidFill>
                  <a:srgbClr val="FFC000"/>
                </a:solidFill>
                <a:latin typeface="Comic Sans MS" panose="030F0702030302020204" pitchFamily="66" charset="0"/>
              </a:rPr>
              <a:t>cried,   </a:t>
            </a:r>
            <a:endParaRPr lang="en-GB" sz="4000" dirty="0">
              <a:solidFill>
                <a:srgbClr val="C00000"/>
              </a:solidFill>
              <a:latin typeface="Comic Sans MS" panose="030F0702030302020204" pitchFamily="66" charset="0"/>
            </a:endParaRPr>
          </a:p>
          <a:p>
            <a:r>
              <a:rPr lang="en-GB" sz="4000" dirty="0">
                <a:solidFill>
                  <a:srgbClr val="C00000"/>
                </a:solidFill>
                <a:latin typeface="Comic Sans MS" panose="030F0702030302020204" pitchFamily="66" charset="0"/>
              </a:rPr>
              <a:t>d</a:t>
            </a:r>
            <a:r>
              <a:rPr lang="en-GB" sz="4000" dirty="0" smtClean="0">
                <a:solidFill>
                  <a:srgbClr val="C00000"/>
                </a:solidFill>
                <a:latin typeface="Comic Sans MS" panose="030F0702030302020204" pitchFamily="66" charset="0"/>
              </a:rPr>
              <a:t>ry, </a:t>
            </a:r>
            <a:r>
              <a:rPr lang="en-GB" sz="4000" dirty="0" smtClean="0">
                <a:solidFill>
                  <a:srgbClr val="FF0000"/>
                </a:solidFill>
                <a:latin typeface="Comic Sans MS" panose="030F0702030302020204" pitchFamily="66" charset="0"/>
              </a:rPr>
              <a:t>reply</a:t>
            </a:r>
          </a:p>
        </p:txBody>
      </p:sp>
    </p:spTree>
    <p:extLst>
      <p:ext uri="{BB962C8B-B14F-4D97-AF65-F5344CB8AC3E}">
        <p14:creationId xmlns:p14="http://schemas.microsoft.com/office/powerpoint/2010/main" val="4154421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 calcmode="lin" valueType="num">
                                      <p:cBhvr additive="base">
                                        <p:cTn id="1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3" end="3"/>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 calcmode="lin" valueType="num">
                                      <p:cBhvr additive="base">
                                        <p:cTn id="17"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
                                            <p:txEl>
                                              <p:pRg st="5" end="5"/>
                                            </p:txEl>
                                          </p:spTgt>
                                        </p:tgtEl>
                                        <p:attrNameLst>
                                          <p:attrName>style.visibility</p:attrName>
                                        </p:attrNameLst>
                                      </p:cBhvr>
                                      <p:to>
                                        <p:strVal val="visible"/>
                                      </p:to>
                                    </p:set>
                                    <p:anim calcmode="lin" valueType="num">
                                      <p:cBhvr additive="base">
                                        <p:cTn id="23"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
                                            <p:txEl>
                                              <p:pRg st="6" end="6"/>
                                            </p:txEl>
                                          </p:spTgt>
                                        </p:tgtEl>
                                        <p:attrNameLst>
                                          <p:attrName>style.visibility</p:attrName>
                                        </p:attrNameLst>
                                      </p:cBhvr>
                                      <p:to>
                                        <p:strVal val="visible"/>
                                      </p:to>
                                    </p:set>
                                    <p:anim calcmode="lin" valueType="num">
                                      <p:cBhvr additive="base">
                                        <p:cTn id="29"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 calcmode="lin" valueType="num">
                                      <p:cBhvr additive="base">
                                        <p:cTn id="35"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4">
                                            <p:txEl>
                                              <p:pRg st="8" end="8"/>
                                            </p:txEl>
                                          </p:spTgt>
                                        </p:tgtEl>
                                        <p:attrNameLst>
                                          <p:attrName>style.visibility</p:attrName>
                                        </p:attrNameLst>
                                      </p:cBhvr>
                                      <p:to>
                                        <p:strVal val="visible"/>
                                      </p:to>
                                    </p:set>
                                    <p:anim calcmode="lin" valueType="num">
                                      <p:cBhvr additive="base">
                                        <p:cTn id="41"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Rectangle 1"/>
          <p:cNvSpPr/>
          <p:nvPr/>
        </p:nvSpPr>
        <p:spPr>
          <a:xfrm>
            <a:off x="263236" y="1094509"/>
            <a:ext cx="11776364" cy="3170099"/>
          </a:xfrm>
          <a:prstGeom prst="rect">
            <a:avLst/>
          </a:prstGeom>
        </p:spPr>
        <p:txBody>
          <a:bodyPr wrap="square">
            <a:spAutoFit/>
          </a:bodyPr>
          <a:lstStyle/>
          <a:p>
            <a:r>
              <a:rPr lang="en-GB" sz="4000" dirty="0">
                <a:solidFill>
                  <a:srgbClr val="C00000"/>
                </a:solidFill>
                <a:latin typeface="Comic Sans MS" panose="030F0702030302020204" pitchFamily="66" charset="0"/>
              </a:rPr>
              <a:t>Which phonemes can you hear when </a:t>
            </a:r>
            <a:r>
              <a:rPr lang="en-GB" sz="4000" dirty="0" smtClean="0">
                <a:solidFill>
                  <a:srgbClr val="C00000"/>
                </a:solidFill>
                <a:latin typeface="Comic Sans MS" panose="030F0702030302020204" pitchFamily="66" charset="0"/>
              </a:rPr>
              <a:t>you </a:t>
            </a:r>
            <a:r>
              <a:rPr lang="en-GB" sz="4000" dirty="0" err="1" smtClean="0">
                <a:solidFill>
                  <a:srgbClr val="C00000"/>
                </a:solidFill>
                <a:latin typeface="Comic Sans MS" panose="030F0702030302020204" pitchFamily="66" charset="0"/>
              </a:rPr>
              <a:t>soundtalk</a:t>
            </a:r>
            <a:r>
              <a:rPr lang="en-GB" sz="4000" dirty="0" smtClean="0">
                <a:solidFill>
                  <a:srgbClr val="C00000"/>
                </a:solidFill>
                <a:latin typeface="Comic Sans MS" panose="030F0702030302020204" pitchFamily="66" charset="0"/>
              </a:rPr>
              <a:t> </a:t>
            </a:r>
            <a:r>
              <a:rPr lang="en-GB" sz="4000" dirty="0">
                <a:solidFill>
                  <a:srgbClr val="C00000"/>
                </a:solidFill>
                <a:latin typeface="Comic Sans MS" panose="030F0702030302020204" pitchFamily="66" charset="0"/>
              </a:rPr>
              <a:t>the </a:t>
            </a:r>
            <a:r>
              <a:rPr lang="en-GB" sz="4000" dirty="0" smtClean="0">
                <a:solidFill>
                  <a:srgbClr val="C00000"/>
                </a:solidFill>
                <a:latin typeface="Comic Sans MS" panose="030F0702030302020204" pitchFamily="66" charset="0"/>
              </a:rPr>
              <a:t>words</a:t>
            </a:r>
            <a:r>
              <a:rPr lang="en-GB" sz="4000" dirty="0">
                <a:solidFill>
                  <a:srgbClr val="C00000"/>
                </a:solidFill>
                <a:latin typeface="Comic Sans MS" panose="030F0702030302020204" pitchFamily="66" charset="0"/>
              </a:rPr>
              <a:t>?</a:t>
            </a:r>
          </a:p>
          <a:p>
            <a:endParaRPr lang="en-GB" sz="4000" dirty="0">
              <a:solidFill>
                <a:srgbClr val="C00000"/>
              </a:solidFill>
              <a:latin typeface="Comic Sans MS" panose="030F0702030302020204" pitchFamily="66" charset="0"/>
            </a:endParaRPr>
          </a:p>
          <a:p>
            <a:r>
              <a:rPr lang="en-GB" sz="4000" dirty="0">
                <a:solidFill>
                  <a:srgbClr val="7030A0"/>
                </a:solidFill>
                <a:latin typeface="Comic Sans MS" panose="030F0702030302020204" pitchFamily="66" charset="0"/>
              </a:rPr>
              <a:t>Which are the tricky parts of the word? </a:t>
            </a:r>
          </a:p>
          <a:p>
            <a:r>
              <a:rPr lang="en-GB" sz="4000" dirty="0">
                <a:solidFill>
                  <a:srgbClr val="FFC000"/>
                </a:solidFill>
                <a:latin typeface="Comic Sans MS" panose="030F0702030302020204" pitchFamily="66" charset="0"/>
              </a:rPr>
              <a:t>(the </a:t>
            </a:r>
            <a:r>
              <a:rPr lang="en-GB" sz="4000" dirty="0" err="1" smtClean="0">
                <a:solidFill>
                  <a:srgbClr val="FFFF00"/>
                </a:solidFill>
                <a:latin typeface="Comic Sans MS" panose="030F0702030302020204" pitchFamily="66" charset="0"/>
              </a:rPr>
              <a:t>igh</a:t>
            </a:r>
            <a:r>
              <a:rPr lang="en-GB" sz="4000" dirty="0" smtClean="0">
                <a:solidFill>
                  <a:srgbClr val="FFFF00"/>
                </a:solidFill>
                <a:latin typeface="Comic Sans MS" panose="030F0702030302020204" pitchFamily="66" charset="0"/>
              </a:rPr>
              <a:t> </a:t>
            </a:r>
            <a:r>
              <a:rPr lang="en-GB" sz="4000" dirty="0">
                <a:solidFill>
                  <a:srgbClr val="FFC000"/>
                </a:solidFill>
                <a:latin typeface="Comic Sans MS" panose="030F0702030302020204" pitchFamily="66" charset="0"/>
              </a:rPr>
              <a:t>phoneme)</a:t>
            </a:r>
          </a:p>
        </p:txBody>
      </p:sp>
    </p:spTree>
    <p:extLst>
      <p:ext uri="{BB962C8B-B14F-4D97-AF65-F5344CB8AC3E}">
        <p14:creationId xmlns:p14="http://schemas.microsoft.com/office/powerpoint/2010/main" val="2887114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 calcmode="lin" valueType="num">
                                      <p:cBhvr additive="base">
                                        <p:cTn id="1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extBox 1"/>
          <p:cNvSpPr txBox="1"/>
          <p:nvPr/>
        </p:nvSpPr>
        <p:spPr>
          <a:xfrm>
            <a:off x="110837" y="0"/>
            <a:ext cx="11917680" cy="7571303"/>
          </a:xfrm>
          <a:prstGeom prst="rect">
            <a:avLst/>
          </a:prstGeom>
          <a:noFill/>
        </p:spPr>
        <p:txBody>
          <a:bodyPr wrap="square" rtlCol="0">
            <a:spAutoFit/>
          </a:bodyPr>
          <a:lstStyle/>
          <a:p>
            <a:endParaRPr lang="en-GB" dirty="0">
              <a:latin typeface="Comic Sans MS" panose="030F0702030302020204" pitchFamily="66" charset="0"/>
            </a:endParaRPr>
          </a:p>
          <a:p>
            <a:r>
              <a:rPr lang="en-GB" dirty="0">
                <a:latin typeface="Comic Sans MS" panose="030F0702030302020204" pitchFamily="66" charset="0"/>
              </a:rPr>
              <a:t>Read the following sentences. </a:t>
            </a:r>
            <a:r>
              <a:rPr lang="en-GB" dirty="0">
                <a:solidFill>
                  <a:srgbClr val="FF0000"/>
                </a:solidFill>
                <a:latin typeface="Comic Sans MS" panose="030F0702030302020204" pitchFamily="66" charset="0"/>
              </a:rPr>
              <a:t>Remember</a:t>
            </a:r>
            <a:r>
              <a:rPr lang="en-GB" dirty="0">
                <a:latin typeface="Comic Sans MS" panose="030F0702030302020204" pitchFamily="66" charset="0"/>
              </a:rPr>
              <a:t> to sound out the words you are unsure </a:t>
            </a:r>
          </a:p>
          <a:p>
            <a:r>
              <a:rPr lang="en-GB" dirty="0">
                <a:latin typeface="Comic Sans MS" panose="030F0702030302020204" pitchFamily="66" charset="0"/>
              </a:rPr>
              <a:t>of </a:t>
            </a:r>
            <a:r>
              <a:rPr lang="en-GB" dirty="0">
                <a:solidFill>
                  <a:srgbClr val="FF0000"/>
                </a:solidFill>
                <a:latin typeface="Comic Sans MS" panose="030F0702030302020204" pitchFamily="66" charset="0"/>
              </a:rPr>
              <a:t>(don’t guess) </a:t>
            </a:r>
            <a:r>
              <a:rPr lang="en-GB" dirty="0">
                <a:latin typeface="Comic Sans MS" panose="030F0702030302020204" pitchFamily="66" charset="0"/>
              </a:rPr>
              <a:t>and then read the complete sentence</a:t>
            </a:r>
            <a:r>
              <a:rPr lang="en-GB" dirty="0" smtClean="0">
                <a:latin typeface="Comic Sans MS" panose="030F0702030302020204" pitchFamily="66" charset="0"/>
              </a:rPr>
              <a:t>.</a:t>
            </a:r>
          </a:p>
          <a:p>
            <a:r>
              <a:rPr lang="en-GB" sz="4800" dirty="0" smtClean="0">
                <a:solidFill>
                  <a:srgbClr val="FFC000"/>
                </a:solidFill>
                <a:latin typeface="Comic Sans MS" panose="030F0702030302020204" pitchFamily="66" charset="0"/>
              </a:rPr>
              <a:t>I might describe my eyes as light, bright and nice.</a:t>
            </a:r>
            <a:endParaRPr lang="en-GB" sz="4800" dirty="0">
              <a:solidFill>
                <a:srgbClr val="FFC000"/>
              </a:solidFill>
              <a:latin typeface="Comic Sans MS" panose="030F0702030302020204" pitchFamily="66" charset="0"/>
            </a:endParaRPr>
          </a:p>
          <a:p>
            <a:endParaRPr lang="en-GB" sz="4800" dirty="0" smtClean="0">
              <a:solidFill>
                <a:srgbClr val="002060"/>
              </a:solidFill>
              <a:latin typeface="Comic Sans MS" panose="030F0702030302020204" pitchFamily="66" charset="0"/>
            </a:endParaRPr>
          </a:p>
          <a:p>
            <a:r>
              <a:rPr lang="en-GB" sz="4800" dirty="0" smtClean="0">
                <a:solidFill>
                  <a:srgbClr val="002060"/>
                </a:solidFill>
                <a:latin typeface="Comic Sans MS" panose="030F0702030302020204" pitchFamily="66" charset="0"/>
              </a:rPr>
              <a:t>I got quite a fright when she tried to fight me.</a:t>
            </a:r>
          </a:p>
          <a:p>
            <a:endParaRPr lang="en-GB" sz="4800" dirty="0" smtClean="0">
              <a:solidFill>
                <a:srgbClr val="FF0000"/>
              </a:solidFill>
              <a:latin typeface="Comic Sans MS" panose="030F0702030302020204" pitchFamily="66" charset="0"/>
            </a:endParaRPr>
          </a:p>
          <a:p>
            <a:r>
              <a:rPr lang="en-GB" sz="4800" dirty="0" smtClean="0">
                <a:solidFill>
                  <a:srgbClr val="FF0000"/>
                </a:solidFill>
                <a:latin typeface="Comic Sans MS" panose="030F0702030302020204" pitchFamily="66" charset="0"/>
              </a:rPr>
              <a:t>Tonight, a slice of lime pie will be a delight.</a:t>
            </a:r>
            <a:endParaRPr lang="en-GB" sz="4800" dirty="0">
              <a:solidFill>
                <a:srgbClr val="FF0000"/>
              </a:solidFill>
              <a:latin typeface="Comic Sans MS" panose="030F0702030302020204" pitchFamily="66" charset="0"/>
            </a:endParaRPr>
          </a:p>
          <a:p>
            <a:endParaRPr lang="en-GB" sz="4800" dirty="0">
              <a:latin typeface="Comic Sans MS" panose="030F0702030302020204" pitchFamily="66" charset="0"/>
            </a:endParaRPr>
          </a:p>
        </p:txBody>
      </p:sp>
    </p:spTree>
    <p:extLst>
      <p:ext uri="{BB962C8B-B14F-4D97-AF65-F5344CB8AC3E}">
        <p14:creationId xmlns:p14="http://schemas.microsoft.com/office/powerpoint/2010/main" val="2570196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fade">
                                      <p:cBhvr>
                                        <p:cTn id="7" dur="1000"/>
                                        <p:tgtEl>
                                          <p:spTgt spid="2">
                                            <p:txEl>
                                              <p:pRg st="5" end="5"/>
                                            </p:txEl>
                                          </p:spTgt>
                                        </p:tgtEl>
                                      </p:cBhvr>
                                    </p:animEffect>
                                    <p:anim calcmode="lin" valueType="num">
                                      <p:cBhvr>
                                        <p:cTn id="8"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2">
                                            <p:txEl>
                                              <p:pRg st="7" end="7"/>
                                            </p:txEl>
                                          </p:spTgt>
                                        </p:tgtEl>
                                        <p:attrNameLst>
                                          <p:attrName>style.visibility</p:attrName>
                                        </p:attrNameLst>
                                      </p:cBhvr>
                                      <p:to>
                                        <p:strVal val="visible"/>
                                      </p:to>
                                    </p:set>
                                    <p:animEffect transition="in" filter="fade">
                                      <p:cBhvr>
                                        <p:cTn id="14"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1026" name="Picture 2" descr="Quotes To Share on Twitter: &quot;Happy Summer #Holidays to all th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036" y="374073"/>
            <a:ext cx="10709564" cy="3810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68036" y="4488873"/>
            <a:ext cx="11138562" cy="1446550"/>
          </a:xfrm>
          <a:prstGeom prst="rect">
            <a:avLst/>
          </a:prstGeom>
          <a:noFill/>
        </p:spPr>
        <p:txBody>
          <a:bodyPr wrap="none" rtlCol="0">
            <a:spAutoFit/>
          </a:bodyPr>
          <a:lstStyle/>
          <a:p>
            <a:r>
              <a:rPr lang="en-GB" sz="8800" b="1" dirty="0" smtClean="0">
                <a:ln w="22225">
                  <a:solidFill>
                    <a:schemeClr val="accent2"/>
                  </a:solidFill>
                  <a:prstDash val="solid"/>
                </a:ln>
                <a:solidFill>
                  <a:srgbClr val="C00000"/>
                </a:solidFill>
              </a:rPr>
              <a:t>Have fun and take care </a:t>
            </a:r>
            <a:endParaRPr lang="en-GB" sz="8800" b="1" dirty="0">
              <a:ln w="22225">
                <a:solidFill>
                  <a:schemeClr val="accent2"/>
                </a:solidFill>
                <a:prstDash val="solid"/>
              </a:ln>
              <a:solidFill>
                <a:srgbClr val="C00000"/>
              </a:solidFill>
            </a:endParaRPr>
          </a:p>
        </p:txBody>
      </p:sp>
      <p:sp>
        <p:nvSpPr>
          <p:cNvPr id="3" name="Rectangle 2"/>
          <p:cNvSpPr/>
          <p:nvPr/>
        </p:nvSpPr>
        <p:spPr>
          <a:xfrm>
            <a:off x="2642554" y="2967335"/>
            <a:ext cx="6906892" cy="923330"/>
          </a:xfrm>
          <a:prstGeom prst="rect">
            <a:avLst/>
          </a:prstGeom>
          <a:noFill/>
        </p:spPr>
        <p:txBody>
          <a:bodyPr wrap="none" lIns="91440" tIns="45720" rIns="91440" bIns="45720">
            <a:spAutoFit/>
          </a:bodyPr>
          <a:lstStyle/>
          <a:p>
            <a:pPr algn="ctr"/>
            <a:r>
              <a:rPr lang="en-GB" sz="5400" b="1" cap="none" spc="0" dirty="0" smtClean="0">
                <a:ln w="22225">
                  <a:solidFill>
                    <a:schemeClr val="accent2"/>
                  </a:solidFill>
                  <a:prstDash val="solid"/>
                </a:ln>
                <a:solidFill>
                  <a:schemeClr val="accent2">
                    <a:lumMod val="40000"/>
                    <a:lumOff val="60000"/>
                  </a:schemeClr>
                </a:solidFill>
                <a:effectLst/>
              </a:rPr>
              <a:t>Have fun and take care </a:t>
            </a:r>
            <a:endParaRPr lang="en-GB"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254062379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2741</TotalTime>
  <Words>1267</Words>
  <Application>Microsoft Office PowerPoint</Application>
  <PresentationFormat>Custom</PresentationFormat>
  <Paragraphs>194</Paragraphs>
  <Slides>24</Slides>
  <Notes>3</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Smith</dc:creator>
  <cp:lastModifiedBy>MrsChild</cp:lastModifiedBy>
  <cp:revision>337</cp:revision>
  <dcterms:created xsi:type="dcterms:W3CDTF">2020-04-29T08:19:42Z</dcterms:created>
  <dcterms:modified xsi:type="dcterms:W3CDTF">2020-07-11T07:24:02Z</dcterms:modified>
</cp:coreProperties>
</file>