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65" r:id="rId4"/>
    <p:sldId id="287" r:id="rId5"/>
    <p:sldId id="288" r:id="rId6"/>
    <p:sldId id="289" r:id="rId7"/>
    <p:sldId id="290" r:id="rId8"/>
    <p:sldId id="291" r:id="rId9"/>
    <p:sldId id="292" r:id="rId10"/>
    <p:sldId id="278" r:id="rId11"/>
    <p:sldId id="302" r:id="rId12"/>
    <p:sldId id="298" r:id="rId13"/>
    <p:sldId id="299" r:id="rId14"/>
    <p:sldId id="300" r:id="rId15"/>
    <p:sldId id="301" r:id="rId16"/>
    <p:sldId id="277" r:id="rId17"/>
    <p:sldId id="293" r:id="rId18"/>
    <p:sldId id="294" r:id="rId19"/>
    <p:sldId id="295" r:id="rId20"/>
    <p:sldId id="296" r:id="rId21"/>
    <p:sldId id="297" r:id="rId22"/>
    <p:sldId id="264" r:id="rId23"/>
    <p:sldId id="303" r:id="rId24"/>
    <p:sldId id="304" r:id="rId25"/>
    <p:sldId id="271" r:id="rId26"/>
    <p:sldId id="305" r:id="rId27"/>
    <p:sldId id="258" r:id="rId28"/>
    <p:sldId id="269" r:id="rId29"/>
    <p:sldId id="270" r:id="rId30"/>
    <p:sldId id="275" r:id="rId31"/>
    <p:sldId id="260" r:id="rId32"/>
    <p:sldId id="261" r:id="rId33"/>
    <p:sldId id="268" r:id="rId34"/>
    <p:sldId id="263" r:id="rId35"/>
    <p:sldId id="273"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16/05/2020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16/05/2020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16/05/2020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16/05/2020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vXWK1-L41f0"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hiterosemaths.com/homelearning/year-1/" TargetMode="External"/><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s://www.bbc.co.uk/bitesize/topics/zpxnyrd/articles/zxxsyrd"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3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5 Week </a:t>
            </a:r>
            <a:r>
              <a:rPr lang="en-US" sz="6600" dirty="0"/>
              <a:t>6</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US" dirty="0" smtClean="0"/>
              <a:t>Hello Year 1!</a:t>
            </a:r>
            <a:endParaRPr lang="en-GB" dirty="0"/>
          </a:p>
        </p:txBody>
      </p:sp>
      <p:sp>
        <p:nvSpPr>
          <p:cNvPr id="3" name="Content Placeholder 2"/>
          <p:cNvSpPr>
            <a:spLocks noGrp="1"/>
          </p:cNvSpPr>
          <p:nvPr>
            <p:ph idx="1"/>
          </p:nvPr>
        </p:nvSpPr>
        <p:spPr>
          <a:xfrm>
            <a:off x="251520" y="908720"/>
            <a:ext cx="8640960" cy="4608512"/>
          </a:xfrm>
        </p:spPr>
        <p:txBody>
          <a:bodyPr>
            <a:noAutofit/>
          </a:bodyPr>
          <a:lstStyle/>
          <a:p>
            <a:pPr marL="0" indent="0">
              <a:buNone/>
            </a:pPr>
            <a:r>
              <a:rPr lang="en-US" sz="1600" dirty="0" smtClean="0"/>
              <a:t>I hope you enjoyed writing your animal poems last week – I’d love to see them one day so keep them safe!</a:t>
            </a:r>
          </a:p>
          <a:p>
            <a:pPr marL="0" indent="0">
              <a:buNone/>
            </a:pPr>
            <a:endParaRPr lang="en-US" sz="1600" dirty="0"/>
          </a:p>
          <a:p>
            <a:pPr marL="0" indent="0">
              <a:buNone/>
            </a:pPr>
            <a:r>
              <a:rPr lang="en-US" sz="1600" dirty="0" smtClean="0"/>
              <a:t>Your English work this week is about comparative and superlative words and about the four different types of sentences. </a:t>
            </a:r>
            <a:r>
              <a:rPr lang="en-US" sz="1600" dirty="0" err="1" smtClean="0"/>
              <a:t>Maths</a:t>
            </a:r>
            <a:r>
              <a:rPr lang="en-US" sz="1600" dirty="0" smtClean="0"/>
              <a:t> continues with three lessons about Addition and Subtraction with some extra bits from the BBC Bitesize Home Learning Pages. The last activity is Science this week with the opportunity to do an experiment at home if you are able to get your hands on a few seeds.</a:t>
            </a:r>
          </a:p>
          <a:p>
            <a:pPr marL="0" indent="0">
              <a:buNone/>
            </a:pPr>
            <a:endParaRPr lang="en-US" sz="1600" dirty="0"/>
          </a:p>
          <a:p>
            <a:pPr marL="0" indent="0">
              <a:buNone/>
            </a:pPr>
            <a:r>
              <a:rPr lang="en-US" sz="1600" dirty="0" smtClean="0"/>
              <a:t>You should still be reading everyday, </a:t>
            </a:r>
            <a:r>
              <a:rPr lang="en-US" sz="1600" dirty="0" err="1" smtClean="0"/>
              <a:t>practising</a:t>
            </a:r>
            <a:r>
              <a:rPr lang="en-US" sz="1600" dirty="0" smtClean="0"/>
              <a:t> your </a:t>
            </a:r>
            <a:br>
              <a:rPr lang="en-US" sz="1600" dirty="0" smtClean="0"/>
            </a:br>
            <a:r>
              <a:rPr lang="en-US" sz="1600" dirty="0" smtClean="0"/>
              <a:t>Phonics and Tricky Words with </a:t>
            </a:r>
            <a:r>
              <a:rPr lang="en-US" sz="1600" dirty="0" smtClean="0">
                <a:hlinkClick r:id="rId2"/>
              </a:rPr>
              <a:t>www.phonicsplay.co.uk</a:t>
            </a:r>
            <a:r>
              <a:rPr lang="en-US" sz="1600" dirty="0" smtClean="0"/>
              <a:t>   </a:t>
            </a:r>
            <a:br>
              <a:rPr lang="en-US" sz="1600" dirty="0" smtClean="0"/>
            </a:br>
            <a:r>
              <a:rPr lang="en-US" sz="1600" dirty="0" smtClean="0"/>
              <a:t>(unless you are </a:t>
            </a:r>
            <a:r>
              <a:rPr lang="en-US" sz="1600" dirty="0" err="1" smtClean="0"/>
              <a:t>Mrs</a:t>
            </a:r>
            <a:r>
              <a:rPr lang="en-US" sz="1600" dirty="0" smtClean="0"/>
              <a:t> Smith’s Phonics Group, in which </a:t>
            </a:r>
            <a:br>
              <a:rPr lang="en-US" sz="1600" dirty="0" smtClean="0"/>
            </a:br>
            <a:r>
              <a:rPr lang="en-US" sz="1600" dirty="0" smtClean="0"/>
              <a:t>case please see the attached </a:t>
            </a:r>
            <a:r>
              <a:rPr lang="en-US" sz="1600" dirty="0" err="1" smtClean="0"/>
              <a:t>Powerpoint</a:t>
            </a:r>
            <a:r>
              <a:rPr lang="en-US" sz="1600" dirty="0" smtClean="0"/>
              <a:t> from </a:t>
            </a:r>
            <a:br>
              <a:rPr lang="en-US" sz="1600" dirty="0" smtClean="0"/>
            </a:br>
            <a:r>
              <a:rPr lang="en-US" sz="1600" dirty="0" err="1" smtClean="0"/>
              <a:t>Mrs</a:t>
            </a:r>
            <a:r>
              <a:rPr lang="en-US" sz="1600" dirty="0" smtClean="0"/>
              <a:t> Smith) and writing regularly in your writing </a:t>
            </a:r>
            <a:br>
              <a:rPr lang="en-US" sz="1600" dirty="0" smtClean="0"/>
            </a:br>
            <a:r>
              <a:rPr lang="en-US" sz="1600" dirty="0" smtClean="0"/>
              <a:t>journal/diary. How’s your handwriting looking?</a:t>
            </a:r>
            <a:br>
              <a:rPr lang="en-US" sz="1600" dirty="0" smtClean="0"/>
            </a:br>
            <a:r>
              <a:rPr lang="en-US" sz="1600" dirty="0" smtClean="0"/>
              <a:t>I hope you are always remembering to make your </a:t>
            </a:r>
            <a:br>
              <a:rPr lang="en-US" sz="1600" dirty="0" smtClean="0"/>
            </a:br>
            <a:r>
              <a:rPr lang="en-US" sz="1600" dirty="0" smtClean="0"/>
              <a:t>letters sit on the lines and using the lead in and lead</a:t>
            </a:r>
            <a:br>
              <a:rPr lang="en-US" sz="1600" dirty="0" smtClean="0"/>
            </a:br>
            <a:r>
              <a:rPr lang="en-US" sz="1600" dirty="0" smtClean="0"/>
              <a:t>out strokes that we use at school.  Maybe some </a:t>
            </a:r>
            <a:br>
              <a:rPr lang="en-US" sz="1600" dirty="0" smtClean="0"/>
            </a:br>
            <a:r>
              <a:rPr lang="en-US" sz="1600" dirty="0" smtClean="0"/>
              <a:t>of you have started making your letters join!</a:t>
            </a:r>
            <a:endParaRPr lang="en-US" sz="1600" dirty="0"/>
          </a:p>
          <a:p>
            <a:pPr marL="0" indent="0">
              <a:buNone/>
            </a:pPr>
            <a:endParaRPr lang="en-US" sz="1600" dirty="0"/>
          </a:p>
          <a:p>
            <a:pPr marL="0" indent="0">
              <a:buNone/>
            </a:pPr>
            <a:r>
              <a:rPr lang="en-US" sz="1600" dirty="0" smtClean="0"/>
              <a:t>Have a good week!</a:t>
            </a:r>
          </a:p>
          <a:p>
            <a:pPr marL="0" indent="0">
              <a:buNone/>
            </a:pPr>
            <a:r>
              <a:rPr lang="en-US" sz="1600" dirty="0" smtClean="0"/>
              <a:t>Love from </a:t>
            </a:r>
            <a:r>
              <a:rPr lang="en-US" sz="1600" dirty="0" err="1" smtClean="0"/>
              <a:t>Mrs</a:t>
            </a:r>
            <a:r>
              <a:rPr lang="en-US" sz="1600" dirty="0" smtClean="0"/>
              <a:t> Child</a:t>
            </a:r>
          </a:p>
          <a:p>
            <a:pPr marL="0" indent="0">
              <a:buNone/>
            </a:pPr>
            <a:r>
              <a:rPr lang="en-US" sz="1600" dirty="0" smtClean="0"/>
              <a:t>xxx</a:t>
            </a:r>
          </a:p>
          <a:p>
            <a:pPr marL="0" indent="0">
              <a:buNone/>
            </a:pPr>
            <a:endParaRPr lang="en-US" sz="2400" dirty="0"/>
          </a:p>
          <a:p>
            <a:pPr marL="0" indent="0">
              <a:buNone/>
            </a:pPr>
            <a:endParaRPr lang="en-US" sz="2400" dirty="0" smtClean="0"/>
          </a:p>
          <a:p>
            <a:pPr marL="0" indent="0">
              <a:buNone/>
            </a:pPr>
            <a:endParaRPr lang="en-US" sz="2400" dirty="0" smtClean="0"/>
          </a:p>
          <a:p>
            <a:pPr marL="0" indent="0">
              <a:buNone/>
            </a:pPr>
            <a:endParaRPr lang="en-US" sz="2400" dirty="0"/>
          </a:p>
          <a:p>
            <a:pPr marL="0" indent="0">
              <a:buNone/>
            </a:pPr>
            <a:endParaRPr lang="en-US" sz="2400" dirty="0" smtClean="0"/>
          </a:p>
          <a:p>
            <a:pPr marL="0" indent="0">
              <a:buNone/>
            </a:pPr>
            <a:endParaRPr lang="en-US" sz="2000" dirty="0"/>
          </a:p>
          <a:p>
            <a:pPr marL="0" indent="0">
              <a:buNone/>
            </a:pPr>
            <a:endParaRPr lang="en-US" sz="2200" dirty="0"/>
          </a:p>
        </p:txBody>
      </p:sp>
      <p:pic>
        <p:nvPicPr>
          <p:cNvPr id="1945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728" r="1648" b="3769"/>
          <a:stretch/>
        </p:blipFill>
        <p:spPr bwMode="auto">
          <a:xfrm>
            <a:off x="4946776" y="3501008"/>
            <a:ext cx="3969637" cy="3159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823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1</a:t>
            </a:r>
            <a:endParaRPr lang="en-GB" u="sng" dirty="0"/>
          </a:p>
        </p:txBody>
      </p:sp>
      <p:sp>
        <p:nvSpPr>
          <p:cNvPr id="3" name="Content Placeholder 2"/>
          <p:cNvSpPr>
            <a:spLocks noGrp="1"/>
          </p:cNvSpPr>
          <p:nvPr>
            <p:ph idx="1"/>
          </p:nvPr>
        </p:nvSpPr>
        <p:spPr>
          <a:xfrm>
            <a:off x="107504" y="759956"/>
            <a:ext cx="8780177" cy="5507633"/>
          </a:xfrm>
        </p:spPr>
        <p:txBody>
          <a:bodyPr>
            <a:noAutofit/>
          </a:bodyPr>
          <a:lstStyle/>
          <a:p>
            <a:pPr marL="0" indent="0" algn="ctr">
              <a:buNone/>
            </a:pPr>
            <a:r>
              <a:rPr lang="en-GB" sz="2800" dirty="0" smtClean="0">
                <a:latin typeface="Comic Sans MS" panose="030F0702030302020204" pitchFamily="66" charset="0"/>
              </a:rPr>
              <a:t>This lesson is about adding the suffixes </a:t>
            </a:r>
            <a:br>
              <a:rPr lang="en-GB" sz="2800" dirty="0" smtClean="0">
                <a:latin typeface="Comic Sans MS" panose="030F0702030302020204" pitchFamily="66" charset="0"/>
              </a:rPr>
            </a:br>
            <a:r>
              <a:rPr lang="en-GB" sz="2800" dirty="0" smtClean="0">
                <a:latin typeface="Comic Sans MS" panose="030F0702030302020204" pitchFamily="66" charset="0"/>
              </a:rPr>
              <a:t>–</a:t>
            </a:r>
            <a:r>
              <a:rPr lang="en-GB" sz="2800" b="1" u="sng" dirty="0" err="1" smtClean="0">
                <a:latin typeface="Comic Sans MS" panose="030F0702030302020204" pitchFamily="66" charset="0"/>
              </a:rPr>
              <a:t>er</a:t>
            </a:r>
            <a:r>
              <a:rPr lang="en-GB" sz="2800" dirty="0" smtClean="0">
                <a:latin typeface="Comic Sans MS" panose="030F0702030302020204" pitchFamily="66" charset="0"/>
              </a:rPr>
              <a:t> and –</a:t>
            </a:r>
            <a:r>
              <a:rPr lang="en-GB" sz="2800" b="1" u="sng" dirty="0" err="1" smtClean="0">
                <a:latin typeface="Comic Sans MS" panose="030F0702030302020204" pitchFamily="66" charset="0"/>
              </a:rPr>
              <a:t>est</a:t>
            </a:r>
            <a:r>
              <a:rPr lang="en-GB" sz="2800" dirty="0" smtClean="0">
                <a:latin typeface="Comic Sans MS" panose="030F0702030302020204" pitchFamily="66" charset="0"/>
              </a:rPr>
              <a:t> to make </a:t>
            </a:r>
            <a:br>
              <a:rPr lang="en-GB" sz="2800" dirty="0" smtClean="0">
                <a:latin typeface="Comic Sans MS" panose="030F0702030302020204" pitchFamily="66" charset="0"/>
              </a:rPr>
            </a:br>
            <a:r>
              <a:rPr lang="en-GB" sz="2800" dirty="0" smtClean="0">
                <a:latin typeface="Comic Sans MS" panose="030F0702030302020204" pitchFamily="66" charset="0"/>
              </a:rPr>
              <a:t>comparative and superlative adjectives.</a:t>
            </a:r>
          </a:p>
          <a:p>
            <a:pPr marL="0" indent="0">
              <a:buNone/>
            </a:pPr>
            <a:endParaRPr lang="en-GB" dirty="0"/>
          </a:p>
          <a:p>
            <a:pPr marL="0" indent="0">
              <a:buNone/>
            </a:pPr>
            <a:endParaRPr lang="en-GB" dirty="0"/>
          </a:p>
        </p:txBody>
      </p:sp>
      <p:pic>
        <p:nvPicPr>
          <p:cNvPr id="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6191" y="2289641"/>
            <a:ext cx="2339752" cy="2112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8432" y="2742216"/>
            <a:ext cx="1296144" cy="10898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56221" y="3060480"/>
            <a:ext cx="745991" cy="4532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2497" y="4581128"/>
            <a:ext cx="9424375" cy="2123658"/>
          </a:xfrm>
          <a:prstGeom prst="rect">
            <a:avLst/>
          </a:prstGeom>
          <a:noFill/>
        </p:spPr>
        <p:txBody>
          <a:bodyPr wrap="none" rtlCol="0">
            <a:spAutoFit/>
          </a:bodyPr>
          <a:lstStyle/>
          <a:p>
            <a:r>
              <a:rPr lang="en-GB" sz="4400" dirty="0" smtClean="0">
                <a:latin typeface="Comic Sans MS" panose="030F0702030302020204" pitchFamily="66" charset="0"/>
              </a:rPr>
              <a:t>The mouse is </a:t>
            </a:r>
            <a:r>
              <a:rPr lang="en-GB" sz="4400" b="1" dirty="0" smtClean="0">
                <a:solidFill>
                  <a:srgbClr val="FF0000"/>
                </a:solidFill>
                <a:latin typeface="Comic Sans MS" panose="030F0702030302020204" pitchFamily="66" charset="0"/>
              </a:rPr>
              <a:t>small</a:t>
            </a:r>
            <a:r>
              <a:rPr lang="en-GB" sz="4400" dirty="0" smtClean="0">
                <a:latin typeface="Comic Sans MS" panose="030F0702030302020204" pitchFamily="66" charset="0"/>
              </a:rPr>
              <a:t>.</a:t>
            </a:r>
          </a:p>
          <a:p>
            <a:r>
              <a:rPr lang="en-GB" sz="4400" dirty="0" smtClean="0">
                <a:latin typeface="Comic Sans MS" panose="030F0702030302020204" pitchFamily="66" charset="0"/>
              </a:rPr>
              <a:t>The bee is </a:t>
            </a:r>
            <a:r>
              <a:rPr lang="en-GB" sz="4400" b="1" dirty="0" smtClean="0">
                <a:solidFill>
                  <a:srgbClr val="FF0000"/>
                </a:solidFill>
                <a:latin typeface="Comic Sans MS" panose="030F0702030302020204" pitchFamily="66" charset="0"/>
              </a:rPr>
              <a:t>small</a:t>
            </a:r>
            <a:r>
              <a:rPr lang="en-GB" sz="4400" b="1" u="sng" dirty="0" smtClean="0">
                <a:latin typeface="Comic Sans MS" panose="030F0702030302020204" pitchFamily="66" charset="0"/>
              </a:rPr>
              <a:t>er</a:t>
            </a:r>
            <a:r>
              <a:rPr lang="en-GB" sz="4400" dirty="0" smtClean="0">
                <a:latin typeface="Comic Sans MS" panose="030F0702030302020204" pitchFamily="66" charset="0"/>
              </a:rPr>
              <a:t> than the mouse.</a:t>
            </a:r>
          </a:p>
          <a:p>
            <a:r>
              <a:rPr lang="en-GB" sz="4400" dirty="0" smtClean="0">
                <a:latin typeface="Comic Sans MS" panose="030F0702030302020204" pitchFamily="66" charset="0"/>
              </a:rPr>
              <a:t>The ant is the </a:t>
            </a:r>
            <a:r>
              <a:rPr lang="en-GB" sz="4400" b="1" dirty="0" smtClean="0">
                <a:solidFill>
                  <a:srgbClr val="FF0000"/>
                </a:solidFill>
                <a:latin typeface="Comic Sans MS" panose="030F0702030302020204" pitchFamily="66" charset="0"/>
              </a:rPr>
              <a:t>small</a:t>
            </a:r>
            <a:r>
              <a:rPr lang="en-GB" sz="4400" b="1" u="sng" dirty="0" smtClean="0">
                <a:latin typeface="Comic Sans MS" panose="030F0702030302020204" pitchFamily="66" charset="0"/>
              </a:rPr>
              <a:t>est</a:t>
            </a:r>
            <a:r>
              <a:rPr lang="en-GB" sz="4400" dirty="0" smtClean="0">
                <a:latin typeface="Comic Sans MS" panose="030F0702030302020204" pitchFamily="66" charset="0"/>
              </a:rPr>
              <a:t>.</a:t>
            </a:r>
            <a:endParaRPr lang="en-GB" sz="4400" dirty="0">
              <a:latin typeface="Comic Sans MS" panose="030F0702030302020204" pitchFamily="66" charset="0"/>
            </a:endParaRPr>
          </a:p>
        </p:txBody>
      </p:sp>
      <p:sp>
        <p:nvSpPr>
          <p:cNvPr id="11" name="TextBox 10"/>
          <p:cNvSpPr txBox="1"/>
          <p:nvPr/>
        </p:nvSpPr>
        <p:spPr>
          <a:xfrm>
            <a:off x="4644008" y="2302102"/>
            <a:ext cx="574196" cy="369332"/>
          </a:xfrm>
          <a:prstGeom prst="rect">
            <a:avLst/>
          </a:prstGeom>
          <a:noFill/>
        </p:spPr>
        <p:txBody>
          <a:bodyPr wrap="none" rtlCol="0">
            <a:spAutoFit/>
          </a:bodyPr>
          <a:lstStyle/>
          <a:p>
            <a:r>
              <a:rPr lang="en-GB" dirty="0" smtClean="0">
                <a:latin typeface="Comic Sans MS" panose="030F0702030302020204" pitchFamily="66" charset="0"/>
              </a:rPr>
              <a:t>bee</a:t>
            </a:r>
            <a:endParaRPr lang="en-GB" dirty="0">
              <a:latin typeface="Comic Sans MS" panose="030F0702030302020204" pitchFamily="66" charset="0"/>
            </a:endParaRPr>
          </a:p>
        </p:txBody>
      </p:sp>
      <p:sp>
        <p:nvSpPr>
          <p:cNvPr id="12" name="TextBox 11"/>
          <p:cNvSpPr txBox="1"/>
          <p:nvPr/>
        </p:nvSpPr>
        <p:spPr>
          <a:xfrm>
            <a:off x="6508330" y="2474307"/>
            <a:ext cx="532518" cy="369332"/>
          </a:xfrm>
          <a:prstGeom prst="rect">
            <a:avLst/>
          </a:prstGeom>
          <a:noFill/>
        </p:spPr>
        <p:txBody>
          <a:bodyPr wrap="none" rtlCol="0">
            <a:spAutoFit/>
          </a:bodyPr>
          <a:lstStyle/>
          <a:p>
            <a:r>
              <a:rPr lang="en-GB" dirty="0" smtClean="0">
                <a:latin typeface="Comic Sans MS" panose="030F0702030302020204" pitchFamily="66" charset="0"/>
              </a:rPr>
              <a:t>ant</a:t>
            </a:r>
            <a:endParaRPr lang="en-GB" dirty="0">
              <a:latin typeface="Comic Sans MS" panose="030F0702030302020204" pitchFamily="66" charset="0"/>
            </a:endParaRPr>
          </a:p>
        </p:txBody>
      </p:sp>
      <p:sp>
        <p:nvSpPr>
          <p:cNvPr id="13" name="TextBox 12"/>
          <p:cNvSpPr txBox="1"/>
          <p:nvPr/>
        </p:nvSpPr>
        <p:spPr>
          <a:xfrm>
            <a:off x="1882572" y="2289641"/>
            <a:ext cx="845103" cy="369332"/>
          </a:xfrm>
          <a:prstGeom prst="rect">
            <a:avLst/>
          </a:prstGeom>
          <a:noFill/>
        </p:spPr>
        <p:txBody>
          <a:bodyPr wrap="none" rtlCol="0">
            <a:spAutoFit/>
          </a:bodyPr>
          <a:lstStyle/>
          <a:p>
            <a:r>
              <a:rPr lang="en-GB" dirty="0" smtClean="0">
                <a:latin typeface="Comic Sans MS" panose="030F0702030302020204" pitchFamily="66" charset="0"/>
              </a:rPr>
              <a:t>mouse</a:t>
            </a:r>
            <a:endParaRPr lang="en-GB" dirty="0">
              <a:latin typeface="Comic Sans MS" panose="030F0702030302020204" pitchFamily="66" charset="0"/>
            </a:endParaRPr>
          </a:p>
        </p:txBody>
      </p:sp>
    </p:spTree>
    <p:extLst>
      <p:ext uri="{BB962C8B-B14F-4D97-AF65-F5344CB8AC3E}">
        <p14:creationId xmlns:p14="http://schemas.microsoft.com/office/powerpoint/2010/main" val="40461480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412776"/>
            <a:ext cx="4675206" cy="384867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333855" y="520955"/>
            <a:ext cx="3779912" cy="5940088"/>
          </a:xfrm>
          <a:prstGeom prst="rect">
            <a:avLst/>
          </a:prstGeom>
          <a:noFill/>
        </p:spPr>
        <p:txBody>
          <a:bodyPr wrap="square" rtlCol="0">
            <a:spAutoFit/>
          </a:bodyPr>
          <a:lstStyle/>
          <a:p>
            <a:r>
              <a:rPr lang="en-GB" sz="2000" dirty="0" smtClean="0">
                <a:latin typeface="Comic Sans MS" panose="030F0702030302020204" pitchFamily="66" charset="0"/>
              </a:rPr>
              <a:t>In this example </a:t>
            </a:r>
            <a:r>
              <a:rPr lang="en-GB" sz="2000" b="1" dirty="0" smtClean="0">
                <a:solidFill>
                  <a:srgbClr val="FF0000"/>
                </a:solidFill>
                <a:latin typeface="Comic Sans MS" panose="030F0702030302020204" pitchFamily="66" charset="0"/>
              </a:rPr>
              <a:t>small </a:t>
            </a:r>
            <a:r>
              <a:rPr lang="en-GB" sz="2000" dirty="0" smtClean="0">
                <a:latin typeface="Comic Sans MS" panose="030F0702030302020204" pitchFamily="66" charset="0"/>
              </a:rPr>
              <a:t>is the </a:t>
            </a:r>
            <a:r>
              <a:rPr lang="en-GB" sz="2000" u="sng" dirty="0" smtClean="0">
                <a:latin typeface="Comic Sans MS" panose="030F0702030302020204" pitchFamily="66" charset="0"/>
              </a:rPr>
              <a:t>adjective</a:t>
            </a:r>
            <a:r>
              <a:rPr lang="en-GB" sz="2000" dirty="0" smtClean="0">
                <a:latin typeface="Comic Sans MS" panose="030F0702030302020204" pitchFamily="66" charset="0"/>
              </a:rPr>
              <a:t> and also the </a:t>
            </a:r>
            <a:r>
              <a:rPr lang="en-GB" sz="2000" u="sng" dirty="0" smtClean="0">
                <a:latin typeface="Comic Sans MS" panose="030F0702030302020204" pitchFamily="66" charset="0"/>
              </a:rPr>
              <a:t>root word</a:t>
            </a:r>
            <a:r>
              <a:rPr lang="en-GB" sz="2000" dirty="0" smtClean="0">
                <a:latin typeface="Comic Sans MS" panose="030F0702030302020204" pitchFamily="66" charset="0"/>
              </a:rPr>
              <a:t>.</a:t>
            </a:r>
          </a:p>
          <a:p>
            <a:endParaRPr lang="en-GB" sz="2000" dirty="0">
              <a:latin typeface="Comic Sans MS" panose="030F0702030302020204" pitchFamily="66" charset="0"/>
            </a:endParaRPr>
          </a:p>
          <a:p>
            <a:r>
              <a:rPr lang="en-GB" sz="2000" b="1" dirty="0" smtClean="0">
                <a:solidFill>
                  <a:srgbClr val="FF0000"/>
                </a:solidFill>
                <a:latin typeface="Comic Sans MS" panose="030F0702030302020204" pitchFamily="66" charset="0"/>
              </a:rPr>
              <a:t>Small</a:t>
            </a:r>
            <a:r>
              <a:rPr lang="en-GB" sz="2000" b="1" dirty="0" smtClean="0">
                <a:latin typeface="Comic Sans MS" panose="030F0702030302020204" pitchFamily="66" charset="0"/>
              </a:rPr>
              <a:t>er</a:t>
            </a:r>
            <a:r>
              <a:rPr lang="en-GB" sz="2000" dirty="0" smtClean="0">
                <a:latin typeface="Comic Sans MS" panose="030F0702030302020204" pitchFamily="66" charset="0"/>
              </a:rPr>
              <a:t> is the </a:t>
            </a:r>
            <a:r>
              <a:rPr lang="en-GB" sz="2000" u="sng" dirty="0" smtClean="0">
                <a:latin typeface="Comic Sans MS" panose="030F0702030302020204" pitchFamily="66" charset="0"/>
              </a:rPr>
              <a:t>comparative</a:t>
            </a:r>
            <a:r>
              <a:rPr lang="en-GB" sz="2000" dirty="0" smtClean="0">
                <a:latin typeface="Comic Sans MS" panose="030F0702030302020204" pitchFamily="66" charset="0"/>
              </a:rPr>
              <a:t>. </a:t>
            </a:r>
            <a:br>
              <a:rPr lang="en-GB" sz="2000" dirty="0" smtClean="0">
                <a:latin typeface="Comic Sans MS" panose="030F0702030302020204" pitchFamily="66" charset="0"/>
              </a:rPr>
            </a:br>
            <a:r>
              <a:rPr lang="en-GB" sz="2000" dirty="0" smtClean="0">
                <a:latin typeface="Comic Sans MS" panose="030F0702030302020204" pitchFamily="66" charset="0"/>
              </a:rPr>
              <a:t>The comparative compares two things to each other. The comparative is made by adding the suffix –</a:t>
            </a:r>
            <a:r>
              <a:rPr lang="en-GB" sz="2000" dirty="0" err="1" smtClean="0">
                <a:latin typeface="Comic Sans MS" panose="030F0702030302020204" pitchFamily="66" charset="0"/>
              </a:rPr>
              <a:t>er</a:t>
            </a:r>
            <a:r>
              <a:rPr lang="en-GB" sz="2000" dirty="0" smtClean="0">
                <a:latin typeface="Comic Sans MS" panose="030F0702030302020204" pitchFamily="66" charset="0"/>
              </a:rPr>
              <a:t> to the root word.</a:t>
            </a:r>
          </a:p>
          <a:p>
            <a:endParaRPr lang="en-GB" sz="2000" dirty="0">
              <a:latin typeface="Comic Sans MS" panose="030F0702030302020204" pitchFamily="66" charset="0"/>
            </a:endParaRPr>
          </a:p>
          <a:p>
            <a:r>
              <a:rPr lang="en-GB" sz="2000" b="1" dirty="0" smtClean="0">
                <a:solidFill>
                  <a:srgbClr val="FF0000"/>
                </a:solidFill>
                <a:latin typeface="Comic Sans MS" panose="030F0702030302020204" pitchFamily="66" charset="0"/>
              </a:rPr>
              <a:t>Small</a:t>
            </a:r>
            <a:r>
              <a:rPr lang="en-GB" sz="2000" b="1" dirty="0" smtClean="0">
                <a:latin typeface="Comic Sans MS" panose="030F0702030302020204" pitchFamily="66" charset="0"/>
              </a:rPr>
              <a:t>est</a:t>
            </a:r>
            <a:r>
              <a:rPr lang="en-GB" sz="2000" dirty="0" smtClean="0">
                <a:latin typeface="Comic Sans MS" panose="030F0702030302020204" pitchFamily="66" charset="0"/>
              </a:rPr>
              <a:t> is the </a:t>
            </a:r>
            <a:r>
              <a:rPr lang="en-GB" sz="2000" u="sng" dirty="0" smtClean="0">
                <a:latin typeface="Comic Sans MS" panose="030F0702030302020204" pitchFamily="66" charset="0"/>
              </a:rPr>
              <a:t>superlative</a:t>
            </a:r>
            <a:r>
              <a:rPr lang="en-GB" sz="2000" dirty="0" smtClean="0">
                <a:latin typeface="Comic Sans MS" panose="030F0702030302020204" pitchFamily="66" charset="0"/>
              </a:rPr>
              <a:t>.</a:t>
            </a:r>
          </a:p>
          <a:p>
            <a:r>
              <a:rPr lang="en-GB" sz="2000" dirty="0" smtClean="0">
                <a:latin typeface="Comic Sans MS" panose="030F0702030302020204" pitchFamily="66" charset="0"/>
              </a:rPr>
              <a:t>The superlative compares a thing to all the others in the group to find the best (or </a:t>
            </a:r>
            <a:r>
              <a:rPr lang="en-GB" sz="2000" i="1" dirty="0" smtClean="0">
                <a:latin typeface="Comic Sans MS" panose="030F0702030302020204" pitchFamily="66" charset="0"/>
              </a:rPr>
              <a:t>most super</a:t>
            </a:r>
            <a:r>
              <a:rPr lang="en-GB" sz="2000" dirty="0" smtClean="0">
                <a:latin typeface="Comic Sans MS" panose="030F0702030302020204" pitchFamily="66" charset="0"/>
              </a:rPr>
              <a:t>). </a:t>
            </a:r>
          </a:p>
          <a:p>
            <a:r>
              <a:rPr lang="en-GB" sz="2000" dirty="0" smtClean="0">
                <a:latin typeface="Comic Sans MS" panose="030F0702030302020204" pitchFamily="66" charset="0"/>
              </a:rPr>
              <a:t>The superlative is made by adding the suffix –</a:t>
            </a:r>
            <a:r>
              <a:rPr lang="en-GB" sz="2000" dirty="0" err="1" smtClean="0">
                <a:latin typeface="Comic Sans MS" panose="030F0702030302020204" pitchFamily="66" charset="0"/>
              </a:rPr>
              <a:t>est</a:t>
            </a:r>
            <a:r>
              <a:rPr lang="en-GB" sz="2000" dirty="0" smtClean="0">
                <a:latin typeface="Comic Sans MS" panose="030F0702030302020204" pitchFamily="66" charset="0"/>
              </a:rPr>
              <a:t> to the root word.</a:t>
            </a:r>
            <a:endParaRPr lang="en-GB" sz="2000" dirty="0">
              <a:latin typeface="Comic Sans MS" panose="030F0702030302020204" pitchFamily="66" charset="0"/>
            </a:endParaRPr>
          </a:p>
        </p:txBody>
      </p:sp>
    </p:spTree>
    <p:extLst>
      <p:ext uri="{BB962C8B-B14F-4D97-AF65-F5344CB8AC3E}">
        <p14:creationId xmlns:p14="http://schemas.microsoft.com/office/powerpoint/2010/main" val="3318370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908720"/>
            <a:ext cx="8229600" cy="1143000"/>
          </a:xfrm>
        </p:spPr>
        <p:txBody>
          <a:bodyPr>
            <a:noAutofit/>
          </a:bodyPr>
          <a:lstStyle/>
          <a:p>
            <a:pPr algn="l"/>
            <a:r>
              <a:rPr lang="en-GB" sz="2000" dirty="0" smtClean="0">
                <a:latin typeface="Comic Sans MS" panose="030F0702030302020204" pitchFamily="66" charset="0"/>
              </a:rPr>
              <a:t>Look at the following groups of three pictures. </a:t>
            </a:r>
            <a:br>
              <a:rPr lang="en-GB" sz="2000" dirty="0" smtClean="0">
                <a:latin typeface="Comic Sans MS" panose="030F0702030302020204" pitchFamily="66" charset="0"/>
              </a:rPr>
            </a:br>
            <a:r>
              <a:rPr lang="en-GB" sz="2000" dirty="0" smtClean="0">
                <a:latin typeface="Comic Sans MS" panose="030F0702030302020204" pitchFamily="66" charset="0"/>
              </a:rPr>
              <a:t>Each time the first sentence is given with the root word that you need to use. </a:t>
            </a:r>
            <a:br>
              <a:rPr lang="en-GB" sz="2000" dirty="0" smtClean="0">
                <a:latin typeface="Comic Sans MS" panose="030F0702030302020204" pitchFamily="66" charset="0"/>
              </a:rPr>
            </a:br>
            <a:r>
              <a:rPr lang="en-GB" sz="2000" dirty="0" smtClean="0">
                <a:latin typeface="Comic Sans MS" panose="030F0702030302020204" pitchFamily="66" charset="0"/>
              </a:rPr>
              <a:t>Copy this sentence and then write two further sentences of your own, one with a comparative adjective (adding –</a:t>
            </a:r>
            <a:r>
              <a:rPr lang="en-GB" sz="2000" dirty="0" err="1" smtClean="0">
                <a:latin typeface="Comic Sans MS" panose="030F0702030302020204" pitchFamily="66" charset="0"/>
              </a:rPr>
              <a:t>er</a:t>
            </a:r>
            <a:r>
              <a:rPr lang="en-GB" sz="2000" dirty="0" smtClean="0">
                <a:latin typeface="Comic Sans MS" panose="030F0702030302020204" pitchFamily="66" charset="0"/>
              </a:rPr>
              <a:t> to the root word) and one with a superlative adjective (adding –</a:t>
            </a:r>
            <a:r>
              <a:rPr lang="en-GB" sz="2000" dirty="0" err="1" smtClean="0">
                <a:latin typeface="Comic Sans MS" panose="030F0702030302020204" pitchFamily="66" charset="0"/>
              </a:rPr>
              <a:t>est</a:t>
            </a:r>
            <a:r>
              <a:rPr lang="en-GB" sz="2000" dirty="0" smtClean="0">
                <a:latin typeface="Comic Sans MS" panose="030F0702030302020204" pitchFamily="66" charset="0"/>
              </a:rPr>
              <a:t> to the root word).</a:t>
            </a:r>
            <a:br>
              <a:rPr lang="en-GB" sz="2000" dirty="0" smtClean="0">
                <a:latin typeface="Comic Sans MS" panose="030F0702030302020204" pitchFamily="66" charset="0"/>
              </a:rPr>
            </a:br>
            <a:r>
              <a:rPr lang="en-GB" sz="2000" dirty="0">
                <a:latin typeface="Comic Sans MS" panose="030F0702030302020204" pitchFamily="66" charset="0"/>
              </a:rPr>
              <a:t/>
            </a:r>
            <a:br>
              <a:rPr lang="en-GB" sz="2000" dirty="0">
                <a:latin typeface="Comic Sans MS" panose="030F0702030302020204" pitchFamily="66" charset="0"/>
              </a:rPr>
            </a:br>
            <a:r>
              <a:rPr lang="en-GB" sz="2400" dirty="0" smtClean="0">
                <a:latin typeface="Comic Sans MS" panose="030F0702030302020204" pitchFamily="66" charset="0"/>
              </a:rPr>
              <a:t>For example:</a:t>
            </a:r>
            <a:endParaRPr lang="en-GB" sz="2400" dirty="0">
              <a:latin typeface="Comic Sans MS" panose="030F0702030302020204" pitchFamily="66" charset="0"/>
            </a:endParaRPr>
          </a:p>
        </p:txBody>
      </p:sp>
      <p:sp>
        <p:nvSpPr>
          <p:cNvPr id="6" name="TextBox 5"/>
          <p:cNvSpPr txBox="1"/>
          <p:nvPr/>
        </p:nvSpPr>
        <p:spPr>
          <a:xfrm>
            <a:off x="2032019" y="2666930"/>
            <a:ext cx="598241" cy="369332"/>
          </a:xfrm>
          <a:prstGeom prst="rect">
            <a:avLst/>
          </a:prstGeom>
          <a:noFill/>
        </p:spPr>
        <p:txBody>
          <a:bodyPr wrap="none" rtlCol="0">
            <a:spAutoFit/>
          </a:bodyPr>
          <a:lstStyle/>
          <a:p>
            <a:r>
              <a:rPr lang="en-GB" dirty="0" smtClean="0">
                <a:latin typeface="Comic Sans MS" panose="030F0702030302020204" pitchFamily="66" charset="0"/>
              </a:rPr>
              <a:t>rain</a:t>
            </a:r>
            <a:endParaRPr lang="en-GB" dirty="0">
              <a:latin typeface="Comic Sans MS" panose="030F0702030302020204" pitchFamily="66" charset="0"/>
            </a:endParaRPr>
          </a:p>
        </p:txBody>
      </p:sp>
      <p:sp>
        <p:nvSpPr>
          <p:cNvPr id="7" name="TextBox 6"/>
          <p:cNvSpPr txBox="1"/>
          <p:nvPr/>
        </p:nvSpPr>
        <p:spPr>
          <a:xfrm>
            <a:off x="4256793" y="2864136"/>
            <a:ext cx="721672" cy="369332"/>
          </a:xfrm>
          <a:prstGeom prst="rect">
            <a:avLst/>
          </a:prstGeom>
          <a:noFill/>
        </p:spPr>
        <p:txBody>
          <a:bodyPr wrap="none" rtlCol="0">
            <a:spAutoFit/>
          </a:bodyPr>
          <a:lstStyle/>
          <a:p>
            <a:r>
              <a:rPr lang="en-GB" dirty="0" smtClean="0">
                <a:latin typeface="Comic Sans MS" panose="030F0702030302020204" pitchFamily="66" charset="0"/>
              </a:rPr>
              <a:t>sleet</a:t>
            </a:r>
            <a:endParaRPr lang="en-GB" dirty="0">
              <a:latin typeface="Comic Sans MS" panose="030F0702030302020204" pitchFamily="66" charset="0"/>
            </a:endParaRPr>
          </a:p>
        </p:txBody>
      </p:sp>
      <p:sp>
        <p:nvSpPr>
          <p:cNvPr id="8" name="TextBox 7"/>
          <p:cNvSpPr txBox="1"/>
          <p:nvPr/>
        </p:nvSpPr>
        <p:spPr>
          <a:xfrm>
            <a:off x="5967609" y="2542736"/>
            <a:ext cx="697627" cy="369332"/>
          </a:xfrm>
          <a:prstGeom prst="rect">
            <a:avLst/>
          </a:prstGeom>
          <a:noFill/>
        </p:spPr>
        <p:txBody>
          <a:bodyPr wrap="none" rtlCol="0">
            <a:spAutoFit/>
          </a:bodyPr>
          <a:lstStyle/>
          <a:p>
            <a:r>
              <a:rPr lang="en-GB" dirty="0" smtClean="0">
                <a:latin typeface="Comic Sans MS" panose="030F0702030302020204" pitchFamily="66" charset="0"/>
              </a:rPr>
              <a:t>snow</a:t>
            </a:r>
            <a:endParaRPr lang="en-GB" dirty="0">
              <a:latin typeface="Comic Sans MS" panose="030F0702030302020204" pitchFamily="66" charset="0"/>
            </a:endParaRPr>
          </a:p>
        </p:txBody>
      </p:sp>
      <p:sp>
        <p:nvSpPr>
          <p:cNvPr id="9" name="TextBox 8"/>
          <p:cNvSpPr txBox="1"/>
          <p:nvPr/>
        </p:nvSpPr>
        <p:spPr>
          <a:xfrm>
            <a:off x="1658705" y="4797078"/>
            <a:ext cx="4668266" cy="2123658"/>
          </a:xfrm>
          <a:prstGeom prst="rect">
            <a:avLst/>
          </a:prstGeom>
          <a:noFill/>
        </p:spPr>
        <p:txBody>
          <a:bodyPr wrap="none" rtlCol="0">
            <a:spAutoFit/>
          </a:bodyPr>
          <a:lstStyle/>
          <a:p>
            <a:r>
              <a:rPr lang="en-GB" dirty="0" smtClean="0">
                <a:latin typeface="Comic Sans MS" panose="030F0702030302020204" pitchFamily="66" charset="0"/>
              </a:rPr>
              <a:t>Rain is </a:t>
            </a:r>
            <a:r>
              <a:rPr lang="en-GB" b="1" dirty="0" smtClean="0">
                <a:latin typeface="Comic Sans MS" panose="030F0702030302020204" pitchFamily="66" charset="0"/>
              </a:rPr>
              <a:t>cold</a:t>
            </a:r>
            <a:r>
              <a:rPr lang="en-GB" dirty="0" smtClean="0">
                <a:latin typeface="Comic Sans MS" panose="030F0702030302020204" pitchFamily="66" charset="0"/>
              </a:rPr>
              <a:t>.</a:t>
            </a:r>
          </a:p>
          <a:p>
            <a:endParaRPr lang="en-GB" dirty="0">
              <a:latin typeface="Comic Sans MS" panose="030F0702030302020204" pitchFamily="66" charset="0"/>
            </a:endParaRPr>
          </a:p>
          <a:p>
            <a:r>
              <a:rPr lang="en-GB" sz="3200" dirty="0" smtClean="0">
                <a:latin typeface="Tempus Sans ITC" panose="04020404030D07020202" pitchFamily="82" charset="0"/>
              </a:rPr>
              <a:t>		Rain is cold.</a:t>
            </a:r>
          </a:p>
          <a:p>
            <a:r>
              <a:rPr lang="en-GB" sz="3200" dirty="0" smtClean="0">
                <a:latin typeface="Tempus Sans ITC" panose="04020404030D07020202" pitchFamily="82" charset="0"/>
              </a:rPr>
              <a:t>		Sleet is colder.</a:t>
            </a:r>
          </a:p>
          <a:p>
            <a:r>
              <a:rPr lang="en-GB" sz="3200" dirty="0" smtClean="0">
                <a:latin typeface="Tempus Sans ITC" panose="04020404030D07020202" pitchFamily="82" charset="0"/>
              </a:rPr>
              <a:t>		Snow is coldest</a:t>
            </a:r>
            <a:r>
              <a:rPr lang="en-GB" dirty="0" smtClean="0">
                <a:latin typeface="Tempus Sans ITC" panose="04020404030D07020202" pitchFamily="82" charset="0"/>
              </a:rPr>
              <a:t>.</a:t>
            </a:r>
          </a:p>
        </p:txBody>
      </p:sp>
      <p:pic>
        <p:nvPicPr>
          <p:cNvPr id="10"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5152" y="3233468"/>
            <a:ext cx="1364356" cy="13462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3"/>
          <p:cNvPicPr>
            <a:picLocks noChangeAspect="1" noChangeArrowheads="1"/>
          </p:cNvPicPr>
          <p:nvPr/>
        </p:nvPicPr>
        <p:blipFill rotWithShape="1">
          <a:blip r:embed="rId3">
            <a:extLst>
              <a:ext uri="{28A0092B-C50C-407E-A947-70E740481C1C}">
                <a14:useLocalDpi xmlns:a14="http://schemas.microsoft.com/office/drawing/2010/main" val="0"/>
              </a:ext>
            </a:extLst>
          </a:blip>
          <a:srcRect r="11229" b="14256"/>
          <a:stretch/>
        </p:blipFill>
        <p:spPr bwMode="auto">
          <a:xfrm>
            <a:off x="3877891" y="3335159"/>
            <a:ext cx="1513513" cy="14619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3140" y="2937592"/>
            <a:ext cx="1378643" cy="13244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86630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583" y="883114"/>
            <a:ext cx="939097" cy="8479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39417" y="2564904"/>
            <a:ext cx="2169184" cy="369332"/>
          </a:xfrm>
          <a:prstGeom prst="rect">
            <a:avLst/>
          </a:prstGeom>
          <a:noFill/>
        </p:spPr>
        <p:txBody>
          <a:bodyPr wrap="none" rtlCol="0">
            <a:spAutoFit/>
          </a:bodyPr>
          <a:lstStyle/>
          <a:p>
            <a:r>
              <a:rPr lang="en-GB" dirty="0" smtClean="0">
                <a:latin typeface="Comic Sans MS" panose="030F0702030302020204" pitchFamily="66" charset="0"/>
              </a:rPr>
              <a:t>The mouse is </a:t>
            </a:r>
            <a:r>
              <a:rPr lang="en-GB" b="1" dirty="0" smtClean="0">
                <a:latin typeface="Comic Sans MS" panose="030F0702030302020204" pitchFamily="66" charset="0"/>
              </a:rPr>
              <a:t>fast</a:t>
            </a:r>
            <a:r>
              <a:rPr lang="en-GB" dirty="0" smtClean="0">
                <a:latin typeface="Comic Sans MS" panose="030F0702030302020204" pitchFamily="66" charset="0"/>
              </a:rPr>
              <a:t>.</a:t>
            </a:r>
            <a:endParaRPr lang="en-GB" dirty="0">
              <a:latin typeface="Comic Sans MS" panose="030F0702030302020204" pitchFamily="66" charset="0"/>
            </a:endParaRPr>
          </a:p>
        </p:txBody>
      </p:sp>
      <p:sp>
        <p:nvSpPr>
          <p:cNvPr id="5" name="TextBox 4"/>
          <p:cNvSpPr txBox="1"/>
          <p:nvPr/>
        </p:nvSpPr>
        <p:spPr>
          <a:xfrm>
            <a:off x="2466844" y="410084"/>
            <a:ext cx="859531" cy="369332"/>
          </a:xfrm>
          <a:prstGeom prst="rect">
            <a:avLst/>
          </a:prstGeom>
          <a:noFill/>
        </p:spPr>
        <p:txBody>
          <a:bodyPr wrap="none" rtlCol="0">
            <a:spAutoFit/>
          </a:bodyPr>
          <a:lstStyle/>
          <a:p>
            <a:r>
              <a:rPr lang="en-GB" dirty="0" smtClean="0">
                <a:latin typeface="Comic Sans MS" panose="030F0702030302020204" pitchFamily="66" charset="0"/>
              </a:rPr>
              <a:t>rabbit</a:t>
            </a:r>
            <a:endParaRPr lang="en-GB" dirty="0">
              <a:latin typeface="Comic Sans MS" panose="030F0702030302020204" pitchFamily="66" charset="0"/>
            </a:endParaRPr>
          </a:p>
        </p:txBody>
      </p:sp>
      <p:sp>
        <p:nvSpPr>
          <p:cNvPr id="6" name="TextBox 5"/>
          <p:cNvSpPr txBox="1"/>
          <p:nvPr/>
        </p:nvSpPr>
        <p:spPr>
          <a:xfrm>
            <a:off x="5012140" y="373307"/>
            <a:ext cx="564578" cy="369332"/>
          </a:xfrm>
          <a:prstGeom prst="rect">
            <a:avLst/>
          </a:prstGeom>
          <a:noFill/>
        </p:spPr>
        <p:txBody>
          <a:bodyPr wrap="none" rtlCol="0">
            <a:spAutoFit/>
          </a:bodyPr>
          <a:lstStyle/>
          <a:p>
            <a:r>
              <a:rPr lang="en-GB" dirty="0" smtClean="0">
                <a:latin typeface="Comic Sans MS" panose="030F0702030302020204" pitchFamily="66" charset="0"/>
              </a:rPr>
              <a:t>dog</a:t>
            </a:r>
            <a:endParaRPr lang="en-GB" dirty="0">
              <a:latin typeface="Comic Sans MS" panose="030F0702030302020204" pitchFamily="66" charset="0"/>
            </a:endParaRPr>
          </a:p>
        </p:txBody>
      </p:sp>
      <p:sp>
        <p:nvSpPr>
          <p:cNvPr id="7" name="TextBox 6"/>
          <p:cNvSpPr txBox="1"/>
          <p:nvPr/>
        </p:nvSpPr>
        <p:spPr>
          <a:xfrm>
            <a:off x="752583" y="3841226"/>
            <a:ext cx="1059906" cy="369332"/>
          </a:xfrm>
          <a:prstGeom prst="rect">
            <a:avLst/>
          </a:prstGeom>
          <a:noFill/>
        </p:spPr>
        <p:txBody>
          <a:bodyPr wrap="none" rtlCol="0">
            <a:spAutoFit/>
          </a:bodyPr>
          <a:lstStyle/>
          <a:p>
            <a:r>
              <a:rPr lang="en-GB" dirty="0">
                <a:latin typeface="Comic Sans MS" panose="030F0702030302020204" pitchFamily="66" charset="0"/>
              </a:rPr>
              <a:t>t</a:t>
            </a:r>
            <a:r>
              <a:rPr lang="en-GB" dirty="0" smtClean="0">
                <a:latin typeface="Comic Sans MS" panose="030F0702030302020204" pitchFamily="66" charset="0"/>
              </a:rPr>
              <a:t>ortoise</a:t>
            </a:r>
            <a:endParaRPr lang="en-GB" dirty="0">
              <a:latin typeface="Comic Sans MS" panose="030F0702030302020204" pitchFamily="66" charset="0"/>
            </a:endParaRPr>
          </a:p>
        </p:txBody>
      </p:sp>
      <p:sp>
        <p:nvSpPr>
          <p:cNvPr id="8" name="TextBox 7"/>
          <p:cNvSpPr txBox="1"/>
          <p:nvPr/>
        </p:nvSpPr>
        <p:spPr>
          <a:xfrm>
            <a:off x="2977357" y="4038432"/>
            <a:ext cx="662361" cy="369332"/>
          </a:xfrm>
          <a:prstGeom prst="rect">
            <a:avLst/>
          </a:prstGeom>
          <a:noFill/>
        </p:spPr>
        <p:txBody>
          <a:bodyPr wrap="none" rtlCol="0">
            <a:spAutoFit/>
          </a:bodyPr>
          <a:lstStyle/>
          <a:p>
            <a:r>
              <a:rPr lang="en-GB" dirty="0" smtClean="0">
                <a:latin typeface="Comic Sans MS" panose="030F0702030302020204" pitchFamily="66" charset="0"/>
              </a:rPr>
              <a:t>snail</a:t>
            </a:r>
            <a:endParaRPr lang="en-GB" dirty="0">
              <a:latin typeface="Comic Sans MS" panose="030F0702030302020204" pitchFamily="66" charset="0"/>
            </a:endParaRPr>
          </a:p>
        </p:txBody>
      </p:sp>
      <p:sp>
        <p:nvSpPr>
          <p:cNvPr id="9" name="TextBox 8"/>
          <p:cNvSpPr txBox="1"/>
          <p:nvPr/>
        </p:nvSpPr>
        <p:spPr>
          <a:xfrm>
            <a:off x="4688173" y="3717032"/>
            <a:ext cx="723275" cy="369332"/>
          </a:xfrm>
          <a:prstGeom prst="rect">
            <a:avLst/>
          </a:prstGeom>
          <a:noFill/>
        </p:spPr>
        <p:txBody>
          <a:bodyPr wrap="none" rtlCol="0">
            <a:spAutoFit/>
          </a:bodyPr>
          <a:lstStyle/>
          <a:p>
            <a:r>
              <a:rPr lang="en-GB" dirty="0" smtClean="0">
                <a:latin typeface="Comic Sans MS" panose="030F0702030302020204" pitchFamily="66" charset="0"/>
              </a:rPr>
              <a:t>sloth</a:t>
            </a:r>
            <a:endParaRPr lang="en-GB" dirty="0">
              <a:latin typeface="Comic Sans MS" panose="030F0702030302020204" pitchFamily="66" charset="0"/>
            </a:endParaRPr>
          </a:p>
        </p:txBody>
      </p:sp>
      <p:sp>
        <p:nvSpPr>
          <p:cNvPr id="10" name="TextBox 9"/>
          <p:cNvSpPr txBox="1"/>
          <p:nvPr/>
        </p:nvSpPr>
        <p:spPr>
          <a:xfrm>
            <a:off x="354077" y="524623"/>
            <a:ext cx="845103" cy="369332"/>
          </a:xfrm>
          <a:prstGeom prst="rect">
            <a:avLst/>
          </a:prstGeom>
          <a:noFill/>
        </p:spPr>
        <p:txBody>
          <a:bodyPr wrap="none" rtlCol="0">
            <a:spAutoFit/>
          </a:bodyPr>
          <a:lstStyle/>
          <a:p>
            <a:r>
              <a:rPr lang="en-GB" dirty="0" smtClean="0">
                <a:latin typeface="Comic Sans MS" panose="030F0702030302020204" pitchFamily="66" charset="0"/>
              </a:rPr>
              <a:t>mouse</a:t>
            </a:r>
            <a:endParaRPr lang="en-GB" dirty="0">
              <a:latin typeface="Comic Sans MS" panose="030F0702030302020204" pitchFamily="66" charset="0"/>
            </a:endParaRPr>
          </a:p>
        </p:txBody>
      </p:sp>
      <p:sp>
        <p:nvSpPr>
          <p:cNvPr id="11" name="TextBox 10"/>
          <p:cNvSpPr txBox="1"/>
          <p:nvPr/>
        </p:nvSpPr>
        <p:spPr>
          <a:xfrm>
            <a:off x="386382" y="6021288"/>
            <a:ext cx="2372765" cy="369332"/>
          </a:xfrm>
          <a:prstGeom prst="rect">
            <a:avLst/>
          </a:prstGeom>
          <a:noFill/>
        </p:spPr>
        <p:txBody>
          <a:bodyPr wrap="none" rtlCol="0">
            <a:spAutoFit/>
          </a:bodyPr>
          <a:lstStyle/>
          <a:p>
            <a:r>
              <a:rPr lang="en-GB" dirty="0" smtClean="0">
                <a:latin typeface="Comic Sans MS" panose="030F0702030302020204" pitchFamily="66" charset="0"/>
              </a:rPr>
              <a:t>The tortoise is </a:t>
            </a:r>
            <a:r>
              <a:rPr lang="en-GB" b="1" dirty="0" smtClean="0">
                <a:latin typeface="Comic Sans MS" panose="030F0702030302020204" pitchFamily="66" charset="0"/>
              </a:rPr>
              <a:t>slow</a:t>
            </a:r>
            <a:r>
              <a:rPr lang="en-GB" dirty="0" smtClean="0">
                <a:latin typeface="Comic Sans MS" panose="030F0702030302020204" pitchFamily="66" charset="0"/>
              </a:rPr>
              <a:t>.</a:t>
            </a:r>
            <a:endParaRPr lang="en-GB" dirty="0">
              <a:latin typeface="Comic Sans MS" panose="030F0702030302020204" pitchFamily="66" charset="0"/>
            </a:endParaRPr>
          </a:p>
        </p:txBody>
      </p:sp>
      <p:pic>
        <p:nvPicPr>
          <p:cNvPr id="1033"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472" y="4210558"/>
            <a:ext cx="2010281" cy="15057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4" name="Picture 1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54063" y="4633179"/>
            <a:ext cx="971363" cy="660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3400" y="4315742"/>
            <a:ext cx="1876791" cy="15014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4314172" y="724879"/>
            <a:ext cx="2194551" cy="10700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2511107" y="774409"/>
            <a:ext cx="1143000" cy="100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508216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9417" y="2564904"/>
            <a:ext cx="1574470" cy="369332"/>
          </a:xfrm>
          <a:prstGeom prst="rect">
            <a:avLst/>
          </a:prstGeom>
          <a:noFill/>
        </p:spPr>
        <p:txBody>
          <a:bodyPr wrap="none" rtlCol="0">
            <a:spAutoFit/>
          </a:bodyPr>
          <a:lstStyle/>
          <a:p>
            <a:r>
              <a:rPr lang="en-GB" dirty="0" smtClean="0">
                <a:latin typeface="Comic Sans MS" panose="030F0702030302020204" pitchFamily="66" charset="0"/>
              </a:rPr>
              <a:t>Jen is</a:t>
            </a:r>
            <a:r>
              <a:rPr lang="en-GB" b="1" dirty="0" smtClean="0">
                <a:latin typeface="Comic Sans MS" panose="030F0702030302020204" pitchFamily="66" charset="0"/>
              </a:rPr>
              <a:t> short</a:t>
            </a:r>
            <a:r>
              <a:rPr lang="en-GB" dirty="0" smtClean="0">
                <a:latin typeface="Comic Sans MS" panose="030F0702030302020204" pitchFamily="66" charset="0"/>
              </a:rPr>
              <a:t>.</a:t>
            </a:r>
            <a:endParaRPr lang="en-GB" dirty="0">
              <a:latin typeface="Comic Sans MS" panose="030F0702030302020204" pitchFamily="66" charset="0"/>
            </a:endParaRPr>
          </a:p>
        </p:txBody>
      </p:sp>
      <p:sp>
        <p:nvSpPr>
          <p:cNvPr id="5" name="TextBox 4"/>
          <p:cNvSpPr txBox="1"/>
          <p:nvPr/>
        </p:nvSpPr>
        <p:spPr>
          <a:xfrm>
            <a:off x="3223216" y="373307"/>
            <a:ext cx="562975" cy="369332"/>
          </a:xfrm>
          <a:prstGeom prst="rect">
            <a:avLst/>
          </a:prstGeom>
          <a:noFill/>
        </p:spPr>
        <p:txBody>
          <a:bodyPr wrap="none" rtlCol="0">
            <a:spAutoFit/>
          </a:bodyPr>
          <a:lstStyle/>
          <a:p>
            <a:r>
              <a:rPr lang="en-GB" dirty="0" smtClean="0">
                <a:latin typeface="Comic Sans MS" panose="030F0702030302020204" pitchFamily="66" charset="0"/>
              </a:rPr>
              <a:t>Fay</a:t>
            </a:r>
            <a:endParaRPr lang="en-GB" dirty="0">
              <a:latin typeface="Comic Sans MS" panose="030F0702030302020204" pitchFamily="66" charset="0"/>
            </a:endParaRPr>
          </a:p>
        </p:txBody>
      </p:sp>
      <p:sp>
        <p:nvSpPr>
          <p:cNvPr id="6" name="TextBox 5"/>
          <p:cNvSpPr txBox="1"/>
          <p:nvPr/>
        </p:nvSpPr>
        <p:spPr>
          <a:xfrm>
            <a:off x="5012140" y="373307"/>
            <a:ext cx="679994" cy="369332"/>
          </a:xfrm>
          <a:prstGeom prst="rect">
            <a:avLst/>
          </a:prstGeom>
          <a:noFill/>
        </p:spPr>
        <p:txBody>
          <a:bodyPr wrap="none" rtlCol="0">
            <a:spAutoFit/>
          </a:bodyPr>
          <a:lstStyle/>
          <a:p>
            <a:r>
              <a:rPr lang="en-GB" dirty="0" smtClean="0">
                <a:latin typeface="Comic Sans MS" panose="030F0702030302020204" pitchFamily="66" charset="0"/>
              </a:rPr>
              <a:t>Kate</a:t>
            </a:r>
            <a:endParaRPr lang="en-GB" dirty="0">
              <a:latin typeface="Comic Sans MS" panose="030F0702030302020204" pitchFamily="66" charset="0"/>
            </a:endParaRPr>
          </a:p>
        </p:txBody>
      </p:sp>
      <p:pic>
        <p:nvPicPr>
          <p:cNvPr id="1030"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4227358"/>
            <a:ext cx="1044917" cy="16286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26402" y="5042406"/>
            <a:ext cx="524669" cy="813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47948" y="3665289"/>
            <a:ext cx="1412741" cy="2190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1668539" y="4576705"/>
            <a:ext cx="643125" cy="369332"/>
          </a:xfrm>
          <a:prstGeom prst="rect">
            <a:avLst/>
          </a:prstGeom>
          <a:noFill/>
        </p:spPr>
        <p:txBody>
          <a:bodyPr wrap="none" rtlCol="0">
            <a:spAutoFit/>
          </a:bodyPr>
          <a:lstStyle/>
          <a:p>
            <a:r>
              <a:rPr lang="en-GB" dirty="0" smtClean="0">
                <a:latin typeface="Comic Sans MS" panose="030F0702030302020204" pitchFamily="66" charset="0"/>
              </a:rPr>
              <a:t>Tom</a:t>
            </a:r>
            <a:endParaRPr lang="en-GB" dirty="0">
              <a:latin typeface="Comic Sans MS" panose="030F0702030302020204" pitchFamily="66" charset="0"/>
            </a:endParaRPr>
          </a:p>
        </p:txBody>
      </p:sp>
      <p:sp>
        <p:nvSpPr>
          <p:cNvPr id="8" name="TextBox 7"/>
          <p:cNvSpPr txBox="1"/>
          <p:nvPr/>
        </p:nvSpPr>
        <p:spPr>
          <a:xfrm>
            <a:off x="2827077" y="3836521"/>
            <a:ext cx="577402" cy="369332"/>
          </a:xfrm>
          <a:prstGeom prst="rect">
            <a:avLst/>
          </a:prstGeom>
          <a:noFill/>
        </p:spPr>
        <p:txBody>
          <a:bodyPr wrap="none" rtlCol="0">
            <a:spAutoFit/>
          </a:bodyPr>
          <a:lstStyle/>
          <a:p>
            <a:r>
              <a:rPr lang="en-GB" dirty="0" smtClean="0">
                <a:latin typeface="Comic Sans MS" panose="030F0702030302020204" pitchFamily="66" charset="0"/>
              </a:rPr>
              <a:t>Ben</a:t>
            </a:r>
            <a:endParaRPr lang="en-GB" dirty="0">
              <a:latin typeface="Comic Sans MS" panose="030F0702030302020204" pitchFamily="66" charset="0"/>
            </a:endParaRPr>
          </a:p>
        </p:txBody>
      </p:sp>
      <p:sp>
        <p:nvSpPr>
          <p:cNvPr id="9" name="TextBox 8"/>
          <p:cNvSpPr txBox="1"/>
          <p:nvPr/>
        </p:nvSpPr>
        <p:spPr>
          <a:xfrm>
            <a:off x="4561952" y="3178420"/>
            <a:ext cx="582211" cy="369332"/>
          </a:xfrm>
          <a:prstGeom prst="rect">
            <a:avLst/>
          </a:prstGeom>
          <a:noFill/>
        </p:spPr>
        <p:txBody>
          <a:bodyPr wrap="none" rtlCol="0">
            <a:spAutoFit/>
          </a:bodyPr>
          <a:lstStyle/>
          <a:p>
            <a:r>
              <a:rPr lang="en-GB" dirty="0" smtClean="0">
                <a:latin typeface="Comic Sans MS" panose="030F0702030302020204" pitchFamily="66" charset="0"/>
              </a:rPr>
              <a:t>Jim</a:t>
            </a:r>
            <a:endParaRPr lang="en-GB" dirty="0">
              <a:latin typeface="Comic Sans MS" panose="030F0702030302020204" pitchFamily="66" charset="0"/>
            </a:endParaRPr>
          </a:p>
        </p:txBody>
      </p:sp>
      <p:sp>
        <p:nvSpPr>
          <p:cNvPr id="10" name="TextBox 9"/>
          <p:cNvSpPr txBox="1"/>
          <p:nvPr/>
        </p:nvSpPr>
        <p:spPr>
          <a:xfrm>
            <a:off x="386382" y="188641"/>
            <a:ext cx="585417" cy="369332"/>
          </a:xfrm>
          <a:prstGeom prst="rect">
            <a:avLst/>
          </a:prstGeom>
          <a:noFill/>
        </p:spPr>
        <p:txBody>
          <a:bodyPr wrap="none" rtlCol="0">
            <a:spAutoFit/>
          </a:bodyPr>
          <a:lstStyle/>
          <a:p>
            <a:r>
              <a:rPr lang="en-GB" dirty="0" smtClean="0">
                <a:latin typeface="Comic Sans MS" panose="030F0702030302020204" pitchFamily="66" charset="0"/>
              </a:rPr>
              <a:t>Jen</a:t>
            </a:r>
            <a:endParaRPr lang="en-GB" dirty="0">
              <a:latin typeface="Comic Sans MS" panose="030F0702030302020204" pitchFamily="66" charset="0"/>
            </a:endParaRPr>
          </a:p>
        </p:txBody>
      </p:sp>
      <p:sp>
        <p:nvSpPr>
          <p:cNvPr id="11" name="TextBox 10"/>
          <p:cNvSpPr txBox="1"/>
          <p:nvPr/>
        </p:nvSpPr>
        <p:spPr>
          <a:xfrm>
            <a:off x="386382" y="6021288"/>
            <a:ext cx="1377300" cy="369332"/>
          </a:xfrm>
          <a:prstGeom prst="rect">
            <a:avLst/>
          </a:prstGeom>
          <a:noFill/>
        </p:spPr>
        <p:txBody>
          <a:bodyPr wrap="none" rtlCol="0">
            <a:spAutoFit/>
          </a:bodyPr>
          <a:lstStyle/>
          <a:p>
            <a:r>
              <a:rPr lang="en-GB" dirty="0" smtClean="0">
                <a:latin typeface="Comic Sans MS" panose="030F0702030302020204" pitchFamily="66" charset="0"/>
              </a:rPr>
              <a:t>Tom is </a:t>
            </a:r>
            <a:r>
              <a:rPr lang="en-GB" b="1" dirty="0" smtClean="0">
                <a:latin typeface="Comic Sans MS" panose="030F0702030302020204" pitchFamily="66" charset="0"/>
              </a:rPr>
              <a:t>tall</a:t>
            </a:r>
            <a:r>
              <a:rPr lang="en-GB" dirty="0" smtClean="0">
                <a:latin typeface="Comic Sans MS" panose="030F0702030302020204" pitchFamily="66" charset="0"/>
              </a:rPr>
              <a:t>.</a:t>
            </a:r>
            <a:endParaRPr lang="en-GB" dirty="0">
              <a:latin typeface="Comic Sans MS" panose="030F0702030302020204" pitchFamily="66" charset="0"/>
            </a:endParaRP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206" y="636485"/>
            <a:ext cx="1428750"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15980" y="1377977"/>
            <a:ext cx="870211" cy="11635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19445" y="1761514"/>
            <a:ext cx="583356" cy="779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53027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9417" y="2564904"/>
            <a:ext cx="2302233" cy="369332"/>
          </a:xfrm>
          <a:prstGeom prst="rect">
            <a:avLst/>
          </a:prstGeom>
          <a:noFill/>
        </p:spPr>
        <p:txBody>
          <a:bodyPr wrap="none" rtlCol="0">
            <a:spAutoFit/>
          </a:bodyPr>
          <a:lstStyle/>
          <a:p>
            <a:r>
              <a:rPr lang="en-GB" dirty="0" smtClean="0">
                <a:latin typeface="Comic Sans MS" panose="030F0702030302020204" pitchFamily="66" charset="0"/>
              </a:rPr>
              <a:t>The moon is </a:t>
            </a:r>
            <a:r>
              <a:rPr lang="en-GB" b="1" dirty="0" smtClean="0">
                <a:latin typeface="Comic Sans MS" panose="030F0702030302020204" pitchFamily="66" charset="0"/>
              </a:rPr>
              <a:t>bright.</a:t>
            </a:r>
            <a:endParaRPr lang="en-GB" b="1" dirty="0">
              <a:latin typeface="Comic Sans MS" panose="030F0702030302020204" pitchFamily="66" charset="0"/>
            </a:endParaRPr>
          </a:p>
        </p:txBody>
      </p:sp>
      <p:sp>
        <p:nvSpPr>
          <p:cNvPr id="5" name="TextBox 4"/>
          <p:cNvSpPr txBox="1"/>
          <p:nvPr/>
        </p:nvSpPr>
        <p:spPr>
          <a:xfrm>
            <a:off x="3223216" y="373307"/>
            <a:ext cx="635110" cy="369332"/>
          </a:xfrm>
          <a:prstGeom prst="rect">
            <a:avLst/>
          </a:prstGeom>
          <a:noFill/>
        </p:spPr>
        <p:txBody>
          <a:bodyPr wrap="none" rtlCol="0">
            <a:spAutoFit/>
          </a:bodyPr>
          <a:lstStyle/>
          <a:p>
            <a:r>
              <a:rPr lang="en-GB" dirty="0" smtClean="0">
                <a:latin typeface="Comic Sans MS" panose="030F0702030302020204" pitchFamily="66" charset="0"/>
              </a:rPr>
              <a:t>star</a:t>
            </a:r>
            <a:endParaRPr lang="en-GB" dirty="0">
              <a:latin typeface="Comic Sans MS" panose="030F0702030302020204" pitchFamily="66" charset="0"/>
            </a:endParaRPr>
          </a:p>
        </p:txBody>
      </p:sp>
      <p:sp>
        <p:nvSpPr>
          <p:cNvPr id="6" name="TextBox 5"/>
          <p:cNvSpPr txBox="1"/>
          <p:nvPr/>
        </p:nvSpPr>
        <p:spPr>
          <a:xfrm>
            <a:off x="5012140" y="373307"/>
            <a:ext cx="537327" cy="369332"/>
          </a:xfrm>
          <a:prstGeom prst="rect">
            <a:avLst/>
          </a:prstGeom>
          <a:noFill/>
        </p:spPr>
        <p:txBody>
          <a:bodyPr wrap="none" rtlCol="0">
            <a:spAutoFit/>
          </a:bodyPr>
          <a:lstStyle/>
          <a:p>
            <a:r>
              <a:rPr lang="en-GB" dirty="0" smtClean="0">
                <a:latin typeface="Comic Sans MS" panose="030F0702030302020204" pitchFamily="66" charset="0"/>
              </a:rPr>
              <a:t>sun</a:t>
            </a:r>
            <a:endParaRPr lang="en-GB" dirty="0">
              <a:latin typeface="Comic Sans MS" panose="030F0702030302020204" pitchFamily="66" charset="0"/>
            </a:endParaRPr>
          </a:p>
        </p:txBody>
      </p:sp>
      <p:sp>
        <p:nvSpPr>
          <p:cNvPr id="7" name="TextBox 6"/>
          <p:cNvSpPr txBox="1"/>
          <p:nvPr/>
        </p:nvSpPr>
        <p:spPr>
          <a:xfrm>
            <a:off x="1127492" y="3866626"/>
            <a:ext cx="755335" cy="369332"/>
          </a:xfrm>
          <a:prstGeom prst="rect">
            <a:avLst/>
          </a:prstGeom>
          <a:noFill/>
        </p:spPr>
        <p:txBody>
          <a:bodyPr wrap="none" rtlCol="0">
            <a:spAutoFit/>
          </a:bodyPr>
          <a:lstStyle/>
          <a:p>
            <a:r>
              <a:rPr lang="en-GB" dirty="0" smtClean="0">
                <a:latin typeface="Comic Sans MS" panose="030F0702030302020204" pitchFamily="66" charset="0"/>
              </a:rPr>
              <a:t>worm</a:t>
            </a:r>
            <a:endParaRPr lang="en-GB" dirty="0">
              <a:latin typeface="Comic Sans MS" panose="030F0702030302020204" pitchFamily="66" charset="0"/>
            </a:endParaRPr>
          </a:p>
        </p:txBody>
      </p:sp>
      <p:sp>
        <p:nvSpPr>
          <p:cNvPr id="8" name="TextBox 7"/>
          <p:cNvSpPr txBox="1"/>
          <p:nvPr/>
        </p:nvSpPr>
        <p:spPr>
          <a:xfrm>
            <a:off x="2827077" y="3836521"/>
            <a:ext cx="500458" cy="369332"/>
          </a:xfrm>
          <a:prstGeom prst="rect">
            <a:avLst/>
          </a:prstGeom>
          <a:noFill/>
        </p:spPr>
        <p:txBody>
          <a:bodyPr wrap="none" rtlCol="0">
            <a:spAutoFit/>
          </a:bodyPr>
          <a:lstStyle/>
          <a:p>
            <a:r>
              <a:rPr lang="en-GB" dirty="0" smtClean="0">
                <a:latin typeface="Comic Sans MS" panose="030F0702030302020204" pitchFamily="66" charset="0"/>
              </a:rPr>
              <a:t>eel</a:t>
            </a:r>
            <a:endParaRPr lang="en-GB" dirty="0">
              <a:latin typeface="Comic Sans MS" panose="030F0702030302020204" pitchFamily="66" charset="0"/>
            </a:endParaRPr>
          </a:p>
        </p:txBody>
      </p:sp>
      <p:sp>
        <p:nvSpPr>
          <p:cNvPr id="9" name="TextBox 8"/>
          <p:cNvSpPr txBox="1"/>
          <p:nvPr/>
        </p:nvSpPr>
        <p:spPr>
          <a:xfrm>
            <a:off x="4981173" y="3836521"/>
            <a:ext cx="787395" cy="369332"/>
          </a:xfrm>
          <a:prstGeom prst="rect">
            <a:avLst/>
          </a:prstGeom>
          <a:noFill/>
        </p:spPr>
        <p:txBody>
          <a:bodyPr wrap="none" rtlCol="0">
            <a:spAutoFit/>
          </a:bodyPr>
          <a:lstStyle/>
          <a:p>
            <a:r>
              <a:rPr lang="en-GB" dirty="0" smtClean="0">
                <a:latin typeface="Comic Sans MS" panose="030F0702030302020204" pitchFamily="66" charset="0"/>
              </a:rPr>
              <a:t>snake</a:t>
            </a:r>
            <a:endParaRPr lang="en-GB" dirty="0">
              <a:latin typeface="Comic Sans MS" panose="030F0702030302020204" pitchFamily="66" charset="0"/>
            </a:endParaRPr>
          </a:p>
        </p:txBody>
      </p:sp>
      <p:sp>
        <p:nvSpPr>
          <p:cNvPr id="10" name="TextBox 9"/>
          <p:cNvSpPr txBox="1"/>
          <p:nvPr/>
        </p:nvSpPr>
        <p:spPr>
          <a:xfrm>
            <a:off x="339417" y="206348"/>
            <a:ext cx="734496" cy="369332"/>
          </a:xfrm>
          <a:prstGeom prst="rect">
            <a:avLst/>
          </a:prstGeom>
          <a:noFill/>
        </p:spPr>
        <p:txBody>
          <a:bodyPr wrap="none" rtlCol="0">
            <a:spAutoFit/>
          </a:bodyPr>
          <a:lstStyle/>
          <a:p>
            <a:r>
              <a:rPr lang="en-GB" dirty="0" smtClean="0">
                <a:latin typeface="Comic Sans MS" panose="030F0702030302020204" pitchFamily="66" charset="0"/>
              </a:rPr>
              <a:t>moon</a:t>
            </a:r>
            <a:endParaRPr lang="en-GB" dirty="0">
              <a:latin typeface="Comic Sans MS" panose="030F0702030302020204" pitchFamily="66" charset="0"/>
            </a:endParaRPr>
          </a:p>
        </p:txBody>
      </p:sp>
      <p:sp>
        <p:nvSpPr>
          <p:cNvPr id="11" name="TextBox 10"/>
          <p:cNvSpPr txBox="1"/>
          <p:nvPr/>
        </p:nvSpPr>
        <p:spPr>
          <a:xfrm>
            <a:off x="386382" y="6021288"/>
            <a:ext cx="2039341" cy="369332"/>
          </a:xfrm>
          <a:prstGeom prst="rect">
            <a:avLst/>
          </a:prstGeom>
          <a:noFill/>
        </p:spPr>
        <p:txBody>
          <a:bodyPr wrap="none" rtlCol="0">
            <a:spAutoFit/>
          </a:bodyPr>
          <a:lstStyle/>
          <a:p>
            <a:r>
              <a:rPr lang="en-GB" dirty="0" smtClean="0">
                <a:latin typeface="Comic Sans MS" panose="030F0702030302020204" pitchFamily="66" charset="0"/>
              </a:rPr>
              <a:t>The worm is </a:t>
            </a:r>
            <a:r>
              <a:rPr lang="en-GB" b="1" dirty="0" smtClean="0">
                <a:latin typeface="Comic Sans MS" panose="030F0702030302020204" pitchFamily="66" charset="0"/>
              </a:rPr>
              <a:t>long</a:t>
            </a:r>
            <a:r>
              <a:rPr lang="en-GB" dirty="0" smtClean="0">
                <a:latin typeface="Comic Sans MS" panose="030F0702030302020204" pitchFamily="66" charset="0"/>
              </a:rPr>
              <a:t>.</a:t>
            </a:r>
            <a:endParaRPr lang="en-GB" dirty="0">
              <a:latin typeface="Comic Sans MS" panose="030F0702030302020204" pitchFamily="66"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995" y="707491"/>
            <a:ext cx="1207419" cy="14619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15778" y="1012246"/>
            <a:ext cx="895228" cy="8524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4318" y="901155"/>
            <a:ext cx="1663749" cy="16637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4421" y="4365104"/>
            <a:ext cx="1120993" cy="8798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01529" y="4365104"/>
            <a:ext cx="1378384" cy="10512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34322" y="4365104"/>
            <a:ext cx="2081096" cy="15528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156176" y="5805264"/>
            <a:ext cx="792088"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841018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Callout 2"/>
          <p:cNvSpPr/>
          <p:nvPr/>
        </p:nvSpPr>
        <p:spPr>
          <a:xfrm>
            <a:off x="611560" y="548680"/>
            <a:ext cx="4320480" cy="4896544"/>
          </a:xfrm>
          <a:prstGeom prst="wedgeEllipseCallout">
            <a:avLst>
              <a:gd name="adj1" fmla="val -56989"/>
              <a:gd name="adj2" fmla="val 7183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283078" y="1577546"/>
            <a:ext cx="3024336" cy="3046988"/>
          </a:xfrm>
          <a:prstGeom prst="rect">
            <a:avLst/>
          </a:prstGeom>
          <a:noFill/>
        </p:spPr>
        <p:txBody>
          <a:bodyPr wrap="square" rtlCol="0">
            <a:spAutoFit/>
          </a:bodyPr>
          <a:lstStyle/>
          <a:p>
            <a:pPr algn="ctr"/>
            <a:r>
              <a:rPr lang="en-GB" sz="2400" dirty="0" smtClean="0">
                <a:latin typeface="Comic Sans MS" panose="030F0702030302020204" pitchFamily="66" charset="0"/>
              </a:rPr>
              <a:t>If you finish, you could try making up your own sentences with comparatives and superlatives using some of the adjectives in the box.</a:t>
            </a:r>
            <a:endParaRPr lang="en-GB" dirty="0">
              <a:latin typeface="Comic Sans MS" panose="030F0702030302020204" pitchFamily="66" charset="0"/>
            </a:endParaRPr>
          </a:p>
        </p:txBody>
      </p:sp>
      <p:sp>
        <p:nvSpPr>
          <p:cNvPr id="2" name="TextBox 1"/>
          <p:cNvSpPr txBox="1"/>
          <p:nvPr/>
        </p:nvSpPr>
        <p:spPr>
          <a:xfrm>
            <a:off x="6457330" y="764704"/>
            <a:ext cx="1269899" cy="4832092"/>
          </a:xfrm>
          <a:prstGeom prst="rect">
            <a:avLst/>
          </a:prstGeom>
          <a:noFill/>
          <a:ln>
            <a:solidFill>
              <a:schemeClr val="tx1"/>
            </a:solidFill>
          </a:ln>
        </p:spPr>
        <p:txBody>
          <a:bodyPr wrap="none" rtlCol="0">
            <a:spAutoFit/>
          </a:bodyPr>
          <a:lstStyle/>
          <a:p>
            <a:pPr algn="ctr"/>
            <a:r>
              <a:rPr lang="en-GB" sz="2800" dirty="0" smtClean="0">
                <a:latin typeface="Comic Sans MS" panose="030F0702030302020204" pitchFamily="66" charset="0"/>
              </a:rPr>
              <a:t>strong</a:t>
            </a:r>
          </a:p>
          <a:p>
            <a:pPr algn="ctr"/>
            <a:endParaRPr lang="en-GB" sz="2800" dirty="0" smtClean="0">
              <a:latin typeface="Comic Sans MS" panose="030F0702030302020204" pitchFamily="66" charset="0"/>
            </a:endParaRPr>
          </a:p>
          <a:p>
            <a:pPr algn="ctr"/>
            <a:r>
              <a:rPr lang="en-GB" sz="2800" dirty="0" smtClean="0">
                <a:latin typeface="Comic Sans MS" panose="030F0702030302020204" pitchFamily="66" charset="0"/>
              </a:rPr>
              <a:t>smart</a:t>
            </a:r>
          </a:p>
          <a:p>
            <a:pPr algn="ctr"/>
            <a:endParaRPr lang="en-GB" sz="2800" dirty="0" smtClean="0">
              <a:latin typeface="Comic Sans MS" panose="030F0702030302020204" pitchFamily="66" charset="0"/>
            </a:endParaRPr>
          </a:p>
          <a:p>
            <a:pPr algn="ctr"/>
            <a:r>
              <a:rPr lang="en-GB" sz="2800" dirty="0" smtClean="0">
                <a:latin typeface="Comic Sans MS" panose="030F0702030302020204" pitchFamily="66" charset="0"/>
              </a:rPr>
              <a:t>weak</a:t>
            </a:r>
          </a:p>
          <a:p>
            <a:pPr algn="ctr"/>
            <a:endParaRPr lang="en-GB" sz="2800" dirty="0" smtClean="0">
              <a:latin typeface="Comic Sans MS" panose="030F0702030302020204" pitchFamily="66" charset="0"/>
            </a:endParaRPr>
          </a:p>
          <a:p>
            <a:pPr algn="ctr"/>
            <a:r>
              <a:rPr lang="en-GB" sz="2800" dirty="0" smtClean="0">
                <a:latin typeface="Comic Sans MS" panose="030F0702030302020204" pitchFamily="66" charset="0"/>
              </a:rPr>
              <a:t>green</a:t>
            </a:r>
          </a:p>
          <a:p>
            <a:pPr algn="ctr"/>
            <a:endParaRPr lang="en-GB" sz="2800" dirty="0" smtClean="0">
              <a:latin typeface="Comic Sans MS" panose="030F0702030302020204" pitchFamily="66" charset="0"/>
            </a:endParaRPr>
          </a:p>
          <a:p>
            <a:pPr algn="ctr"/>
            <a:r>
              <a:rPr lang="en-GB" sz="2800" dirty="0" smtClean="0">
                <a:latin typeface="Comic Sans MS" panose="030F0702030302020204" pitchFamily="66" charset="0"/>
              </a:rPr>
              <a:t>dark</a:t>
            </a:r>
          </a:p>
          <a:p>
            <a:pPr algn="ctr"/>
            <a:endParaRPr lang="en-GB" sz="2800" dirty="0" smtClean="0">
              <a:latin typeface="Comic Sans MS" panose="030F0702030302020204" pitchFamily="66" charset="0"/>
            </a:endParaRPr>
          </a:p>
          <a:p>
            <a:pPr algn="ctr"/>
            <a:r>
              <a:rPr lang="en-GB" sz="2800" dirty="0" smtClean="0">
                <a:latin typeface="Comic Sans MS" panose="030F0702030302020204" pitchFamily="66" charset="0"/>
              </a:rPr>
              <a:t>light</a:t>
            </a:r>
          </a:p>
        </p:txBody>
      </p:sp>
    </p:spTree>
    <p:extLst>
      <p:ext uri="{BB962C8B-B14F-4D97-AF65-F5344CB8AC3E}">
        <p14:creationId xmlns:p14="http://schemas.microsoft.com/office/powerpoint/2010/main" val="2538040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854968"/>
          </a:xfrm>
        </p:spPr>
        <p:txBody>
          <a:bodyPr/>
          <a:lstStyle/>
          <a:p>
            <a:r>
              <a:rPr lang="en-GB" u="sng" dirty="0" smtClean="0"/>
              <a:t>English Learning 2</a:t>
            </a:r>
            <a:endParaRPr lang="en-GB" u="sng" dirty="0"/>
          </a:p>
        </p:txBody>
      </p:sp>
      <p:sp>
        <p:nvSpPr>
          <p:cNvPr id="3" name="Content Placeholder 2"/>
          <p:cNvSpPr>
            <a:spLocks noGrp="1"/>
          </p:cNvSpPr>
          <p:nvPr>
            <p:ph idx="1"/>
          </p:nvPr>
        </p:nvSpPr>
        <p:spPr>
          <a:xfrm>
            <a:off x="179512" y="980728"/>
            <a:ext cx="8784976" cy="5877272"/>
          </a:xfrm>
        </p:spPr>
        <p:txBody>
          <a:bodyPr>
            <a:normAutofit/>
          </a:bodyPr>
          <a:lstStyle/>
          <a:p>
            <a:pPr marL="0" indent="0">
              <a:buNone/>
            </a:pPr>
            <a:endParaRPr lang="en-GB" sz="2400" dirty="0" smtClean="0">
              <a:latin typeface="Comic Sans MS" panose="030F0702030302020204" pitchFamily="66" charset="0"/>
            </a:endParaRPr>
          </a:p>
          <a:p>
            <a:pPr marL="0" indent="0" algn="ctr">
              <a:buNone/>
            </a:pPr>
            <a:r>
              <a:rPr lang="en-GB" sz="2400" dirty="0" smtClean="0">
                <a:latin typeface="Comic Sans MS" panose="030F0702030302020204" pitchFamily="66" charset="0"/>
              </a:rPr>
              <a:t>Today we are going to practise asking and writing questions.</a:t>
            </a:r>
          </a:p>
          <a:p>
            <a:pPr marL="0" indent="0" algn="ctr">
              <a:buNone/>
            </a:pPr>
            <a:r>
              <a:rPr lang="en-GB" sz="2400" dirty="0" smtClean="0">
                <a:latin typeface="Comic Sans MS" panose="030F0702030302020204" pitchFamily="66" charset="0"/>
              </a:rPr>
              <a:t> </a:t>
            </a:r>
            <a:br>
              <a:rPr lang="en-GB" sz="2400" dirty="0" smtClean="0">
                <a:latin typeface="Comic Sans MS" panose="030F0702030302020204" pitchFamily="66" charset="0"/>
              </a:rPr>
            </a:br>
            <a:r>
              <a:rPr lang="en-GB" sz="2400" dirty="0" smtClean="0">
                <a:latin typeface="Comic Sans MS" panose="030F0702030302020204" pitchFamily="66" charset="0"/>
              </a:rPr>
              <a:t>Can you remember the Five W question words?</a:t>
            </a:r>
          </a:p>
          <a:p>
            <a:pPr marL="0" indent="0" algn="ctr">
              <a:buNone/>
            </a:pPr>
            <a:endParaRPr lang="en-GB" sz="2400" dirty="0">
              <a:latin typeface="Comic Sans MS" panose="030F0702030302020204" pitchFamily="66" charset="0"/>
            </a:endParaRPr>
          </a:p>
          <a:p>
            <a:pPr marL="0" indent="0" algn="ctr">
              <a:buNone/>
            </a:pPr>
            <a:r>
              <a:rPr lang="en-GB" sz="2400" dirty="0" smtClean="0">
                <a:latin typeface="Comic Sans MS" panose="030F0702030302020204" pitchFamily="66" charset="0"/>
              </a:rPr>
              <a:t>Think hard before you watch this song to remind you…</a:t>
            </a:r>
          </a:p>
          <a:p>
            <a:pPr marL="0" indent="0" algn="ctr">
              <a:buNone/>
            </a:pPr>
            <a:r>
              <a:rPr lang="en-GB" sz="2400" dirty="0">
                <a:hlinkClick r:id="rId2"/>
              </a:rPr>
              <a:t>https://</a:t>
            </a:r>
            <a:r>
              <a:rPr lang="en-GB" sz="2400" dirty="0" smtClean="0">
                <a:hlinkClick r:id="rId2"/>
              </a:rPr>
              <a:t>www.youtube.com/watch?v=vXWK1-L41f0</a:t>
            </a:r>
            <a:endParaRPr lang="en-GB" sz="2400" dirty="0" smtClean="0"/>
          </a:p>
          <a:p>
            <a:pPr marL="0" indent="0" algn="ctr">
              <a:buNone/>
            </a:pPr>
            <a:endParaRPr lang="en-GB" sz="2400" dirty="0">
              <a:latin typeface="Comic Sans MS" panose="030F0702030302020204" pitchFamily="66" charset="0"/>
            </a:endParaRPr>
          </a:p>
          <a:p>
            <a:pPr marL="0" indent="0" algn="ctr">
              <a:buNone/>
            </a:pPr>
            <a:r>
              <a:rPr lang="en-GB" sz="2400" dirty="0" smtClean="0">
                <a:latin typeface="Comic Sans MS" panose="030F0702030302020204" pitchFamily="66" charset="0"/>
              </a:rPr>
              <a:t>When you know the Five W words, pick one of the pictures on the following slides and think of as many questions as you can about it. Write down your best one for each of the five different W question words. Don’t forget the question mark at the end of each of your questions. Maybe you could make up a story that answers all your questions.</a:t>
            </a:r>
          </a:p>
          <a:p>
            <a:pPr marL="0" indent="0" algn="ctr">
              <a:buNone/>
            </a:pPr>
            <a:endParaRPr lang="en-GB" sz="2400" dirty="0" smtClean="0">
              <a:latin typeface="Comic Sans MS" panose="030F0702030302020204" pitchFamily="66" charset="0"/>
            </a:endParaRPr>
          </a:p>
        </p:txBody>
      </p:sp>
    </p:spTree>
    <p:extLst>
      <p:ext uri="{BB962C8B-B14F-4D97-AF65-F5344CB8AC3E}">
        <p14:creationId xmlns:p14="http://schemas.microsoft.com/office/powerpoint/2010/main" val="21784207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763688" y="1916832"/>
            <a:ext cx="5472608" cy="343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loud Callout 3"/>
          <p:cNvSpPr/>
          <p:nvPr/>
        </p:nvSpPr>
        <p:spPr>
          <a:xfrm>
            <a:off x="6303277" y="548680"/>
            <a:ext cx="2699792" cy="2232248"/>
          </a:xfrm>
          <a:prstGeom prst="cloudCallout">
            <a:avLst>
              <a:gd name="adj1" fmla="val -81190"/>
              <a:gd name="adj2" fmla="val 2941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solidFill>
                  <a:srgbClr val="FF0000"/>
                </a:solidFill>
                <a:latin typeface="Comic Sans MS" panose="030F0702030302020204" pitchFamily="66" charset="0"/>
              </a:rPr>
              <a:t>W</a:t>
            </a:r>
            <a:r>
              <a:rPr lang="en-GB" sz="2800" b="1" dirty="0" smtClean="0">
                <a:solidFill>
                  <a:schemeClr val="tx1"/>
                </a:solidFill>
                <a:latin typeface="Comic Sans MS" panose="030F0702030302020204" pitchFamily="66" charset="0"/>
              </a:rPr>
              <a:t>ho</a:t>
            </a:r>
            <a:r>
              <a:rPr lang="en-GB" sz="2800" dirty="0" smtClean="0">
                <a:solidFill>
                  <a:schemeClr val="tx1"/>
                </a:solidFill>
                <a:latin typeface="Comic Sans MS" panose="030F0702030302020204" pitchFamily="66" charset="0"/>
              </a:rPr>
              <a:t> is going to win</a:t>
            </a:r>
            <a:r>
              <a:rPr lang="en-GB" sz="2800" b="1" dirty="0" smtClean="0">
                <a:solidFill>
                  <a:schemeClr val="tx1"/>
                </a:solidFill>
                <a:latin typeface="Comic Sans MS" panose="030F0702030302020204" pitchFamily="66" charset="0"/>
              </a:rPr>
              <a:t>?</a:t>
            </a:r>
            <a:endParaRPr lang="en-GB" sz="2800" b="1" dirty="0">
              <a:solidFill>
                <a:schemeClr val="tx1"/>
              </a:solidFill>
              <a:latin typeface="Comic Sans MS" panose="030F0702030302020204" pitchFamily="66" charset="0"/>
            </a:endParaRPr>
          </a:p>
        </p:txBody>
      </p:sp>
      <p:sp>
        <p:nvSpPr>
          <p:cNvPr id="6" name="Cloud Callout 5"/>
          <p:cNvSpPr/>
          <p:nvPr/>
        </p:nvSpPr>
        <p:spPr>
          <a:xfrm>
            <a:off x="8638" y="908720"/>
            <a:ext cx="2699792" cy="2232248"/>
          </a:xfrm>
          <a:prstGeom prst="cloudCallout">
            <a:avLst>
              <a:gd name="adj1" fmla="val 20852"/>
              <a:gd name="adj2" fmla="val 8718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rgbClr val="FF0000"/>
                </a:solidFill>
                <a:latin typeface="Comic Sans MS" panose="030F0702030302020204" pitchFamily="66" charset="0"/>
              </a:rPr>
              <a:t>W</a:t>
            </a:r>
            <a:r>
              <a:rPr lang="en-GB" sz="2400" b="1" dirty="0" smtClean="0">
                <a:solidFill>
                  <a:schemeClr val="tx1"/>
                </a:solidFill>
                <a:latin typeface="Comic Sans MS" panose="030F0702030302020204" pitchFamily="66" charset="0"/>
              </a:rPr>
              <a:t>hat</a:t>
            </a:r>
            <a:r>
              <a:rPr lang="en-GB" sz="2400" dirty="0" smtClean="0">
                <a:solidFill>
                  <a:schemeClr val="tx1"/>
                </a:solidFill>
                <a:latin typeface="Comic Sans MS" panose="030F0702030302020204" pitchFamily="66" charset="0"/>
              </a:rPr>
              <a:t> sort of bird is that</a:t>
            </a:r>
            <a:r>
              <a:rPr lang="en-GB" sz="2400" b="1" dirty="0" smtClean="0">
                <a:solidFill>
                  <a:schemeClr val="tx1"/>
                </a:solidFill>
                <a:latin typeface="Comic Sans MS" panose="030F0702030302020204" pitchFamily="66" charset="0"/>
              </a:rPr>
              <a:t>?</a:t>
            </a:r>
            <a:endParaRPr lang="en-GB" sz="2400" b="1" dirty="0">
              <a:solidFill>
                <a:schemeClr val="tx1"/>
              </a:solidFill>
              <a:latin typeface="Comic Sans MS" panose="030F0702030302020204" pitchFamily="66" charset="0"/>
            </a:endParaRPr>
          </a:p>
        </p:txBody>
      </p:sp>
      <p:sp>
        <p:nvSpPr>
          <p:cNvPr id="7" name="Cloud Callout 6"/>
          <p:cNvSpPr/>
          <p:nvPr/>
        </p:nvSpPr>
        <p:spPr>
          <a:xfrm>
            <a:off x="6300192" y="4509120"/>
            <a:ext cx="2699792" cy="2232248"/>
          </a:xfrm>
          <a:prstGeom prst="cloudCallout">
            <a:avLst>
              <a:gd name="adj1" fmla="val -73374"/>
              <a:gd name="adj2" fmla="val -3780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rgbClr val="FF0000"/>
                </a:solidFill>
                <a:latin typeface="Comic Sans MS" panose="030F0702030302020204" pitchFamily="66" charset="0"/>
              </a:rPr>
              <a:t>W</a:t>
            </a:r>
            <a:r>
              <a:rPr lang="en-GB" sz="2400" b="1" dirty="0" smtClean="0">
                <a:solidFill>
                  <a:schemeClr val="tx1"/>
                </a:solidFill>
                <a:latin typeface="Comic Sans MS" panose="030F0702030302020204" pitchFamily="66" charset="0"/>
              </a:rPr>
              <a:t>here</a:t>
            </a:r>
            <a:r>
              <a:rPr lang="en-GB" sz="2400" dirty="0" smtClean="0">
                <a:solidFill>
                  <a:schemeClr val="tx1"/>
                </a:solidFill>
                <a:latin typeface="Comic Sans MS" panose="030F0702030302020204" pitchFamily="66" charset="0"/>
              </a:rPr>
              <a:t> is this happening</a:t>
            </a:r>
            <a:r>
              <a:rPr lang="en-GB" sz="2400" b="1" dirty="0" smtClean="0">
                <a:solidFill>
                  <a:schemeClr val="tx1"/>
                </a:solidFill>
                <a:latin typeface="Comic Sans MS" panose="030F0702030302020204" pitchFamily="66" charset="0"/>
              </a:rPr>
              <a:t>?</a:t>
            </a:r>
            <a:endParaRPr lang="en-GB" sz="2400" b="1" dirty="0">
              <a:solidFill>
                <a:schemeClr val="tx1"/>
              </a:solidFill>
              <a:latin typeface="Comic Sans MS" panose="030F0702030302020204" pitchFamily="66" charset="0"/>
            </a:endParaRPr>
          </a:p>
        </p:txBody>
      </p:sp>
      <p:sp>
        <p:nvSpPr>
          <p:cNvPr id="8" name="Cloud Callout 7"/>
          <p:cNvSpPr/>
          <p:nvPr/>
        </p:nvSpPr>
        <p:spPr>
          <a:xfrm>
            <a:off x="179512" y="4509120"/>
            <a:ext cx="2699792" cy="2232248"/>
          </a:xfrm>
          <a:prstGeom prst="cloudCallout">
            <a:avLst>
              <a:gd name="adj1" fmla="val 93801"/>
              <a:gd name="adj2" fmla="val -2625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rgbClr val="FF0000"/>
                </a:solidFill>
                <a:latin typeface="Comic Sans MS" panose="030F0702030302020204" pitchFamily="66" charset="0"/>
              </a:rPr>
              <a:t>W</a:t>
            </a:r>
            <a:r>
              <a:rPr lang="en-GB" sz="2400" b="1" dirty="0" smtClean="0">
                <a:solidFill>
                  <a:schemeClr val="tx1"/>
                </a:solidFill>
                <a:latin typeface="Comic Sans MS" panose="030F0702030302020204" pitchFamily="66" charset="0"/>
              </a:rPr>
              <a:t>hen</a:t>
            </a:r>
            <a:r>
              <a:rPr lang="en-GB" sz="2400" dirty="0" smtClean="0">
                <a:solidFill>
                  <a:schemeClr val="tx1"/>
                </a:solidFill>
                <a:latin typeface="Comic Sans MS" panose="030F0702030302020204" pitchFamily="66" charset="0"/>
              </a:rPr>
              <a:t> will the game end</a:t>
            </a:r>
            <a:r>
              <a:rPr lang="en-GB" sz="2400" b="1" dirty="0" smtClean="0">
                <a:solidFill>
                  <a:schemeClr val="tx1"/>
                </a:solidFill>
                <a:latin typeface="Comic Sans MS" panose="030F0702030302020204" pitchFamily="66" charset="0"/>
              </a:rPr>
              <a:t>?</a:t>
            </a:r>
            <a:endParaRPr lang="en-GB" sz="2400" b="1" dirty="0">
              <a:solidFill>
                <a:schemeClr val="tx1"/>
              </a:solidFill>
              <a:latin typeface="Comic Sans MS" panose="030F0702030302020204" pitchFamily="66" charset="0"/>
            </a:endParaRPr>
          </a:p>
        </p:txBody>
      </p:sp>
      <p:sp>
        <p:nvSpPr>
          <p:cNvPr id="10" name="Cloud Callout 9"/>
          <p:cNvSpPr/>
          <p:nvPr/>
        </p:nvSpPr>
        <p:spPr>
          <a:xfrm>
            <a:off x="3419872" y="14463"/>
            <a:ext cx="2699792" cy="2232248"/>
          </a:xfrm>
          <a:prstGeom prst="cloudCallout">
            <a:avLst>
              <a:gd name="adj1" fmla="val -52532"/>
              <a:gd name="adj2" fmla="val 7142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rgbClr val="FF0000"/>
                </a:solidFill>
                <a:latin typeface="Comic Sans MS" panose="030F0702030302020204" pitchFamily="66" charset="0"/>
              </a:rPr>
              <a:t>W</a:t>
            </a:r>
            <a:r>
              <a:rPr lang="en-GB" sz="2400" b="1" dirty="0" smtClean="0">
                <a:solidFill>
                  <a:schemeClr val="tx1"/>
                </a:solidFill>
                <a:latin typeface="Comic Sans MS" panose="030F0702030302020204" pitchFamily="66" charset="0"/>
              </a:rPr>
              <a:t>hy</a:t>
            </a:r>
            <a:r>
              <a:rPr lang="en-GB" sz="2400" dirty="0" smtClean="0">
                <a:solidFill>
                  <a:schemeClr val="tx1"/>
                </a:solidFill>
                <a:latin typeface="Comic Sans MS" panose="030F0702030302020204" pitchFamily="66" charset="0"/>
              </a:rPr>
              <a:t> are they playing together</a:t>
            </a:r>
            <a:r>
              <a:rPr lang="en-GB" sz="2400" b="1" dirty="0" smtClean="0">
                <a:solidFill>
                  <a:schemeClr val="tx1"/>
                </a:solidFill>
                <a:latin typeface="Comic Sans MS" panose="030F0702030302020204" pitchFamily="66" charset="0"/>
              </a:rPr>
              <a:t>?</a:t>
            </a:r>
            <a:endParaRPr lang="en-GB" sz="2400" b="1" dirty="0">
              <a:solidFill>
                <a:schemeClr val="tx1"/>
              </a:solidFill>
              <a:latin typeface="Comic Sans MS" panose="030F0702030302020204" pitchFamily="66" charset="0"/>
            </a:endParaRPr>
          </a:p>
        </p:txBody>
      </p:sp>
      <p:sp>
        <p:nvSpPr>
          <p:cNvPr id="5" name="TextBox 4"/>
          <p:cNvSpPr txBox="1"/>
          <p:nvPr/>
        </p:nvSpPr>
        <p:spPr>
          <a:xfrm>
            <a:off x="8638" y="14463"/>
            <a:ext cx="1611034" cy="369332"/>
          </a:xfrm>
          <a:prstGeom prst="rect">
            <a:avLst/>
          </a:prstGeom>
          <a:noFill/>
        </p:spPr>
        <p:txBody>
          <a:bodyPr wrap="square" rtlCol="0">
            <a:spAutoFit/>
          </a:bodyPr>
          <a:lstStyle/>
          <a:p>
            <a:r>
              <a:rPr lang="en-GB" dirty="0" smtClean="0"/>
              <a:t>Example</a:t>
            </a:r>
            <a:endParaRPr lang="en-GB" dirty="0"/>
          </a:p>
        </p:txBody>
      </p:sp>
    </p:spTree>
    <p:extLst>
      <p:ext uri="{BB962C8B-B14F-4D97-AF65-F5344CB8AC3E}">
        <p14:creationId xmlns:p14="http://schemas.microsoft.com/office/powerpoint/2010/main" val="3183431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endParaRPr lang="en-GB"/>
          </a:p>
        </p:txBody>
      </p:sp>
      <p:sp>
        <p:nvSpPr>
          <p:cNvPr id="5" name="Title 4"/>
          <p:cNvSpPr>
            <a:spLocks noGrp="1"/>
          </p:cNvSpPr>
          <p:nvPr>
            <p:ph type="title"/>
          </p:nvPr>
        </p:nvSpPr>
        <p:spPr/>
        <p:txBody>
          <a:bodyPr/>
          <a:lstStyle/>
          <a:p>
            <a:endParaRPr lang="en-GB"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252" y="620688"/>
            <a:ext cx="8746984"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68355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GB" dirty="0"/>
          </a:p>
        </p:txBody>
      </p:sp>
      <p:pic>
        <p:nvPicPr>
          <p:cNvPr id="1126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176" y="213892"/>
            <a:ext cx="9138823" cy="5912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58623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2" descr="Screen Shot 2017-07-10 at 13.49.54.png"/>
          <p:cNvPicPr>
            <a:picLocks noChangeAspect="1"/>
          </p:cNvPicPr>
          <p:nvPr/>
        </p:nvPicPr>
        <p:blipFill>
          <a:blip r:embed="rId2">
            <a:extLst>
              <a:ext uri="{28A0092B-C50C-407E-A947-70E740481C1C}">
                <a14:useLocalDpi xmlns:a14="http://schemas.microsoft.com/office/drawing/2010/main" val="0"/>
              </a:ext>
            </a:extLst>
          </a:blip>
          <a:srcRect l="1064" t="1006" r="1064" b="5032"/>
          <a:stretch>
            <a:fillRect/>
          </a:stretch>
        </p:blipFill>
        <p:spPr bwMode="auto">
          <a:xfrm>
            <a:off x="72485" y="188640"/>
            <a:ext cx="9071515" cy="6533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5275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8" y="577850"/>
            <a:ext cx="9113837" cy="57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888150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848096"/>
          </a:xfrm>
        </p:spPr>
        <p:txBody>
          <a:bodyPr/>
          <a:lstStyle/>
          <a:p>
            <a:r>
              <a:rPr lang="en-GB" u="sng" dirty="0" smtClean="0"/>
              <a:t>English Learning 3</a:t>
            </a:r>
            <a:endParaRPr lang="en-GB" u="sng" dirty="0"/>
          </a:p>
        </p:txBody>
      </p:sp>
      <p:sp>
        <p:nvSpPr>
          <p:cNvPr id="5" name="TextBox 4"/>
          <p:cNvSpPr txBox="1"/>
          <p:nvPr/>
        </p:nvSpPr>
        <p:spPr>
          <a:xfrm>
            <a:off x="323528" y="979468"/>
            <a:ext cx="8496944" cy="5878532"/>
          </a:xfrm>
          <a:prstGeom prst="rect">
            <a:avLst/>
          </a:prstGeom>
          <a:noFill/>
        </p:spPr>
        <p:txBody>
          <a:bodyPr wrap="square" rtlCol="0">
            <a:spAutoFit/>
          </a:bodyPr>
          <a:lstStyle/>
          <a:p>
            <a:r>
              <a:rPr lang="en-GB" sz="2800" dirty="0" smtClean="0">
                <a:latin typeface="Comic Sans MS" panose="030F0702030302020204" pitchFamily="66" charset="0"/>
              </a:rPr>
              <a:t>This lesson is about the four different types of sentence. </a:t>
            </a:r>
          </a:p>
          <a:p>
            <a:endParaRPr lang="en-GB" sz="3200" dirty="0" smtClean="0">
              <a:latin typeface="Comic Sans MS" panose="030F0702030302020204" pitchFamily="66" charset="0"/>
            </a:endParaRPr>
          </a:p>
          <a:p>
            <a:pPr marL="742950" indent="-742950">
              <a:buFont typeface="+mj-lt"/>
              <a:buAutoNum type="arabicPeriod"/>
            </a:pPr>
            <a:r>
              <a:rPr lang="en-GB" sz="4400" dirty="0" smtClean="0">
                <a:latin typeface="Comic Sans MS" panose="030F0702030302020204" pitchFamily="66" charset="0"/>
              </a:rPr>
              <a:t>Statements</a:t>
            </a:r>
          </a:p>
          <a:p>
            <a:pPr marL="742950" indent="-742950">
              <a:buFont typeface="+mj-lt"/>
              <a:buAutoNum type="arabicPeriod"/>
            </a:pPr>
            <a:r>
              <a:rPr lang="en-GB" sz="4400" dirty="0" smtClean="0">
                <a:latin typeface="Comic Sans MS" panose="030F0702030302020204" pitchFamily="66" charset="0"/>
              </a:rPr>
              <a:t>Questions</a:t>
            </a:r>
          </a:p>
          <a:p>
            <a:pPr marL="742950" indent="-742950">
              <a:buFont typeface="+mj-lt"/>
              <a:buAutoNum type="arabicPeriod"/>
            </a:pPr>
            <a:r>
              <a:rPr lang="en-GB" sz="4400" dirty="0" smtClean="0">
                <a:latin typeface="Comic Sans MS" panose="030F0702030302020204" pitchFamily="66" charset="0"/>
              </a:rPr>
              <a:t>Commands</a:t>
            </a:r>
          </a:p>
          <a:p>
            <a:pPr marL="742950" indent="-742950">
              <a:buFont typeface="+mj-lt"/>
              <a:buAutoNum type="arabicPeriod"/>
            </a:pPr>
            <a:r>
              <a:rPr lang="en-GB" sz="4400" dirty="0" smtClean="0">
                <a:latin typeface="Comic Sans MS" panose="030F0702030302020204" pitchFamily="66" charset="0"/>
              </a:rPr>
              <a:t>Exclamations</a:t>
            </a:r>
          </a:p>
          <a:p>
            <a:r>
              <a:rPr lang="en-GB" sz="2800" dirty="0" smtClean="0">
                <a:latin typeface="Comic Sans MS" panose="030F0702030302020204" pitchFamily="66" charset="0"/>
              </a:rPr>
              <a:t/>
            </a:r>
            <a:br>
              <a:rPr lang="en-GB" sz="2800" dirty="0" smtClean="0">
                <a:latin typeface="Comic Sans MS" panose="030F0702030302020204" pitchFamily="66" charset="0"/>
              </a:rPr>
            </a:br>
            <a:r>
              <a:rPr lang="en-GB" sz="2800" dirty="0" smtClean="0">
                <a:latin typeface="Comic Sans MS" panose="030F0702030302020204" pitchFamily="66" charset="0"/>
              </a:rPr>
              <a:t>You have already written statements and questions this week so you will be good at those already!</a:t>
            </a:r>
          </a:p>
        </p:txBody>
      </p:sp>
      <p:pic>
        <p:nvPicPr>
          <p:cNvPr id="7170" name="Picture 2" descr="C:\Users\MrsChild\AppData\Local\Microsoft\Windows\INetCache\IE\I0INYVGL\puntu[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3" y="2492896"/>
            <a:ext cx="3148955" cy="2445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04850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816" t="7459" r="5578" b="8129"/>
          <a:stretch/>
        </p:blipFill>
        <p:spPr bwMode="auto">
          <a:xfrm>
            <a:off x="193974" y="188640"/>
            <a:ext cx="8743782" cy="6247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3882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308" t="7550" r="6032" b="8222"/>
          <a:stretch/>
        </p:blipFill>
        <p:spPr bwMode="auto">
          <a:xfrm>
            <a:off x="179512" y="116632"/>
            <a:ext cx="8784976" cy="6330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16021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911" t="6753" r="6415" b="7711"/>
          <a:stretch/>
        </p:blipFill>
        <p:spPr bwMode="auto">
          <a:xfrm>
            <a:off x="179512" y="116631"/>
            <a:ext cx="8784976" cy="6428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0839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844" t="7507" r="5885" b="7578"/>
          <a:stretch/>
        </p:blipFill>
        <p:spPr bwMode="auto">
          <a:xfrm>
            <a:off x="179512" y="116632"/>
            <a:ext cx="8782904"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32045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348880"/>
            <a:ext cx="8795320" cy="1143000"/>
          </a:xfrm>
        </p:spPr>
        <p:txBody>
          <a:bodyPr>
            <a:noAutofit/>
          </a:bodyPr>
          <a:lstStyle/>
          <a:p>
            <a:r>
              <a:rPr lang="en-GB" sz="2400" dirty="0" smtClean="0"/>
              <a:t>Read these sentences and see if you can work out if they are statements, questions, commands or exclamations. Copy them out and put the right punctuation at the end. You could use a different colour for each type of sentence.</a:t>
            </a:r>
            <a:br>
              <a:rPr lang="en-GB" sz="2400" dirty="0" smtClean="0"/>
            </a:br>
            <a:r>
              <a:rPr lang="en-GB" sz="2400" dirty="0"/>
              <a:t/>
            </a:r>
            <a:br>
              <a:rPr lang="en-GB" sz="2400" dirty="0"/>
            </a:br>
            <a:r>
              <a:rPr lang="en-GB" sz="2400" dirty="0" smtClean="0"/>
              <a:t/>
            </a:r>
            <a:br>
              <a:rPr lang="en-GB" sz="2400" dirty="0" smtClean="0"/>
            </a:br>
            <a:r>
              <a:rPr lang="en-GB" sz="2400" dirty="0" smtClean="0"/>
              <a:t/>
            </a:r>
            <a:br>
              <a:rPr lang="en-GB" sz="2400" dirty="0" smtClean="0"/>
            </a:br>
            <a:r>
              <a:rPr lang="en-GB" sz="2400" dirty="0"/>
              <a:t/>
            </a:r>
            <a:br>
              <a:rPr lang="en-GB" sz="2400" dirty="0"/>
            </a:br>
            <a:r>
              <a:rPr lang="en-GB" sz="2400" dirty="0" smtClean="0"/>
              <a:t/>
            </a:r>
            <a:br>
              <a:rPr lang="en-GB" sz="2400" dirty="0" smtClean="0"/>
            </a:br>
            <a:r>
              <a:rPr lang="en-GB" sz="2400" dirty="0"/>
              <a:t/>
            </a:r>
            <a:br>
              <a:rPr lang="en-GB" sz="2400" dirty="0"/>
            </a:br>
            <a:r>
              <a:rPr lang="en-GB" sz="2400" dirty="0" smtClean="0"/>
              <a:t/>
            </a:r>
            <a:br>
              <a:rPr lang="en-GB" sz="2400" dirty="0" smtClean="0"/>
            </a:br>
            <a:r>
              <a:rPr lang="en-GB" sz="2400" dirty="0"/>
              <a:t/>
            </a:r>
            <a:br>
              <a:rPr lang="en-GB" sz="2400" dirty="0"/>
            </a:br>
            <a:r>
              <a:rPr lang="en-GB" sz="2400" dirty="0" smtClean="0"/>
              <a:t/>
            </a:r>
            <a:br>
              <a:rPr lang="en-GB" sz="2400" dirty="0" smtClean="0"/>
            </a:br>
            <a:r>
              <a:rPr lang="en-GB" sz="2400" dirty="0"/>
              <a:t/>
            </a:r>
            <a:br>
              <a:rPr lang="en-GB" sz="2400" dirty="0"/>
            </a:br>
            <a:r>
              <a:rPr lang="en-GB" sz="2400" dirty="0" smtClean="0"/>
              <a:t/>
            </a:r>
            <a:br>
              <a:rPr lang="en-GB" sz="2400" dirty="0" smtClean="0"/>
            </a:br>
            <a:endParaRPr lang="en-GB" sz="2400" dirty="0"/>
          </a:p>
        </p:txBody>
      </p:sp>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367" t="1432" r="2318" b="1811"/>
          <a:stretch/>
        </p:blipFill>
        <p:spPr bwMode="auto">
          <a:xfrm>
            <a:off x="2049960" y="1501304"/>
            <a:ext cx="5238836" cy="3775803"/>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6" name="TextBox 5"/>
          <p:cNvSpPr txBox="1"/>
          <p:nvPr/>
        </p:nvSpPr>
        <p:spPr>
          <a:xfrm>
            <a:off x="223138" y="5277107"/>
            <a:ext cx="8892480" cy="1569660"/>
          </a:xfrm>
          <a:prstGeom prst="rect">
            <a:avLst/>
          </a:prstGeom>
          <a:noFill/>
        </p:spPr>
        <p:txBody>
          <a:bodyPr wrap="square" rtlCol="0">
            <a:spAutoFit/>
          </a:bodyPr>
          <a:lstStyle/>
          <a:p>
            <a:r>
              <a:rPr lang="en-GB" sz="2400" dirty="0"/>
              <a:t>How many question marks did you need? How many full stops? How many exclamation marks? </a:t>
            </a:r>
            <a:endParaRPr lang="en-GB" sz="2400" dirty="0" smtClean="0"/>
          </a:p>
          <a:p>
            <a:r>
              <a:rPr lang="en-GB" sz="2400" dirty="0" smtClean="0"/>
              <a:t>Look through one of your reading books and see if you can find an example of each type of sentence.</a:t>
            </a:r>
            <a:endParaRPr lang="en-GB" sz="2400" dirty="0"/>
          </a:p>
        </p:txBody>
      </p:sp>
      <p:pic>
        <p:nvPicPr>
          <p:cNvPr id="8195" name="Picture 3" descr="C:\Users\MrsChild\AppData\Local\Microsoft\Windows\INetCache\IE\WAKPWP3N\question-1024x1024[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2636" y="1389666"/>
            <a:ext cx="980728" cy="98072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Users\MrsChild\AppData\Local\Microsoft\Windows\INetCache\IE\MDZDMQMK\exclamation_mark_PNG35[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34405" y="2544572"/>
            <a:ext cx="1709595" cy="1484784"/>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descr="C:\Users\MrsChild\AppData\Local\Microsoft\Windows\INetCache\IE\WAKPWP3N\Full_stop[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19114" y="-459432"/>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0706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92" y="-99392"/>
            <a:ext cx="8229600" cy="1143000"/>
          </a:xfrm>
        </p:spPr>
        <p:txBody>
          <a:bodyPr/>
          <a:lstStyle/>
          <a:p>
            <a:r>
              <a:rPr lang="en-GB" dirty="0" smtClean="0"/>
              <a:t>Maths Learning 1</a:t>
            </a:r>
            <a:endParaRPr lang="en-GB" dirty="0"/>
          </a:p>
        </p:txBody>
      </p:sp>
      <p:sp>
        <p:nvSpPr>
          <p:cNvPr id="7" name="TextBox 6"/>
          <p:cNvSpPr txBox="1"/>
          <p:nvPr/>
        </p:nvSpPr>
        <p:spPr>
          <a:xfrm>
            <a:off x="107504" y="908720"/>
            <a:ext cx="9036496" cy="4093428"/>
          </a:xfrm>
          <a:prstGeom prst="rect">
            <a:avLst/>
          </a:prstGeom>
          <a:noFill/>
        </p:spPr>
        <p:txBody>
          <a:bodyPr wrap="square" rtlCol="0">
            <a:spAutoFit/>
          </a:bodyPr>
          <a:lstStyle/>
          <a:p>
            <a:r>
              <a:rPr lang="en-US" sz="2000" dirty="0" smtClean="0"/>
              <a:t>We are continuing with our work on adding and subtracting within 20. For the first lesson, please go to the Year 1 Home Learning page on the White Rose website and complete Summer Term Week 3 Lesson 4 </a:t>
            </a:r>
            <a:r>
              <a:rPr lang="en-GB" sz="2000" dirty="0" smtClean="0">
                <a:hlinkClick r:id="rId2"/>
              </a:rPr>
              <a:t>https</a:t>
            </a:r>
            <a:r>
              <a:rPr lang="en-GB" sz="2000" dirty="0">
                <a:hlinkClick r:id="rId2"/>
              </a:rPr>
              <a:t>://</a:t>
            </a:r>
            <a:r>
              <a:rPr lang="en-GB" sz="2000" dirty="0" smtClean="0">
                <a:hlinkClick r:id="rId2"/>
              </a:rPr>
              <a:t>whiterosemaths.com/homelearning/year-1/</a:t>
            </a:r>
            <a:endParaRPr lang="en-GB" sz="2000" dirty="0" smtClean="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708559"/>
            <a:ext cx="7554416" cy="32861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92" y="-99392"/>
            <a:ext cx="8229600" cy="1143000"/>
          </a:xfrm>
        </p:spPr>
        <p:txBody>
          <a:bodyPr/>
          <a:lstStyle/>
          <a:p>
            <a:r>
              <a:rPr lang="en-GB" dirty="0" smtClean="0"/>
              <a:t>Maths Learning 2</a:t>
            </a:r>
            <a:endParaRPr lang="en-GB" dirty="0"/>
          </a:p>
        </p:txBody>
      </p:sp>
      <p:sp>
        <p:nvSpPr>
          <p:cNvPr id="7" name="TextBox 6"/>
          <p:cNvSpPr txBox="1"/>
          <p:nvPr/>
        </p:nvSpPr>
        <p:spPr>
          <a:xfrm>
            <a:off x="107504" y="908720"/>
            <a:ext cx="9036496" cy="8094524"/>
          </a:xfrm>
          <a:prstGeom prst="rect">
            <a:avLst/>
          </a:prstGeom>
          <a:noFill/>
        </p:spPr>
        <p:txBody>
          <a:bodyPr wrap="square" rtlCol="0">
            <a:spAutoFit/>
          </a:bodyPr>
          <a:lstStyle/>
          <a:p>
            <a:r>
              <a:rPr lang="en-US" sz="2000" dirty="0" smtClean="0"/>
              <a:t>For the second lesson, please go to the Year 1 Home Learning page on the White Rose website and watch the video for Summer Term Week 4 Lesson 1 </a:t>
            </a:r>
            <a:r>
              <a:rPr lang="en-GB" sz="2000" dirty="0" smtClean="0">
                <a:hlinkClick r:id="rId2"/>
              </a:rPr>
              <a:t>https://whiterosemaths.com/homelearning/year-1/</a:t>
            </a:r>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r>
              <a:rPr lang="en-GB" sz="2000" dirty="0" smtClean="0"/>
              <a:t>When you have watched it, please follow the link to BBC Bitesize and find the “Add and subtract by making 10” lesson from the 11</a:t>
            </a:r>
            <a:r>
              <a:rPr lang="en-GB" sz="2000" baseline="30000" dirty="0" smtClean="0"/>
              <a:t>th</a:t>
            </a:r>
            <a:r>
              <a:rPr lang="en-GB" sz="2000" dirty="0" smtClean="0"/>
              <a:t> May where there is an additional video, a worksheet to complete and a short quiz to check your understanding.</a:t>
            </a:r>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450" y="1950872"/>
            <a:ext cx="7277100" cy="2857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2"/>
          <p:cNvSpPr/>
          <p:nvPr/>
        </p:nvSpPr>
        <p:spPr>
          <a:xfrm>
            <a:off x="4788024" y="2655368"/>
            <a:ext cx="1152128" cy="3600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Arrow Connector 4"/>
          <p:cNvCxnSpPr/>
          <p:nvPr/>
        </p:nvCxnSpPr>
        <p:spPr>
          <a:xfrm flipH="1" flipV="1">
            <a:off x="5384122" y="3082207"/>
            <a:ext cx="720080" cy="207498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02414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975" y="1954228"/>
            <a:ext cx="7258050" cy="3209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78892" y="-99392"/>
            <a:ext cx="8229600" cy="1143000"/>
          </a:xfrm>
        </p:spPr>
        <p:txBody>
          <a:bodyPr/>
          <a:lstStyle/>
          <a:p>
            <a:r>
              <a:rPr lang="en-GB" dirty="0" smtClean="0"/>
              <a:t>Maths Learning 3</a:t>
            </a:r>
            <a:endParaRPr lang="en-GB" dirty="0"/>
          </a:p>
        </p:txBody>
      </p:sp>
      <p:sp>
        <p:nvSpPr>
          <p:cNvPr id="7" name="TextBox 6"/>
          <p:cNvSpPr txBox="1"/>
          <p:nvPr/>
        </p:nvSpPr>
        <p:spPr>
          <a:xfrm>
            <a:off x="107504" y="908720"/>
            <a:ext cx="9036496" cy="8094524"/>
          </a:xfrm>
          <a:prstGeom prst="rect">
            <a:avLst/>
          </a:prstGeom>
          <a:noFill/>
        </p:spPr>
        <p:txBody>
          <a:bodyPr wrap="square" rtlCol="0">
            <a:spAutoFit/>
          </a:bodyPr>
          <a:lstStyle/>
          <a:p>
            <a:r>
              <a:rPr lang="en-US" sz="2000" dirty="0" smtClean="0"/>
              <a:t>For the third lesson, please go to the Year 1 Home Learning page on the White Rose website and watch the video for Summer Term Week 4 Lesson 2 </a:t>
            </a:r>
            <a:r>
              <a:rPr lang="en-GB" sz="2000" dirty="0" smtClean="0">
                <a:hlinkClick r:id="rId3"/>
              </a:rPr>
              <a:t>https://whiterosemaths.com/homelearning/year-1/</a:t>
            </a:r>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r>
              <a:rPr lang="en-GB" sz="2000" dirty="0" smtClean="0"/>
              <a:t>When you have watched it, please follow the link to BBC Bitesize and find the “Subtract within 20” lesson from the 12</a:t>
            </a:r>
            <a:r>
              <a:rPr lang="en-GB" sz="2000" baseline="30000" dirty="0" smtClean="0"/>
              <a:t>th</a:t>
            </a:r>
            <a:r>
              <a:rPr lang="en-GB" sz="2000" dirty="0" smtClean="0"/>
              <a:t> May where there is an additional video and three activities to complete.</a:t>
            </a:r>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p:txBody>
      </p:sp>
      <p:sp>
        <p:nvSpPr>
          <p:cNvPr id="3" name="Oval 2"/>
          <p:cNvSpPr/>
          <p:nvPr/>
        </p:nvSpPr>
        <p:spPr>
          <a:xfrm>
            <a:off x="4952074" y="3131677"/>
            <a:ext cx="864096" cy="3600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Arrow Connector 4"/>
          <p:cNvCxnSpPr/>
          <p:nvPr/>
        </p:nvCxnSpPr>
        <p:spPr>
          <a:xfrm flipH="1" flipV="1">
            <a:off x="5508104" y="3491717"/>
            <a:ext cx="596098" cy="1665477"/>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04961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a:xfrm>
            <a:off x="34770" y="352008"/>
            <a:ext cx="9144000" cy="916752"/>
          </a:xfrm>
        </p:spPr>
        <p:txBody>
          <a:bodyPr>
            <a:normAutofit fontScale="90000"/>
          </a:bodyPr>
          <a:lstStyle/>
          <a:p>
            <a:r>
              <a:rPr lang="en-GB" sz="5400" b="1" dirty="0" smtClean="0"/>
              <a:t>Science Learning</a:t>
            </a:r>
            <a:br>
              <a:rPr lang="en-GB" sz="5400" b="1" dirty="0" smtClean="0"/>
            </a:br>
            <a:r>
              <a:rPr lang="en-GB" sz="2700" dirty="0">
                <a:ea typeface="Calibri"/>
                <a:cs typeface="Times New Roman"/>
              </a:rPr>
              <a:t>What do plants need to grow?</a:t>
            </a:r>
            <a:r>
              <a:rPr lang="en-GB" sz="5400" dirty="0">
                <a:ea typeface="Calibri"/>
                <a:cs typeface="Times New Roman"/>
              </a:rPr>
              <a:t/>
            </a:r>
            <a:br>
              <a:rPr lang="en-GB" sz="5400" dirty="0">
                <a:ea typeface="Calibri"/>
                <a:cs typeface="Times New Roman"/>
              </a:rPr>
            </a:br>
            <a:endParaRPr lang="en-GB" sz="5400" b="1" dirty="0"/>
          </a:p>
        </p:txBody>
      </p:sp>
      <p:sp>
        <p:nvSpPr>
          <p:cNvPr id="12" name="Rectangle 11"/>
          <p:cNvSpPr/>
          <p:nvPr/>
        </p:nvSpPr>
        <p:spPr>
          <a:xfrm>
            <a:off x="34770" y="944353"/>
            <a:ext cx="5761366" cy="6817251"/>
          </a:xfrm>
          <a:prstGeom prst="rect">
            <a:avLst/>
          </a:prstGeom>
        </p:spPr>
        <p:txBody>
          <a:bodyPr wrap="square">
            <a:spAutoFit/>
          </a:bodyPr>
          <a:lstStyle/>
          <a:p>
            <a:pPr algn="ctr">
              <a:lnSpc>
                <a:spcPct val="115000"/>
              </a:lnSpc>
              <a:spcAft>
                <a:spcPts val="0"/>
              </a:spcAft>
            </a:pPr>
            <a:endParaRPr lang="en-GB" sz="2000" dirty="0">
              <a:ea typeface="Calibri"/>
              <a:cs typeface="Times New Roman"/>
            </a:endParaRPr>
          </a:p>
          <a:p>
            <a:pPr algn="r">
              <a:lnSpc>
                <a:spcPct val="115000"/>
              </a:lnSpc>
              <a:spcAft>
                <a:spcPts val="0"/>
              </a:spcAft>
            </a:pPr>
            <a:r>
              <a:rPr lang="en-GB" sz="2000" dirty="0" smtClean="0">
                <a:ea typeface="Calibri"/>
                <a:cs typeface="Times New Roman"/>
              </a:rPr>
              <a:t>How are your sunflower plants getting along? </a:t>
            </a:r>
            <a:br>
              <a:rPr lang="en-GB" sz="2000" dirty="0" smtClean="0">
                <a:ea typeface="Calibri"/>
                <a:cs typeface="Times New Roman"/>
              </a:rPr>
            </a:br>
            <a:r>
              <a:rPr lang="en-GB" sz="2000" dirty="0" smtClean="0">
                <a:ea typeface="Calibri"/>
                <a:cs typeface="Times New Roman"/>
              </a:rPr>
              <a:t>Maybe they are already taller than you!</a:t>
            </a:r>
          </a:p>
          <a:p>
            <a:pPr algn="r">
              <a:lnSpc>
                <a:spcPct val="115000"/>
              </a:lnSpc>
              <a:spcAft>
                <a:spcPts val="0"/>
              </a:spcAft>
            </a:pPr>
            <a:endParaRPr lang="en-GB" sz="2000" dirty="0" smtClean="0">
              <a:ea typeface="Calibri"/>
              <a:cs typeface="Times New Roman"/>
            </a:endParaRPr>
          </a:p>
          <a:p>
            <a:pPr algn="r">
              <a:lnSpc>
                <a:spcPct val="115000"/>
              </a:lnSpc>
              <a:spcAft>
                <a:spcPts val="0"/>
              </a:spcAft>
            </a:pPr>
            <a:r>
              <a:rPr lang="en-GB" sz="2000" dirty="0" smtClean="0">
                <a:ea typeface="Calibri"/>
                <a:cs typeface="Times New Roman"/>
              </a:rPr>
              <a:t>To find out what plants need to grow,  </a:t>
            </a:r>
            <a:br>
              <a:rPr lang="en-GB" sz="2000" dirty="0" smtClean="0">
                <a:ea typeface="Calibri"/>
                <a:cs typeface="Times New Roman"/>
              </a:rPr>
            </a:br>
            <a:r>
              <a:rPr lang="en-GB" sz="2000" dirty="0" smtClean="0">
                <a:ea typeface="Calibri"/>
                <a:cs typeface="Times New Roman"/>
              </a:rPr>
              <a:t>watch the videos at BBC Bitesize </a:t>
            </a:r>
            <a:r>
              <a:rPr lang="en-GB" sz="2000" dirty="0" smtClean="0">
                <a:hlinkClick r:id="rId2"/>
              </a:rPr>
              <a:t>https</a:t>
            </a:r>
            <a:r>
              <a:rPr lang="en-GB" sz="2000" dirty="0">
                <a:hlinkClick r:id="rId2"/>
              </a:rPr>
              <a:t>://www.bbc.co.uk/bitesize/topics/zpxnyrd/articles/zxxsyrd</a:t>
            </a:r>
            <a:r>
              <a:rPr lang="en-GB" sz="2000" dirty="0" smtClean="0">
                <a:ea typeface="Calibri"/>
                <a:cs typeface="Times New Roman"/>
              </a:rPr>
              <a:t> . (KS1 Science/Plants)</a:t>
            </a:r>
          </a:p>
          <a:p>
            <a:pPr algn="r">
              <a:lnSpc>
                <a:spcPct val="115000"/>
              </a:lnSpc>
              <a:spcAft>
                <a:spcPts val="0"/>
              </a:spcAft>
            </a:pPr>
            <a:endParaRPr lang="en-GB" sz="2000" dirty="0">
              <a:ea typeface="Calibri"/>
              <a:cs typeface="Times New Roman"/>
            </a:endParaRPr>
          </a:p>
          <a:p>
            <a:pPr algn="r">
              <a:lnSpc>
                <a:spcPct val="115000"/>
              </a:lnSpc>
              <a:spcAft>
                <a:spcPts val="0"/>
              </a:spcAft>
            </a:pPr>
            <a:r>
              <a:rPr lang="en-GB" sz="2000" dirty="0" smtClean="0">
                <a:ea typeface="Calibri"/>
                <a:cs typeface="Times New Roman"/>
              </a:rPr>
              <a:t>Try the quiz afterwards to test what you have learned</a:t>
            </a:r>
            <a:r>
              <a:rPr lang="en-GB" dirty="0" smtClean="0">
                <a:ea typeface="Calibri"/>
                <a:cs typeface="Times New Roman"/>
              </a:rPr>
              <a:t>.</a:t>
            </a:r>
          </a:p>
          <a:p>
            <a:pPr algn="ctr">
              <a:lnSpc>
                <a:spcPct val="115000"/>
              </a:lnSpc>
              <a:spcAft>
                <a:spcPts val="0"/>
              </a:spcAft>
            </a:pPr>
            <a:endParaRPr lang="en-GB" dirty="0">
              <a:ea typeface="Calibri"/>
              <a:cs typeface="Times New Roman"/>
            </a:endParaRPr>
          </a:p>
          <a:p>
            <a:pPr algn="ctr">
              <a:lnSpc>
                <a:spcPct val="115000"/>
              </a:lnSpc>
              <a:spcAft>
                <a:spcPts val="0"/>
              </a:spcAft>
            </a:pPr>
            <a:endParaRPr lang="en-GB" dirty="0" smtClean="0">
              <a:ea typeface="Calibri"/>
              <a:cs typeface="Times New Roman"/>
            </a:endParaRPr>
          </a:p>
          <a:p>
            <a:pPr algn="ctr">
              <a:lnSpc>
                <a:spcPct val="115000"/>
              </a:lnSpc>
              <a:spcAft>
                <a:spcPts val="0"/>
              </a:spcAft>
            </a:pPr>
            <a:endParaRPr lang="en-GB" dirty="0">
              <a:ea typeface="Calibri"/>
              <a:cs typeface="Times New Roman"/>
            </a:endParaRPr>
          </a:p>
          <a:p>
            <a:pPr algn="ctr">
              <a:lnSpc>
                <a:spcPct val="115000"/>
              </a:lnSpc>
              <a:spcAft>
                <a:spcPts val="0"/>
              </a:spcAft>
            </a:pPr>
            <a:endParaRPr lang="en-GB" dirty="0" smtClean="0">
              <a:ea typeface="Calibri"/>
              <a:cs typeface="Times New Roman"/>
            </a:endParaRPr>
          </a:p>
          <a:p>
            <a:pPr algn="ctr">
              <a:lnSpc>
                <a:spcPct val="115000"/>
              </a:lnSpc>
              <a:spcAft>
                <a:spcPts val="0"/>
              </a:spcAft>
            </a:pPr>
            <a:endParaRPr lang="en-GB" dirty="0">
              <a:ea typeface="Calibri"/>
              <a:cs typeface="Times New Roman"/>
            </a:endParaRPr>
          </a:p>
          <a:p>
            <a:pPr algn="ctr">
              <a:lnSpc>
                <a:spcPct val="115000"/>
              </a:lnSpc>
              <a:spcAft>
                <a:spcPts val="0"/>
              </a:spcAft>
            </a:pPr>
            <a:endParaRPr lang="en-GB" dirty="0" smtClean="0">
              <a:ea typeface="Calibri"/>
              <a:cs typeface="Times New Roman"/>
            </a:endParaRPr>
          </a:p>
          <a:p>
            <a:pPr algn="ctr">
              <a:lnSpc>
                <a:spcPct val="115000"/>
              </a:lnSpc>
              <a:spcAft>
                <a:spcPts val="0"/>
              </a:spcAft>
            </a:pPr>
            <a:endParaRPr lang="en-GB" dirty="0">
              <a:ea typeface="Calibri"/>
              <a:cs typeface="Times New Roman"/>
            </a:endParaRPr>
          </a:p>
          <a:p>
            <a:pPr algn="ctr">
              <a:lnSpc>
                <a:spcPct val="115000"/>
              </a:lnSpc>
              <a:spcAft>
                <a:spcPts val="0"/>
              </a:spcAft>
            </a:pPr>
            <a:endParaRPr lang="en-GB" dirty="0" smtClean="0">
              <a:ea typeface="Calibri"/>
              <a:cs typeface="Times New Roman"/>
            </a:endParaRPr>
          </a:p>
          <a:p>
            <a:pPr algn="ctr">
              <a:lnSpc>
                <a:spcPct val="115000"/>
              </a:lnSpc>
              <a:spcAft>
                <a:spcPts val="0"/>
              </a:spcAft>
            </a:pPr>
            <a:endParaRPr lang="en-GB" dirty="0" smtClean="0">
              <a:ea typeface="Calibri"/>
              <a:cs typeface="Times New Roman"/>
            </a:endParaRPr>
          </a:p>
          <a:p>
            <a:pPr algn="ctr">
              <a:lnSpc>
                <a:spcPct val="115000"/>
              </a:lnSpc>
              <a:spcAft>
                <a:spcPts val="0"/>
              </a:spcAft>
            </a:pPr>
            <a:endParaRPr lang="en-GB" dirty="0">
              <a:ea typeface="Calibri"/>
              <a:cs typeface="Times New Roman"/>
            </a:endParaRPr>
          </a:p>
        </p:txBody>
      </p:sp>
      <p:sp>
        <p:nvSpPr>
          <p:cNvPr id="4" name="TextBox 3"/>
          <p:cNvSpPr txBox="1"/>
          <p:nvPr/>
        </p:nvSpPr>
        <p:spPr>
          <a:xfrm>
            <a:off x="48417" y="5085184"/>
            <a:ext cx="8998372" cy="1631216"/>
          </a:xfrm>
          <a:prstGeom prst="rect">
            <a:avLst/>
          </a:prstGeom>
          <a:noFill/>
        </p:spPr>
        <p:txBody>
          <a:bodyPr wrap="square" rtlCol="0">
            <a:spAutoFit/>
          </a:bodyPr>
          <a:lstStyle/>
          <a:p>
            <a:r>
              <a:rPr lang="en-GB" sz="2000" dirty="0" smtClean="0"/>
              <a:t>What do you think would happen if a plant didn’t have light or water? Can you think of an experiment you could do to find out? If you have some seeds and four empty yoghurt pots perhaps you could actually do it. Cress would work well or beans or peas. Have a think about it. The recording sheet on the following slide might be useful.</a:t>
            </a:r>
            <a:endParaRPr lang="en-GB" sz="2000" dirty="0"/>
          </a:p>
        </p:txBody>
      </p:sp>
      <p:pic>
        <p:nvPicPr>
          <p:cNvPr id="174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1052736"/>
            <a:ext cx="2514018" cy="3844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800355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23780983"/>
              </p:ext>
            </p:extLst>
          </p:nvPr>
        </p:nvGraphicFramePr>
        <p:xfrm>
          <a:off x="0" y="-1"/>
          <a:ext cx="9144000" cy="6858000"/>
        </p:xfrm>
        <a:graphic>
          <a:graphicData uri="http://schemas.openxmlformats.org/drawingml/2006/table">
            <a:tbl>
              <a:tblPr firstRow="1" bandRow="1">
                <a:tableStyleId>{5C22544A-7EE6-4342-B048-85BDC9FD1C3A}</a:tableStyleId>
              </a:tblPr>
              <a:tblGrid>
                <a:gridCol w="2286000"/>
                <a:gridCol w="2286000"/>
                <a:gridCol w="2286000"/>
                <a:gridCol w="2286000"/>
              </a:tblGrid>
              <a:tr h="563614">
                <a:tc gridSpan="4">
                  <a:txBody>
                    <a:bodyPr/>
                    <a:lstStyle/>
                    <a:p>
                      <a:r>
                        <a:rPr lang="en-GB" b="0" dirty="0" smtClean="0">
                          <a:solidFill>
                            <a:schemeClr val="tx1"/>
                          </a:solidFill>
                        </a:rPr>
                        <a:t>Prediction</a:t>
                      </a:r>
                      <a:endParaRPr lang="en-GB" b="0" dirty="0">
                        <a:solidFill>
                          <a:schemeClr val="tx1"/>
                        </a:solidFill>
                      </a:endParaRPr>
                    </a:p>
                  </a:txBody>
                  <a:tcPr>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r>
              <a:tr h="2862845">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68696">
                <a:tc gridSpan="4">
                  <a:txBody>
                    <a:bodyPr/>
                    <a:lstStyle/>
                    <a:p>
                      <a:r>
                        <a:rPr lang="en-GB" dirty="0" smtClean="0"/>
                        <a:t>Results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hMerge="1">
                  <a:txBody>
                    <a:bodyPr/>
                    <a:lstStyle/>
                    <a:p>
                      <a:endParaRPr lang="en-GB" dirty="0"/>
                    </a:p>
                  </a:txBody>
                  <a:tcPr/>
                </a:tc>
              </a:tr>
              <a:tr h="2862845">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18434" name="Picture 2" descr="C:\Users\MrsChild\AppData\Local\Microsoft\Windows\INetCache\IE\MDZDMQMK\pot-147737_960_720[1].png"/>
          <p:cNvPicPr>
            <a:picLocks noChangeAspect="1" noChangeArrowheads="1"/>
          </p:cNvPicPr>
          <p:nvPr/>
        </p:nvPicPr>
        <p:blipFill>
          <a:blip r:embed="rId2" cstate="print">
            <a:biLevel thresh="25000"/>
            <a:extLst>
              <a:ext uri="{28A0092B-C50C-407E-A947-70E740481C1C}">
                <a14:useLocalDpi xmlns:a14="http://schemas.microsoft.com/office/drawing/2010/main" val="0"/>
              </a:ext>
            </a:extLst>
          </a:blip>
          <a:srcRect/>
          <a:stretch>
            <a:fillRect/>
          </a:stretch>
        </p:blipFill>
        <p:spPr bwMode="auto">
          <a:xfrm>
            <a:off x="755576" y="2396662"/>
            <a:ext cx="971750" cy="998089"/>
          </a:xfrm>
          <a:prstGeom prst="rect">
            <a:avLst/>
          </a:prstGeom>
          <a:noFill/>
          <a:extLst>
            <a:ext uri="{909E8E84-426E-40DD-AFC4-6F175D3DCCD1}">
              <a14:hiddenFill xmlns:a14="http://schemas.microsoft.com/office/drawing/2010/main">
                <a:solidFill>
                  <a:srgbClr val="FFFFFF"/>
                </a:solidFill>
              </a14:hiddenFill>
            </a:ext>
          </a:extLst>
        </p:spPr>
      </p:pic>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2394626"/>
            <a:ext cx="969963" cy="1000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descr="C:\Users\MrsChild\AppData\Local\Microsoft\Windows\INetCache\IE\MDZDMQMK\pot-147737_960_720[1].png"/>
          <p:cNvPicPr>
            <a:picLocks noChangeAspect="1" noChangeArrowheads="1"/>
          </p:cNvPicPr>
          <p:nvPr/>
        </p:nvPicPr>
        <p:blipFill>
          <a:blip r:embed="rId2" cstate="print">
            <a:biLevel thresh="25000"/>
            <a:extLst>
              <a:ext uri="{28A0092B-C50C-407E-A947-70E740481C1C}">
                <a14:useLocalDpi xmlns:a14="http://schemas.microsoft.com/office/drawing/2010/main" val="0"/>
              </a:ext>
            </a:extLst>
          </a:blip>
          <a:srcRect/>
          <a:stretch>
            <a:fillRect/>
          </a:stretch>
        </p:blipFill>
        <p:spPr bwMode="auto">
          <a:xfrm>
            <a:off x="7524328" y="2394625"/>
            <a:ext cx="971750" cy="99808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MrsChild\AppData\Local\Microsoft\Windows\INetCache\IE\MDZDMQMK\pot-147737_960_720[1].png"/>
          <p:cNvPicPr>
            <a:picLocks noChangeAspect="1" noChangeArrowheads="1"/>
          </p:cNvPicPr>
          <p:nvPr/>
        </p:nvPicPr>
        <p:blipFill>
          <a:blip r:embed="rId2" cstate="print">
            <a:biLevel thresh="25000"/>
            <a:extLst>
              <a:ext uri="{28A0092B-C50C-407E-A947-70E740481C1C}">
                <a14:useLocalDpi xmlns:a14="http://schemas.microsoft.com/office/drawing/2010/main" val="0"/>
              </a:ext>
            </a:extLst>
          </a:blip>
          <a:srcRect/>
          <a:stretch>
            <a:fillRect/>
          </a:stretch>
        </p:blipFill>
        <p:spPr bwMode="auto">
          <a:xfrm>
            <a:off x="5292080" y="2394626"/>
            <a:ext cx="971750" cy="99808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C:\Users\MrsChild\AppData\Local\Microsoft\Windows\INetCache\IE\MDZDMQMK\pot-147737_960_720[1].png"/>
          <p:cNvPicPr>
            <a:picLocks noChangeAspect="1" noChangeArrowheads="1"/>
          </p:cNvPicPr>
          <p:nvPr/>
        </p:nvPicPr>
        <p:blipFill>
          <a:blip r:embed="rId2" cstate="print">
            <a:biLevel thresh="25000"/>
            <a:extLst>
              <a:ext uri="{28A0092B-C50C-407E-A947-70E740481C1C}">
                <a14:useLocalDpi xmlns:a14="http://schemas.microsoft.com/office/drawing/2010/main" val="0"/>
              </a:ext>
            </a:extLst>
          </a:blip>
          <a:srcRect/>
          <a:stretch>
            <a:fillRect/>
          </a:stretch>
        </p:blipFill>
        <p:spPr bwMode="auto">
          <a:xfrm>
            <a:off x="789550" y="5733256"/>
            <a:ext cx="971750" cy="99808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9790" y="5731220"/>
            <a:ext cx="969963" cy="1000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descr="C:\Users\MrsChild\AppData\Local\Microsoft\Windows\INetCache\IE\MDZDMQMK\pot-147737_960_720[1].png"/>
          <p:cNvPicPr>
            <a:picLocks noChangeAspect="1" noChangeArrowheads="1"/>
          </p:cNvPicPr>
          <p:nvPr/>
        </p:nvPicPr>
        <p:blipFill>
          <a:blip r:embed="rId2" cstate="print">
            <a:biLevel thresh="25000"/>
            <a:extLst>
              <a:ext uri="{28A0092B-C50C-407E-A947-70E740481C1C}">
                <a14:useLocalDpi xmlns:a14="http://schemas.microsoft.com/office/drawing/2010/main" val="0"/>
              </a:ext>
            </a:extLst>
          </a:blip>
          <a:srcRect/>
          <a:stretch>
            <a:fillRect/>
          </a:stretch>
        </p:blipFill>
        <p:spPr bwMode="auto">
          <a:xfrm>
            <a:off x="7558302" y="5731219"/>
            <a:ext cx="971750" cy="99808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C:\Users\MrsChild\AppData\Local\Microsoft\Windows\INetCache\IE\MDZDMQMK\pot-147737_960_720[1].png"/>
          <p:cNvPicPr>
            <a:picLocks noChangeAspect="1" noChangeArrowheads="1"/>
          </p:cNvPicPr>
          <p:nvPr/>
        </p:nvPicPr>
        <p:blipFill>
          <a:blip r:embed="rId2" cstate="print">
            <a:biLevel thresh="25000"/>
            <a:extLst>
              <a:ext uri="{28A0092B-C50C-407E-A947-70E740481C1C}">
                <a14:useLocalDpi xmlns:a14="http://schemas.microsoft.com/office/drawing/2010/main" val="0"/>
              </a:ext>
            </a:extLst>
          </a:blip>
          <a:srcRect/>
          <a:stretch>
            <a:fillRect/>
          </a:stretch>
        </p:blipFill>
        <p:spPr bwMode="auto">
          <a:xfrm>
            <a:off x="5326054" y="5731220"/>
            <a:ext cx="971750" cy="998089"/>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C:\Users\MrsChild\AppData\Local\Microsoft\Windows\INetCache\IE\WAKPWP3N\1277948317[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49" y="620689"/>
            <a:ext cx="747228" cy="74722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C:\Users\MrsChild\AppData\Local\Microsoft\Windows\INetCache\IE\WAKPWP3N\1277948317[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48264" y="638294"/>
            <a:ext cx="747228" cy="74722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C:\Users\MrsChild\AppData\Local\Microsoft\Windows\INetCache\IE\WAKPWP3N\1277948317[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07571" y="605283"/>
            <a:ext cx="747228" cy="74722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C:\Users\MrsChild\AppData\Local\Microsoft\Windows\INetCache\IE\WAKPWP3N\1277948317[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39752" y="620689"/>
            <a:ext cx="747228" cy="747228"/>
          </a:xfrm>
          <a:prstGeom prst="rect">
            <a:avLst/>
          </a:prstGeom>
          <a:noFill/>
          <a:extLst>
            <a:ext uri="{909E8E84-426E-40DD-AFC4-6F175D3DCCD1}">
              <a14:hiddenFill xmlns:a14="http://schemas.microsoft.com/office/drawing/2010/main">
                <a:solidFill>
                  <a:srgbClr val="FFFFFF"/>
                </a:solidFill>
              </a14:hiddenFill>
            </a:ext>
          </a:extLst>
        </p:spPr>
      </p:pic>
      <p:pic>
        <p:nvPicPr>
          <p:cNvPr id="18437" name="Picture 5" descr="C:\Users\MrsChild\AppData\Local\Microsoft\Windows\INetCache\IE\I0INYVGL\water_PNG50218[1].png"/>
          <p:cNvPicPr>
            <a:picLocks noChangeAspect="1" noChangeArrowheads="1"/>
          </p:cNvPicPr>
          <p:nvPr/>
        </p:nvPicPr>
        <p:blipFill>
          <a:blip r:embed="rId5" cstate="print">
            <a:biLevel thresh="75000"/>
            <a:extLst>
              <a:ext uri="{28A0092B-C50C-407E-A947-70E740481C1C}">
                <a14:useLocalDpi xmlns:a14="http://schemas.microsoft.com/office/drawing/2010/main" val="0"/>
              </a:ext>
            </a:extLst>
          </a:blip>
          <a:srcRect/>
          <a:stretch>
            <a:fillRect/>
          </a:stretch>
        </p:blipFill>
        <p:spPr bwMode="auto">
          <a:xfrm>
            <a:off x="1489348" y="659815"/>
            <a:ext cx="692696" cy="69269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5" descr="C:\Users\MrsChild\AppData\Local\Microsoft\Windows\INetCache\IE\I0INYVGL\water_PNG50218[1].png"/>
          <p:cNvPicPr>
            <a:picLocks noChangeAspect="1" noChangeArrowheads="1"/>
          </p:cNvPicPr>
          <p:nvPr/>
        </p:nvPicPr>
        <p:blipFill>
          <a:blip r:embed="rId5" cstate="print">
            <a:biLevel thresh="75000"/>
            <a:extLst>
              <a:ext uri="{28A0092B-C50C-407E-A947-70E740481C1C}">
                <a14:useLocalDpi xmlns:a14="http://schemas.microsoft.com/office/drawing/2010/main" val="0"/>
              </a:ext>
            </a:extLst>
          </a:blip>
          <a:srcRect/>
          <a:stretch>
            <a:fillRect/>
          </a:stretch>
        </p:blipFill>
        <p:spPr bwMode="auto">
          <a:xfrm>
            <a:off x="3779912" y="646334"/>
            <a:ext cx="692696" cy="692696"/>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5" descr="C:\Users\MrsChild\AppData\Local\Microsoft\Windows\INetCache\IE\I0INYVGL\water_PNG50218[1].png"/>
          <p:cNvPicPr>
            <a:picLocks noChangeAspect="1" noChangeArrowheads="1"/>
          </p:cNvPicPr>
          <p:nvPr/>
        </p:nvPicPr>
        <p:blipFill>
          <a:blip r:embed="rId5" cstate="print">
            <a:biLevel thresh="75000"/>
            <a:extLst>
              <a:ext uri="{28A0092B-C50C-407E-A947-70E740481C1C}">
                <a14:useLocalDpi xmlns:a14="http://schemas.microsoft.com/office/drawing/2010/main" val="0"/>
              </a:ext>
            </a:extLst>
          </a:blip>
          <a:srcRect/>
          <a:stretch>
            <a:fillRect/>
          </a:stretch>
        </p:blipFill>
        <p:spPr bwMode="auto">
          <a:xfrm>
            <a:off x="6084168" y="659815"/>
            <a:ext cx="692696" cy="69269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5" descr="C:\Users\MrsChild\AppData\Local\Microsoft\Windows\INetCache\IE\I0INYVGL\water_PNG50218[1].png"/>
          <p:cNvPicPr>
            <a:picLocks noChangeAspect="1" noChangeArrowheads="1"/>
          </p:cNvPicPr>
          <p:nvPr/>
        </p:nvPicPr>
        <p:blipFill>
          <a:blip r:embed="rId5" cstate="print">
            <a:biLevel thresh="75000"/>
            <a:extLst>
              <a:ext uri="{28A0092B-C50C-407E-A947-70E740481C1C}">
                <a14:useLocalDpi xmlns:a14="http://schemas.microsoft.com/office/drawing/2010/main" val="0"/>
              </a:ext>
            </a:extLst>
          </a:blip>
          <a:srcRect/>
          <a:stretch>
            <a:fillRect/>
          </a:stretch>
        </p:blipFill>
        <p:spPr bwMode="auto">
          <a:xfrm>
            <a:off x="8316416" y="673103"/>
            <a:ext cx="692696" cy="692696"/>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Connector 12"/>
          <p:cNvCxnSpPr/>
          <p:nvPr/>
        </p:nvCxnSpPr>
        <p:spPr>
          <a:xfrm>
            <a:off x="8316417" y="762873"/>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flipV="1">
            <a:off x="8316416" y="762873"/>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cxnSp>
        <p:nvCxnSpPr>
          <p:cNvPr id="31" name="Straight Connector 30"/>
          <p:cNvCxnSpPr/>
          <p:nvPr/>
        </p:nvCxnSpPr>
        <p:spPr>
          <a:xfrm>
            <a:off x="2369012" y="776658"/>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cxnSp>
        <p:nvCxnSpPr>
          <p:cNvPr id="32" name="Straight Connector 31"/>
          <p:cNvCxnSpPr/>
          <p:nvPr/>
        </p:nvCxnSpPr>
        <p:spPr>
          <a:xfrm flipV="1">
            <a:off x="2357289" y="762873"/>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cxnSp>
        <p:nvCxnSpPr>
          <p:cNvPr id="34" name="Straight Connector 33"/>
          <p:cNvCxnSpPr/>
          <p:nvPr/>
        </p:nvCxnSpPr>
        <p:spPr>
          <a:xfrm>
            <a:off x="6980913" y="735823"/>
            <a:ext cx="681931" cy="432048"/>
          </a:xfrm>
          <a:prstGeom prst="line">
            <a:avLst/>
          </a:prstGeom>
          <a:ln w="38100"/>
        </p:spPr>
        <p:style>
          <a:lnRef idx="1">
            <a:schemeClr val="dk1"/>
          </a:lnRef>
          <a:fillRef idx="0">
            <a:schemeClr val="dk1"/>
          </a:fillRef>
          <a:effectRef idx="0">
            <a:schemeClr val="dk1"/>
          </a:effectRef>
          <a:fontRef idx="minor">
            <a:schemeClr val="tx1"/>
          </a:fontRef>
        </p:style>
      </p:cxnSp>
      <p:cxnSp>
        <p:nvCxnSpPr>
          <p:cNvPr id="35" name="Straight Connector 34"/>
          <p:cNvCxnSpPr/>
          <p:nvPr/>
        </p:nvCxnSpPr>
        <p:spPr>
          <a:xfrm flipV="1">
            <a:off x="6980912" y="735823"/>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cxnSp>
        <p:nvCxnSpPr>
          <p:cNvPr id="36" name="Straight Connector 35"/>
          <p:cNvCxnSpPr/>
          <p:nvPr/>
        </p:nvCxnSpPr>
        <p:spPr>
          <a:xfrm>
            <a:off x="6094934" y="699249"/>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cxnSp>
        <p:nvCxnSpPr>
          <p:cNvPr id="37" name="Straight Connector 36"/>
          <p:cNvCxnSpPr/>
          <p:nvPr/>
        </p:nvCxnSpPr>
        <p:spPr>
          <a:xfrm flipV="1">
            <a:off x="6094933" y="699249"/>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pic>
        <p:nvPicPr>
          <p:cNvPr id="38" name="Picture 4" descr="C:\Users\MrsChild\AppData\Local\Microsoft\Windows\INetCache\IE\WAKPWP3N\1277948317[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322" y="4027839"/>
            <a:ext cx="747228" cy="747228"/>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4" descr="C:\Users\MrsChild\AppData\Local\Microsoft\Windows\INetCache\IE\WAKPWP3N\1277948317[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82237" y="4045444"/>
            <a:ext cx="747228" cy="74722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4" descr="C:\Users\MrsChild\AppData\Local\Microsoft\Windows\INetCache\IE\WAKPWP3N\1277948317[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41544" y="4012433"/>
            <a:ext cx="747228" cy="74722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 descr="C:\Users\MrsChild\AppData\Local\Microsoft\Windows\INetCache\IE\WAKPWP3N\1277948317[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73725" y="4027839"/>
            <a:ext cx="747228" cy="74722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5" descr="C:\Users\MrsChild\AppData\Local\Microsoft\Windows\INetCache\IE\I0INYVGL\water_PNG50218[1].png"/>
          <p:cNvPicPr>
            <a:picLocks noChangeAspect="1" noChangeArrowheads="1"/>
          </p:cNvPicPr>
          <p:nvPr/>
        </p:nvPicPr>
        <p:blipFill>
          <a:blip r:embed="rId5" cstate="print">
            <a:biLevel thresh="75000"/>
            <a:extLst>
              <a:ext uri="{28A0092B-C50C-407E-A947-70E740481C1C}">
                <a14:useLocalDpi xmlns:a14="http://schemas.microsoft.com/office/drawing/2010/main" val="0"/>
              </a:ext>
            </a:extLst>
          </a:blip>
          <a:srcRect/>
          <a:stretch>
            <a:fillRect/>
          </a:stretch>
        </p:blipFill>
        <p:spPr bwMode="auto">
          <a:xfrm>
            <a:off x="1523321" y="4066965"/>
            <a:ext cx="692696" cy="692696"/>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5" descr="C:\Users\MrsChild\AppData\Local\Microsoft\Windows\INetCache\IE\I0INYVGL\water_PNG50218[1].png"/>
          <p:cNvPicPr>
            <a:picLocks noChangeAspect="1" noChangeArrowheads="1"/>
          </p:cNvPicPr>
          <p:nvPr/>
        </p:nvPicPr>
        <p:blipFill>
          <a:blip r:embed="rId5" cstate="print">
            <a:biLevel thresh="75000"/>
            <a:extLst>
              <a:ext uri="{28A0092B-C50C-407E-A947-70E740481C1C}">
                <a14:useLocalDpi xmlns:a14="http://schemas.microsoft.com/office/drawing/2010/main" val="0"/>
              </a:ext>
            </a:extLst>
          </a:blip>
          <a:srcRect/>
          <a:stretch>
            <a:fillRect/>
          </a:stretch>
        </p:blipFill>
        <p:spPr bwMode="auto">
          <a:xfrm>
            <a:off x="3813885" y="4053484"/>
            <a:ext cx="692696" cy="692696"/>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5" descr="C:\Users\MrsChild\AppData\Local\Microsoft\Windows\INetCache\IE\I0INYVGL\water_PNG50218[1].png"/>
          <p:cNvPicPr>
            <a:picLocks noChangeAspect="1" noChangeArrowheads="1"/>
          </p:cNvPicPr>
          <p:nvPr/>
        </p:nvPicPr>
        <p:blipFill>
          <a:blip r:embed="rId5" cstate="print">
            <a:biLevel thresh="75000"/>
            <a:extLst>
              <a:ext uri="{28A0092B-C50C-407E-A947-70E740481C1C}">
                <a14:useLocalDpi xmlns:a14="http://schemas.microsoft.com/office/drawing/2010/main" val="0"/>
              </a:ext>
            </a:extLst>
          </a:blip>
          <a:srcRect/>
          <a:stretch>
            <a:fillRect/>
          </a:stretch>
        </p:blipFill>
        <p:spPr bwMode="auto">
          <a:xfrm>
            <a:off x="6118141" y="4066965"/>
            <a:ext cx="692696" cy="692696"/>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5" descr="C:\Users\MrsChild\AppData\Local\Microsoft\Windows\INetCache\IE\I0INYVGL\water_PNG50218[1].png"/>
          <p:cNvPicPr>
            <a:picLocks noChangeAspect="1" noChangeArrowheads="1"/>
          </p:cNvPicPr>
          <p:nvPr/>
        </p:nvPicPr>
        <p:blipFill>
          <a:blip r:embed="rId5" cstate="print">
            <a:biLevel thresh="75000"/>
            <a:extLst>
              <a:ext uri="{28A0092B-C50C-407E-A947-70E740481C1C}">
                <a14:useLocalDpi xmlns:a14="http://schemas.microsoft.com/office/drawing/2010/main" val="0"/>
              </a:ext>
            </a:extLst>
          </a:blip>
          <a:srcRect/>
          <a:stretch>
            <a:fillRect/>
          </a:stretch>
        </p:blipFill>
        <p:spPr bwMode="auto">
          <a:xfrm>
            <a:off x="8350389" y="4080253"/>
            <a:ext cx="692696" cy="692696"/>
          </a:xfrm>
          <a:prstGeom prst="rect">
            <a:avLst/>
          </a:prstGeom>
          <a:noFill/>
          <a:extLst>
            <a:ext uri="{909E8E84-426E-40DD-AFC4-6F175D3DCCD1}">
              <a14:hiddenFill xmlns:a14="http://schemas.microsoft.com/office/drawing/2010/main">
                <a:solidFill>
                  <a:srgbClr val="FFFFFF"/>
                </a:solidFill>
              </a14:hiddenFill>
            </a:ext>
          </a:extLst>
        </p:spPr>
      </p:pic>
      <p:cxnSp>
        <p:nvCxnSpPr>
          <p:cNvPr id="46" name="Straight Connector 45"/>
          <p:cNvCxnSpPr/>
          <p:nvPr/>
        </p:nvCxnSpPr>
        <p:spPr>
          <a:xfrm>
            <a:off x="8350390" y="4170023"/>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cxnSp>
        <p:nvCxnSpPr>
          <p:cNvPr id="47" name="Straight Connector 46"/>
          <p:cNvCxnSpPr/>
          <p:nvPr/>
        </p:nvCxnSpPr>
        <p:spPr>
          <a:xfrm flipV="1">
            <a:off x="8350389" y="4170023"/>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cxnSp>
        <p:nvCxnSpPr>
          <p:cNvPr id="48" name="Straight Connector 47"/>
          <p:cNvCxnSpPr/>
          <p:nvPr/>
        </p:nvCxnSpPr>
        <p:spPr>
          <a:xfrm>
            <a:off x="2402985" y="4183808"/>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cxnSp>
        <p:nvCxnSpPr>
          <p:cNvPr id="49" name="Straight Connector 48"/>
          <p:cNvCxnSpPr/>
          <p:nvPr/>
        </p:nvCxnSpPr>
        <p:spPr>
          <a:xfrm flipV="1">
            <a:off x="2391262" y="4170023"/>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cxnSp>
        <p:nvCxnSpPr>
          <p:cNvPr id="50" name="Straight Connector 49"/>
          <p:cNvCxnSpPr/>
          <p:nvPr/>
        </p:nvCxnSpPr>
        <p:spPr>
          <a:xfrm>
            <a:off x="7014886" y="4142973"/>
            <a:ext cx="681931" cy="432048"/>
          </a:xfrm>
          <a:prstGeom prst="line">
            <a:avLst/>
          </a:prstGeom>
          <a:ln w="38100"/>
        </p:spPr>
        <p:style>
          <a:lnRef idx="1">
            <a:schemeClr val="dk1"/>
          </a:lnRef>
          <a:fillRef idx="0">
            <a:schemeClr val="dk1"/>
          </a:fillRef>
          <a:effectRef idx="0">
            <a:schemeClr val="dk1"/>
          </a:effectRef>
          <a:fontRef idx="minor">
            <a:schemeClr val="tx1"/>
          </a:fontRef>
        </p:style>
      </p:cxnSp>
      <p:cxnSp>
        <p:nvCxnSpPr>
          <p:cNvPr id="51" name="Straight Connector 50"/>
          <p:cNvCxnSpPr/>
          <p:nvPr/>
        </p:nvCxnSpPr>
        <p:spPr>
          <a:xfrm flipV="1">
            <a:off x="7014885" y="4142973"/>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cxnSp>
        <p:nvCxnSpPr>
          <p:cNvPr id="52" name="Straight Connector 51"/>
          <p:cNvCxnSpPr/>
          <p:nvPr/>
        </p:nvCxnSpPr>
        <p:spPr>
          <a:xfrm>
            <a:off x="6128907" y="4106399"/>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cxnSp>
        <p:nvCxnSpPr>
          <p:cNvPr id="53" name="Straight Connector 52"/>
          <p:cNvCxnSpPr/>
          <p:nvPr/>
        </p:nvCxnSpPr>
        <p:spPr>
          <a:xfrm flipV="1">
            <a:off x="6128906" y="4106399"/>
            <a:ext cx="681931" cy="432048"/>
          </a:xfrm>
          <a:prstGeom prst="line">
            <a:avLst/>
          </a:prstGeom>
          <a:ln w="38100">
            <a:solidFill>
              <a:srgbClr val="FF0000"/>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427097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728109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383676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07931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5116430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10857</TotalTime>
  <Words>1220</Words>
  <Application>Microsoft Office PowerPoint</Application>
  <PresentationFormat>On-screen Show (4:3)</PresentationFormat>
  <Paragraphs>227</Paragraphs>
  <Slides>35</Slides>
  <Notes>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Home Learning </vt:lpstr>
      <vt:lpstr>Hello Year 1!</vt:lpstr>
      <vt:lpstr>English Learning 1</vt:lpstr>
      <vt:lpstr>PowerPoint Presentation</vt:lpstr>
      <vt:lpstr>Look at the following groups of three pictures.  Each time the first sentence is given with the root word that you need to use.  Copy this sentence and then write two further sentences of your own, one with a comparative adjective (adding –er to the root word) and one with a superlative adjective (adding –est to the root word).  For example:</vt:lpstr>
      <vt:lpstr>PowerPoint Presentation</vt:lpstr>
      <vt:lpstr>PowerPoint Presentation</vt:lpstr>
      <vt:lpstr>PowerPoint Presentation</vt:lpstr>
      <vt:lpstr>PowerPoint Presentation</vt:lpstr>
      <vt:lpstr>English Learning 2</vt:lpstr>
      <vt:lpstr>PowerPoint Presentation</vt:lpstr>
      <vt:lpstr>PowerPoint Presentation</vt:lpstr>
      <vt:lpstr>PowerPoint Presentation</vt:lpstr>
      <vt:lpstr>PowerPoint Presentation</vt:lpstr>
      <vt:lpstr>PowerPoint Presentation</vt:lpstr>
      <vt:lpstr>English Learning 3</vt:lpstr>
      <vt:lpstr>PowerPoint Presentation</vt:lpstr>
      <vt:lpstr>PowerPoint Presentation</vt:lpstr>
      <vt:lpstr>PowerPoint Presentation</vt:lpstr>
      <vt:lpstr>PowerPoint Presentation</vt:lpstr>
      <vt:lpstr>Read these sentences and see if you can work out if they are statements, questions, commands or exclamations. Copy them out and put the right punctuation at the end. You could use a different colour for each type of sentence.            </vt:lpstr>
      <vt:lpstr>Maths Learning 1</vt:lpstr>
      <vt:lpstr>Maths Learning 2</vt:lpstr>
      <vt:lpstr>Maths Learning 3</vt:lpstr>
      <vt:lpstr>Science Learning What do plants need to grow? </vt:lpstr>
      <vt:lpstr>PowerPoint Presentation</vt:lpstr>
      <vt:lpstr>Reading</vt:lpstr>
      <vt:lpstr>Phonics</vt:lpstr>
      <vt:lpstr>Writing</vt:lpstr>
      <vt:lpstr>P.E.</vt:lpstr>
      <vt:lpstr>Using My Maths</vt:lpstr>
      <vt:lpstr>Using My Maths</vt:lpstr>
      <vt:lpstr>PowerPoint Presentation</vt:lpstr>
      <vt:lpstr>Accessing Twinkl</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118</cp:revision>
  <dcterms:created xsi:type="dcterms:W3CDTF">2020-03-18T10:41:37Z</dcterms:created>
  <dcterms:modified xsi:type="dcterms:W3CDTF">2020-05-16T18:55:01Z</dcterms:modified>
</cp:coreProperties>
</file>