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83" r:id="rId13"/>
    <p:sldId id="284" r:id="rId14"/>
    <p:sldId id="285" r:id="rId15"/>
    <p:sldId id="286" r:id="rId16"/>
    <p:sldId id="287" r:id="rId17"/>
    <p:sldId id="288" r:id="rId18"/>
    <p:sldId id="289" r:id="rId19"/>
    <p:sldId id="264" r:id="rId20"/>
    <p:sldId id="279" r:id="rId21"/>
    <p:sldId id="269" r:id="rId22"/>
    <p:sldId id="27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p:cViewPr>
        <p:scale>
          <a:sx n="90" d="100"/>
          <a:sy n="90" d="100"/>
        </p:scale>
        <p:origin x="-810"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26/04/2020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google.com/url?sa=i&amp;url=https://www.goodtoknow.co.uk/recipes/victoria-sponge&amp;psig=AOvVaw1IYaVcHntytG2sXj8MSDUk&amp;ust=1587931500228000&amp;source=images&amp;cd=vfe&amp;ved=0CAIQjRxqFwoTCNDdyv6vhOkCFQAAAAAdAAAAABAD"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hiterosemaths.com/homelearning/year-2/" TargetMode="External"/><Relationship Id="rId2" Type="http://schemas.openxmlformats.org/officeDocument/2006/relationships/hyperlink" Target="https://app.mymaths.co.uk/5937-lesson/comparing-time-2" TargetMode="Externa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hyperlink" Target="https://www.google.com/url?sa=i&amp;url=https://www.deviantart.com/eikonik/art/The-Creation-Story-Book-621258275&amp;psig=AOvVaw0b4ZfZRlrjJsVBS1MY6jgl&amp;ust=1587929706412000&amp;source=images&amp;cd=vfe&amp;ved=0CAIQjRxqFwoTCKjyyaWphOkCFQAAAAAdAAAAABAI" TargetMode="External"/><Relationship Id="rId2" Type="http://schemas.openxmlformats.org/officeDocument/2006/relationships/hyperlink" Target="https://www.youtube.com/watch?v=teu7BCZTgDs" TargetMode="Externa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5 Week 3</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4"/>
            <a:ext cx="8229600" cy="5405791"/>
          </a:xfrm>
        </p:spPr>
        <p:txBody>
          <a:bodyPr>
            <a:normAutofit/>
          </a:bodyPr>
          <a:lstStyle/>
          <a:p>
            <a:pPr marL="0" indent="0">
              <a:buNone/>
            </a:pPr>
            <a:r>
              <a:rPr lang="en-US" sz="1600" dirty="0" smtClean="0"/>
              <a:t>Hi Year 2!</a:t>
            </a:r>
          </a:p>
          <a:p>
            <a:pPr marL="0" indent="0">
              <a:buNone/>
            </a:pPr>
            <a:r>
              <a:rPr lang="en-US" sz="1600" dirty="0" smtClean="0"/>
              <a:t>I hope you are all well staying safe. I hope you are enjoying your home learning and making the most of the sunshine.  This week we have been spending time outside in the garden and being creative with Ronnie’s home learning. We have been on a bike ride every day and we tried to make a Victoria Sponge…. I must say cooking is not my specialty as the edges of the cake were a little too crispy! We have been reading lots of books together and we are enjoying reading Julia Donaldson books, even though Teddy only wants to listen to books about dinosaurs! Have a lovely week, we miss you all so much and we are thinking of you everyday. Stay safe, love </a:t>
            </a:r>
            <a:r>
              <a:rPr lang="en-US" sz="1600" dirty="0" err="1" smtClean="0"/>
              <a:t>Mrs</a:t>
            </a:r>
            <a:r>
              <a:rPr lang="en-US" sz="1600" dirty="0" smtClean="0"/>
              <a:t> Unsworth x                                                                    PS. My cake did NOT look like this </a:t>
            </a:r>
            <a:r>
              <a:rPr lang="en-US" sz="1600" dirty="0" smtClean="0">
                <a:sym typeface="Wingdings" panose="05000000000000000000" pitchFamily="2" charset="2"/>
              </a:rPr>
              <a:t></a:t>
            </a:r>
            <a:endParaRPr lang="en-US" sz="1600" dirty="0" smtClean="0"/>
          </a:p>
          <a:p>
            <a:pPr marL="0" indent="0">
              <a:buNone/>
            </a:pPr>
            <a:r>
              <a:rPr lang="en-US" sz="1600" dirty="0"/>
              <a:t> </a:t>
            </a:r>
            <a:r>
              <a:rPr lang="en-US" sz="1600" dirty="0" smtClean="0"/>
              <a:t> </a:t>
            </a:r>
          </a:p>
          <a:p>
            <a:pPr marL="0" indent="0">
              <a:buNone/>
            </a:pPr>
            <a:endParaRPr lang="en-US" sz="1600" dirty="0"/>
          </a:p>
        </p:txBody>
      </p:sp>
      <p:pic>
        <p:nvPicPr>
          <p:cNvPr id="3074" name="Picture 2" descr="Victoria Sponge | Recipes | GoodtoKnow">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3212976"/>
            <a:ext cx="983727" cy="6474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39552" y="3789040"/>
            <a:ext cx="8064896" cy="2862322"/>
          </a:xfrm>
          <a:prstGeom prst="rect">
            <a:avLst/>
          </a:prstGeom>
          <a:noFill/>
        </p:spPr>
        <p:txBody>
          <a:bodyPr wrap="square" rtlCol="0">
            <a:spAutoFit/>
          </a:bodyPr>
          <a:lstStyle/>
          <a:p>
            <a:r>
              <a:rPr lang="en-US" dirty="0" smtClean="0"/>
              <a:t>Hello </a:t>
            </a:r>
            <a:r>
              <a:rPr lang="en-US" smtClean="0"/>
              <a:t>Year 2,</a:t>
            </a:r>
            <a:endParaRPr lang="en-US" dirty="0" smtClean="0"/>
          </a:p>
          <a:p>
            <a:r>
              <a:rPr lang="en-US" dirty="0" smtClean="0"/>
              <a:t>Another week has gone by already. I hope you have enjoyed your weekend and are ready to have a go at a few more challenges. I have set myself a challenge this week. I am going to have a bike ride everyday. I have only just started to ride again after lots and lots of years! I went on a 5 mile ride yesterday with </a:t>
            </a:r>
            <a:r>
              <a:rPr lang="en-US" dirty="0" err="1" smtClean="0"/>
              <a:t>Mr</a:t>
            </a:r>
            <a:r>
              <a:rPr lang="en-US" dirty="0" smtClean="0"/>
              <a:t> Clark, George, Charlie and Arthur but I’m still not too confident so I want to get even better. I don’t know about you lot but I wish I could have shared a bit of that cake </a:t>
            </a:r>
            <a:r>
              <a:rPr lang="en-US" dirty="0" err="1" smtClean="0"/>
              <a:t>Mrs</a:t>
            </a:r>
            <a:r>
              <a:rPr lang="en-US" dirty="0" smtClean="0"/>
              <a:t> </a:t>
            </a:r>
            <a:r>
              <a:rPr lang="en-US" dirty="0" err="1" smtClean="0"/>
              <a:t>Unsworth</a:t>
            </a:r>
            <a:r>
              <a:rPr lang="en-US" dirty="0" smtClean="0"/>
              <a:t> made, it sounds delicious. Have you lot been doing any baking? Well take care and as always you know we are missing you and thinking about you every day. </a:t>
            </a:r>
          </a:p>
          <a:p>
            <a:r>
              <a:rPr lang="en-US" dirty="0" smtClean="0"/>
              <a:t>Stay safe, love </a:t>
            </a:r>
            <a:r>
              <a:rPr lang="en-US" dirty="0" err="1" smtClean="0"/>
              <a:t>Mrs</a:t>
            </a:r>
            <a:r>
              <a:rPr lang="en-US" dirty="0" smtClean="0"/>
              <a:t> Clark xx</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636" y="1052736"/>
            <a:ext cx="3609283" cy="52880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751250" y="260648"/>
            <a:ext cx="3980990" cy="707886"/>
          </a:xfrm>
          <a:prstGeom prst="rect">
            <a:avLst/>
          </a:prstGeom>
        </p:spPr>
        <p:txBody>
          <a:bodyPr wrap="square">
            <a:spAutoFit/>
          </a:bodyPr>
          <a:lstStyle/>
          <a:p>
            <a:r>
              <a:rPr lang="en-GB" sz="4000" u="sng" dirty="0"/>
              <a:t>English Learning</a:t>
            </a:r>
          </a:p>
        </p:txBody>
      </p:sp>
      <p:sp>
        <p:nvSpPr>
          <p:cNvPr id="3" name="Rectangle 2"/>
          <p:cNvSpPr/>
          <p:nvPr/>
        </p:nvSpPr>
        <p:spPr>
          <a:xfrm>
            <a:off x="3995936" y="1412776"/>
            <a:ext cx="4680520" cy="3139321"/>
          </a:xfrm>
          <a:prstGeom prst="rect">
            <a:avLst/>
          </a:prstGeom>
        </p:spPr>
        <p:txBody>
          <a:bodyPr wrap="square">
            <a:spAutoFit/>
          </a:bodyPr>
          <a:lstStyle/>
          <a:p>
            <a:r>
              <a:rPr lang="en-US" dirty="0"/>
              <a:t>In English this week we are looking at a new story called Clever Cakes by Michael Rosen who is one of the authors that we study in Year 2. </a:t>
            </a:r>
            <a:endParaRPr lang="en-US" dirty="0" smtClean="0"/>
          </a:p>
          <a:p>
            <a:endParaRPr lang="en-US" dirty="0"/>
          </a:p>
          <a:p>
            <a:r>
              <a:rPr lang="en-US" dirty="0" smtClean="0"/>
              <a:t>Over the next few slides you will find an extract of the story and then 3 tasks to complete throughout the week. To begin read this extract. (Who knows what an extract is? Answer below). Read </a:t>
            </a:r>
            <a:r>
              <a:rPr lang="en-US" dirty="0"/>
              <a:t>this to yourself or with an adult. Read it through 2-3 times so you get to know </a:t>
            </a:r>
            <a:r>
              <a:rPr lang="en-US" dirty="0" smtClean="0"/>
              <a:t>it really well. </a:t>
            </a:r>
            <a:endParaRPr lang="en-US" dirty="0"/>
          </a:p>
        </p:txBody>
      </p:sp>
      <p:sp>
        <p:nvSpPr>
          <p:cNvPr id="4" name="TextBox 3"/>
          <p:cNvSpPr txBox="1"/>
          <p:nvPr/>
        </p:nvSpPr>
        <p:spPr>
          <a:xfrm>
            <a:off x="4139952" y="5417426"/>
            <a:ext cx="3312368" cy="923330"/>
          </a:xfrm>
          <a:prstGeom prst="rect">
            <a:avLst/>
          </a:prstGeom>
          <a:noFill/>
        </p:spPr>
        <p:txBody>
          <a:bodyPr wrap="square" rtlCol="0">
            <a:spAutoFit/>
          </a:bodyPr>
          <a:lstStyle/>
          <a:p>
            <a:r>
              <a:rPr lang="en-US" dirty="0" smtClean="0"/>
              <a:t>*An extract is specially selected part of a story, not the whole thing.</a:t>
            </a:r>
            <a:endParaRPr lang="en-GB" dirty="0"/>
          </a:p>
        </p:txBody>
      </p:sp>
    </p:spTree>
    <p:extLst>
      <p:ext uri="{BB962C8B-B14F-4D97-AF65-F5344CB8AC3E}">
        <p14:creationId xmlns:p14="http://schemas.microsoft.com/office/powerpoint/2010/main" val="11909792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4062" b="6674"/>
          <a:stretch/>
        </p:blipFill>
        <p:spPr bwMode="auto">
          <a:xfrm>
            <a:off x="251519" y="367845"/>
            <a:ext cx="3926457" cy="254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29007"/>
          <a:stretch/>
        </p:blipFill>
        <p:spPr bwMode="auto">
          <a:xfrm>
            <a:off x="251520" y="2907845"/>
            <a:ext cx="3926457" cy="28969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401298"/>
            <a:ext cx="4070480" cy="54035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26263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6672"/>
            <a:ext cx="3705225" cy="4400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1959"/>
          <a:stretch/>
        </p:blipFill>
        <p:spPr bwMode="auto">
          <a:xfrm>
            <a:off x="4597731" y="1134533"/>
            <a:ext cx="4267200" cy="52747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303595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14313"/>
            <a:ext cx="4810125" cy="642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14313"/>
            <a:ext cx="3914775" cy="3829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27990"/>
          <a:stretch/>
        </p:blipFill>
        <p:spPr bwMode="auto">
          <a:xfrm>
            <a:off x="5410001" y="4297917"/>
            <a:ext cx="3390900" cy="2345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27969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672" y="620687"/>
            <a:ext cx="8507808" cy="1200329"/>
          </a:xfrm>
          <a:prstGeom prst="rect">
            <a:avLst/>
          </a:prstGeom>
        </p:spPr>
        <p:txBody>
          <a:bodyPr wrap="square">
            <a:spAutoFit/>
          </a:bodyPr>
          <a:lstStyle/>
          <a:p>
            <a:r>
              <a:rPr lang="en-US" dirty="0">
                <a:solidFill>
                  <a:srgbClr val="002060"/>
                </a:solidFill>
              </a:rPr>
              <a:t>Task 1: </a:t>
            </a:r>
            <a:r>
              <a:rPr lang="en-US" dirty="0" smtClean="0">
                <a:solidFill>
                  <a:srgbClr val="002060"/>
                </a:solidFill>
              </a:rPr>
              <a:t>Your reading challenge is to answer </a:t>
            </a:r>
            <a:r>
              <a:rPr lang="en-US" dirty="0">
                <a:solidFill>
                  <a:srgbClr val="002060"/>
                </a:solidFill>
              </a:rPr>
              <a:t>the questions about the </a:t>
            </a:r>
            <a:r>
              <a:rPr lang="en-US" dirty="0" smtClean="0">
                <a:solidFill>
                  <a:srgbClr val="002060"/>
                </a:solidFill>
              </a:rPr>
              <a:t>story to make sure you have understood what you have read. </a:t>
            </a:r>
            <a:r>
              <a:rPr lang="en-US" dirty="0">
                <a:solidFill>
                  <a:srgbClr val="002060"/>
                </a:solidFill>
              </a:rPr>
              <a:t>You can discuss these answers with a grown </a:t>
            </a:r>
            <a:r>
              <a:rPr lang="en-US" dirty="0" smtClean="0">
                <a:solidFill>
                  <a:srgbClr val="002060"/>
                </a:solidFill>
              </a:rPr>
              <a:t>up and/or </a:t>
            </a:r>
            <a:r>
              <a:rPr lang="en-US" dirty="0">
                <a:solidFill>
                  <a:srgbClr val="002060"/>
                </a:solidFill>
              </a:rPr>
              <a:t>write them down. Remember when you answer comprehension questions to always use examples or evidence from the text to explain or prove your answer.</a:t>
            </a:r>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916832"/>
            <a:ext cx="7124700" cy="4467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794698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20688"/>
            <a:ext cx="8496944" cy="923330"/>
          </a:xfrm>
          <a:prstGeom prst="rect">
            <a:avLst/>
          </a:prstGeom>
        </p:spPr>
        <p:txBody>
          <a:bodyPr wrap="square">
            <a:spAutoFit/>
          </a:bodyPr>
          <a:lstStyle/>
          <a:p>
            <a:r>
              <a:rPr lang="en-US" dirty="0">
                <a:solidFill>
                  <a:srgbClr val="002060"/>
                </a:solidFill>
              </a:rPr>
              <a:t>Task 2: </a:t>
            </a:r>
            <a:r>
              <a:rPr lang="en-US" dirty="0" smtClean="0">
                <a:solidFill>
                  <a:srgbClr val="002060"/>
                </a:solidFill>
              </a:rPr>
              <a:t>Your writing challenge is to write a letter from Masha to a friend. Follow </a:t>
            </a:r>
            <a:r>
              <a:rPr lang="en-US" dirty="0">
                <a:solidFill>
                  <a:srgbClr val="002060"/>
                </a:solidFill>
              </a:rPr>
              <a:t>the instructions on who to write your letter to and from and what it is about. Remember to include </a:t>
            </a:r>
            <a:r>
              <a:rPr lang="en-US" dirty="0" smtClean="0">
                <a:solidFill>
                  <a:srgbClr val="002060"/>
                </a:solidFill>
              </a:rPr>
              <a:t>To/Dear </a:t>
            </a:r>
            <a:r>
              <a:rPr lang="en-US" dirty="0">
                <a:solidFill>
                  <a:srgbClr val="002060"/>
                </a:solidFill>
              </a:rPr>
              <a:t>and </a:t>
            </a:r>
            <a:r>
              <a:rPr lang="en-US" dirty="0" smtClean="0">
                <a:solidFill>
                  <a:srgbClr val="002060"/>
                </a:solidFill>
              </a:rPr>
              <a:t>Love/From</a:t>
            </a:r>
            <a:r>
              <a:rPr lang="en-US" dirty="0">
                <a:solidFill>
                  <a:srgbClr val="002060"/>
                </a:solidFill>
              </a:rPr>
              <a:t>.</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844824"/>
            <a:ext cx="7162800" cy="4181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1204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022863"/>
            <a:ext cx="4536504" cy="575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07504" y="116632"/>
            <a:ext cx="8856984" cy="923330"/>
          </a:xfrm>
          <a:prstGeom prst="rect">
            <a:avLst/>
          </a:prstGeom>
        </p:spPr>
        <p:txBody>
          <a:bodyPr wrap="square">
            <a:spAutoFit/>
          </a:bodyPr>
          <a:lstStyle/>
          <a:p>
            <a:r>
              <a:rPr lang="en-US" dirty="0" smtClean="0">
                <a:solidFill>
                  <a:srgbClr val="002060"/>
                </a:solidFill>
              </a:rPr>
              <a:t>Task 3: Your </a:t>
            </a:r>
            <a:r>
              <a:rPr lang="en-US" dirty="0" err="1" smtClean="0">
                <a:solidFill>
                  <a:srgbClr val="002060"/>
                </a:solidFill>
              </a:rPr>
              <a:t>SPaG</a:t>
            </a:r>
            <a:r>
              <a:rPr lang="en-US" dirty="0" smtClean="0">
                <a:solidFill>
                  <a:srgbClr val="002060"/>
                </a:solidFill>
              </a:rPr>
              <a:t> challenges are to complete the activities below. There </a:t>
            </a:r>
            <a:r>
              <a:rPr lang="en-US" dirty="0">
                <a:solidFill>
                  <a:srgbClr val="002060"/>
                </a:solidFill>
              </a:rPr>
              <a:t>are some sentences to practice </a:t>
            </a:r>
            <a:r>
              <a:rPr lang="en-US" dirty="0" smtClean="0">
                <a:solidFill>
                  <a:srgbClr val="002060"/>
                </a:solidFill>
              </a:rPr>
              <a:t>using your verbs</a:t>
            </a:r>
            <a:r>
              <a:rPr lang="en-US" dirty="0">
                <a:solidFill>
                  <a:srgbClr val="002060"/>
                </a:solidFill>
              </a:rPr>
              <a:t>, a spelling activity to practice the </a:t>
            </a:r>
            <a:r>
              <a:rPr lang="en-US" dirty="0" err="1">
                <a:solidFill>
                  <a:srgbClr val="002060"/>
                </a:solidFill>
              </a:rPr>
              <a:t>dge</a:t>
            </a:r>
            <a:r>
              <a:rPr lang="en-US" dirty="0">
                <a:solidFill>
                  <a:srgbClr val="002060"/>
                </a:solidFill>
              </a:rPr>
              <a:t> spelling and some handwriting practice.</a:t>
            </a:r>
          </a:p>
        </p:txBody>
      </p:sp>
      <p:sp>
        <p:nvSpPr>
          <p:cNvPr id="3" name="Rectangle 2"/>
          <p:cNvSpPr/>
          <p:nvPr/>
        </p:nvSpPr>
        <p:spPr>
          <a:xfrm>
            <a:off x="5076056" y="4077072"/>
            <a:ext cx="3833771" cy="2308324"/>
          </a:xfrm>
          <a:prstGeom prst="rect">
            <a:avLst/>
          </a:prstGeom>
        </p:spPr>
        <p:txBody>
          <a:bodyPr wrap="square">
            <a:spAutoFit/>
          </a:bodyPr>
          <a:lstStyle/>
          <a:p>
            <a:r>
              <a:rPr lang="en-US" dirty="0">
                <a:solidFill>
                  <a:srgbClr val="FF0000"/>
                </a:solidFill>
              </a:rPr>
              <a:t>Challenge: In your daily reading time this week try and find other Michael      </a:t>
            </a:r>
            <a:r>
              <a:rPr lang="en-US" dirty="0" smtClean="0">
                <a:solidFill>
                  <a:srgbClr val="FF0000"/>
                </a:solidFill>
              </a:rPr>
              <a:t> </a:t>
            </a:r>
            <a:r>
              <a:rPr lang="en-US" dirty="0">
                <a:solidFill>
                  <a:srgbClr val="FF0000"/>
                </a:solidFill>
              </a:rPr>
              <a:t>Rosen stories or poems to </a:t>
            </a:r>
            <a:r>
              <a:rPr lang="en-US" dirty="0" smtClean="0">
                <a:solidFill>
                  <a:srgbClr val="FF0000"/>
                </a:solidFill>
              </a:rPr>
              <a:t>read either online or you may have some at home. </a:t>
            </a:r>
            <a:r>
              <a:rPr lang="en-US" dirty="0">
                <a:solidFill>
                  <a:srgbClr val="FF0000"/>
                </a:solidFill>
              </a:rPr>
              <a:t>There are also some good clips on </a:t>
            </a:r>
            <a:r>
              <a:rPr lang="en-US" dirty="0" err="1" smtClean="0">
                <a:solidFill>
                  <a:srgbClr val="FF0000"/>
                </a:solidFill>
              </a:rPr>
              <a:t>Youtube</a:t>
            </a:r>
            <a:r>
              <a:rPr lang="en-US" dirty="0" smtClean="0">
                <a:solidFill>
                  <a:srgbClr val="FF0000"/>
                </a:solidFill>
              </a:rPr>
              <a:t> </a:t>
            </a:r>
            <a:r>
              <a:rPr lang="en-US" dirty="0">
                <a:solidFill>
                  <a:srgbClr val="FF0000"/>
                </a:solidFill>
              </a:rPr>
              <a:t>of Michael Rosen reading his own </a:t>
            </a:r>
            <a:r>
              <a:rPr lang="en-US" dirty="0" smtClean="0">
                <a:solidFill>
                  <a:srgbClr val="FF0000"/>
                </a:solidFill>
              </a:rPr>
              <a:t>poems that you could watch. </a:t>
            </a:r>
            <a:r>
              <a:rPr lang="en-US" dirty="0">
                <a:solidFill>
                  <a:srgbClr val="FF0000"/>
                </a:solidFill>
              </a:rPr>
              <a:t>Which is your </a:t>
            </a:r>
            <a:r>
              <a:rPr lang="en-US" dirty="0" err="1">
                <a:solidFill>
                  <a:srgbClr val="FF0000"/>
                </a:solidFill>
              </a:rPr>
              <a:t>favourite</a:t>
            </a:r>
            <a:r>
              <a:rPr lang="en-US" dirty="0">
                <a:solidFill>
                  <a:srgbClr val="FF0000"/>
                </a:solidFill>
              </a:rPr>
              <a:t>? </a:t>
            </a:r>
            <a:r>
              <a:rPr lang="en-US" dirty="0" smtClean="0">
                <a:solidFill>
                  <a:srgbClr val="FF0000"/>
                </a:solidFill>
              </a:rPr>
              <a:t>Why?</a:t>
            </a:r>
            <a:endParaRPr lang="en-GB" dirty="0">
              <a:solidFill>
                <a:srgbClr val="FF0000"/>
              </a:solidFill>
            </a:endParaRPr>
          </a:p>
        </p:txBody>
      </p:sp>
      <p:sp>
        <p:nvSpPr>
          <p:cNvPr id="5" name="Lightning Bolt 4"/>
          <p:cNvSpPr/>
          <p:nvPr/>
        </p:nvSpPr>
        <p:spPr>
          <a:xfrm>
            <a:off x="4644008" y="4149080"/>
            <a:ext cx="432048" cy="432048"/>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947697"/>
            <a:ext cx="2922960" cy="29229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59767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a:xfrm>
            <a:off x="323528" y="836712"/>
            <a:ext cx="8229600" cy="5184576"/>
          </a:xfrm>
        </p:spPr>
        <p:txBody>
          <a:bodyPr>
            <a:normAutofit/>
          </a:bodyPr>
          <a:lstStyle/>
          <a:p>
            <a:pPr marL="0" indent="0">
              <a:buNone/>
            </a:pPr>
            <a:r>
              <a:rPr lang="en-US" sz="1800" dirty="0" smtClean="0"/>
              <a:t>This week we will continue to learn to tell the time. We will then move onto measuring using the home learning lessons from the white rose website.</a:t>
            </a:r>
          </a:p>
          <a:p>
            <a:pPr marL="0" indent="0">
              <a:buNone/>
            </a:pPr>
            <a:r>
              <a:rPr lang="en-US" sz="1800" u="sng" dirty="0" smtClean="0"/>
              <a:t>Activity 1 </a:t>
            </a:r>
            <a:r>
              <a:rPr lang="en-US" sz="1800" dirty="0" smtClean="0"/>
              <a:t>– My Maths </a:t>
            </a:r>
            <a:r>
              <a:rPr lang="en-US" sz="1800" dirty="0" smtClean="0">
                <a:sym typeface="Wingdings" panose="05000000000000000000" pitchFamily="2" charset="2"/>
              </a:rPr>
              <a:t> Online homework will be set for comparing time. Please complete the online lesson before completing the homework.</a:t>
            </a:r>
          </a:p>
          <a:p>
            <a:pPr marL="0" indent="0">
              <a:buNone/>
            </a:pPr>
            <a:r>
              <a:rPr lang="en-US" sz="1800" dirty="0">
                <a:sym typeface="Wingdings" panose="05000000000000000000" pitchFamily="2" charset="2"/>
                <a:hlinkClick r:id="rId2"/>
              </a:rPr>
              <a:t>https://</a:t>
            </a:r>
            <a:r>
              <a:rPr lang="en-US" sz="1800" dirty="0" smtClean="0">
                <a:sym typeface="Wingdings" panose="05000000000000000000" pitchFamily="2" charset="2"/>
                <a:hlinkClick r:id="rId2"/>
              </a:rPr>
              <a:t>app.mymaths.co.uk/5937-lesson/comparing-time-2</a:t>
            </a:r>
            <a:r>
              <a:rPr lang="en-US" sz="1800" dirty="0" smtClean="0">
                <a:sym typeface="Wingdings" panose="05000000000000000000" pitchFamily="2" charset="2"/>
              </a:rPr>
              <a:t> </a:t>
            </a:r>
          </a:p>
          <a:p>
            <a:pPr marL="0" indent="0">
              <a:buNone/>
            </a:pPr>
            <a:r>
              <a:rPr lang="en-US" sz="1800" dirty="0" smtClean="0">
                <a:sym typeface="Wingdings" panose="05000000000000000000" pitchFamily="2" charset="2"/>
              </a:rPr>
              <a:t>Homework </a:t>
            </a:r>
            <a:r>
              <a:rPr lang="en-US" sz="1800" dirty="0">
                <a:sym typeface="Wingdings" panose="05000000000000000000" pitchFamily="2" charset="2"/>
              </a:rPr>
              <a:t>will appear on your </a:t>
            </a:r>
            <a:r>
              <a:rPr lang="en-US" sz="1800" dirty="0" smtClean="0">
                <a:sym typeface="Wingdings" panose="05000000000000000000" pitchFamily="2" charset="2"/>
              </a:rPr>
              <a:t>child’s </a:t>
            </a:r>
            <a:r>
              <a:rPr lang="en-US" sz="1800" dirty="0">
                <a:sym typeface="Wingdings" panose="05000000000000000000" pitchFamily="2" charset="2"/>
              </a:rPr>
              <a:t>personal dashboard</a:t>
            </a:r>
            <a:r>
              <a:rPr lang="en-US" sz="1800" dirty="0" smtClean="0">
                <a:sym typeface="Wingdings" panose="05000000000000000000" pitchFamily="2" charset="2"/>
              </a:rPr>
              <a:t>.</a:t>
            </a:r>
          </a:p>
          <a:p>
            <a:pPr marL="0" indent="0">
              <a:buNone/>
            </a:pPr>
            <a:endParaRPr lang="en-US" sz="1800" dirty="0">
              <a:sym typeface="Wingdings" panose="05000000000000000000" pitchFamily="2" charset="2"/>
            </a:endParaRPr>
          </a:p>
          <a:p>
            <a:pPr marL="0" indent="0">
              <a:buNone/>
            </a:pPr>
            <a:r>
              <a:rPr lang="en-US" sz="1800" u="sng" dirty="0" smtClean="0">
                <a:sym typeface="Wingdings" panose="05000000000000000000" pitchFamily="2" charset="2"/>
              </a:rPr>
              <a:t>Activity 2 </a:t>
            </a:r>
            <a:r>
              <a:rPr lang="en-US" sz="1800" dirty="0" smtClean="0">
                <a:sym typeface="Wingdings" panose="05000000000000000000" pitchFamily="2" charset="2"/>
              </a:rPr>
              <a:t>– White Rose </a:t>
            </a:r>
            <a:r>
              <a:rPr lang="en-US" sz="1800" dirty="0">
                <a:sym typeface="Wingdings" panose="05000000000000000000" pitchFamily="2" charset="2"/>
              </a:rPr>
              <a:t>Home Learning  </a:t>
            </a:r>
            <a:r>
              <a:rPr lang="en-US" sz="1800" b="1" dirty="0"/>
              <a:t>Summer Term – Week 1 (w/c 20 April</a:t>
            </a:r>
            <a:r>
              <a:rPr lang="en-US" sz="1800" b="1" dirty="0" smtClean="0"/>
              <a:t>) </a:t>
            </a:r>
            <a:r>
              <a:rPr lang="en-US" sz="1800" dirty="0" smtClean="0">
                <a:sym typeface="Wingdings" panose="05000000000000000000" pitchFamily="2" charset="2"/>
                <a:hlinkClick r:id="rId3"/>
              </a:rPr>
              <a:t>https</a:t>
            </a:r>
            <a:r>
              <a:rPr lang="en-US" sz="1800" dirty="0">
                <a:sym typeface="Wingdings" panose="05000000000000000000" pitchFamily="2" charset="2"/>
                <a:hlinkClick r:id="rId3"/>
              </a:rPr>
              <a:t>://whiterosemaths.com/homelearning/year-2</a:t>
            </a:r>
            <a:r>
              <a:rPr lang="en-US" sz="1800" dirty="0" smtClean="0">
                <a:sym typeface="Wingdings" panose="05000000000000000000" pitchFamily="2" charset="2"/>
                <a:hlinkClick r:id="rId3"/>
              </a:rPr>
              <a:t>/</a:t>
            </a:r>
            <a:r>
              <a:rPr lang="en-US" sz="1800" dirty="0" smtClean="0">
                <a:sym typeface="Wingdings" panose="05000000000000000000" pitchFamily="2" charset="2"/>
              </a:rPr>
              <a:t> </a:t>
            </a:r>
          </a:p>
          <a:p>
            <a:pPr marL="0" indent="0">
              <a:buNone/>
            </a:pPr>
            <a:r>
              <a:rPr lang="en-US" sz="1800" b="1" dirty="0" smtClean="0">
                <a:sym typeface="Wingdings" panose="05000000000000000000" pitchFamily="2" charset="2"/>
              </a:rPr>
              <a:t>Lesson 3 - measuring length (cm)</a:t>
            </a:r>
          </a:p>
          <a:p>
            <a:pPr marL="0" indent="0">
              <a:buNone/>
            </a:pPr>
            <a:r>
              <a:rPr lang="en-US" sz="1800" dirty="0" smtClean="0">
                <a:sym typeface="Wingdings" panose="05000000000000000000" pitchFamily="2" charset="2"/>
              </a:rPr>
              <a:t>The online videos on this website are really good, please watch the short video before completing the activity. Please do not feel you have print off the activity you could draw out your own examples.</a:t>
            </a:r>
            <a:endParaRPr lang="en-US" sz="1800" dirty="0">
              <a:sym typeface="Wingdings" panose="05000000000000000000" pitchFamily="2" charset="2"/>
            </a:endParaRPr>
          </a:p>
          <a:p>
            <a:pPr marL="0" indent="0">
              <a:buNone/>
            </a:pPr>
            <a:r>
              <a:rPr lang="en-US" sz="1800" u="sng" dirty="0" smtClean="0">
                <a:sym typeface="Wingdings" panose="05000000000000000000" pitchFamily="2" charset="2"/>
              </a:rPr>
              <a:t>Activity 3 </a:t>
            </a:r>
            <a:r>
              <a:rPr lang="en-US" sz="1800" dirty="0" smtClean="0">
                <a:sym typeface="Wingdings" panose="05000000000000000000" pitchFamily="2" charset="2"/>
              </a:rPr>
              <a:t>– </a:t>
            </a:r>
            <a:r>
              <a:rPr lang="en-US" sz="1800" dirty="0">
                <a:sym typeface="Wingdings" panose="05000000000000000000" pitchFamily="2" charset="2"/>
              </a:rPr>
              <a:t>White Rose Home Learning  </a:t>
            </a:r>
            <a:r>
              <a:rPr lang="en-US" sz="1800" b="1" dirty="0"/>
              <a:t>Summer Term – Week 1 (w/c 20 April) </a:t>
            </a:r>
            <a:endParaRPr lang="en-US" sz="1800" b="1" dirty="0" smtClean="0"/>
          </a:p>
          <a:p>
            <a:pPr marL="0" indent="0">
              <a:buNone/>
            </a:pPr>
            <a:r>
              <a:rPr lang="en-US" sz="1800" b="1" dirty="0" smtClean="0"/>
              <a:t>Lesson 4 - measuring length (m)</a:t>
            </a:r>
            <a:endParaRPr lang="en-GB" sz="1800" dirty="0"/>
          </a:p>
        </p:txBody>
      </p:sp>
      <p:pic>
        <p:nvPicPr>
          <p:cNvPr id="3"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2120" y="5157192"/>
            <a:ext cx="1540966" cy="1357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RE</a:t>
            </a:r>
            <a:endParaRPr lang="en-GB" dirty="0"/>
          </a:p>
        </p:txBody>
      </p:sp>
      <p:sp>
        <p:nvSpPr>
          <p:cNvPr id="8" name="Content Placeholder 7"/>
          <p:cNvSpPr>
            <a:spLocks noGrp="1"/>
          </p:cNvSpPr>
          <p:nvPr>
            <p:ph idx="1"/>
          </p:nvPr>
        </p:nvSpPr>
        <p:spPr>
          <a:xfrm>
            <a:off x="395536" y="908720"/>
            <a:ext cx="8229600" cy="4968552"/>
          </a:xfrm>
        </p:spPr>
        <p:txBody>
          <a:bodyPr>
            <a:normAutofit/>
          </a:bodyPr>
          <a:lstStyle/>
          <a:p>
            <a:endParaRPr lang="en-US" sz="2400" dirty="0" smtClean="0"/>
          </a:p>
          <a:p>
            <a:endParaRPr lang="en-US" sz="2400" dirty="0" smtClean="0"/>
          </a:p>
          <a:p>
            <a:endParaRPr lang="en-GB" sz="2400" dirty="0"/>
          </a:p>
        </p:txBody>
      </p:sp>
      <p:sp>
        <p:nvSpPr>
          <p:cNvPr id="3" name="Rectangle 2"/>
          <p:cNvSpPr/>
          <p:nvPr/>
        </p:nvSpPr>
        <p:spPr>
          <a:xfrm>
            <a:off x="323528" y="751344"/>
            <a:ext cx="8496944" cy="4801314"/>
          </a:xfrm>
          <a:prstGeom prst="rect">
            <a:avLst/>
          </a:prstGeom>
        </p:spPr>
        <p:txBody>
          <a:bodyPr wrap="square">
            <a:spAutoFit/>
          </a:bodyPr>
          <a:lstStyle/>
          <a:p>
            <a:r>
              <a:rPr lang="en-GB" b="1" dirty="0"/>
              <a:t>Creation: Being Busy &amp; Resting</a:t>
            </a:r>
            <a:endParaRPr lang="en-GB" dirty="0"/>
          </a:p>
          <a:p>
            <a:r>
              <a:rPr lang="en-GB" dirty="0" smtClean="0"/>
              <a:t>Thinking back on the creation story can you watch this clip:</a:t>
            </a:r>
          </a:p>
          <a:p>
            <a:r>
              <a:rPr lang="en-GB" dirty="0" smtClean="0"/>
              <a:t> </a:t>
            </a:r>
          </a:p>
          <a:p>
            <a:r>
              <a:rPr lang="en-GB" u="sng" dirty="0" smtClean="0">
                <a:hlinkClick r:id="rId2"/>
              </a:rPr>
              <a:t>https</a:t>
            </a:r>
            <a:r>
              <a:rPr lang="en-GB" u="sng" dirty="0">
                <a:hlinkClick r:id="rId2"/>
              </a:rPr>
              <a:t>://www.youtube.com/watch?v=teu7BCZTgDs</a:t>
            </a:r>
            <a:endParaRPr lang="en-GB" dirty="0"/>
          </a:p>
          <a:p>
            <a:endParaRPr lang="en-GB" dirty="0" smtClean="0"/>
          </a:p>
          <a:p>
            <a:r>
              <a:rPr lang="en-GB" dirty="0" smtClean="0"/>
              <a:t>Try to ask the following questions</a:t>
            </a:r>
            <a:r>
              <a:rPr lang="en-GB" dirty="0"/>
              <a:t>:</a:t>
            </a:r>
          </a:p>
          <a:p>
            <a:r>
              <a:rPr lang="en-GB" dirty="0"/>
              <a:t>What do you think about the creation story?</a:t>
            </a:r>
          </a:p>
          <a:p>
            <a:r>
              <a:rPr lang="en-GB" dirty="0"/>
              <a:t>Can you remember what happened on each day?</a:t>
            </a:r>
          </a:p>
          <a:p>
            <a:r>
              <a:rPr lang="en-GB" dirty="0"/>
              <a:t>What was special about Day 7?</a:t>
            </a:r>
          </a:p>
          <a:p>
            <a:r>
              <a:rPr lang="en-GB" dirty="0"/>
              <a:t>Why is it important to rest?</a:t>
            </a:r>
          </a:p>
          <a:p>
            <a:endParaRPr lang="en-GB" u="sng" dirty="0" smtClean="0"/>
          </a:p>
          <a:p>
            <a:r>
              <a:rPr lang="en-GB" u="sng" dirty="0" smtClean="0"/>
              <a:t>Possible Activities</a:t>
            </a:r>
            <a:r>
              <a:rPr lang="en-GB" u="sng" dirty="0"/>
              <a:t>:</a:t>
            </a:r>
            <a:endParaRPr lang="en-GB" dirty="0"/>
          </a:p>
          <a:p>
            <a:pPr marL="285750" lvl="0" indent="-285750">
              <a:buFont typeface="Arial" panose="020B0604020202020204" pitchFamily="34" charset="0"/>
              <a:buChar char="•"/>
            </a:pPr>
            <a:r>
              <a:rPr lang="en-GB" dirty="0"/>
              <a:t>Draw a picture showing what you do to rest. Write a few sentences to explain what you are doing and how it makes you feel</a:t>
            </a:r>
          </a:p>
          <a:p>
            <a:pPr marL="285750" lvl="0" indent="-285750">
              <a:buFont typeface="Arial" panose="020B0604020202020204" pitchFamily="34" charset="0"/>
              <a:buChar char="•"/>
            </a:pPr>
            <a:r>
              <a:rPr lang="en-GB" dirty="0"/>
              <a:t>Write a sentence explaining what happened on each day in the Creation Story.</a:t>
            </a:r>
          </a:p>
          <a:p>
            <a:pPr marL="285750" indent="-285750">
              <a:buFont typeface="Arial" panose="020B0604020202020204" pitchFamily="34" charset="0"/>
              <a:buChar char="•"/>
            </a:pPr>
            <a:r>
              <a:rPr lang="en-GB" dirty="0"/>
              <a:t>If God is the Creator, what rules might he give about how to look after the world? </a:t>
            </a:r>
            <a:r>
              <a:rPr lang="en-GB" dirty="0" smtClean="0"/>
              <a:t>Could you create a </a:t>
            </a:r>
            <a:r>
              <a:rPr lang="en-GB" dirty="0"/>
              <a:t>set of rules.</a:t>
            </a:r>
          </a:p>
        </p:txBody>
      </p:sp>
      <p:pic>
        <p:nvPicPr>
          <p:cNvPr id="2050" name="Picture 2" descr="The Creation Story Book by eikonik on DeviantArt">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27635" y="980728"/>
            <a:ext cx="2160240" cy="2841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6231</TotalTime>
  <Words>1532</Words>
  <Application>Microsoft Office PowerPoint</Application>
  <PresentationFormat>On-screen Show (4:3)</PresentationFormat>
  <Paragraphs>90</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71</cp:revision>
  <dcterms:created xsi:type="dcterms:W3CDTF">2020-03-18T10:41:37Z</dcterms:created>
  <dcterms:modified xsi:type="dcterms:W3CDTF">2020-04-26T19:45:57Z</dcterms:modified>
</cp:coreProperties>
</file>