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6" r:id="rId3"/>
    <p:sldId id="306" r:id="rId4"/>
    <p:sldId id="327" r:id="rId5"/>
    <p:sldId id="307" r:id="rId6"/>
    <p:sldId id="324" r:id="rId7"/>
    <p:sldId id="277" r:id="rId8"/>
    <p:sldId id="325" r:id="rId9"/>
    <p:sldId id="326" r:id="rId10"/>
    <p:sldId id="264" r:id="rId11"/>
    <p:sldId id="319" r:id="rId12"/>
    <p:sldId id="320" r:id="rId13"/>
    <p:sldId id="303" r:id="rId14"/>
    <p:sldId id="321" r:id="rId15"/>
    <p:sldId id="322" r:id="rId16"/>
    <p:sldId id="304" r:id="rId17"/>
    <p:sldId id="323" r:id="rId18"/>
    <p:sldId id="271" r:id="rId19"/>
    <p:sldId id="317" r:id="rId20"/>
    <p:sldId id="316" r:id="rId21"/>
    <p:sldId id="315" r:id="rId22"/>
    <p:sldId id="318" r:id="rId23"/>
    <p:sldId id="258" r:id="rId24"/>
    <p:sldId id="269" r:id="rId25"/>
    <p:sldId id="270" r:id="rId26"/>
    <p:sldId id="275" r:id="rId27"/>
    <p:sldId id="260" r:id="rId28"/>
    <p:sldId id="261" r:id="rId29"/>
    <p:sldId id="268" r:id="rId30"/>
    <p:sldId id="263" r:id="rId31"/>
    <p:sldId id="273" r:id="rId32"/>
  </p:sldIdLst>
  <p:sldSz cx="9144000" cy="6858000" type="screen4x3"/>
  <p:notesSz cx="7102475" cy="9037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14A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1224"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07/06/2020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07/06/2020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07/06/2020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07/06/2020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07/06/2020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bbc.co.uk/bitesize/clips/z7kwmp3" TargetMode="Externa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30.png"/><Relationship Id="rId3" Type="http://schemas.openxmlformats.org/officeDocument/2006/relationships/image" Target="../media/image21.png"/><Relationship Id="rId7" Type="http://schemas.openxmlformats.org/officeDocument/2006/relationships/image" Target="../media/image25.png"/><Relationship Id="rId12" Type="http://schemas.microsoft.com/office/2007/relationships/hdphoto" Target="../media/hdphoto2.wdp"/><Relationship Id="rId2" Type="http://schemas.openxmlformats.org/officeDocument/2006/relationships/image" Target="../media/image20.png"/><Relationship Id="rId16" Type="http://schemas.openxmlformats.org/officeDocument/2006/relationships/image" Target="../media/image32.png"/><Relationship Id="rId1" Type="http://schemas.openxmlformats.org/officeDocument/2006/relationships/slideLayout" Target="../slideLayouts/slideLayout1.xml"/><Relationship Id="rId6" Type="http://schemas.openxmlformats.org/officeDocument/2006/relationships/image" Target="../media/image24.png"/><Relationship Id="rId11" Type="http://schemas.openxmlformats.org/officeDocument/2006/relationships/image" Target="../media/image29.png"/><Relationship Id="rId5" Type="http://schemas.openxmlformats.org/officeDocument/2006/relationships/image" Target="../media/image23.png"/><Relationship Id="rId15" Type="http://schemas.microsoft.com/office/2007/relationships/hdphoto" Target="../media/hdphoto3.wdp"/><Relationship Id="rId10" Type="http://schemas.openxmlformats.org/officeDocument/2006/relationships/image" Target="../media/image28.png"/><Relationship Id="rId4" Type="http://schemas.openxmlformats.org/officeDocument/2006/relationships/image" Target="../media/image22.png"/><Relationship Id="rId9" Type="http://schemas.openxmlformats.org/officeDocument/2006/relationships/image" Target="../media/image27.png"/><Relationship Id="rId14" Type="http://schemas.openxmlformats.org/officeDocument/2006/relationships/image" Target="../media/image31.jpeg"/></Relationships>
</file>

<file path=ppt/slides/_rels/slide1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1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hyperlink" Target="http://www.oxfordowl.co.uk/"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hyperlink" Target="http://www.phonicsplay.co.uk/"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49.png"/></Relationships>
</file>

<file path=ppt/slides/_rels/slide28.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371599" y="4725144"/>
            <a:ext cx="6400800" cy="1752600"/>
          </a:xfrm>
        </p:spPr>
        <p:txBody>
          <a:bodyPr>
            <a:normAutofit fontScale="85000" lnSpcReduction="20000"/>
          </a:bodyPr>
          <a:lstStyle/>
          <a:p>
            <a:r>
              <a:rPr lang="en-GB" sz="6600" dirty="0" smtClean="0"/>
              <a:t>Year 1</a:t>
            </a:r>
          </a:p>
          <a:p>
            <a:r>
              <a:rPr lang="en-US" sz="6600" dirty="0" smtClean="0"/>
              <a:t>Term 6 Week </a:t>
            </a:r>
            <a:r>
              <a:rPr lang="en-US" sz="6600" dirty="0"/>
              <a:t>2</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normAutofit/>
          </a:bodyPr>
          <a:lstStyle/>
          <a:p>
            <a:r>
              <a:rPr lang="en-US" dirty="0" smtClean="0"/>
              <a:t>Hello Year 1!</a:t>
            </a:r>
            <a:endParaRPr lang="en-GB" dirty="0"/>
          </a:p>
        </p:txBody>
      </p:sp>
      <p:sp>
        <p:nvSpPr>
          <p:cNvPr id="3" name="Content Placeholder 2"/>
          <p:cNvSpPr>
            <a:spLocks noGrp="1"/>
          </p:cNvSpPr>
          <p:nvPr>
            <p:ph idx="1"/>
          </p:nvPr>
        </p:nvSpPr>
        <p:spPr>
          <a:xfrm>
            <a:off x="2555776" y="908720"/>
            <a:ext cx="4032448" cy="2448272"/>
          </a:xfrm>
        </p:spPr>
        <p:txBody>
          <a:bodyPr>
            <a:noAutofit/>
          </a:bodyPr>
          <a:lstStyle/>
          <a:p>
            <a:pPr marL="0" indent="0" algn="just">
              <a:buNone/>
            </a:pPr>
            <a:r>
              <a:rPr lang="en-US" sz="1800" dirty="0" smtClean="0"/>
              <a:t>It was lovely to have some Year 1 children back in class last week but it made me miss the rest of you even more. We thought of you often and wished you could have been there to see our eggs hatch and to hold our fluffy chicks. </a:t>
            </a:r>
          </a:p>
          <a:p>
            <a:pPr marL="0" indent="0">
              <a:buNone/>
            </a:pPr>
            <a:endParaRPr lang="en-US" sz="1800" dirty="0"/>
          </a:p>
          <a:p>
            <a:pPr marL="0" indent="0">
              <a:buNone/>
            </a:pPr>
            <a:endParaRPr lang="en-US" sz="2400" dirty="0"/>
          </a:p>
          <a:p>
            <a:pPr marL="0" indent="0">
              <a:buNone/>
            </a:pPr>
            <a:endParaRPr lang="en-US" sz="2400" dirty="0" smtClean="0"/>
          </a:p>
          <a:p>
            <a:pPr marL="0" indent="0">
              <a:buNone/>
            </a:pPr>
            <a:endParaRPr lang="en-US" sz="2400" dirty="0" smtClean="0"/>
          </a:p>
          <a:p>
            <a:pPr marL="0" indent="0">
              <a:buNone/>
            </a:pPr>
            <a:endParaRPr lang="en-US" sz="2400" dirty="0"/>
          </a:p>
          <a:p>
            <a:pPr marL="0" indent="0">
              <a:buNone/>
            </a:pPr>
            <a:endParaRPr lang="en-US" sz="2400" dirty="0" smtClean="0"/>
          </a:p>
          <a:p>
            <a:pPr marL="0" indent="0">
              <a:buNone/>
            </a:pPr>
            <a:endParaRPr lang="en-US" sz="2000" dirty="0"/>
          </a:p>
          <a:p>
            <a:pPr marL="0" indent="0">
              <a:buNone/>
            </a:pPr>
            <a:endParaRPr lang="en-US" sz="2200" dirty="0"/>
          </a:p>
        </p:txBody>
      </p:sp>
      <p:sp>
        <p:nvSpPr>
          <p:cNvPr id="5" name="TextBox 4"/>
          <p:cNvSpPr txBox="1"/>
          <p:nvPr/>
        </p:nvSpPr>
        <p:spPr>
          <a:xfrm>
            <a:off x="210096" y="5725711"/>
            <a:ext cx="8826400" cy="923330"/>
          </a:xfrm>
          <a:prstGeom prst="rect">
            <a:avLst/>
          </a:prstGeom>
          <a:noFill/>
        </p:spPr>
        <p:txBody>
          <a:bodyPr wrap="square" rtlCol="0">
            <a:spAutoFit/>
          </a:bodyPr>
          <a:lstStyle/>
          <a:p>
            <a:pPr algn="ctr"/>
            <a:r>
              <a:rPr lang="en-US" dirty="0"/>
              <a:t>Have a good week!</a:t>
            </a:r>
          </a:p>
          <a:p>
            <a:pPr algn="ctr"/>
            <a:r>
              <a:rPr lang="en-US" dirty="0"/>
              <a:t>Love from </a:t>
            </a:r>
            <a:r>
              <a:rPr lang="en-US" dirty="0" err="1"/>
              <a:t>Mrs</a:t>
            </a:r>
            <a:r>
              <a:rPr lang="en-US" dirty="0"/>
              <a:t> Child</a:t>
            </a:r>
          </a:p>
          <a:p>
            <a:pPr algn="ctr"/>
            <a:r>
              <a:rPr lang="en-US" dirty="0"/>
              <a:t>xxx</a:t>
            </a:r>
          </a:p>
        </p:txBody>
      </p:sp>
      <p:sp>
        <p:nvSpPr>
          <p:cNvPr id="8" name="TextBox 7"/>
          <p:cNvSpPr txBox="1"/>
          <p:nvPr/>
        </p:nvSpPr>
        <p:spPr>
          <a:xfrm>
            <a:off x="107504" y="3068960"/>
            <a:ext cx="8928992" cy="2585323"/>
          </a:xfrm>
          <a:prstGeom prst="rect">
            <a:avLst/>
          </a:prstGeom>
          <a:noFill/>
        </p:spPr>
        <p:txBody>
          <a:bodyPr wrap="square" rtlCol="0">
            <a:spAutoFit/>
          </a:bodyPr>
          <a:lstStyle/>
          <a:p>
            <a:r>
              <a:rPr lang="en-GB" dirty="0" smtClean="0"/>
              <a:t>Our English this week is about writing a newspaper report and our Maths is about the language of position and direction. You might have better, practical ideas about how to learn left, right, above, below, forwards, backwards and quarter turns – you could make up a dance or a game that uses all these words, or maybe direct someone to some hidden treasure by using the words in clues. Have fun with it! </a:t>
            </a:r>
            <a:r>
              <a:rPr lang="en-GB" dirty="0"/>
              <a:t>The last activity this week </a:t>
            </a:r>
            <a:r>
              <a:rPr lang="en-GB" dirty="0" smtClean="0"/>
              <a:t>are </a:t>
            </a:r>
            <a:r>
              <a:rPr lang="en-GB" dirty="0"/>
              <a:t>some drawing exercises to help you draw some of the characters from our class book “Wild”. </a:t>
            </a:r>
          </a:p>
          <a:p>
            <a:endParaRPr lang="en-GB" dirty="0"/>
          </a:p>
          <a:p>
            <a:r>
              <a:rPr lang="en-GB" dirty="0" smtClean="0"/>
              <a:t>Please continue with your regular reading, writing and phonics work as detailed in the slides below. </a:t>
            </a:r>
            <a:endParaRPr lang="en-GB" dirty="0"/>
          </a:p>
        </p:txBody>
      </p:sp>
      <p:pic>
        <p:nvPicPr>
          <p:cNvPr id="18439" name="Picture 7"/>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479" t="24189" r="-1479" b="4358"/>
          <a:stretch/>
        </p:blipFill>
        <p:spPr bwMode="auto">
          <a:xfrm>
            <a:off x="6732240" y="548680"/>
            <a:ext cx="2304256" cy="22044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440" name="Picture 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437" y="836712"/>
            <a:ext cx="2446545" cy="18272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68231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70376"/>
          </a:xfrm>
        </p:spPr>
        <p:txBody>
          <a:bodyPr>
            <a:normAutofit/>
          </a:bodyPr>
          <a:lstStyle/>
          <a:p>
            <a:r>
              <a:rPr lang="en-GB" u="sng" dirty="0" smtClean="0"/>
              <a:t>English Learning 1</a:t>
            </a:r>
            <a:endParaRPr lang="en-GB" u="sng"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756720"/>
            <a:ext cx="2088232" cy="17730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3347864" y="891124"/>
            <a:ext cx="5755704" cy="2000548"/>
          </a:xfrm>
          <a:prstGeom prst="rect">
            <a:avLst/>
          </a:prstGeom>
          <a:noFill/>
        </p:spPr>
        <p:txBody>
          <a:bodyPr wrap="square" rtlCol="0">
            <a:spAutoFit/>
          </a:bodyPr>
          <a:lstStyle/>
          <a:p>
            <a:r>
              <a:rPr lang="en-GB" sz="2000" dirty="0" smtClean="0"/>
              <a:t>I hope you enjoyed our new story “Wild”. We are going to be learning a bit about newspapers this week with the aim of writing our own newspaper reports about the story. First we will be identifying the features of a newspaper report.</a:t>
            </a:r>
          </a:p>
          <a:p>
            <a:endParaRPr lang="en-GB" sz="2400" dirty="0"/>
          </a:p>
        </p:txBody>
      </p:sp>
      <p:pic>
        <p:nvPicPr>
          <p:cNvPr id="8" name="Picture 7"/>
          <p:cNvPicPr/>
          <p:nvPr/>
        </p:nvPicPr>
        <p:blipFill rotWithShape="1">
          <a:blip r:embed="rId3"/>
          <a:srcRect b="7419"/>
          <a:stretch/>
        </p:blipFill>
        <p:spPr bwMode="auto">
          <a:xfrm>
            <a:off x="5436096" y="3284984"/>
            <a:ext cx="3667472" cy="3552440"/>
          </a:xfrm>
          <a:prstGeom prst="rect">
            <a:avLst/>
          </a:prstGeom>
          <a:ln>
            <a:noFill/>
          </a:ln>
          <a:extLst>
            <a:ext uri="{53640926-AAD7-44D8-BBD7-CCE9431645EC}">
              <a14:shadowObscured xmlns:a14="http://schemas.microsoft.com/office/drawing/2010/main"/>
            </a:ext>
          </a:extLst>
        </p:spPr>
      </p:pic>
      <p:sp>
        <p:nvSpPr>
          <p:cNvPr id="9" name="TextBox 8"/>
          <p:cNvSpPr txBox="1"/>
          <p:nvPr/>
        </p:nvSpPr>
        <p:spPr>
          <a:xfrm>
            <a:off x="179512" y="2682440"/>
            <a:ext cx="5184576" cy="4154984"/>
          </a:xfrm>
          <a:prstGeom prst="rect">
            <a:avLst/>
          </a:prstGeom>
          <a:noFill/>
        </p:spPr>
        <p:txBody>
          <a:bodyPr wrap="square" rtlCol="0">
            <a:spAutoFit/>
          </a:bodyPr>
          <a:lstStyle/>
          <a:p>
            <a:r>
              <a:rPr lang="en-GB" sz="2400" dirty="0" smtClean="0"/>
              <a:t>Find a newspaper. (If you really can’t find one, use the page from First News (a children’s newspaper) on the next slide). Can you identify the </a:t>
            </a:r>
            <a:r>
              <a:rPr lang="en-GB" sz="2400" b="1" u="sng" dirty="0"/>
              <a:t>h</a:t>
            </a:r>
            <a:r>
              <a:rPr lang="en-GB" sz="2400" b="1" u="sng" dirty="0" smtClean="0"/>
              <a:t>eadline</a:t>
            </a:r>
            <a:r>
              <a:rPr lang="en-GB" sz="2400" dirty="0"/>
              <a:t>?</a:t>
            </a:r>
            <a:r>
              <a:rPr lang="en-GB" sz="2400" dirty="0" smtClean="0"/>
              <a:t> Can you see a </a:t>
            </a:r>
            <a:r>
              <a:rPr lang="en-GB" sz="2400" b="1" u="sng" dirty="0"/>
              <a:t>b</a:t>
            </a:r>
            <a:r>
              <a:rPr lang="en-GB" sz="2400" b="1" u="sng" dirty="0" smtClean="0"/>
              <a:t>y-line</a:t>
            </a:r>
            <a:r>
              <a:rPr lang="en-GB" sz="2400" dirty="0" smtClean="0"/>
              <a:t> and an </a:t>
            </a:r>
            <a:r>
              <a:rPr lang="en-GB" sz="2400" b="1" u="sng" dirty="0" smtClean="0"/>
              <a:t>introduction</a:t>
            </a:r>
            <a:r>
              <a:rPr lang="en-GB" sz="2400" dirty="0" smtClean="0"/>
              <a:t>? Are there any </a:t>
            </a:r>
            <a:r>
              <a:rPr lang="en-GB" sz="2400" b="1" u="sng" dirty="0" smtClean="0"/>
              <a:t>quotes</a:t>
            </a:r>
            <a:r>
              <a:rPr lang="en-GB" sz="2400" dirty="0" smtClean="0"/>
              <a:t>? Are there </a:t>
            </a:r>
            <a:r>
              <a:rPr lang="en-GB" sz="2400" b="1" u="sng" dirty="0" smtClean="0"/>
              <a:t>photos </a:t>
            </a:r>
            <a:r>
              <a:rPr lang="en-GB" sz="2400" dirty="0" smtClean="0"/>
              <a:t>and </a:t>
            </a:r>
            <a:r>
              <a:rPr lang="en-GB" sz="2400" b="1" u="sng" dirty="0" smtClean="0"/>
              <a:t>captions</a:t>
            </a:r>
            <a:r>
              <a:rPr lang="en-GB" sz="2400" dirty="0" smtClean="0"/>
              <a:t>? You could circle them and label them or maybe use post-it notes or highlighter pens to identify all the features of a newspaper report. </a:t>
            </a:r>
            <a:endParaRPr lang="en-GB" sz="2400" dirty="0"/>
          </a:p>
        </p:txBody>
      </p:sp>
    </p:spTree>
    <p:extLst>
      <p:ext uri="{BB962C8B-B14F-4D97-AF65-F5344CB8AC3E}">
        <p14:creationId xmlns:p14="http://schemas.microsoft.com/office/powerpoint/2010/main" val="37443923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1946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125409" y="-873889"/>
            <a:ext cx="6856670" cy="86044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853645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70376"/>
          </a:xfrm>
        </p:spPr>
        <p:txBody>
          <a:bodyPr>
            <a:normAutofit/>
          </a:bodyPr>
          <a:lstStyle/>
          <a:p>
            <a:r>
              <a:rPr lang="en-GB" u="sng" dirty="0" smtClean="0"/>
              <a:t>English Learning </a:t>
            </a:r>
            <a:r>
              <a:rPr lang="en-GB" u="sng" dirty="0"/>
              <a:t>2</a:t>
            </a:r>
          </a:p>
        </p:txBody>
      </p:sp>
      <p:sp>
        <p:nvSpPr>
          <p:cNvPr id="6" name="TextBox 5"/>
          <p:cNvSpPr txBox="1"/>
          <p:nvPr/>
        </p:nvSpPr>
        <p:spPr>
          <a:xfrm>
            <a:off x="111012" y="5927774"/>
            <a:ext cx="8879020" cy="369332"/>
          </a:xfrm>
          <a:prstGeom prst="rect">
            <a:avLst/>
          </a:prstGeom>
          <a:noFill/>
        </p:spPr>
        <p:txBody>
          <a:bodyPr wrap="square" rtlCol="0">
            <a:spAutoFit/>
          </a:bodyPr>
          <a:lstStyle/>
          <a:p>
            <a:endParaRPr lang="en-GB" dirty="0"/>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448" y="1412776"/>
            <a:ext cx="8820472" cy="37634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112296" y="5327609"/>
            <a:ext cx="8820472" cy="1477328"/>
          </a:xfrm>
          <a:prstGeom prst="rect">
            <a:avLst/>
          </a:prstGeom>
          <a:noFill/>
        </p:spPr>
        <p:txBody>
          <a:bodyPr wrap="square" rtlCol="0">
            <a:spAutoFit/>
          </a:bodyPr>
          <a:lstStyle/>
          <a:p>
            <a:r>
              <a:rPr lang="en-GB" dirty="0" smtClean="0"/>
              <a:t>Can you see the newspaper in this illustration from Wild? What is the headline? What does it mean? Find out what a psychiatrist is and what feral means? Headlines try to grab your attention and tell you what a report is about in as few words as possible. They often miss out words like “the” and “a”. Sometimes they have alliteration where the initial sounds are repeated (</a:t>
            </a:r>
            <a:r>
              <a:rPr lang="en-GB" b="1" u="sng" dirty="0" smtClean="0"/>
              <a:t>f</a:t>
            </a:r>
            <a:r>
              <a:rPr lang="en-GB" dirty="0" smtClean="0"/>
              <a:t>amed and </a:t>
            </a:r>
            <a:r>
              <a:rPr lang="en-GB" b="1" u="sng" dirty="0" smtClean="0"/>
              <a:t>f</a:t>
            </a:r>
            <a:r>
              <a:rPr lang="en-GB" dirty="0" smtClean="0"/>
              <a:t>eral).</a:t>
            </a:r>
            <a:endParaRPr lang="en-GB" dirty="0"/>
          </a:p>
        </p:txBody>
      </p:sp>
    </p:spTree>
    <p:extLst>
      <p:ext uri="{BB962C8B-B14F-4D97-AF65-F5344CB8AC3E}">
        <p14:creationId xmlns:p14="http://schemas.microsoft.com/office/powerpoint/2010/main" val="181997982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8016"/>
            <a:ext cx="8928992" cy="6949376"/>
          </a:xfrm>
        </p:spPr>
        <p:txBody>
          <a:bodyPr>
            <a:noAutofit/>
          </a:bodyPr>
          <a:lstStyle/>
          <a:p>
            <a:pPr marL="0" indent="0">
              <a:buNone/>
            </a:pPr>
            <a:r>
              <a:rPr lang="en-GB" sz="2800" dirty="0" smtClean="0"/>
              <a:t>Read these headlines. Which Traditional Tales or Fairy Stories are they the headlines for? </a:t>
            </a:r>
          </a:p>
          <a:p>
            <a:pPr marL="0" indent="0">
              <a:buNone/>
            </a:pPr>
            <a:endParaRPr lang="en-GB" sz="2800" dirty="0"/>
          </a:p>
          <a:p>
            <a:pPr marL="0" indent="0">
              <a:buNone/>
            </a:pPr>
            <a:endParaRPr lang="en-GB" sz="2800" dirty="0" smtClean="0"/>
          </a:p>
          <a:p>
            <a:pPr marL="0" indent="0">
              <a:buNone/>
            </a:pPr>
            <a:endParaRPr lang="en-GB" sz="2800" dirty="0"/>
          </a:p>
          <a:p>
            <a:pPr marL="0" indent="0">
              <a:buNone/>
            </a:pPr>
            <a:endParaRPr lang="en-GB" sz="2800" dirty="0" smtClean="0"/>
          </a:p>
          <a:p>
            <a:pPr marL="0" indent="0">
              <a:buNone/>
            </a:pPr>
            <a:endParaRPr lang="en-GB" sz="2800" dirty="0" smtClean="0"/>
          </a:p>
          <a:p>
            <a:pPr marL="0" indent="0">
              <a:buNone/>
            </a:pPr>
            <a:endParaRPr lang="en-GB" sz="2800" dirty="0"/>
          </a:p>
          <a:p>
            <a:pPr marL="0" indent="0">
              <a:buNone/>
            </a:pPr>
            <a:endParaRPr lang="en-GB" sz="2800" dirty="0" smtClean="0"/>
          </a:p>
          <a:p>
            <a:pPr marL="0" indent="0">
              <a:buNone/>
            </a:pPr>
            <a:endParaRPr lang="en-GB" sz="2800" dirty="0"/>
          </a:p>
          <a:p>
            <a:pPr marL="0" indent="0">
              <a:buNone/>
            </a:pPr>
            <a:r>
              <a:rPr lang="en-GB" sz="2800" dirty="0" smtClean="0"/>
              <a:t>Could you make up headlines</a:t>
            </a:r>
            <a:br>
              <a:rPr lang="en-GB" sz="2800" dirty="0" smtClean="0"/>
            </a:br>
            <a:r>
              <a:rPr lang="en-GB" sz="2800" dirty="0" smtClean="0"/>
              <a:t>for some other traditional </a:t>
            </a:r>
            <a:br>
              <a:rPr lang="en-GB" sz="2800" dirty="0" smtClean="0"/>
            </a:br>
            <a:r>
              <a:rPr lang="en-GB" sz="2800" dirty="0" smtClean="0"/>
              <a:t>stories?</a:t>
            </a:r>
            <a:endParaRPr lang="en-GB" sz="2800" dirty="0"/>
          </a:p>
        </p:txBody>
      </p:sp>
      <p:pic>
        <p:nvPicPr>
          <p:cNvPr id="1638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8717" b="6426"/>
          <a:stretch/>
        </p:blipFill>
        <p:spPr bwMode="auto">
          <a:xfrm>
            <a:off x="4460495" y="4928174"/>
            <a:ext cx="3855921" cy="18505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8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5882" t="5519" r="24142" b="75841"/>
          <a:stretch/>
        </p:blipFill>
        <p:spPr bwMode="auto">
          <a:xfrm>
            <a:off x="467544" y="2410872"/>
            <a:ext cx="2231136" cy="6492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88"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4340" t="7604" r="5905" b="76977"/>
          <a:stretch/>
        </p:blipFill>
        <p:spPr bwMode="auto">
          <a:xfrm rot="909677">
            <a:off x="4138864" y="3787311"/>
            <a:ext cx="4802041" cy="410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8541" t="29759" r="6460" b="39000"/>
          <a:stretch/>
        </p:blipFill>
        <p:spPr bwMode="auto">
          <a:xfrm>
            <a:off x="61780" y="1044720"/>
            <a:ext cx="3794760" cy="10881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6119" t="67258" r="5195"/>
          <a:stretch/>
        </p:blipFill>
        <p:spPr bwMode="auto">
          <a:xfrm>
            <a:off x="179512" y="3578877"/>
            <a:ext cx="3959352" cy="11404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13943" t="74837" r="14958" b="6945"/>
          <a:stretch/>
        </p:blipFill>
        <p:spPr bwMode="auto">
          <a:xfrm>
            <a:off x="3425784" y="2377045"/>
            <a:ext cx="5028736" cy="640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12219" t="38650" r="14184" b="43847"/>
          <a:stretch/>
        </p:blipFill>
        <p:spPr bwMode="auto">
          <a:xfrm rot="557709">
            <a:off x="4005980" y="1332590"/>
            <a:ext cx="4823099" cy="5705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05848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0598" y="116632"/>
            <a:ext cx="8229600" cy="848096"/>
          </a:xfrm>
        </p:spPr>
        <p:txBody>
          <a:bodyPr/>
          <a:lstStyle/>
          <a:p>
            <a:r>
              <a:rPr lang="en-GB" u="sng" dirty="0" smtClean="0"/>
              <a:t>English Learning 3</a:t>
            </a:r>
            <a:endParaRPr lang="en-GB" u="sng" dirty="0"/>
          </a:p>
        </p:txBody>
      </p:sp>
      <p:sp>
        <p:nvSpPr>
          <p:cNvPr id="7" name="TextBox 6"/>
          <p:cNvSpPr txBox="1"/>
          <p:nvPr/>
        </p:nvSpPr>
        <p:spPr>
          <a:xfrm>
            <a:off x="114300" y="1231885"/>
            <a:ext cx="4461098" cy="5355312"/>
          </a:xfrm>
          <a:prstGeom prst="rect">
            <a:avLst/>
          </a:prstGeom>
          <a:noFill/>
        </p:spPr>
        <p:txBody>
          <a:bodyPr wrap="square" rtlCol="0">
            <a:spAutoFit/>
          </a:bodyPr>
          <a:lstStyle/>
          <a:p>
            <a:r>
              <a:rPr lang="en-GB" dirty="0" smtClean="0"/>
              <a:t>Listen to the story again (there are lots of versions on YouTube). Look closely at this picture of when the girl leaves the house and goes back to the forest. You are going to write a short newspaper report for this part of the story? Can you think of a headline to go with it? And a caption for the picture? The by-line will be your name.</a:t>
            </a:r>
            <a:endParaRPr lang="en-GB" dirty="0"/>
          </a:p>
          <a:p>
            <a:r>
              <a:rPr lang="en-GB" dirty="0" smtClean="0"/>
              <a:t>The introduction will need to be a sentence that explains who, what, where and when.</a:t>
            </a:r>
          </a:p>
          <a:p>
            <a:r>
              <a:rPr lang="en-GB" dirty="0" smtClean="0"/>
              <a:t>The body of the text will be a sentence or two that explains how she is leaving and why she is leaving. You could even include a quote from someone who saw her leaving.</a:t>
            </a:r>
          </a:p>
          <a:p>
            <a:endParaRPr lang="en-GB" dirty="0"/>
          </a:p>
          <a:p>
            <a:r>
              <a:rPr lang="en-GB" dirty="0" smtClean="0"/>
              <a:t>You could use the guideline on the next slide to make your own newspaper report or print out the template on the following slide.</a:t>
            </a:r>
            <a:endParaRPr lang="en-GB" dirty="0"/>
          </a:p>
          <a:p>
            <a:endParaRPr lang="en-GB" dirty="0" smtClean="0"/>
          </a:p>
        </p:txBody>
      </p:sp>
      <p:pic>
        <p:nvPicPr>
          <p:cNvPr id="17410" name="Picture 2" descr="Wild, Emily Hughes"/>
          <p:cNvPicPr>
            <a:picLocks noChangeAspect="1" noChangeArrowheads="1"/>
          </p:cNvPicPr>
          <p:nvPr/>
        </p:nvPicPr>
        <p:blipFill rotWithShape="1">
          <a:blip r:embed="rId2">
            <a:extLst>
              <a:ext uri="{28A0092B-C50C-407E-A947-70E740481C1C}">
                <a14:useLocalDpi xmlns:a14="http://schemas.microsoft.com/office/drawing/2010/main" val="0"/>
              </a:ext>
            </a:extLst>
          </a:blip>
          <a:srcRect t="5119" r="6689" b="3431"/>
          <a:stretch/>
        </p:blipFill>
        <p:spPr bwMode="auto">
          <a:xfrm>
            <a:off x="4973168" y="2086663"/>
            <a:ext cx="3867888" cy="335856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980000" y="1440332"/>
            <a:ext cx="3867888" cy="646331"/>
          </a:xfrm>
          <a:prstGeom prst="rect">
            <a:avLst/>
          </a:prstGeom>
          <a:solidFill>
            <a:schemeClr val="bg1"/>
          </a:solidFill>
          <a:ln>
            <a:solidFill>
              <a:schemeClr val="bg1"/>
            </a:solidFill>
          </a:ln>
        </p:spPr>
        <p:txBody>
          <a:bodyPr wrap="square" rtlCol="0">
            <a:spAutoFit/>
          </a:bodyPr>
          <a:lstStyle/>
          <a:p>
            <a:r>
              <a:rPr lang="en-GB" i="1" dirty="0" smtClean="0"/>
              <a:t>Everyone remembered how she left, and all knew it was right.</a:t>
            </a:r>
            <a:endParaRPr lang="en-GB" i="1" dirty="0"/>
          </a:p>
        </p:txBody>
      </p:sp>
      <p:sp>
        <p:nvSpPr>
          <p:cNvPr id="4" name="TextBox 3"/>
          <p:cNvSpPr txBox="1"/>
          <p:nvPr/>
        </p:nvSpPr>
        <p:spPr>
          <a:xfrm>
            <a:off x="5004048" y="5445224"/>
            <a:ext cx="3867888" cy="646331"/>
          </a:xfrm>
          <a:prstGeom prst="rect">
            <a:avLst/>
          </a:prstGeom>
          <a:solidFill>
            <a:schemeClr val="bg1"/>
          </a:solidFill>
          <a:ln>
            <a:solidFill>
              <a:schemeClr val="bg1"/>
            </a:solidFill>
          </a:ln>
        </p:spPr>
        <p:txBody>
          <a:bodyPr wrap="square" rtlCol="0">
            <a:spAutoFit/>
          </a:bodyPr>
          <a:lstStyle/>
          <a:p>
            <a:r>
              <a:rPr lang="en-GB" i="1" dirty="0" smtClean="0"/>
              <a:t>Because you cannot tame something so happily wild…</a:t>
            </a:r>
            <a:endParaRPr lang="en-GB" i="1" dirty="0"/>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725" y="109692"/>
            <a:ext cx="1317924" cy="1122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2048505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95736" y="-315416"/>
            <a:ext cx="468052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2195736" y="0"/>
            <a:ext cx="4680520" cy="369332"/>
          </a:xfrm>
          <a:prstGeom prst="rect">
            <a:avLst/>
          </a:prstGeom>
          <a:noFill/>
        </p:spPr>
        <p:txBody>
          <a:bodyPr wrap="square" rtlCol="0">
            <a:spAutoFit/>
          </a:bodyPr>
          <a:lstStyle/>
          <a:p>
            <a:pPr algn="ctr"/>
            <a:r>
              <a:rPr lang="en-GB" dirty="0" smtClean="0">
                <a:latin typeface="Algerian" panose="04020705040A02060702" pitchFamily="82" charset="0"/>
              </a:rPr>
              <a:t>T e m p l e    C l a s </a:t>
            </a:r>
            <a:r>
              <a:rPr lang="en-GB" dirty="0" err="1" smtClean="0">
                <a:latin typeface="Algerian" panose="04020705040A02060702" pitchFamily="82" charset="0"/>
              </a:rPr>
              <a:t>s</a:t>
            </a:r>
            <a:r>
              <a:rPr lang="en-GB" dirty="0" smtClean="0">
                <a:latin typeface="Algerian" panose="04020705040A02060702" pitchFamily="82" charset="0"/>
              </a:rPr>
              <a:t>    N e w s</a:t>
            </a:r>
            <a:endParaRPr lang="en-GB" dirty="0">
              <a:latin typeface="Algerian" panose="04020705040A02060702" pitchFamily="82" charset="0"/>
            </a:endParaRPr>
          </a:p>
        </p:txBody>
      </p:sp>
      <p:sp>
        <p:nvSpPr>
          <p:cNvPr id="6" name="TextBox 5"/>
          <p:cNvSpPr txBox="1"/>
          <p:nvPr/>
        </p:nvSpPr>
        <p:spPr>
          <a:xfrm>
            <a:off x="2267744" y="476672"/>
            <a:ext cx="4536504" cy="830997"/>
          </a:xfrm>
          <a:prstGeom prst="rect">
            <a:avLst/>
          </a:prstGeom>
          <a:noFill/>
          <a:ln>
            <a:solidFill>
              <a:schemeClr val="tx1"/>
            </a:solidFill>
          </a:ln>
        </p:spPr>
        <p:txBody>
          <a:bodyPr wrap="square" rtlCol="0">
            <a:spAutoFit/>
          </a:bodyPr>
          <a:lstStyle/>
          <a:p>
            <a:r>
              <a:rPr lang="en-GB" sz="1200" dirty="0" smtClean="0"/>
              <a:t>Headline</a:t>
            </a:r>
            <a:endParaRPr lang="en-GB" sz="1200" dirty="0"/>
          </a:p>
          <a:p>
            <a:endParaRPr lang="en-GB" sz="1200" dirty="0" smtClean="0"/>
          </a:p>
          <a:p>
            <a:endParaRPr lang="en-GB" sz="1200" dirty="0"/>
          </a:p>
          <a:p>
            <a:endParaRPr lang="en-GB" sz="1200" dirty="0"/>
          </a:p>
        </p:txBody>
      </p:sp>
      <p:sp>
        <p:nvSpPr>
          <p:cNvPr id="7" name="TextBox 6"/>
          <p:cNvSpPr txBox="1"/>
          <p:nvPr/>
        </p:nvSpPr>
        <p:spPr>
          <a:xfrm>
            <a:off x="2267744" y="1363119"/>
            <a:ext cx="4536504" cy="276999"/>
          </a:xfrm>
          <a:prstGeom prst="rect">
            <a:avLst/>
          </a:prstGeom>
          <a:noFill/>
          <a:ln>
            <a:solidFill>
              <a:schemeClr val="tx1"/>
            </a:solidFill>
          </a:ln>
        </p:spPr>
        <p:txBody>
          <a:bodyPr wrap="square" rtlCol="0">
            <a:spAutoFit/>
          </a:bodyPr>
          <a:lstStyle/>
          <a:p>
            <a:pPr algn="ctr"/>
            <a:r>
              <a:rPr lang="en-GB" sz="1200" dirty="0" smtClean="0"/>
              <a:t>Written by ____________________________</a:t>
            </a:r>
            <a:endParaRPr lang="en-GB" sz="1200" dirty="0"/>
          </a:p>
        </p:txBody>
      </p:sp>
      <p:pic>
        <p:nvPicPr>
          <p:cNvPr id="8" name="Picture 2" descr="Wild, Emily Hughes"/>
          <p:cNvPicPr>
            <a:picLocks noChangeAspect="1" noChangeArrowheads="1"/>
          </p:cNvPicPr>
          <p:nvPr/>
        </p:nvPicPr>
        <p:blipFill rotWithShape="1">
          <a:blip r:embed="rId2">
            <a:extLst>
              <a:ext uri="{28A0092B-C50C-407E-A947-70E740481C1C}">
                <a14:useLocalDpi xmlns:a14="http://schemas.microsoft.com/office/drawing/2010/main" val="0"/>
              </a:ext>
            </a:extLst>
          </a:blip>
          <a:srcRect t="5119" r="6689" b="3431"/>
          <a:stretch/>
        </p:blipFill>
        <p:spPr bwMode="auto">
          <a:xfrm>
            <a:off x="2843808" y="1660703"/>
            <a:ext cx="3266092" cy="283601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2846064" y="4219828"/>
            <a:ext cx="1872208" cy="276999"/>
          </a:xfrm>
          <a:prstGeom prst="rect">
            <a:avLst/>
          </a:prstGeom>
          <a:solidFill>
            <a:schemeClr val="bg1"/>
          </a:solidFill>
          <a:ln>
            <a:solidFill>
              <a:schemeClr val="tx1"/>
            </a:solidFill>
          </a:ln>
        </p:spPr>
        <p:txBody>
          <a:bodyPr wrap="square" rtlCol="0">
            <a:spAutoFit/>
          </a:bodyPr>
          <a:lstStyle/>
          <a:p>
            <a:r>
              <a:rPr lang="en-GB" sz="1200" i="1" dirty="0" smtClean="0"/>
              <a:t>Caption</a:t>
            </a:r>
            <a:endParaRPr lang="en-GB" sz="1200" i="1" dirty="0"/>
          </a:p>
        </p:txBody>
      </p:sp>
      <p:sp>
        <p:nvSpPr>
          <p:cNvPr id="10" name="TextBox 9"/>
          <p:cNvSpPr txBox="1"/>
          <p:nvPr/>
        </p:nvSpPr>
        <p:spPr>
          <a:xfrm>
            <a:off x="2267744" y="4653136"/>
            <a:ext cx="4464496" cy="2246769"/>
          </a:xfrm>
          <a:prstGeom prst="rect">
            <a:avLst/>
          </a:prstGeom>
          <a:noFill/>
        </p:spPr>
        <p:txBody>
          <a:bodyPr wrap="square" rtlCol="0">
            <a:spAutoFit/>
          </a:bodyPr>
          <a:lstStyle/>
          <a:p>
            <a:r>
              <a:rPr lang="en-GB" sz="1400" dirty="0" smtClean="0"/>
              <a:t>Introduction (who, what, where, when) ________________________________________________________________________________________________________________________________________________</a:t>
            </a:r>
          </a:p>
          <a:p>
            <a:r>
              <a:rPr lang="en-GB" sz="1400" dirty="0" smtClean="0"/>
              <a:t>Main body of text (why, how)</a:t>
            </a:r>
          </a:p>
          <a:p>
            <a:r>
              <a:rPr lang="en-GB" sz="1400" dirty="0" smtClean="0"/>
              <a:t>________________________________________________________________________________________________________________________________________________________________________________________________________________________________________________</a:t>
            </a:r>
            <a:endParaRPr lang="en-GB" sz="1400" dirty="0"/>
          </a:p>
        </p:txBody>
      </p:sp>
    </p:spTree>
    <p:extLst>
      <p:ext uri="{BB962C8B-B14F-4D97-AF65-F5344CB8AC3E}">
        <p14:creationId xmlns:p14="http://schemas.microsoft.com/office/powerpoint/2010/main" val="16279384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95736" y="0"/>
            <a:ext cx="4680520" cy="66145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2195736" y="0"/>
            <a:ext cx="4680520" cy="369332"/>
          </a:xfrm>
          <a:prstGeom prst="rect">
            <a:avLst/>
          </a:prstGeom>
          <a:noFill/>
        </p:spPr>
        <p:txBody>
          <a:bodyPr wrap="square" rtlCol="0">
            <a:spAutoFit/>
          </a:bodyPr>
          <a:lstStyle/>
          <a:p>
            <a:pPr algn="ctr"/>
            <a:r>
              <a:rPr lang="en-GB" dirty="0" smtClean="0">
                <a:latin typeface="Algerian" panose="04020705040A02060702" pitchFamily="82" charset="0"/>
              </a:rPr>
              <a:t>T e m p l e    C l a s </a:t>
            </a:r>
            <a:r>
              <a:rPr lang="en-GB" dirty="0" err="1" smtClean="0">
                <a:latin typeface="Algerian" panose="04020705040A02060702" pitchFamily="82" charset="0"/>
              </a:rPr>
              <a:t>s</a:t>
            </a:r>
            <a:r>
              <a:rPr lang="en-GB" dirty="0" smtClean="0">
                <a:latin typeface="Algerian" panose="04020705040A02060702" pitchFamily="82" charset="0"/>
              </a:rPr>
              <a:t>    N e w s</a:t>
            </a:r>
            <a:endParaRPr lang="en-GB" dirty="0">
              <a:latin typeface="Algerian" panose="04020705040A02060702" pitchFamily="82" charset="0"/>
            </a:endParaRPr>
          </a:p>
        </p:txBody>
      </p:sp>
      <p:sp>
        <p:nvSpPr>
          <p:cNvPr id="6" name="TextBox 5"/>
          <p:cNvSpPr txBox="1"/>
          <p:nvPr/>
        </p:nvSpPr>
        <p:spPr>
          <a:xfrm>
            <a:off x="2267744" y="476672"/>
            <a:ext cx="4536504" cy="830997"/>
          </a:xfrm>
          <a:prstGeom prst="rect">
            <a:avLst/>
          </a:prstGeom>
          <a:noFill/>
          <a:ln>
            <a:solidFill>
              <a:schemeClr val="tx1"/>
            </a:solidFill>
          </a:ln>
        </p:spPr>
        <p:txBody>
          <a:bodyPr wrap="square" rtlCol="0">
            <a:spAutoFit/>
          </a:bodyPr>
          <a:lstStyle/>
          <a:p>
            <a:endParaRPr lang="en-GB" sz="1600" dirty="0" smtClean="0"/>
          </a:p>
          <a:p>
            <a:endParaRPr lang="en-GB" sz="1600" dirty="0"/>
          </a:p>
          <a:p>
            <a:endParaRPr lang="en-GB" sz="1600" dirty="0"/>
          </a:p>
        </p:txBody>
      </p:sp>
      <p:sp>
        <p:nvSpPr>
          <p:cNvPr id="7" name="TextBox 6"/>
          <p:cNvSpPr txBox="1"/>
          <p:nvPr/>
        </p:nvSpPr>
        <p:spPr>
          <a:xfrm>
            <a:off x="2267744" y="1363119"/>
            <a:ext cx="4536504" cy="276999"/>
          </a:xfrm>
          <a:prstGeom prst="rect">
            <a:avLst/>
          </a:prstGeom>
          <a:noFill/>
          <a:ln>
            <a:solidFill>
              <a:schemeClr val="tx1"/>
            </a:solidFill>
          </a:ln>
        </p:spPr>
        <p:txBody>
          <a:bodyPr wrap="square" rtlCol="0">
            <a:spAutoFit/>
          </a:bodyPr>
          <a:lstStyle/>
          <a:p>
            <a:r>
              <a:rPr lang="en-GB" sz="1200" dirty="0" smtClean="0"/>
              <a:t>                                                          </a:t>
            </a:r>
            <a:endParaRPr lang="en-GB" sz="1200" dirty="0"/>
          </a:p>
        </p:txBody>
      </p:sp>
      <p:pic>
        <p:nvPicPr>
          <p:cNvPr id="8" name="Picture 2" descr="Wild, Emily Hughes"/>
          <p:cNvPicPr>
            <a:picLocks noChangeAspect="1" noChangeArrowheads="1"/>
          </p:cNvPicPr>
          <p:nvPr/>
        </p:nvPicPr>
        <p:blipFill rotWithShape="1">
          <a:blip r:embed="rId2">
            <a:extLst>
              <a:ext uri="{28A0092B-C50C-407E-A947-70E740481C1C}">
                <a14:useLocalDpi xmlns:a14="http://schemas.microsoft.com/office/drawing/2010/main" val="0"/>
              </a:ext>
            </a:extLst>
          </a:blip>
          <a:srcRect t="5119" r="6689" b="3431"/>
          <a:stretch/>
        </p:blipFill>
        <p:spPr bwMode="auto">
          <a:xfrm>
            <a:off x="2843808" y="1660703"/>
            <a:ext cx="3266092" cy="283601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2846064" y="4219828"/>
            <a:ext cx="1872208" cy="276999"/>
          </a:xfrm>
          <a:prstGeom prst="rect">
            <a:avLst/>
          </a:prstGeom>
          <a:solidFill>
            <a:schemeClr val="bg1"/>
          </a:solidFill>
          <a:ln>
            <a:solidFill>
              <a:schemeClr val="tx1"/>
            </a:solidFill>
          </a:ln>
        </p:spPr>
        <p:txBody>
          <a:bodyPr wrap="square" rtlCol="0">
            <a:spAutoFit/>
          </a:bodyPr>
          <a:lstStyle/>
          <a:p>
            <a:endParaRPr lang="en-GB" sz="1200" i="1" dirty="0"/>
          </a:p>
        </p:txBody>
      </p:sp>
      <p:sp>
        <p:nvSpPr>
          <p:cNvPr id="10" name="TextBox 9"/>
          <p:cNvSpPr txBox="1"/>
          <p:nvPr/>
        </p:nvSpPr>
        <p:spPr>
          <a:xfrm>
            <a:off x="2267744" y="4653136"/>
            <a:ext cx="4464496" cy="2031325"/>
          </a:xfrm>
          <a:prstGeom prst="rect">
            <a:avLst/>
          </a:prstGeom>
          <a:noFill/>
        </p:spPr>
        <p:txBody>
          <a:bodyPr wrap="square" rtlCol="0">
            <a:spAutoFit/>
          </a:bodyPr>
          <a:lstStyle/>
          <a:p>
            <a:r>
              <a:rPr lang="en-GB" sz="1400" dirty="0" smtClean="0"/>
              <a:t>________________________________________________________________________________________________________________________________________________</a:t>
            </a:r>
          </a:p>
          <a:p>
            <a:endParaRPr lang="en-GB" sz="1400" dirty="0" smtClean="0"/>
          </a:p>
          <a:p>
            <a:r>
              <a:rPr lang="en-GB" sz="1400" dirty="0" smtClean="0"/>
              <a:t>________________________________________________________________________________________________________________________________________________________________________________________________________________________________________________</a:t>
            </a:r>
            <a:endParaRPr lang="en-GB" sz="1400" dirty="0"/>
          </a:p>
        </p:txBody>
      </p:sp>
    </p:spTree>
    <p:extLst>
      <p:ext uri="{BB962C8B-B14F-4D97-AF65-F5344CB8AC3E}">
        <p14:creationId xmlns:p14="http://schemas.microsoft.com/office/powerpoint/2010/main" val="24576389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9392"/>
            <a:ext cx="9144000" cy="1143000"/>
          </a:xfrm>
        </p:spPr>
        <p:txBody>
          <a:bodyPr/>
          <a:lstStyle/>
          <a:p>
            <a:r>
              <a:rPr lang="en-GB" dirty="0" smtClean="0"/>
              <a:t>Maths Learning 1</a:t>
            </a:r>
            <a:endParaRPr lang="en-GB" dirty="0"/>
          </a:p>
        </p:txBody>
      </p:sp>
      <p:sp>
        <p:nvSpPr>
          <p:cNvPr id="7" name="TextBox 6"/>
          <p:cNvSpPr txBox="1"/>
          <p:nvPr/>
        </p:nvSpPr>
        <p:spPr>
          <a:xfrm>
            <a:off x="0" y="908720"/>
            <a:ext cx="6444208" cy="6555641"/>
          </a:xfrm>
          <a:prstGeom prst="rect">
            <a:avLst/>
          </a:prstGeom>
          <a:noFill/>
        </p:spPr>
        <p:txBody>
          <a:bodyPr wrap="square" rtlCol="0">
            <a:spAutoFit/>
          </a:bodyPr>
          <a:lstStyle/>
          <a:p>
            <a:pPr algn="r"/>
            <a:r>
              <a:rPr lang="en-GB" sz="2000" dirty="0" smtClean="0"/>
              <a:t>Half, quarter and three quarter turns</a:t>
            </a:r>
          </a:p>
          <a:p>
            <a:pPr algn="r"/>
            <a:endParaRPr lang="en-GB" sz="2000" dirty="0"/>
          </a:p>
          <a:p>
            <a:pPr algn="r"/>
            <a:endParaRPr lang="en-GB" sz="2000" dirty="0" smtClean="0"/>
          </a:p>
          <a:p>
            <a:pPr algn="r"/>
            <a:r>
              <a:rPr lang="en-GB" sz="2000" dirty="0" smtClean="0"/>
              <a:t>Watch this video to begin thinking about giving directions involving  half, quarter and three quarter turns.</a:t>
            </a:r>
          </a:p>
          <a:p>
            <a:pPr algn="r"/>
            <a:r>
              <a:rPr lang="en-GB" sz="2000" dirty="0">
                <a:hlinkClick r:id="rId2"/>
              </a:rPr>
              <a:t>https://</a:t>
            </a:r>
            <a:r>
              <a:rPr lang="en-GB" sz="2000" dirty="0" smtClean="0">
                <a:hlinkClick r:id="rId2"/>
              </a:rPr>
              <a:t>www.bbc.co.uk/bitesize/clips/z7kwmp3</a:t>
            </a:r>
            <a:endParaRPr lang="en-GB" sz="2000" dirty="0" smtClean="0"/>
          </a:p>
          <a:p>
            <a:pPr algn="ctr"/>
            <a:endParaRPr lang="en-GB" sz="2000" dirty="0"/>
          </a:p>
          <a:p>
            <a:pPr algn="ctr"/>
            <a:r>
              <a:rPr lang="en-GB" sz="2000" dirty="0" smtClean="0"/>
              <a:t>Can you give and follow directions which involve quarter, half and three quarter turns? Can you make an obstacle course on the ground and direct someone through it using quarter, half and three quarter turns. Maybe try it blindfolded! </a:t>
            </a:r>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p:txBody>
      </p:sp>
      <p:pic>
        <p:nvPicPr>
          <p:cNvPr id="5"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2000"/>
          <a:stretch/>
        </p:blipFill>
        <p:spPr bwMode="auto">
          <a:xfrm>
            <a:off x="6588224" y="936168"/>
            <a:ext cx="2417837" cy="1989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1092"/>
          <a:stretch/>
        </p:blipFill>
        <p:spPr bwMode="auto">
          <a:xfrm>
            <a:off x="1547664" y="4653136"/>
            <a:ext cx="3735419" cy="2028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6595120" y="4650636"/>
            <a:ext cx="2410941" cy="2031325"/>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r>
              <a:rPr lang="en-GB" dirty="0" smtClean="0"/>
              <a:t>Show your understanding with the sheet on the following slide – if you don’t want to print it out you could practise with real objects instead.</a:t>
            </a:r>
            <a:endParaRPr lang="en-GB" dirty="0"/>
          </a:p>
        </p:txBody>
      </p:sp>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717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095" t="-1" b="1134"/>
          <a:stretch/>
        </p:blipFill>
        <p:spPr bwMode="auto">
          <a:xfrm rot="16200000">
            <a:off x="1145900" y="-1145899"/>
            <a:ext cx="6852202" cy="9143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105857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19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4097" t="2477"/>
          <a:stretch/>
        </p:blipFill>
        <p:spPr bwMode="auto">
          <a:xfrm>
            <a:off x="107504" y="210626"/>
            <a:ext cx="4895203" cy="64367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049" t="1374" r="1718"/>
          <a:stretch/>
        </p:blipFill>
        <p:spPr bwMode="auto">
          <a:xfrm>
            <a:off x="5367528" y="1124712"/>
            <a:ext cx="3776472" cy="51667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897818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892" y="-99392"/>
            <a:ext cx="8229600" cy="1143000"/>
          </a:xfrm>
        </p:spPr>
        <p:txBody>
          <a:bodyPr>
            <a:normAutofit/>
          </a:bodyPr>
          <a:lstStyle/>
          <a:p>
            <a:r>
              <a:rPr lang="en-GB" dirty="0" smtClean="0"/>
              <a:t>Maths Learning 2</a:t>
            </a:r>
            <a:br>
              <a:rPr lang="en-GB" dirty="0" smtClean="0"/>
            </a:br>
            <a:r>
              <a:rPr lang="en-GB" sz="2200" dirty="0" smtClean="0"/>
              <a:t>Left, right, forwards and backwards</a:t>
            </a:r>
            <a:endParaRPr lang="en-GB" dirty="0"/>
          </a:p>
        </p:txBody>
      </p:sp>
      <p:pic>
        <p:nvPicPr>
          <p:cNvPr id="921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00192" y="1196753"/>
            <a:ext cx="2724199" cy="17415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259904" y="944125"/>
            <a:ext cx="6040288" cy="2246769"/>
          </a:xfrm>
          <a:prstGeom prst="rect">
            <a:avLst/>
          </a:prstGeom>
          <a:noFill/>
        </p:spPr>
        <p:txBody>
          <a:bodyPr wrap="square" rtlCol="0">
            <a:spAutoFit/>
          </a:bodyPr>
          <a:lstStyle/>
          <a:p>
            <a:endParaRPr lang="en-GB" sz="2000" dirty="0"/>
          </a:p>
          <a:p>
            <a:r>
              <a:rPr lang="en-GB" sz="2000" dirty="0" smtClean="0"/>
              <a:t>Recreate your obstacle course from yesterday. Can you direct someone through it by telling them to step forward, backward, left or right? What can you do to help you remember left and right? Are you right handed or left handed? How do other people in your house remember?</a:t>
            </a:r>
          </a:p>
        </p:txBody>
      </p:sp>
      <p:sp>
        <p:nvSpPr>
          <p:cNvPr id="9" name="Content Placeholder 2"/>
          <p:cNvSpPr>
            <a:spLocks noGrp="1"/>
          </p:cNvSpPr>
          <p:nvPr>
            <p:ph idx="1"/>
          </p:nvPr>
        </p:nvSpPr>
        <p:spPr>
          <a:xfrm>
            <a:off x="0" y="3190894"/>
            <a:ext cx="8632576" cy="4525963"/>
          </a:xfrm>
        </p:spPr>
        <p:txBody>
          <a:bodyPr>
            <a:noAutofit/>
          </a:bodyPr>
          <a:lstStyle/>
          <a:p>
            <a:pPr marL="0" indent="0">
              <a:buNone/>
            </a:pPr>
            <a:r>
              <a:rPr lang="en-GB" sz="1400" dirty="0" smtClean="0">
                <a:latin typeface="Comic Sans MS" pitchFamily="66" charset="0"/>
              </a:rPr>
              <a:t>Print or draw the map on the next slide. Place a toy figure on the start position, facing forwards. </a:t>
            </a:r>
            <a:br>
              <a:rPr lang="en-GB" sz="1400" dirty="0" smtClean="0">
                <a:latin typeface="Comic Sans MS" pitchFamily="66" charset="0"/>
              </a:rPr>
            </a:br>
            <a:r>
              <a:rPr lang="en-GB" sz="1400" dirty="0" smtClean="0">
                <a:latin typeface="Comic Sans MS" pitchFamily="66" charset="0"/>
              </a:rPr>
              <a:t>Follow the directions and write down where you land.</a:t>
            </a:r>
          </a:p>
          <a:p>
            <a:pPr marL="514350" indent="-514350">
              <a:buFont typeface="+mj-lt"/>
              <a:buAutoNum type="arabicPeriod"/>
            </a:pPr>
            <a:endParaRPr lang="en-GB" sz="1400" dirty="0">
              <a:latin typeface="Comic Sans MS" pitchFamily="66" charset="0"/>
            </a:endParaRPr>
          </a:p>
          <a:p>
            <a:pPr marL="514350" indent="-514350">
              <a:buFont typeface="+mj-lt"/>
              <a:buAutoNum type="arabicPeriod"/>
            </a:pPr>
            <a:r>
              <a:rPr lang="en-GB" sz="1400" dirty="0" smtClean="0">
                <a:latin typeface="Comic Sans MS" pitchFamily="66" charset="0"/>
              </a:rPr>
              <a:t>Take 3 steps right. Where are you?</a:t>
            </a:r>
          </a:p>
          <a:p>
            <a:pPr marL="514350" indent="-514350">
              <a:buFont typeface="+mj-lt"/>
              <a:buAutoNum type="arabicPeriod"/>
            </a:pPr>
            <a:endParaRPr lang="en-GB" sz="1400" dirty="0" smtClean="0">
              <a:latin typeface="Comic Sans MS" pitchFamily="66" charset="0"/>
            </a:endParaRPr>
          </a:p>
          <a:p>
            <a:pPr marL="514350" indent="-514350">
              <a:buFont typeface="+mj-lt"/>
              <a:buAutoNum type="arabicPeriod"/>
            </a:pPr>
            <a:r>
              <a:rPr lang="en-GB" sz="1400" dirty="0" smtClean="0">
                <a:latin typeface="Comic Sans MS" pitchFamily="66" charset="0"/>
              </a:rPr>
              <a:t>Take 1 step right and 2 steps forward. Where are you?</a:t>
            </a:r>
          </a:p>
          <a:p>
            <a:pPr marL="514350" indent="-514350">
              <a:buFont typeface="+mj-lt"/>
              <a:buAutoNum type="arabicPeriod"/>
            </a:pPr>
            <a:endParaRPr lang="en-GB" sz="1400" dirty="0">
              <a:latin typeface="Comic Sans MS" pitchFamily="66" charset="0"/>
            </a:endParaRPr>
          </a:p>
          <a:p>
            <a:pPr marL="514350" indent="-514350">
              <a:buFont typeface="+mj-lt"/>
              <a:buAutoNum type="arabicPeriod"/>
            </a:pPr>
            <a:r>
              <a:rPr lang="en-GB" sz="1400" dirty="0" smtClean="0">
                <a:latin typeface="Comic Sans MS" pitchFamily="66" charset="0"/>
              </a:rPr>
              <a:t>Take 2 steps right and 1 step forward. Where are you?</a:t>
            </a:r>
          </a:p>
          <a:p>
            <a:pPr marL="514350" indent="-514350">
              <a:buFont typeface="+mj-lt"/>
              <a:buAutoNum type="arabicPeriod"/>
            </a:pPr>
            <a:endParaRPr lang="en-GB" sz="1400" dirty="0">
              <a:latin typeface="Comic Sans MS" pitchFamily="66" charset="0"/>
            </a:endParaRPr>
          </a:p>
          <a:p>
            <a:pPr marL="514350" indent="-514350">
              <a:buFont typeface="+mj-lt"/>
              <a:buAutoNum type="arabicPeriod"/>
            </a:pPr>
            <a:r>
              <a:rPr lang="en-GB" sz="1400" dirty="0" smtClean="0">
                <a:latin typeface="Comic Sans MS" pitchFamily="66" charset="0"/>
              </a:rPr>
              <a:t>Take 2 steps right and 4 steps forward. Where are you?</a:t>
            </a:r>
          </a:p>
          <a:p>
            <a:pPr marL="514350" indent="-514350">
              <a:buFont typeface="+mj-lt"/>
              <a:buAutoNum type="arabicPeriod"/>
            </a:pPr>
            <a:endParaRPr lang="en-GB" sz="1400" dirty="0">
              <a:latin typeface="Comic Sans MS" pitchFamily="66" charset="0"/>
            </a:endParaRPr>
          </a:p>
          <a:p>
            <a:pPr marL="514350" indent="-514350">
              <a:buFont typeface="+mj-lt"/>
              <a:buAutoNum type="arabicPeriod"/>
            </a:pPr>
            <a:r>
              <a:rPr lang="en-GB" sz="1400" dirty="0" smtClean="0">
                <a:latin typeface="Comic Sans MS" pitchFamily="66" charset="0"/>
              </a:rPr>
              <a:t>Take 2 steps right. 3 steps forward and 1 step right. Where are you?</a:t>
            </a:r>
          </a:p>
          <a:p>
            <a:pPr marL="514350" indent="-514350">
              <a:buFont typeface="+mj-lt"/>
              <a:buAutoNum type="arabicPeriod"/>
            </a:pPr>
            <a:endParaRPr lang="en-GB" sz="1400" dirty="0">
              <a:latin typeface="Comic Sans MS" pitchFamily="66" charset="0"/>
            </a:endParaRPr>
          </a:p>
          <a:p>
            <a:pPr marL="514350" indent="-514350">
              <a:buFont typeface="+mj-lt"/>
              <a:buAutoNum type="arabicPeriod"/>
            </a:pPr>
            <a:r>
              <a:rPr lang="en-GB" sz="1400" dirty="0" smtClean="0">
                <a:latin typeface="Comic Sans MS" pitchFamily="66" charset="0"/>
              </a:rPr>
              <a:t>Take 2 steps right, 4 steps forward and 2 steps left. Where are you?</a:t>
            </a:r>
          </a:p>
          <a:p>
            <a:pPr marL="514350" indent="-514350">
              <a:buFont typeface="+mj-lt"/>
              <a:buAutoNum type="arabicPeriod"/>
            </a:pPr>
            <a:endParaRPr lang="en-GB" sz="1600" dirty="0">
              <a:latin typeface="Comic Sans MS" pitchFamily="66" charset="0"/>
            </a:endParaRPr>
          </a:p>
          <a:p>
            <a:pPr marL="514350" indent="-514350">
              <a:buFont typeface="+mj-lt"/>
              <a:buAutoNum type="arabicPeriod"/>
            </a:pPr>
            <a:endParaRPr lang="en-GB" sz="1600" dirty="0">
              <a:latin typeface="Comic Sans MS" pitchFamily="66" charset="0"/>
            </a:endParaRPr>
          </a:p>
        </p:txBody>
      </p:sp>
      <p:sp>
        <p:nvSpPr>
          <p:cNvPr id="4" name="TextBox 3"/>
          <p:cNvSpPr txBox="1"/>
          <p:nvPr/>
        </p:nvSpPr>
        <p:spPr>
          <a:xfrm>
            <a:off x="6896183" y="4653136"/>
            <a:ext cx="2124744" cy="2031325"/>
          </a:xfrm>
          <a:prstGeom prst="rect">
            <a:avLst/>
          </a:prstGeom>
          <a:solidFill>
            <a:schemeClr val="bg1"/>
          </a:solidFill>
          <a:ln>
            <a:solidFill>
              <a:schemeClr val="bg1"/>
            </a:solidFill>
          </a:ln>
        </p:spPr>
        <p:txBody>
          <a:bodyPr wrap="square" rtlCol="0">
            <a:spAutoFit/>
          </a:bodyPr>
          <a:lstStyle/>
          <a:p>
            <a:r>
              <a:rPr lang="en-GB" sz="1400" dirty="0" smtClean="0">
                <a:latin typeface="Comic Sans MS" pitchFamily="66" charset="0"/>
              </a:rPr>
              <a:t>Write your </a:t>
            </a:r>
            <a:r>
              <a:rPr lang="en-GB" sz="1400" dirty="0">
                <a:latin typeface="Comic Sans MS" pitchFamily="66" charset="0"/>
              </a:rPr>
              <a:t>own directions to get to….</a:t>
            </a:r>
            <a:br>
              <a:rPr lang="en-GB" sz="1400" dirty="0">
                <a:latin typeface="Comic Sans MS" pitchFamily="66" charset="0"/>
              </a:rPr>
            </a:br>
            <a:r>
              <a:rPr lang="en-GB" sz="1400" dirty="0">
                <a:latin typeface="Comic Sans MS" pitchFamily="66" charset="0"/>
              </a:rPr>
              <a:t/>
            </a:r>
            <a:br>
              <a:rPr lang="en-GB" sz="1400" dirty="0">
                <a:latin typeface="Comic Sans MS" pitchFamily="66" charset="0"/>
              </a:rPr>
            </a:br>
            <a:r>
              <a:rPr lang="en-GB" sz="1400" dirty="0">
                <a:latin typeface="Comic Sans MS" pitchFamily="66" charset="0"/>
              </a:rPr>
              <a:t>7. The party</a:t>
            </a:r>
            <a:br>
              <a:rPr lang="en-GB" sz="1400" dirty="0">
                <a:latin typeface="Comic Sans MS" pitchFamily="66" charset="0"/>
              </a:rPr>
            </a:br>
            <a:r>
              <a:rPr lang="en-GB" sz="1400" dirty="0">
                <a:latin typeface="Comic Sans MS" pitchFamily="66" charset="0"/>
              </a:rPr>
              <a:t>8. The bus stop</a:t>
            </a:r>
            <a:br>
              <a:rPr lang="en-GB" sz="1400" dirty="0">
                <a:latin typeface="Comic Sans MS" pitchFamily="66" charset="0"/>
              </a:rPr>
            </a:br>
            <a:r>
              <a:rPr lang="en-GB" sz="1400" dirty="0">
                <a:latin typeface="Comic Sans MS" pitchFamily="66" charset="0"/>
              </a:rPr>
              <a:t>9. The pool</a:t>
            </a:r>
            <a:br>
              <a:rPr lang="en-GB" sz="1400" dirty="0">
                <a:latin typeface="Comic Sans MS" pitchFamily="66" charset="0"/>
              </a:rPr>
            </a:br>
            <a:r>
              <a:rPr lang="en-GB" sz="1400" dirty="0">
                <a:latin typeface="Comic Sans MS" pitchFamily="66" charset="0"/>
              </a:rPr>
              <a:t/>
            </a:r>
            <a:br>
              <a:rPr lang="en-GB" sz="1400" dirty="0">
                <a:latin typeface="Comic Sans MS" pitchFamily="66" charset="0"/>
              </a:rPr>
            </a:br>
            <a:r>
              <a:rPr lang="en-GB" sz="1400" u="sng" dirty="0">
                <a:latin typeface="Comic Sans MS" pitchFamily="66" charset="0"/>
              </a:rPr>
              <a:t>Remember, you can’t go through the aliens</a:t>
            </a:r>
            <a:r>
              <a:rPr lang="en-GB" sz="1400" u="sng" dirty="0" smtClean="0">
                <a:latin typeface="Comic Sans MS" pitchFamily="66" charset="0"/>
              </a:rPr>
              <a:t>!</a:t>
            </a:r>
            <a:endParaRPr lang="en-GB" dirty="0"/>
          </a:p>
        </p:txBody>
      </p:sp>
      <p:pic>
        <p:nvPicPr>
          <p:cNvPr id="921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96183" y="3499988"/>
            <a:ext cx="2124744" cy="11531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4024140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0" y="0"/>
            <a:ext cx="9144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33" name="Picture 9"/>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5243"/>
          <a:stretch/>
        </p:blipFill>
        <p:spPr bwMode="auto">
          <a:xfrm>
            <a:off x="1808302" y="2729702"/>
            <a:ext cx="864026" cy="10593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5120" y="1700808"/>
            <a:ext cx="723903" cy="9121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4" name="Table 3"/>
          <p:cNvGraphicFramePr>
            <a:graphicFrameLocks noGrp="1"/>
          </p:cNvGraphicFramePr>
          <p:nvPr>
            <p:extLst>
              <p:ext uri="{D42A27DB-BD31-4B8C-83A1-F6EECF244321}">
                <p14:modId xmlns:p14="http://schemas.microsoft.com/office/powerpoint/2010/main" val="3961671090"/>
              </p:ext>
            </p:extLst>
          </p:nvPr>
        </p:nvGraphicFramePr>
        <p:xfrm>
          <a:off x="179513" y="188640"/>
          <a:ext cx="6408710" cy="6264695"/>
        </p:xfrm>
        <a:graphic>
          <a:graphicData uri="http://schemas.openxmlformats.org/drawingml/2006/table">
            <a:tbl>
              <a:tblPr firstRow="1" bandRow="1">
                <a:tableStyleId>{5C22544A-7EE6-4342-B048-85BDC9FD1C3A}</a:tableStyleId>
              </a:tblPr>
              <a:tblGrid>
                <a:gridCol w="1281742"/>
                <a:gridCol w="1281742"/>
                <a:gridCol w="1281742"/>
                <a:gridCol w="1281742"/>
                <a:gridCol w="1281742"/>
              </a:tblGrid>
              <a:tr h="1252939">
                <a:tc>
                  <a:txBody>
                    <a:bodyPr/>
                    <a:lstStyle/>
                    <a:p>
                      <a:r>
                        <a:rPr lang="en-GB" b="0" dirty="0" smtClean="0">
                          <a:solidFill>
                            <a:schemeClr val="tx1"/>
                          </a:solidFill>
                          <a:latin typeface="Comic Sans MS" panose="030F0702030302020204" pitchFamily="66" charset="0"/>
                        </a:rPr>
                        <a:t>Beach</a:t>
                      </a:r>
                      <a:endParaRPr lang="en-GB"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b="0" dirty="0" smtClean="0">
                          <a:solidFill>
                            <a:schemeClr val="tx1"/>
                          </a:solidFill>
                          <a:latin typeface="Comic Sans MS" panose="030F0702030302020204" pitchFamily="66" charset="0"/>
                        </a:rPr>
                        <a:t>Fair</a:t>
                      </a:r>
                      <a:endParaRPr lang="en-GB"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b="0" dirty="0" smtClean="0">
                          <a:solidFill>
                            <a:schemeClr val="tx1"/>
                          </a:solidFill>
                          <a:latin typeface="Comic Sans MS" panose="030F0702030302020204" pitchFamily="66" charset="0"/>
                        </a:rPr>
                        <a:t>Pool</a:t>
                      </a:r>
                      <a:endParaRPr lang="en-GB"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252939">
                <a:tc>
                  <a:txBody>
                    <a:bodyPr/>
                    <a:lstStyle/>
                    <a:p>
                      <a:r>
                        <a:rPr lang="en-GB" b="0" dirty="0" smtClean="0">
                          <a:solidFill>
                            <a:schemeClr val="tx1"/>
                          </a:solidFill>
                          <a:latin typeface="Comic Sans MS" panose="030F0702030302020204" pitchFamily="66" charset="0"/>
                        </a:rPr>
                        <a:t>Party</a:t>
                      </a:r>
                      <a:endParaRPr lang="en-GB"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b="0" dirty="0" smtClean="0">
                          <a:solidFill>
                            <a:schemeClr val="tx1"/>
                          </a:solidFill>
                          <a:latin typeface="Comic Sans MS" panose="030F0702030302020204" pitchFamily="66" charset="0"/>
                        </a:rPr>
                        <a:t>Shop</a:t>
                      </a:r>
                      <a:endParaRPr lang="en-GB"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b="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252939">
                <a:tc>
                  <a:txBody>
                    <a:bodyPr/>
                    <a:lstStyle/>
                    <a:p>
                      <a:endParaRPr lang="en-GB"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b="0" dirty="0" smtClean="0">
                          <a:solidFill>
                            <a:schemeClr val="tx1"/>
                          </a:solidFill>
                          <a:latin typeface="Comic Sans MS" panose="030F0702030302020204" pitchFamily="66" charset="0"/>
                        </a:rPr>
                        <a:t>Airport</a:t>
                      </a:r>
                      <a:endParaRPr lang="en-GB"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b="0" dirty="0" smtClean="0">
                          <a:solidFill>
                            <a:schemeClr val="tx1"/>
                          </a:solidFill>
                          <a:latin typeface="Comic Sans MS" panose="030F0702030302020204" pitchFamily="66" charset="0"/>
                        </a:rPr>
                        <a:t>Bus</a:t>
                      </a:r>
                      <a:r>
                        <a:rPr lang="en-GB" b="0" baseline="0" dirty="0" smtClean="0">
                          <a:solidFill>
                            <a:schemeClr val="tx1"/>
                          </a:solidFill>
                          <a:latin typeface="Comic Sans MS" panose="030F0702030302020204" pitchFamily="66" charset="0"/>
                        </a:rPr>
                        <a:t> stop</a:t>
                      </a:r>
                      <a:endParaRPr lang="en-GB"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252939">
                <a:tc>
                  <a:txBody>
                    <a:bodyPr/>
                    <a:lstStyle/>
                    <a:p>
                      <a:endParaRPr lang="en-GB" b="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b="0" dirty="0" smtClean="0">
                          <a:solidFill>
                            <a:schemeClr val="tx1"/>
                          </a:solidFill>
                          <a:latin typeface="Comic Sans MS" panose="030F0702030302020204" pitchFamily="66" charset="0"/>
                        </a:rPr>
                        <a:t>Park</a:t>
                      </a:r>
                      <a:endParaRPr lang="en-GB"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252939">
                <a:tc>
                  <a:txBody>
                    <a:bodyPr/>
                    <a:lstStyle/>
                    <a:p>
                      <a:endParaRPr lang="en-GB" b="0" dirty="0" smtClean="0">
                        <a:solidFill>
                          <a:schemeClr val="tx1"/>
                        </a:solidFill>
                        <a:latin typeface="Comic Sans MS" panose="030F0702030302020204" pitchFamily="66" charset="0"/>
                      </a:endParaRPr>
                    </a:p>
                    <a:p>
                      <a:pPr algn="ctr"/>
                      <a:r>
                        <a:rPr lang="en-GB" b="0" dirty="0" smtClean="0">
                          <a:solidFill>
                            <a:schemeClr val="tx1"/>
                          </a:solidFill>
                          <a:latin typeface="Comic Sans MS" panose="030F0702030302020204" pitchFamily="66" charset="0"/>
                        </a:rPr>
                        <a:t>START</a:t>
                      </a:r>
                    </a:p>
                    <a:p>
                      <a:pPr algn="ctr"/>
                      <a:endParaRPr lang="en-GB"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b="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b="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b="0" dirty="0" smtClean="0">
                          <a:solidFill>
                            <a:schemeClr val="tx1"/>
                          </a:solidFill>
                          <a:latin typeface="Comic Sans MS" panose="030F0702030302020204" pitchFamily="66" charset="0"/>
                        </a:rPr>
                        <a:t>School</a:t>
                      </a:r>
                      <a:endParaRPr lang="en-GB"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pic>
        <p:nvPicPr>
          <p:cNvPr id="1028"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528" y="548680"/>
            <a:ext cx="1047089" cy="7441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3540" r="10631"/>
          <a:stretch/>
        </p:blipFill>
        <p:spPr bwMode="auto">
          <a:xfrm>
            <a:off x="3059832" y="477121"/>
            <a:ext cx="948471" cy="8872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436096" y="548680"/>
            <a:ext cx="1015014" cy="8009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2" name="Picture 8"/>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25838" b="13816"/>
          <a:stretch/>
        </p:blipFill>
        <p:spPr bwMode="auto">
          <a:xfrm>
            <a:off x="4139952" y="1844512"/>
            <a:ext cx="905626" cy="7942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4" name="Picture 10"/>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364088" y="3057058"/>
            <a:ext cx="1159030" cy="7610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5" name="Picture 1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769979" y="4293096"/>
            <a:ext cx="1211328" cy="8830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6" name="Picture 12"/>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489315" y="5490353"/>
            <a:ext cx="585574" cy="8266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ight Arrow 4"/>
          <p:cNvSpPr/>
          <p:nvPr/>
        </p:nvSpPr>
        <p:spPr>
          <a:xfrm rot="10800000">
            <a:off x="6869200" y="785903"/>
            <a:ext cx="1512168" cy="780077"/>
          </a:xfrm>
          <a:prstGeom prst="rightArrow">
            <a:avLst/>
          </a:prstGeom>
          <a:solidFill>
            <a:schemeClr val="bg1">
              <a:lumMod val="6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37" name="Picture 13"/>
          <p:cNvPicPr>
            <a:picLocks noChangeAspect="1" noChangeArrowheads="1"/>
          </p:cNvPicPr>
          <p:nvPr/>
        </p:nvPicPr>
        <p:blipFill>
          <a:blip r:embed="rId11">
            <a:extLst>
              <a:ext uri="{BEBA8EAE-BF5A-486C-A8C5-ECC9F3942E4B}">
                <a14:imgProps xmlns:a14="http://schemas.microsoft.com/office/drawing/2010/main">
                  <a14:imgLayer r:embed="rId12">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7259006" y="2029754"/>
            <a:ext cx="1543050" cy="841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8" name="Picture 14"/>
          <p:cNvPicPr>
            <a:picLocks noChangeAspect="1" noChangeArrowheads="1"/>
          </p:cNvPicPr>
          <p:nvPr/>
        </p:nvPicPr>
        <p:blipFill>
          <a:blip r:embed="rId11">
            <a:extLst>
              <a:ext uri="{BEBA8EAE-BF5A-486C-A8C5-ECC9F3942E4B}">
                <a14:imgProps xmlns:a14="http://schemas.microsoft.com/office/drawing/2010/main">
                  <a14:imgLayer r:embed="rId12">
                    <a14:imgEffect>
                      <a14:saturation sat="0"/>
                    </a14:imgEffect>
                  </a14:imgLayer>
                </a14:imgProps>
              </a:ext>
              <a:ext uri="{28A0092B-C50C-407E-A947-70E740481C1C}">
                <a14:useLocalDpi xmlns:a14="http://schemas.microsoft.com/office/drawing/2010/main" val="0"/>
              </a:ext>
            </a:extLst>
          </a:blip>
          <a:srcRect/>
          <a:stretch>
            <a:fillRect/>
          </a:stretch>
        </p:blipFill>
        <p:spPr bwMode="auto">
          <a:xfrm rot="5400000">
            <a:off x="7609843" y="5364014"/>
            <a:ext cx="1543050" cy="841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Right Arrow 18"/>
          <p:cNvSpPr/>
          <p:nvPr/>
        </p:nvSpPr>
        <p:spPr>
          <a:xfrm rot="16200000">
            <a:off x="6438203" y="3774485"/>
            <a:ext cx="1512168" cy="780077"/>
          </a:xfrm>
          <a:prstGeom prst="rightArrow">
            <a:avLst/>
          </a:prstGeom>
          <a:solidFill>
            <a:schemeClr val="bg1">
              <a:lumMod val="6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7194287" y="423401"/>
            <a:ext cx="1350493" cy="369332"/>
          </a:xfrm>
          <a:prstGeom prst="rect">
            <a:avLst/>
          </a:prstGeom>
          <a:noFill/>
        </p:spPr>
        <p:txBody>
          <a:bodyPr wrap="square" rtlCol="0">
            <a:spAutoFit/>
          </a:bodyPr>
          <a:lstStyle/>
          <a:p>
            <a:r>
              <a:rPr lang="en-GB" dirty="0">
                <a:latin typeface="Comic Sans MS" panose="030F0702030302020204" pitchFamily="66" charset="0"/>
              </a:rPr>
              <a:t>l</a:t>
            </a:r>
            <a:r>
              <a:rPr lang="en-GB" dirty="0" smtClean="0">
                <a:latin typeface="Comic Sans MS" panose="030F0702030302020204" pitchFamily="66" charset="0"/>
              </a:rPr>
              <a:t>eft</a:t>
            </a:r>
            <a:endParaRPr lang="en-GB" dirty="0">
              <a:latin typeface="Comic Sans MS" panose="030F0702030302020204" pitchFamily="66" charset="0"/>
            </a:endParaRPr>
          </a:p>
        </p:txBody>
      </p:sp>
      <p:sp>
        <p:nvSpPr>
          <p:cNvPr id="21" name="TextBox 20"/>
          <p:cNvSpPr txBox="1"/>
          <p:nvPr/>
        </p:nvSpPr>
        <p:spPr>
          <a:xfrm>
            <a:off x="7584326" y="1766006"/>
            <a:ext cx="1350493" cy="369332"/>
          </a:xfrm>
          <a:prstGeom prst="rect">
            <a:avLst/>
          </a:prstGeom>
          <a:noFill/>
        </p:spPr>
        <p:txBody>
          <a:bodyPr wrap="square" rtlCol="0">
            <a:spAutoFit/>
          </a:bodyPr>
          <a:lstStyle/>
          <a:p>
            <a:r>
              <a:rPr lang="en-GB" dirty="0">
                <a:latin typeface="Comic Sans MS" panose="030F0702030302020204" pitchFamily="66" charset="0"/>
              </a:rPr>
              <a:t>r</a:t>
            </a:r>
            <a:r>
              <a:rPr lang="en-GB" dirty="0" smtClean="0">
                <a:latin typeface="Comic Sans MS" panose="030F0702030302020204" pitchFamily="66" charset="0"/>
              </a:rPr>
              <a:t>ight</a:t>
            </a:r>
            <a:endParaRPr lang="en-GB" dirty="0">
              <a:latin typeface="Comic Sans MS" panose="030F0702030302020204" pitchFamily="66" charset="0"/>
            </a:endParaRPr>
          </a:p>
        </p:txBody>
      </p:sp>
      <p:sp>
        <p:nvSpPr>
          <p:cNvPr id="22" name="TextBox 21"/>
          <p:cNvSpPr txBox="1"/>
          <p:nvPr/>
        </p:nvSpPr>
        <p:spPr>
          <a:xfrm>
            <a:off x="7451563" y="4164523"/>
            <a:ext cx="1350493" cy="369332"/>
          </a:xfrm>
          <a:prstGeom prst="rect">
            <a:avLst/>
          </a:prstGeom>
          <a:noFill/>
        </p:spPr>
        <p:txBody>
          <a:bodyPr wrap="square" rtlCol="0">
            <a:spAutoFit/>
          </a:bodyPr>
          <a:lstStyle/>
          <a:p>
            <a:r>
              <a:rPr lang="en-GB" dirty="0" smtClean="0">
                <a:latin typeface="Comic Sans MS" panose="030F0702030302020204" pitchFamily="66" charset="0"/>
              </a:rPr>
              <a:t>forward</a:t>
            </a:r>
            <a:endParaRPr lang="en-GB" dirty="0">
              <a:latin typeface="Comic Sans MS" panose="030F0702030302020204" pitchFamily="66" charset="0"/>
            </a:endParaRPr>
          </a:p>
        </p:txBody>
      </p:sp>
      <p:sp>
        <p:nvSpPr>
          <p:cNvPr id="23" name="TextBox 22"/>
          <p:cNvSpPr txBox="1"/>
          <p:nvPr/>
        </p:nvSpPr>
        <p:spPr>
          <a:xfrm>
            <a:off x="6795578" y="5639840"/>
            <a:ext cx="1350493" cy="369332"/>
          </a:xfrm>
          <a:prstGeom prst="rect">
            <a:avLst/>
          </a:prstGeom>
          <a:noFill/>
        </p:spPr>
        <p:txBody>
          <a:bodyPr wrap="square" rtlCol="0">
            <a:spAutoFit/>
          </a:bodyPr>
          <a:lstStyle/>
          <a:p>
            <a:r>
              <a:rPr lang="en-GB" dirty="0" smtClean="0">
                <a:latin typeface="Comic Sans MS" panose="030F0702030302020204" pitchFamily="66" charset="0"/>
              </a:rPr>
              <a:t>backward</a:t>
            </a:r>
            <a:endParaRPr lang="en-GB" dirty="0">
              <a:latin typeface="Comic Sans MS" panose="030F0702030302020204" pitchFamily="66" charset="0"/>
            </a:endParaRPr>
          </a:p>
        </p:txBody>
      </p:sp>
      <p:pic>
        <p:nvPicPr>
          <p:cNvPr id="1039" name="Picture 15"/>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597917" y="3032768"/>
            <a:ext cx="1040457" cy="7218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5-Point Star 6"/>
          <p:cNvSpPr/>
          <p:nvPr/>
        </p:nvSpPr>
        <p:spPr>
          <a:xfrm>
            <a:off x="631047" y="5824506"/>
            <a:ext cx="432048" cy="413347"/>
          </a:xfrm>
          <a:prstGeom prst="star5">
            <a:avLst/>
          </a:prstGeom>
          <a:solidFill>
            <a:schemeClr val="bg1">
              <a:lumMod val="6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40" name="Picture 16" descr="C:\Users\Teacher\AppData\Local\Microsoft\Windows\INetCache\IE\783Y9CZ8\green-cartoon-alien-clipart-thumb2822032[1].jpg"/>
          <p:cNvPicPr>
            <a:picLocks noChangeAspect="1" noChangeArrowheads="1"/>
          </p:cNvPicPr>
          <p:nvPr/>
        </p:nvPicPr>
        <p:blipFill>
          <a:blip r:embed="rId14" cstate="print">
            <a:extLst>
              <a:ext uri="{BEBA8EAE-BF5A-486C-A8C5-ECC9F3942E4B}">
                <a14:imgProps xmlns:a14="http://schemas.microsoft.com/office/drawing/2010/main">
                  <a14:imgLayer r:embed="rId15">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1684611" y="1583375"/>
            <a:ext cx="867067" cy="867067"/>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16" descr="C:\Users\Teacher\AppData\Local\Microsoft\Windows\INetCache\IE\783Y9CZ8\green-cartoon-alien-clipart-thumb2822032[1].jpg"/>
          <p:cNvPicPr>
            <a:picLocks noChangeAspect="1" noChangeArrowheads="1"/>
          </p:cNvPicPr>
          <p:nvPr/>
        </p:nvPicPr>
        <p:blipFill>
          <a:blip r:embed="rId14" cstate="print">
            <a:extLst>
              <a:ext uri="{BEBA8EAE-BF5A-486C-A8C5-ECC9F3942E4B}">
                <a14:imgProps xmlns:a14="http://schemas.microsoft.com/office/drawing/2010/main">
                  <a14:imgLayer r:embed="rId15">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4178511" y="2903668"/>
            <a:ext cx="867067" cy="867067"/>
          </a:xfrm>
          <a:prstGeom prst="rect">
            <a:avLst/>
          </a:prstGeom>
          <a:noFill/>
          <a:extLst>
            <a:ext uri="{909E8E84-426E-40DD-AFC4-6F175D3DCCD1}">
              <a14:hiddenFill xmlns:a14="http://schemas.microsoft.com/office/drawing/2010/main">
                <a:solidFill>
                  <a:srgbClr val="FFFFFF"/>
                </a:solidFill>
              </a14:hiddenFill>
            </a:ext>
          </a:extLst>
        </p:spPr>
      </p:pic>
      <p:pic>
        <p:nvPicPr>
          <p:cNvPr id="1041" name="Picture 17"/>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507834" y="5453538"/>
            <a:ext cx="871537" cy="865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 name="Picture 16" descr="C:\Users\Teacher\AppData\Local\Microsoft\Windows\INetCache\IE\783Y9CZ8\green-cartoon-alien-clipart-thumb2822032[1].jpg"/>
          <p:cNvPicPr>
            <a:picLocks noChangeAspect="1" noChangeArrowheads="1"/>
          </p:cNvPicPr>
          <p:nvPr/>
        </p:nvPicPr>
        <p:blipFill>
          <a:blip r:embed="rId14" cstate="print">
            <a:extLst>
              <a:ext uri="{BEBA8EAE-BF5A-486C-A8C5-ECC9F3942E4B}">
                <a14:imgProps xmlns:a14="http://schemas.microsoft.com/office/drawing/2010/main">
                  <a14:imgLayer r:embed="rId15">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341956" y="4164523"/>
            <a:ext cx="867067" cy="867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50525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12" y="0"/>
            <a:ext cx="8229600" cy="1143000"/>
          </a:xfrm>
        </p:spPr>
        <p:txBody>
          <a:bodyPr/>
          <a:lstStyle/>
          <a:p>
            <a:pPr algn="l"/>
            <a:r>
              <a:rPr lang="en-GB" dirty="0" smtClean="0"/>
              <a:t>Extra challenge</a:t>
            </a:r>
            <a:endParaRPr lang="en-GB" dirty="0"/>
          </a:p>
        </p:txBody>
      </p:sp>
      <p:pic>
        <p:nvPicPr>
          <p:cNvPr id="10242"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2058" t="1080"/>
          <a:stretch/>
        </p:blipFill>
        <p:spPr bwMode="auto">
          <a:xfrm>
            <a:off x="4067944" y="0"/>
            <a:ext cx="4762046" cy="6812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140927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944" y="-2240"/>
            <a:ext cx="4371920" cy="1143000"/>
          </a:xfrm>
        </p:spPr>
        <p:txBody>
          <a:bodyPr/>
          <a:lstStyle/>
          <a:p>
            <a:r>
              <a:rPr lang="en-GB" dirty="0" smtClean="0"/>
              <a:t>Maths Learning 3</a:t>
            </a:r>
            <a:endParaRPr lang="en-GB" dirty="0"/>
          </a:p>
        </p:txBody>
      </p:sp>
      <p:sp>
        <p:nvSpPr>
          <p:cNvPr id="7" name="TextBox 6"/>
          <p:cNvSpPr txBox="1"/>
          <p:nvPr/>
        </p:nvSpPr>
        <p:spPr>
          <a:xfrm>
            <a:off x="53752" y="764704"/>
            <a:ext cx="4302224" cy="6247864"/>
          </a:xfrm>
          <a:prstGeom prst="rect">
            <a:avLst/>
          </a:prstGeom>
          <a:noFill/>
        </p:spPr>
        <p:txBody>
          <a:bodyPr wrap="square" rtlCol="0">
            <a:spAutoFit/>
          </a:bodyPr>
          <a:lstStyle/>
          <a:p>
            <a:pPr algn="ctr"/>
            <a:r>
              <a:rPr lang="en-GB" sz="2000" dirty="0" smtClean="0"/>
              <a:t>Above and below</a:t>
            </a:r>
          </a:p>
          <a:p>
            <a:pPr algn="ctr"/>
            <a:endParaRPr lang="en-GB" sz="2000" dirty="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p:txBody>
      </p:sp>
      <p:pic>
        <p:nvPicPr>
          <p:cNvPr id="11286" name="Picture 2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86464"/>
            <a:ext cx="5780481" cy="48965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88" name="Picture 2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39204" y="1186464"/>
            <a:ext cx="3604796" cy="15709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8049614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9552" y="2564904"/>
            <a:ext cx="514286" cy="60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3913" y="1844824"/>
            <a:ext cx="5780087" cy="4895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6696"/>
            <a:ext cx="5111552" cy="20583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Diamond 3"/>
          <p:cNvSpPr/>
          <p:nvPr/>
        </p:nvSpPr>
        <p:spPr>
          <a:xfrm>
            <a:off x="323528" y="3717032"/>
            <a:ext cx="576064" cy="864096"/>
          </a:xfrm>
          <a:prstGeom prst="diamond">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1547664" y="2852936"/>
            <a:ext cx="576064" cy="576064"/>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1403648" y="4725144"/>
            <a:ext cx="1008112" cy="360040"/>
          </a:xfrm>
          <a:prstGeom prst="rect">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5-Point Star 6"/>
          <p:cNvSpPr/>
          <p:nvPr/>
        </p:nvSpPr>
        <p:spPr>
          <a:xfrm>
            <a:off x="323528" y="5517232"/>
            <a:ext cx="720080" cy="648072"/>
          </a:xfrm>
          <a:prstGeom prst="star5">
            <a:avLst/>
          </a:prstGeom>
          <a:solidFill>
            <a:srgbClr val="F814A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1691680" y="5841268"/>
            <a:ext cx="720080" cy="684076"/>
          </a:xfrm>
          <a:prstGeom prst="ellipse">
            <a:avLst/>
          </a:prstGeom>
          <a:solidFill>
            <a:schemeClr val="accent6">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430090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p:cNvSpPr>
            <a:spLocks noGrp="1"/>
          </p:cNvSpPr>
          <p:nvPr>
            <p:ph type="title"/>
          </p:nvPr>
        </p:nvSpPr>
        <p:spPr>
          <a:xfrm>
            <a:off x="-36512" y="2636912"/>
            <a:ext cx="9144000" cy="916752"/>
          </a:xfrm>
        </p:spPr>
        <p:txBody>
          <a:bodyPr>
            <a:normAutofit fontScale="90000"/>
          </a:bodyPr>
          <a:lstStyle/>
          <a:p>
            <a:r>
              <a:rPr lang="en-GB" sz="5400" b="1" dirty="0" smtClean="0"/>
              <a:t>Art Learning</a:t>
            </a:r>
            <a:br>
              <a:rPr lang="en-GB" sz="5400" b="1" dirty="0" smtClean="0"/>
            </a:br>
            <a:r>
              <a:rPr lang="en-GB" sz="2200" dirty="0" smtClean="0">
                <a:ea typeface="Calibri"/>
                <a:cs typeface="Times New Roman"/>
              </a:rPr>
              <a:t>Learn to draw like Emily Hughes. </a:t>
            </a:r>
            <a:br>
              <a:rPr lang="en-GB" sz="2200" dirty="0" smtClean="0">
                <a:ea typeface="Calibri"/>
                <a:cs typeface="Times New Roman"/>
              </a:rPr>
            </a:br>
            <a:r>
              <a:rPr lang="en-GB" sz="2200" dirty="0" smtClean="0">
                <a:ea typeface="Calibri"/>
                <a:cs typeface="Times New Roman"/>
              </a:rPr>
              <a:t/>
            </a:r>
            <a:br>
              <a:rPr lang="en-GB" sz="2200" dirty="0" smtClean="0">
                <a:ea typeface="Calibri"/>
                <a:cs typeface="Times New Roman"/>
              </a:rPr>
            </a:br>
            <a:r>
              <a:rPr lang="en-GB" sz="2200" dirty="0" smtClean="0">
                <a:ea typeface="Calibri"/>
                <a:cs typeface="Times New Roman"/>
              </a:rPr>
              <a:t>Use the instructions on the following slides to learn to draw a crow, a bear and a fox, just like the ones in Wild.</a:t>
            </a:r>
            <a:br>
              <a:rPr lang="en-GB" sz="2200" dirty="0" smtClean="0">
                <a:ea typeface="Calibri"/>
                <a:cs typeface="Times New Roman"/>
              </a:rPr>
            </a:br>
            <a:r>
              <a:rPr lang="en-GB" sz="2200" dirty="0">
                <a:ea typeface="Calibri"/>
                <a:cs typeface="Times New Roman"/>
              </a:rPr>
              <a:t/>
            </a:r>
            <a:br>
              <a:rPr lang="en-GB" sz="2200" dirty="0">
                <a:ea typeface="Calibri"/>
                <a:cs typeface="Times New Roman"/>
              </a:rPr>
            </a:br>
            <a:r>
              <a:rPr lang="en-GB" sz="2200" dirty="0" smtClean="0">
                <a:ea typeface="Calibri"/>
                <a:cs typeface="Times New Roman"/>
              </a:rPr>
              <a:t>The last slide suggests you draw the animals in a forest party – you don’t need to print the picture if you don’t want to – you can just make your own forest party picture.</a:t>
            </a:r>
            <a:r>
              <a:rPr lang="en-GB" sz="2700" dirty="0">
                <a:ea typeface="Calibri"/>
                <a:cs typeface="Times New Roman"/>
              </a:rPr>
              <a:t/>
            </a:r>
            <a:br>
              <a:rPr lang="en-GB" sz="2700" dirty="0">
                <a:ea typeface="Calibri"/>
                <a:cs typeface="Times New Roman"/>
              </a:rPr>
            </a:br>
            <a:r>
              <a:rPr lang="en-GB" sz="2700" dirty="0" smtClean="0">
                <a:ea typeface="Calibri"/>
                <a:cs typeface="Times New Roman"/>
              </a:rPr>
              <a:t/>
            </a:r>
            <a:br>
              <a:rPr lang="en-GB" sz="2700" dirty="0" smtClean="0">
                <a:ea typeface="Calibri"/>
                <a:cs typeface="Times New Roman"/>
              </a:rPr>
            </a:br>
            <a:r>
              <a:rPr lang="en-GB" sz="2700" dirty="0">
                <a:ea typeface="Calibri"/>
                <a:cs typeface="Times New Roman"/>
              </a:rPr>
              <a:t/>
            </a:r>
            <a:br>
              <a:rPr lang="en-GB" sz="2700" dirty="0">
                <a:ea typeface="Calibri"/>
                <a:cs typeface="Times New Roman"/>
              </a:rPr>
            </a:br>
            <a:r>
              <a:rPr lang="en-GB" sz="2700" dirty="0">
                <a:ea typeface="Calibri"/>
                <a:cs typeface="Times New Roman"/>
              </a:rPr>
              <a:t/>
            </a:r>
            <a:br>
              <a:rPr lang="en-GB" sz="2700" dirty="0">
                <a:ea typeface="Calibri"/>
                <a:cs typeface="Times New Roman"/>
              </a:rPr>
            </a:br>
            <a:r>
              <a:rPr lang="en-GB" sz="2700" dirty="0" smtClean="0">
                <a:ea typeface="Calibri"/>
                <a:cs typeface="Times New Roman"/>
              </a:rPr>
              <a:t/>
            </a:r>
            <a:br>
              <a:rPr lang="en-GB" sz="2700" dirty="0" smtClean="0">
                <a:ea typeface="Calibri"/>
                <a:cs typeface="Times New Roman"/>
              </a:rPr>
            </a:br>
            <a:r>
              <a:rPr lang="en-GB" sz="5400" dirty="0">
                <a:ea typeface="Calibri"/>
                <a:cs typeface="Times New Roman"/>
              </a:rPr>
              <a:t/>
            </a:r>
            <a:br>
              <a:rPr lang="en-GB" sz="5400" dirty="0">
                <a:ea typeface="Calibri"/>
                <a:cs typeface="Times New Roman"/>
              </a:rPr>
            </a:br>
            <a:endParaRPr lang="en-GB" sz="5400" b="1"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3276976"/>
            <a:ext cx="4968552" cy="35252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2800355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3503" y="0"/>
            <a:ext cx="9133699" cy="65973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157725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4856" t="3096" r="4248"/>
          <a:stretch/>
        </p:blipFill>
        <p:spPr bwMode="auto">
          <a:xfrm>
            <a:off x="2195736" y="0"/>
            <a:ext cx="4896544" cy="68779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843520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1" y="0"/>
            <a:ext cx="5250629" cy="67727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353064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735" y="188640"/>
            <a:ext cx="9141265" cy="65004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481280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215008" y="836712"/>
            <a:ext cx="8928992" cy="5040560"/>
          </a:xfrm>
        </p:spPr>
        <p:txBody>
          <a:bodyPr>
            <a:normAutofit fontScale="77500" lnSpcReduction="20000"/>
          </a:bodyPr>
          <a:lstStyle/>
          <a:p>
            <a:pPr marL="0" indent="0">
              <a:buNone/>
            </a:pPr>
            <a:r>
              <a:rPr lang="en-GB" dirty="0" smtClean="0"/>
              <a:t>For additional reading at your child’s level please use the Oxford Owl website where you can read books online and then complete comprehension activities about the books. Please continue to keep a record of the books they have read in their reading records. </a:t>
            </a:r>
          </a:p>
          <a:p>
            <a:pPr marL="0" indent="0">
              <a:buNone/>
            </a:pPr>
            <a:r>
              <a:rPr lang="en-GB" dirty="0" smtClean="0">
                <a:hlinkClick r:id="rId2"/>
              </a:rPr>
              <a:t>www.oxfordowl.co.uk</a:t>
            </a:r>
            <a:endParaRPr lang="en-GB" dirty="0" smtClean="0"/>
          </a:p>
          <a:p>
            <a:pPr marL="0" indent="0">
              <a:buNone/>
            </a:pPr>
            <a:endParaRPr lang="en-GB" dirty="0"/>
          </a:p>
          <a:p>
            <a:pPr marL="0" indent="0">
              <a:buNone/>
            </a:pPr>
            <a:r>
              <a:rPr lang="en-GB" dirty="0" smtClean="0"/>
              <a:t>Class login: temple20</a:t>
            </a:r>
          </a:p>
          <a:p>
            <a:pPr marL="0" indent="0">
              <a:buNone/>
            </a:pPr>
            <a:r>
              <a:rPr lang="en-GB" dirty="0" smtClean="0"/>
              <a:t>Password: </a:t>
            </a:r>
            <a:r>
              <a:rPr lang="en-GB" dirty="0" err="1" smtClean="0"/>
              <a:t>Bingbong</a:t>
            </a: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r>
              <a:rPr lang="en-GB" dirty="0" smtClean="0"/>
              <a:t>(If you are not sure of your child’s level, please check in their reading record book or look at the coloured stickers on the additional reading books that have been sent home.)</a:t>
            </a:r>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8804" y="2132856"/>
            <a:ext cx="4528204" cy="2381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Phonics</a:t>
            </a:r>
            <a:endParaRPr lang="en-GB" dirty="0"/>
          </a:p>
        </p:txBody>
      </p:sp>
      <p:sp>
        <p:nvSpPr>
          <p:cNvPr id="3" name="Content Placeholder 2"/>
          <p:cNvSpPr>
            <a:spLocks noGrp="1"/>
          </p:cNvSpPr>
          <p:nvPr>
            <p:ph idx="1"/>
          </p:nvPr>
        </p:nvSpPr>
        <p:spPr>
          <a:xfrm>
            <a:off x="215008" y="836712"/>
            <a:ext cx="5437112" cy="5040560"/>
          </a:xfrm>
        </p:spPr>
        <p:txBody>
          <a:bodyPr>
            <a:normAutofit fontScale="62500" lnSpcReduction="20000"/>
          </a:bodyPr>
          <a:lstStyle/>
          <a:p>
            <a:pPr marL="0" indent="0">
              <a:buNone/>
            </a:pPr>
            <a:r>
              <a:rPr lang="en-GB" dirty="0" smtClean="0"/>
              <a:t>Please use the games and activities on the </a:t>
            </a:r>
            <a:r>
              <a:rPr lang="en-GB" dirty="0" err="1" smtClean="0"/>
              <a:t>Phonicsplay</a:t>
            </a:r>
            <a:r>
              <a:rPr lang="en-GB" dirty="0" smtClean="0"/>
              <a:t> website to continue </a:t>
            </a:r>
            <a:r>
              <a:rPr lang="en-GB" dirty="0" err="1" smtClean="0"/>
              <a:t>practsing</a:t>
            </a:r>
            <a:r>
              <a:rPr lang="en-GB" dirty="0" smtClean="0"/>
              <a:t> Phonics.</a:t>
            </a:r>
          </a:p>
          <a:p>
            <a:pPr marL="0" indent="0">
              <a:buNone/>
            </a:pPr>
            <a:r>
              <a:rPr lang="en-GB" dirty="0" smtClean="0">
                <a:hlinkClick r:id="rId2"/>
              </a:rPr>
              <a:t>www.phonicsplay.co.uk</a:t>
            </a:r>
            <a:endParaRPr lang="en-GB" dirty="0" smtClean="0"/>
          </a:p>
          <a:p>
            <a:pPr marL="0" indent="0">
              <a:buNone/>
            </a:pPr>
            <a:r>
              <a:rPr lang="en-GB" dirty="0" smtClean="0"/>
              <a:t>Login: march20</a:t>
            </a:r>
          </a:p>
          <a:p>
            <a:pPr marL="0" indent="0">
              <a:buNone/>
            </a:pPr>
            <a:r>
              <a:rPr lang="en-GB" dirty="0" smtClean="0"/>
              <a:t>Password: home</a:t>
            </a:r>
          </a:p>
          <a:p>
            <a:pPr marL="0" indent="0">
              <a:buNone/>
            </a:pPr>
            <a:endParaRPr lang="en-GB" dirty="0"/>
          </a:p>
          <a:p>
            <a:pPr marL="0" indent="0">
              <a:buNone/>
            </a:pPr>
            <a:r>
              <a:rPr lang="en-GB" dirty="0" smtClean="0"/>
              <a:t>Mrs Child’s Phonics group are currently working on Phase 5c (alternative ways of writing sounds we already know e.g. </a:t>
            </a:r>
            <a:r>
              <a:rPr lang="en-GB" dirty="0" err="1" smtClean="0"/>
              <a:t>ai</a:t>
            </a:r>
            <a:r>
              <a:rPr lang="en-GB" dirty="0" smtClean="0"/>
              <a:t>, ay, </a:t>
            </a:r>
            <a:r>
              <a:rPr lang="en-GB" dirty="0" err="1" smtClean="0"/>
              <a:t>a_e</a:t>
            </a:r>
            <a:r>
              <a:rPr lang="en-GB" dirty="0"/>
              <a:t> </a:t>
            </a:r>
            <a:r>
              <a:rPr lang="en-GB" dirty="0" smtClean="0"/>
              <a:t>all make the same sound).</a:t>
            </a:r>
          </a:p>
          <a:p>
            <a:pPr marL="0" indent="0">
              <a:buNone/>
            </a:pPr>
            <a:endParaRPr lang="en-GB" dirty="0"/>
          </a:p>
          <a:p>
            <a:pPr marL="0" indent="0">
              <a:buNone/>
            </a:pPr>
            <a:r>
              <a:rPr lang="en-GB" dirty="0" smtClean="0"/>
              <a:t>Mrs Smith’s group are working on Phase 4.</a:t>
            </a:r>
          </a:p>
          <a:p>
            <a:pPr marL="0" indent="0">
              <a:buNone/>
            </a:pPr>
            <a:endParaRPr lang="en-GB" dirty="0"/>
          </a:p>
          <a:p>
            <a:pPr marL="0" indent="0">
              <a:buNone/>
            </a:pPr>
            <a:r>
              <a:rPr lang="en-GB" dirty="0" smtClean="0"/>
              <a:t>Additionally, there are many excellent Phonics resources on the </a:t>
            </a:r>
            <a:r>
              <a:rPr lang="en-GB" dirty="0" err="1" smtClean="0"/>
              <a:t>Twinkl</a:t>
            </a:r>
            <a:r>
              <a:rPr lang="en-GB" dirty="0" smtClean="0"/>
              <a:t> website(see below for how to get free access). Practising reading “alien words” is a particularly fun and valuable activity.</a:t>
            </a:r>
          </a:p>
        </p:txBody>
      </p:sp>
      <p:pic>
        <p:nvPicPr>
          <p:cNvPr id="4097"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49139" y="3501008"/>
            <a:ext cx="3376572" cy="31827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4728109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Writing</a:t>
            </a:r>
            <a:endParaRPr lang="en-GB" dirty="0"/>
          </a:p>
        </p:txBody>
      </p:sp>
      <p:sp>
        <p:nvSpPr>
          <p:cNvPr id="3" name="Content Placeholder 2"/>
          <p:cNvSpPr>
            <a:spLocks noGrp="1"/>
          </p:cNvSpPr>
          <p:nvPr>
            <p:ph idx="1"/>
          </p:nvPr>
        </p:nvSpPr>
        <p:spPr>
          <a:xfrm>
            <a:off x="215008" y="836712"/>
            <a:ext cx="8928992" cy="5040560"/>
          </a:xfrm>
        </p:spPr>
        <p:txBody>
          <a:bodyPr>
            <a:normAutofit/>
          </a:bodyPr>
          <a:lstStyle/>
          <a:p>
            <a:pPr marL="0" indent="0">
              <a:buNone/>
            </a:pPr>
            <a:r>
              <a:rPr lang="en-GB" dirty="0" smtClean="0"/>
              <a:t>Your child has been provided with a writing journal. They are used to using them and know that they need to write the date, write a sentence (about anything they like), draw and colour a picture and then fill any spare lines with handwriting patterns. </a:t>
            </a:r>
          </a:p>
        </p:txBody>
      </p:sp>
      <p:pic>
        <p:nvPicPr>
          <p:cNvPr id="3073" name="Picture 1"/>
          <p:cNvPicPr>
            <a:picLocks noChangeAspect="1" noChangeArrowheads="1"/>
          </p:cNvPicPr>
          <p:nvPr/>
        </p:nvPicPr>
        <p:blipFill rotWithShape="1">
          <a:blip r:embed="rId2">
            <a:extLst>
              <a:ext uri="{28A0092B-C50C-407E-A947-70E740481C1C}">
                <a14:useLocalDpi xmlns:a14="http://schemas.microsoft.com/office/drawing/2010/main" val="0"/>
              </a:ext>
            </a:extLst>
          </a:blip>
          <a:srcRect b="50000"/>
          <a:stretch/>
        </p:blipFill>
        <p:spPr bwMode="auto">
          <a:xfrm>
            <a:off x="179512" y="3821695"/>
            <a:ext cx="4310943" cy="29389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50000"/>
          <a:stretch/>
        </p:blipFill>
        <p:spPr bwMode="auto">
          <a:xfrm>
            <a:off x="4788024" y="3821695"/>
            <a:ext cx="4099696" cy="27949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0383676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6079312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to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5116430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15934</TotalTime>
  <Words>1407</Words>
  <Application>Microsoft Office PowerPoint</Application>
  <PresentationFormat>On-screen Show (4:3)</PresentationFormat>
  <Paragraphs>163</Paragraphs>
  <Slides>31</Slides>
  <Notes>0</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Home Learning </vt:lpstr>
      <vt:lpstr>Hello Year 1!</vt:lpstr>
      <vt:lpstr>English Learning 1</vt:lpstr>
      <vt:lpstr>PowerPoint Presentation</vt:lpstr>
      <vt:lpstr>English Learning 2</vt:lpstr>
      <vt:lpstr>PowerPoint Presentation</vt:lpstr>
      <vt:lpstr>English Learning 3</vt:lpstr>
      <vt:lpstr>PowerPoint Presentation</vt:lpstr>
      <vt:lpstr>PowerPoint Presentation</vt:lpstr>
      <vt:lpstr>Maths Learning 1</vt:lpstr>
      <vt:lpstr>PowerPoint Presentation</vt:lpstr>
      <vt:lpstr>PowerPoint Presentation</vt:lpstr>
      <vt:lpstr>Maths Learning 2 Left, right, forwards and backwards</vt:lpstr>
      <vt:lpstr>PowerPoint Presentation</vt:lpstr>
      <vt:lpstr>Extra challenge</vt:lpstr>
      <vt:lpstr>Maths Learning 3</vt:lpstr>
      <vt:lpstr>PowerPoint Presentation</vt:lpstr>
      <vt:lpstr>Art Learning Learn to draw like Emily Hughes.   Use the instructions on the following slides to learn to draw a crow, a bear and a fox, just like the ones in Wild.  The last slide suggests you draw the animals in a forest party – you don’t need to print the picture if you don’t want to – you can just make your own forest party picture.      </vt:lpstr>
      <vt:lpstr>PowerPoint Presentation</vt:lpstr>
      <vt:lpstr>PowerPoint Presentation</vt:lpstr>
      <vt:lpstr>PowerPoint Presentation</vt:lpstr>
      <vt:lpstr>PowerPoint Presentation</vt:lpstr>
      <vt:lpstr>Reading</vt:lpstr>
      <vt:lpstr>Phonics</vt:lpstr>
      <vt:lpstr>Writing</vt:lpstr>
      <vt:lpstr>P.E.</vt:lpstr>
      <vt:lpstr>Using My Maths</vt:lpstr>
      <vt:lpstr>Using My Maths</vt:lpstr>
      <vt:lpstr>PowerPoint Presentation</vt:lpstr>
      <vt:lpstr>Accessing Twinkl</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168</cp:revision>
  <cp:lastPrinted>2020-06-02T20:21:44Z</cp:lastPrinted>
  <dcterms:created xsi:type="dcterms:W3CDTF">2020-03-18T10:41:37Z</dcterms:created>
  <dcterms:modified xsi:type="dcterms:W3CDTF">2020-06-06T23:44:10Z</dcterms:modified>
</cp:coreProperties>
</file>