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9" r:id="rId5"/>
    <p:sldId id="270" r:id="rId6"/>
    <p:sldId id="260" r:id="rId7"/>
    <p:sldId id="261" r:id="rId8"/>
    <p:sldId id="268" r:id="rId9"/>
    <p:sldId id="263" r:id="rId10"/>
    <p:sldId id="264" r:id="rId11"/>
    <p:sldId id="265" r:id="rId12"/>
    <p:sldId id="271" r:id="rId13"/>
    <p:sldId id="272" r:id="rId14"/>
    <p:sldId id="273"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224" y="-24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22/03/2020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22/03/2020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22/03/2020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22/03/2020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22/03/2020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22/03/2020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22/03/2020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oxfordowl.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phonicsplay.co.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371599" y="4725144"/>
            <a:ext cx="6400800" cy="1752600"/>
          </a:xfrm>
        </p:spPr>
        <p:txBody>
          <a:bodyPr>
            <a:normAutofit/>
          </a:bodyPr>
          <a:lstStyle/>
          <a:p>
            <a:r>
              <a:rPr lang="en-GB" sz="6600" dirty="0" smtClean="0"/>
              <a:t>Year 1</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p:txBody>
          <a:bodyPr>
            <a:normAutofit fontScale="85000" lnSpcReduction="10000"/>
          </a:bodyPr>
          <a:lstStyle/>
          <a:p>
            <a:pPr marL="0" indent="0">
              <a:buNone/>
            </a:pPr>
            <a:r>
              <a:rPr lang="en-GB" dirty="0" smtClean="0"/>
              <a:t>Thank you for taking the time to work with your child to complete some of the home learning tasks. In this pack are links and suggested learning in-line with what we are learning in class. We understand that you do not have all the resources that are available at school so please do the best you can to facilitate the learning. There are no expectations that all the work needs to be printed and completed but we advise that keeping a daily routine of educational activities and learning is best practice. </a:t>
            </a:r>
          </a:p>
          <a:p>
            <a:pPr marL="0" indent="0">
              <a:buNone/>
            </a:pPr>
            <a:endParaRPr lang="en-GB" dirty="0" smtClean="0"/>
          </a:p>
          <a:p>
            <a:pPr marL="0" indent="0">
              <a:buNone/>
            </a:pPr>
            <a:r>
              <a:rPr lang="en-GB" dirty="0" smtClean="0"/>
              <a:t>Thank you for your continued support. </a:t>
            </a: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215008" y="836712"/>
            <a:ext cx="8928992" cy="5040560"/>
          </a:xfrm>
        </p:spPr>
        <p:txBody>
          <a:bodyPr>
            <a:normAutofit fontScale="77500" lnSpcReduction="20000"/>
          </a:bodyPr>
          <a:lstStyle/>
          <a:p>
            <a:pPr marL="0" indent="0">
              <a:buNone/>
            </a:pPr>
            <a:r>
              <a:rPr lang="en-GB" dirty="0" smtClean="0"/>
              <a:t>For additional reading at your child’s level please use the Oxford Owl website where you can read books online and then complete comprehension activities about the books. Please continue to keep a record of the books they have read in their reading records. </a:t>
            </a:r>
          </a:p>
          <a:p>
            <a:pPr marL="0" indent="0">
              <a:buNone/>
            </a:pPr>
            <a:r>
              <a:rPr lang="en-GB" dirty="0" smtClean="0">
                <a:hlinkClick r:id="rId2"/>
              </a:rPr>
              <a:t>www.oxfordowl.co.uk</a:t>
            </a:r>
            <a:endParaRPr lang="en-GB" dirty="0" smtClean="0"/>
          </a:p>
          <a:p>
            <a:pPr marL="0" indent="0">
              <a:buNone/>
            </a:pPr>
            <a:endParaRPr lang="en-GB" dirty="0"/>
          </a:p>
          <a:p>
            <a:pPr marL="0" indent="0">
              <a:buNone/>
            </a:pPr>
            <a:r>
              <a:rPr lang="en-GB" dirty="0" smtClean="0"/>
              <a:t>Class login: temple20</a:t>
            </a:r>
          </a:p>
          <a:p>
            <a:pPr marL="0" indent="0">
              <a:buNone/>
            </a:pPr>
            <a:r>
              <a:rPr lang="en-GB" dirty="0" smtClean="0"/>
              <a:t>Password: </a:t>
            </a:r>
            <a:r>
              <a:rPr lang="en-GB" dirty="0" err="1" smtClean="0"/>
              <a:t>Bingbong</a:t>
            </a: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(If you are not sure of your child’s level, please check in their reading record book or look at the coloured stickers on the additional reading books that have been sent home.)</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8804" y="2132856"/>
            <a:ext cx="4528204" cy="238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Phonics</a:t>
            </a:r>
            <a:endParaRPr lang="en-GB" dirty="0"/>
          </a:p>
        </p:txBody>
      </p:sp>
      <p:sp>
        <p:nvSpPr>
          <p:cNvPr id="3" name="Content Placeholder 2"/>
          <p:cNvSpPr>
            <a:spLocks noGrp="1"/>
          </p:cNvSpPr>
          <p:nvPr>
            <p:ph idx="1"/>
          </p:nvPr>
        </p:nvSpPr>
        <p:spPr>
          <a:xfrm>
            <a:off x="215008" y="836712"/>
            <a:ext cx="5437112" cy="5040560"/>
          </a:xfrm>
        </p:spPr>
        <p:txBody>
          <a:bodyPr>
            <a:normAutofit fontScale="62500" lnSpcReduction="20000"/>
          </a:bodyPr>
          <a:lstStyle/>
          <a:p>
            <a:pPr marL="0" indent="0">
              <a:buNone/>
            </a:pPr>
            <a:r>
              <a:rPr lang="en-GB" dirty="0" smtClean="0"/>
              <a:t>Please use the games and activities on the </a:t>
            </a:r>
            <a:r>
              <a:rPr lang="en-GB" dirty="0" err="1" smtClean="0"/>
              <a:t>Phonicsplay</a:t>
            </a:r>
            <a:r>
              <a:rPr lang="en-GB" dirty="0" smtClean="0"/>
              <a:t> website to continue </a:t>
            </a:r>
            <a:r>
              <a:rPr lang="en-GB" dirty="0" err="1" smtClean="0"/>
              <a:t>practsing</a:t>
            </a:r>
            <a:r>
              <a:rPr lang="en-GB" dirty="0" smtClean="0"/>
              <a:t> Phonics.</a:t>
            </a:r>
          </a:p>
          <a:p>
            <a:pPr marL="0" indent="0">
              <a:buNone/>
            </a:pPr>
            <a:r>
              <a:rPr lang="en-GB" dirty="0" smtClean="0">
                <a:hlinkClick r:id="rId2"/>
              </a:rPr>
              <a:t>www.phonicsplay.co.uk</a:t>
            </a:r>
            <a:endParaRPr lang="en-GB" dirty="0" smtClean="0"/>
          </a:p>
          <a:p>
            <a:pPr marL="0" indent="0">
              <a:buNone/>
            </a:pPr>
            <a:r>
              <a:rPr lang="en-GB" dirty="0" smtClean="0"/>
              <a:t>Login: march20</a:t>
            </a:r>
          </a:p>
          <a:p>
            <a:pPr marL="0" indent="0">
              <a:buNone/>
            </a:pPr>
            <a:r>
              <a:rPr lang="en-GB" dirty="0" smtClean="0"/>
              <a:t>Password: home</a:t>
            </a:r>
          </a:p>
          <a:p>
            <a:pPr marL="0" indent="0">
              <a:buNone/>
            </a:pPr>
            <a:endParaRPr lang="en-GB" dirty="0"/>
          </a:p>
          <a:p>
            <a:pPr marL="0" indent="0">
              <a:buNone/>
            </a:pPr>
            <a:r>
              <a:rPr lang="en-GB" dirty="0" smtClean="0"/>
              <a:t>Mrs Child’s Phonics group are currently working on Phase 5c (alternative ways of writing sounds we already know e.g. </a:t>
            </a:r>
            <a:r>
              <a:rPr lang="en-GB" dirty="0" err="1" smtClean="0"/>
              <a:t>ai</a:t>
            </a:r>
            <a:r>
              <a:rPr lang="en-GB" dirty="0" smtClean="0"/>
              <a:t>, ay, </a:t>
            </a:r>
            <a:r>
              <a:rPr lang="en-GB" dirty="0" err="1" smtClean="0"/>
              <a:t>a_e</a:t>
            </a:r>
            <a:r>
              <a:rPr lang="en-GB" dirty="0"/>
              <a:t> </a:t>
            </a:r>
            <a:r>
              <a:rPr lang="en-GB" dirty="0" smtClean="0"/>
              <a:t>all make the same sound).</a:t>
            </a:r>
          </a:p>
          <a:p>
            <a:pPr marL="0" indent="0">
              <a:buNone/>
            </a:pPr>
            <a:endParaRPr lang="en-GB" dirty="0"/>
          </a:p>
          <a:p>
            <a:pPr marL="0" indent="0">
              <a:buNone/>
            </a:pPr>
            <a:r>
              <a:rPr lang="en-GB" dirty="0" smtClean="0"/>
              <a:t>Mrs Smith’s group are working on Phase 4.</a:t>
            </a:r>
          </a:p>
          <a:p>
            <a:pPr marL="0" indent="0">
              <a:buNone/>
            </a:pPr>
            <a:endParaRPr lang="en-GB" dirty="0"/>
          </a:p>
          <a:p>
            <a:pPr marL="0" indent="0">
              <a:buNone/>
            </a:pPr>
            <a:r>
              <a:rPr lang="en-GB" dirty="0" smtClean="0"/>
              <a:t>Additionally, there are many excellent Phonics resources on the </a:t>
            </a:r>
            <a:r>
              <a:rPr lang="en-GB" dirty="0" err="1" smtClean="0"/>
              <a:t>Twinkl</a:t>
            </a:r>
            <a:r>
              <a:rPr lang="en-GB" dirty="0" smtClean="0"/>
              <a:t> website(see below for how to get free access). Practising reading “alien words” is a particularly fun and valuable activity.</a:t>
            </a:r>
          </a:p>
        </p:txBody>
      </p:sp>
      <p:pic>
        <p:nvPicPr>
          <p:cNvPr id="409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9139" y="3501008"/>
            <a:ext cx="3376572" cy="3182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72810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Writing</a:t>
            </a:r>
            <a:endParaRPr lang="en-GB" dirty="0"/>
          </a:p>
        </p:txBody>
      </p:sp>
      <p:sp>
        <p:nvSpPr>
          <p:cNvPr id="3" name="Content Placeholder 2"/>
          <p:cNvSpPr>
            <a:spLocks noGrp="1"/>
          </p:cNvSpPr>
          <p:nvPr>
            <p:ph idx="1"/>
          </p:nvPr>
        </p:nvSpPr>
        <p:spPr>
          <a:xfrm>
            <a:off x="215008" y="836712"/>
            <a:ext cx="8928992" cy="5040560"/>
          </a:xfrm>
        </p:spPr>
        <p:txBody>
          <a:bodyPr>
            <a:normAutofit/>
          </a:bodyPr>
          <a:lstStyle/>
          <a:p>
            <a:pPr marL="0" indent="0">
              <a:buNone/>
            </a:pPr>
            <a:r>
              <a:rPr lang="en-GB" dirty="0" smtClean="0"/>
              <a:t>Your child has been provided with a writing journal. They are used to using them and know that they need to write the date, write a sentence (about anything they like), draw and colour a picture and then fill any spare lines with handwriting patterns. </a:t>
            </a:r>
          </a:p>
        </p:txBody>
      </p:sp>
      <p:pic>
        <p:nvPicPr>
          <p:cNvPr id="3073"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179512" y="3821695"/>
            <a:ext cx="4310943" cy="29389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a:stretch/>
        </p:blipFill>
        <p:spPr bwMode="auto">
          <a:xfrm>
            <a:off x="4788024" y="3821695"/>
            <a:ext cx="4099696" cy="2794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38367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to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a:t>
            </a:r>
            <a:r>
              <a:rPr lang="en-GB" sz="4000" smtClean="0"/>
              <a:t>Home </a:t>
            </a:r>
            <a:r>
              <a:rPr lang="en-GB" sz="4000" smtClean="0"/>
              <a:t>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lstStyle/>
          <a:p>
            <a:r>
              <a:rPr lang="en-GB" dirty="0" smtClean="0"/>
              <a:t>Maths Learning</a:t>
            </a:r>
            <a:endParaRPr lang="en-GB" dirty="0"/>
          </a:p>
        </p:txBody>
      </p:sp>
      <p:sp>
        <p:nvSpPr>
          <p:cNvPr id="3" name="Content Placeholder 2"/>
          <p:cNvSpPr>
            <a:spLocks noGrp="1"/>
          </p:cNvSpPr>
          <p:nvPr>
            <p:ph idx="1"/>
          </p:nvPr>
        </p:nvSpPr>
        <p:spPr>
          <a:xfrm>
            <a:off x="323528" y="1052736"/>
            <a:ext cx="8229600" cy="4525963"/>
          </a:xfrm>
        </p:spPr>
        <p:txBody>
          <a:bodyPr/>
          <a:lstStyle/>
          <a:p>
            <a:pPr marL="0" indent="0">
              <a:buNone/>
            </a:pPr>
            <a:r>
              <a:rPr lang="en-GB" dirty="0" smtClean="0"/>
              <a:t>Year 1’s next unit in Maths would be about Weight and Volume. Please support your child to compare and measure weights and volumes, (perhaps by helping with cooking, gardening, cleaning and tidying!) They need to be able to use the words light, heavy, lighter than, heavier than, lightest, heaviest, full, empty, half full, nearly empty, more than and less than. </a:t>
            </a:r>
            <a:endParaRPr lang="en-GB" dirty="0"/>
          </a:p>
        </p:txBody>
      </p:sp>
      <p:pic>
        <p:nvPicPr>
          <p:cNvPr id="614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4215" b="20108"/>
          <a:stretch/>
        </p:blipFill>
        <p:spPr bwMode="auto">
          <a:xfrm>
            <a:off x="4080396" y="5013176"/>
            <a:ext cx="5063604" cy="17892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English/Topic Learning</a:t>
            </a:r>
            <a:endParaRPr lang="en-GB" dirty="0"/>
          </a:p>
        </p:txBody>
      </p:sp>
      <p:sp>
        <p:nvSpPr>
          <p:cNvPr id="3" name="Content Placeholder 2"/>
          <p:cNvSpPr>
            <a:spLocks noGrp="1"/>
          </p:cNvSpPr>
          <p:nvPr>
            <p:ph idx="1"/>
          </p:nvPr>
        </p:nvSpPr>
        <p:spPr>
          <a:xfrm>
            <a:off x="457200" y="1600200"/>
            <a:ext cx="5626968" cy="4525963"/>
          </a:xfrm>
        </p:spPr>
        <p:txBody>
          <a:bodyPr>
            <a:normAutofit fontScale="85000" lnSpcReduction="10000"/>
          </a:bodyPr>
          <a:lstStyle/>
          <a:p>
            <a:pPr marL="0" indent="0">
              <a:buNone/>
            </a:pPr>
            <a:r>
              <a:rPr lang="en-GB" dirty="0" smtClean="0"/>
              <a:t>In English we have been learning about Information Texts and we would have been working towards producing our own information pages about Transport. You could pick either a bicycle, car, train, bus or aeroplane and make a poster/information page about how they have changed over time. We would also have learned about Alphabetical Order and there are many resources to support this on </a:t>
            </a:r>
            <a:r>
              <a:rPr lang="en-GB" dirty="0" err="1" smtClean="0"/>
              <a:t>Twinkl</a:t>
            </a:r>
            <a:r>
              <a:rPr lang="en-GB" dirty="0" smtClean="0"/>
              <a:t>.</a:t>
            </a:r>
            <a:endParaRPr lang="en-GB" dirty="0"/>
          </a:p>
        </p:txBody>
      </p:sp>
      <p:pic>
        <p:nvPicPr>
          <p:cNvPr id="5123"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b="7599"/>
          <a:stretch/>
        </p:blipFill>
        <p:spPr bwMode="auto">
          <a:xfrm>
            <a:off x="6156176" y="3718095"/>
            <a:ext cx="2692524" cy="26792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461480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Science Learning</a:t>
            </a:r>
            <a:endParaRPr lang="en-GB" dirty="0"/>
          </a:p>
        </p:txBody>
      </p:sp>
      <p:sp>
        <p:nvSpPr>
          <p:cNvPr id="3" name="Content Placeholder 2"/>
          <p:cNvSpPr>
            <a:spLocks noGrp="1"/>
          </p:cNvSpPr>
          <p:nvPr>
            <p:ph idx="1"/>
          </p:nvPr>
        </p:nvSpPr>
        <p:spPr>
          <a:xfrm>
            <a:off x="395536" y="1340768"/>
            <a:ext cx="8229600" cy="4525963"/>
          </a:xfrm>
        </p:spPr>
        <p:txBody>
          <a:bodyPr/>
          <a:lstStyle/>
          <a:p>
            <a:pPr marL="0" indent="0">
              <a:buNone/>
            </a:pPr>
            <a:r>
              <a:rPr lang="en-GB" dirty="0" smtClean="0"/>
              <a:t>Our next Science topic will be about plants. Your child should have come home with a sunflower seed to plant and look after (very kindly provided by Felix!) and a Sunflower Diary to complete.</a:t>
            </a:r>
            <a:endParaRPr lang="en-GB" dirty="0"/>
          </a:p>
        </p:txBody>
      </p:sp>
      <p:pic>
        <p:nvPicPr>
          <p:cNvPr id="2052" name="Picture 4" descr="Image result for bean plant ks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63688" y="4077072"/>
            <a:ext cx="1710190" cy="228025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2920"/>
          <a:stretch/>
        </p:blipFill>
        <p:spPr bwMode="auto">
          <a:xfrm>
            <a:off x="4067944" y="3378233"/>
            <a:ext cx="4838700" cy="3375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280035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895119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22152007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3095</TotalTime>
  <Words>826</Words>
  <Application>Microsoft Office PowerPoint</Application>
  <PresentationFormat>On-screen Show (4:3)</PresentationFormat>
  <Paragraphs>52</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Home Learning </vt:lpstr>
      <vt:lpstr>Message from the class teacher</vt:lpstr>
      <vt:lpstr>Reading</vt:lpstr>
      <vt:lpstr>Phonics</vt:lpstr>
      <vt:lpstr>Writing</vt:lpstr>
      <vt:lpstr>Using My Maths</vt:lpstr>
      <vt:lpstr>Using My Maths</vt:lpstr>
      <vt:lpstr>PowerPoint Presentation</vt:lpstr>
      <vt:lpstr>Accessing Twinkl</vt:lpstr>
      <vt:lpstr>Maths Learning</vt:lpstr>
      <vt:lpstr>English/Topic Learning</vt:lpstr>
      <vt:lpstr>Science Learning</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27</cp:revision>
  <dcterms:created xsi:type="dcterms:W3CDTF">2020-03-18T10:41:37Z</dcterms:created>
  <dcterms:modified xsi:type="dcterms:W3CDTF">2020-03-22T11:11:07Z</dcterms:modified>
</cp:coreProperties>
</file>