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314" r:id="rId13"/>
    <p:sldId id="315" r:id="rId14"/>
    <p:sldId id="317" r:id="rId15"/>
    <p:sldId id="318" r:id="rId16"/>
    <p:sldId id="316" r:id="rId17"/>
    <p:sldId id="269" r:id="rId18"/>
    <p:sldId id="270"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21" autoAdjust="0"/>
    <p:restoredTop sz="94660"/>
  </p:normalViewPr>
  <p:slideViewPr>
    <p:cSldViewPr>
      <p:cViewPr>
        <p:scale>
          <a:sx n="66" d="100"/>
          <a:sy n="66" d="100"/>
        </p:scale>
        <p:origin x="-1398" y="-13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21/06/2020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bam.files.bbci.co.uk/bam/live/content/zd3mhg8/pdf" TargetMode="External"/><Relationship Id="rId2" Type="http://schemas.openxmlformats.org/officeDocument/2006/relationships/hyperlink" Target="https://bam.files.bbci.co.uk/bam/live/content/zv2g9mn/pdf"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uYLHqdSO9OY" TargetMode="External"/><Relationship Id="rId2" Type="http://schemas.openxmlformats.org/officeDocument/2006/relationships/hyperlink" Target="https://www.biblegateway.com/passage/?search=%C2%A0Mark+4:35-41&amp;version=NLT" TargetMode="External"/><Relationship Id="rId1"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hyperlink" Target="https://www.google.com/url?sa=i&amp;url=https://childrensministry.com/jesus-calms-storm/&amp;psig=AOvVaw2GvoQDOkW7-38Wc2Yc7lH3&amp;ust=1592758050249000&amp;source=images&amp;cd=vfe&amp;ved=0CAIQjRxqFwoTCPi4hqXskOoCFQAAAAAdAAAAABAD"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2 Term 6 Week 4</a:t>
            </a:r>
          </a:p>
          <a:p>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171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539552" y="1124745"/>
            <a:ext cx="8229600" cy="2596356"/>
          </a:xfrm>
        </p:spPr>
        <p:txBody>
          <a:bodyPr>
            <a:normAutofit/>
          </a:bodyPr>
          <a:lstStyle/>
          <a:p>
            <a:pPr marL="0" indent="0">
              <a:buNone/>
            </a:pPr>
            <a:endParaRPr lang="en-US" sz="2000" dirty="0" smtClean="0"/>
          </a:p>
          <a:p>
            <a:pPr marL="0" indent="0">
              <a:buNone/>
            </a:pPr>
            <a:endParaRPr lang="en-US" sz="2000" dirty="0"/>
          </a:p>
          <a:p>
            <a:pPr marL="0" indent="0">
              <a:buNone/>
            </a:pPr>
            <a:endParaRPr lang="en-GB" sz="2000" dirty="0" smtClean="0"/>
          </a:p>
        </p:txBody>
      </p:sp>
      <p:sp>
        <p:nvSpPr>
          <p:cNvPr id="4" name="TextBox 3"/>
          <p:cNvSpPr txBox="1"/>
          <p:nvPr/>
        </p:nvSpPr>
        <p:spPr>
          <a:xfrm>
            <a:off x="0" y="1124744"/>
            <a:ext cx="7596336" cy="5324535"/>
          </a:xfrm>
          <a:prstGeom prst="rect">
            <a:avLst/>
          </a:prstGeom>
          <a:noFill/>
        </p:spPr>
        <p:txBody>
          <a:bodyPr wrap="square" rtlCol="0">
            <a:spAutoFit/>
          </a:bodyPr>
          <a:lstStyle/>
          <a:p>
            <a:r>
              <a:rPr lang="en-US" sz="2000" dirty="0" smtClean="0"/>
              <a:t>Hello once again Year 2. I hope you have had another successful week. We are already in Week 4 of Term 6 and summer is definitely here. Did you know that Sunday 21</a:t>
            </a:r>
            <a:r>
              <a:rPr lang="en-US" sz="2000" baseline="30000" dirty="0" smtClean="0"/>
              <a:t>st</a:t>
            </a:r>
            <a:r>
              <a:rPr lang="en-US" sz="2000" dirty="0" smtClean="0"/>
              <a:t> June was Summer Solstice? This means it was the longest day of the year with the most sunlight hours. It won’t be getting dark until 10pm!! This week is set to be a very hot week so enjoy the sun but remember to stay safe with sun lotion, sun hats and lots of water. Have a lovely week, missing your smiling faces. </a:t>
            </a:r>
          </a:p>
          <a:p>
            <a:r>
              <a:rPr lang="en-US" sz="2000" dirty="0" smtClean="0"/>
              <a:t>Love </a:t>
            </a:r>
            <a:r>
              <a:rPr lang="en-US" sz="2000" dirty="0" err="1" smtClean="0"/>
              <a:t>Mrs</a:t>
            </a:r>
            <a:r>
              <a:rPr lang="en-US" sz="2000" dirty="0" smtClean="0"/>
              <a:t> Clark xx</a:t>
            </a:r>
          </a:p>
          <a:p>
            <a:endParaRPr lang="en-US" sz="2000" dirty="0"/>
          </a:p>
          <a:p>
            <a:r>
              <a:rPr lang="en-US" sz="2000" dirty="0" smtClean="0"/>
              <a:t>Hello Year 2. I hope you are all well. It has been lovely speaking to some of you on the phone and we will be making more phone calls home this week! It has been wonderful hearing what you have been up to! Hopefully you all received the letter this week about retuning to school for the last 3 weeks of term. We hope that you can all make it and we cant wait to see your faces! How wonderful that there is a chance for us to be together again before you go up to Year 3! Take care, see you soon </a:t>
            </a:r>
            <a:r>
              <a:rPr lang="en-US" sz="2000" dirty="0" smtClean="0">
                <a:sym typeface="Wingdings" panose="05000000000000000000" pitchFamily="2" charset="2"/>
              </a:rPr>
              <a:t> </a:t>
            </a:r>
            <a:r>
              <a:rPr lang="en-US" sz="2000" dirty="0" err="1" smtClean="0">
                <a:sym typeface="Wingdings" panose="05000000000000000000" pitchFamily="2" charset="2"/>
              </a:rPr>
              <a:t>Mrs</a:t>
            </a:r>
            <a:r>
              <a:rPr lang="en-US" sz="2000" dirty="0" smtClean="0">
                <a:sym typeface="Wingdings" panose="05000000000000000000" pitchFamily="2" charset="2"/>
              </a:rPr>
              <a:t> Unsworth x</a:t>
            </a:r>
            <a:endParaRPr lang="en-GB" sz="2000" dirty="0"/>
          </a:p>
        </p:txBody>
      </p:sp>
      <p:pic>
        <p:nvPicPr>
          <p:cNvPr id="4098" name="Picture 2" descr="C:\Users\MrsClark\AppData\Local\Microsoft\Windows\INetCache\IE\2IESUXSU\cartoon-sun-vector-art[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73143" y="1268760"/>
            <a:ext cx="1770857" cy="1770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692077"/>
            <a:ext cx="4176464" cy="60755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561015" y="110533"/>
            <a:ext cx="5688632" cy="646331"/>
          </a:xfrm>
          <a:prstGeom prst="rect">
            <a:avLst/>
          </a:prstGeom>
          <a:noFill/>
        </p:spPr>
        <p:txBody>
          <a:bodyPr wrap="square" rtlCol="0">
            <a:spAutoFit/>
          </a:bodyPr>
          <a:lstStyle/>
          <a:p>
            <a:pPr algn="ctr"/>
            <a:r>
              <a:rPr lang="en-US" sz="3600" dirty="0" smtClean="0"/>
              <a:t>English Learning</a:t>
            </a:r>
            <a:endParaRPr lang="en-GB" sz="3600" dirty="0"/>
          </a:p>
        </p:txBody>
      </p:sp>
      <p:sp>
        <p:nvSpPr>
          <p:cNvPr id="3" name="TextBox 2"/>
          <p:cNvSpPr txBox="1"/>
          <p:nvPr/>
        </p:nvSpPr>
        <p:spPr>
          <a:xfrm>
            <a:off x="179512" y="980728"/>
            <a:ext cx="3888432" cy="5693866"/>
          </a:xfrm>
          <a:prstGeom prst="rect">
            <a:avLst/>
          </a:prstGeom>
          <a:noFill/>
        </p:spPr>
        <p:txBody>
          <a:bodyPr wrap="square" rtlCol="0">
            <a:spAutoFit/>
          </a:bodyPr>
          <a:lstStyle/>
          <a:p>
            <a:r>
              <a:rPr lang="en-US" sz="4000" u="sng" dirty="0" smtClean="0"/>
              <a:t>Activity 1</a:t>
            </a:r>
          </a:p>
          <a:p>
            <a:endParaRPr lang="en-US" dirty="0"/>
          </a:p>
          <a:p>
            <a:r>
              <a:rPr lang="en-US" dirty="0" smtClean="0"/>
              <a:t>Welcome to a new week of English. Hopefully at the end of last week you made a list of all the topics you know lots about or are interested in. Now is the time to write about your fascinating topic (you can use the topic you researched in your reading challenge last week or a new one). Once you have researched your topic  and know lots about it, then you need to plan how you are going to write your non-fiction piece. Opposite is an example of a planning table that has been used for </a:t>
            </a:r>
            <a:r>
              <a:rPr lang="en-US" dirty="0"/>
              <a:t>L</a:t>
            </a:r>
            <a:r>
              <a:rPr lang="en-US" dirty="0" smtClean="0"/>
              <a:t>ego. Have a go at drawing out a planning table for your topic. Remember to include who you are writing it for.</a:t>
            </a:r>
            <a:endParaRPr lang="en-GB" dirty="0"/>
          </a:p>
        </p:txBody>
      </p:sp>
    </p:spTree>
    <p:extLst>
      <p:ext uri="{BB962C8B-B14F-4D97-AF65-F5344CB8AC3E}">
        <p14:creationId xmlns:p14="http://schemas.microsoft.com/office/powerpoint/2010/main" val="13192083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188640"/>
            <a:ext cx="4608512" cy="63776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13618" y="230594"/>
            <a:ext cx="3106253" cy="6032421"/>
          </a:xfrm>
          <a:prstGeom prst="rect">
            <a:avLst/>
          </a:prstGeom>
        </p:spPr>
        <p:txBody>
          <a:bodyPr wrap="square">
            <a:spAutoFit/>
          </a:bodyPr>
          <a:lstStyle/>
          <a:p>
            <a:r>
              <a:rPr lang="en-US" sz="4400" u="sng" dirty="0"/>
              <a:t>Activity </a:t>
            </a:r>
            <a:r>
              <a:rPr lang="en-US" sz="4400" u="sng" dirty="0" smtClean="0"/>
              <a:t>2</a:t>
            </a:r>
          </a:p>
          <a:p>
            <a:endParaRPr lang="en-US" dirty="0" smtClean="0"/>
          </a:p>
          <a:p>
            <a:r>
              <a:rPr lang="en-US" dirty="0" smtClean="0"/>
              <a:t>Now it is time to write your non-fiction piece, including all the wonderful facts and details you have found. Opposite is a very useful checklist of things to remember when you are writing. There are also some interesting vocabulary words you could include and a reminder to leave space for any diagrams and pictures you want to include. When you have finished writing also read through the checklist at the bottom to check and edit you work. </a:t>
            </a:r>
          </a:p>
          <a:p>
            <a:r>
              <a:rPr lang="en-US" dirty="0" smtClean="0"/>
              <a:t>Have fun with your fascinating facts!!</a:t>
            </a:r>
            <a:endParaRPr lang="en-US" dirty="0"/>
          </a:p>
        </p:txBody>
      </p:sp>
    </p:spTree>
    <p:extLst>
      <p:ext uri="{BB962C8B-B14F-4D97-AF65-F5344CB8AC3E}">
        <p14:creationId xmlns:p14="http://schemas.microsoft.com/office/powerpoint/2010/main" val="33590786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404664"/>
            <a:ext cx="5598936" cy="5832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06774" y="188640"/>
            <a:ext cx="3097073" cy="3539430"/>
          </a:xfrm>
          <a:prstGeom prst="rect">
            <a:avLst/>
          </a:prstGeom>
          <a:noFill/>
        </p:spPr>
        <p:txBody>
          <a:bodyPr wrap="square" rtlCol="0">
            <a:spAutoFit/>
          </a:bodyPr>
          <a:lstStyle/>
          <a:p>
            <a:pPr algn="ctr"/>
            <a:r>
              <a:rPr lang="en-US" sz="4400" u="sng" dirty="0" smtClean="0"/>
              <a:t>Activity 3</a:t>
            </a:r>
          </a:p>
          <a:p>
            <a:endParaRPr lang="en-US" dirty="0"/>
          </a:p>
          <a:p>
            <a:r>
              <a:rPr lang="en-US" dirty="0" smtClean="0"/>
              <a:t>Your last challenge this week is a fun word challenge after all that writing you’ve done! So have a go at the activity opposite, making new compound words out of existing ones and making up funny definitions for your new words.</a:t>
            </a:r>
            <a:endParaRPr lang="en-GB"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2320" y="5985284"/>
            <a:ext cx="1424928" cy="5040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919588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3" name="Rectangle 2"/>
          <p:cNvSpPr/>
          <p:nvPr/>
        </p:nvSpPr>
        <p:spPr>
          <a:xfrm>
            <a:off x="107504" y="764704"/>
            <a:ext cx="8856984" cy="5355312"/>
          </a:xfrm>
          <a:prstGeom prst="rect">
            <a:avLst/>
          </a:prstGeom>
        </p:spPr>
        <p:txBody>
          <a:bodyPr wrap="square">
            <a:spAutoFit/>
          </a:bodyPr>
          <a:lstStyle/>
          <a:p>
            <a:r>
              <a:rPr lang="en-US" dirty="0"/>
              <a:t>This week we will continue working from the </a:t>
            </a:r>
            <a:r>
              <a:rPr lang="en-US" dirty="0" smtClean="0"/>
              <a:t>scheme of work from the white </a:t>
            </a:r>
            <a:r>
              <a:rPr lang="en-US" dirty="0"/>
              <a:t>rose website. </a:t>
            </a:r>
            <a:r>
              <a:rPr lang="en-US" dirty="0" smtClean="0"/>
              <a:t>For each lesson there is a link to a work sheet recommended from BBC bitesize link on the white rose website.  </a:t>
            </a:r>
          </a:p>
          <a:p>
            <a:endParaRPr lang="en-US" u="sng" dirty="0"/>
          </a:p>
          <a:p>
            <a:r>
              <a:rPr lang="en-US" u="sng" dirty="0" smtClean="0"/>
              <a:t>Activity </a:t>
            </a:r>
            <a:r>
              <a:rPr lang="en-US" u="sng" dirty="0"/>
              <a:t>1</a:t>
            </a:r>
            <a:r>
              <a:rPr lang="en-US" u="sng" dirty="0" smtClean="0"/>
              <a:t> </a:t>
            </a:r>
            <a:r>
              <a:rPr lang="en-US" dirty="0"/>
              <a:t>– White rose home learning </a:t>
            </a:r>
            <a:r>
              <a:rPr lang="en-US" dirty="0" smtClean="0">
                <a:sym typeface="Wingdings" panose="05000000000000000000" pitchFamily="2" charset="2"/>
              </a:rPr>
              <a:t></a:t>
            </a:r>
            <a:r>
              <a:rPr lang="en-US" dirty="0">
                <a:sym typeface="Wingdings" panose="05000000000000000000" pitchFamily="2" charset="2"/>
              </a:rPr>
              <a:t> </a:t>
            </a:r>
            <a:r>
              <a:rPr lang="en-US" b="1" dirty="0"/>
              <a:t>Summer Term – Week </a:t>
            </a:r>
            <a:r>
              <a:rPr lang="en-US" b="1" dirty="0" smtClean="0"/>
              <a:t>7 </a:t>
            </a:r>
            <a:r>
              <a:rPr lang="en-US" b="1" dirty="0"/>
              <a:t>(w/c </a:t>
            </a:r>
            <a:r>
              <a:rPr lang="en-US" b="1" dirty="0" smtClean="0"/>
              <a:t>8</a:t>
            </a:r>
            <a:r>
              <a:rPr lang="en-US" b="1" baseline="30000" dirty="0" smtClean="0"/>
              <a:t>th</a:t>
            </a:r>
            <a:r>
              <a:rPr lang="en-US" b="1" dirty="0" smtClean="0"/>
              <a:t> June) </a:t>
            </a:r>
            <a:endParaRPr lang="en-US" b="1" dirty="0"/>
          </a:p>
          <a:p>
            <a:r>
              <a:rPr lang="en-US" b="1" dirty="0"/>
              <a:t>Lesson </a:t>
            </a:r>
            <a:r>
              <a:rPr lang="en-US" b="1" dirty="0" smtClean="0"/>
              <a:t>1 </a:t>
            </a:r>
            <a:r>
              <a:rPr lang="en-US" b="1" dirty="0"/>
              <a:t>– </a:t>
            </a:r>
            <a:r>
              <a:rPr lang="en-US" b="1" dirty="0" smtClean="0"/>
              <a:t>Unit Fractions </a:t>
            </a:r>
          </a:p>
          <a:p>
            <a:r>
              <a:rPr lang="en-US" u="sng" dirty="0">
                <a:sym typeface="Wingdings" panose="05000000000000000000" pitchFamily="2" charset="2"/>
                <a:hlinkClick r:id="rId2"/>
              </a:rPr>
              <a:t>https://</a:t>
            </a:r>
            <a:r>
              <a:rPr lang="en-US" u="sng" dirty="0" smtClean="0">
                <a:sym typeface="Wingdings" panose="05000000000000000000" pitchFamily="2" charset="2"/>
                <a:hlinkClick r:id="rId2"/>
              </a:rPr>
              <a:t>bam.files.bbci.co.uk/bam/live/content/zv2g9mn/pdf</a:t>
            </a:r>
            <a:r>
              <a:rPr lang="en-US" u="sng" dirty="0" smtClean="0">
                <a:sym typeface="Wingdings" panose="05000000000000000000" pitchFamily="2" charset="2"/>
              </a:rPr>
              <a:t> </a:t>
            </a:r>
          </a:p>
          <a:p>
            <a:endParaRPr lang="en-US" u="sng" dirty="0" smtClean="0">
              <a:sym typeface="Wingdings" panose="05000000000000000000" pitchFamily="2" charset="2"/>
            </a:endParaRPr>
          </a:p>
          <a:p>
            <a:r>
              <a:rPr lang="en-US" u="sng" dirty="0" smtClean="0">
                <a:sym typeface="Wingdings" panose="05000000000000000000" pitchFamily="2" charset="2"/>
              </a:rPr>
              <a:t>Activity </a:t>
            </a:r>
            <a:r>
              <a:rPr lang="en-US" u="sng" dirty="0">
                <a:sym typeface="Wingdings" panose="05000000000000000000" pitchFamily="2" charset="2"/>
              </a:rPr>
              <a:t>2 </a:t>
            </a:r>
            <a:r>
              <a:rPr lang="en-US" dirty="0">
                <a:sym typeface="Wingdings" panose="05000000000000000000" pitchFamily="2" charset="2"/>
              </a:rPr>
              <a:t>– White Rose Home Learning  </a:t>
            </a:r>
            <a:r>
              <a:rPr lang="en-US" b="1" dirty="0"/>
              <a:t>Summer Term – Week 7</a:t>
            </a:r>
            <a:r>
              <a:rPr lang="en-US" b="1" dirty="0" smtClean="0"/>
              <a:t> </a:t>
            </a:r>
            <a:r>
              <a:rPr lang="en-US" b="1" dirty="0"/>
              <a:t>(w/c </a:t>
            </a:r>
            <a:r>
              <a:rPr lang="en-US" b="1" dirty="0" smtClean="0"/>
              <a:t>8</a:t>
            </a:r>
            <a:r>
              <a:rPr lang="en-US" b="1" baseline="30000" dirty="0" smtClean="0"/>
              <a:t>th</a:t>
            </a:r>
            <a:r>
              <a:rPr lang="en-US" b="1" dirty="0" smtClean="0"/>
              <a:t> June)</a:t>
            </a:r>
            <a:r>
              <a:rPr lang="en-US" b="1" dirty="0" smtClean="0">
                <a:sym typeface="Wingdings" panose="05000000000000000000" pitchFamily="2" charset="2"/>
              </a:rPr>
              <a:t>   </a:t>
            </a:r>
          </a:p>
          <a:p>
            <a:r>
              <a:rPr lang="en-US" b="1" dirty="0" smtClean="0">
                <a:sym typeface="Wingdings" panose="05000000000000000000" pitchFamily="2" charset="2"/>
              </a:rPr>
              <a:t>Lesson 2 -  Non – Unit fractions</a:t>
            </a:r>
          </a:p>
          <a:p>
            <a:r>
              <a:rPr lang="en-US" u="sng" dirty="0">
                <a:sym typeface="Wingdings" panose="05000000000000000000" pitchFamily="2" charset="2"/>
                <a:hlinkClick r:id="rId3"/>
              </a:rPr>
              <a:t>https://</a:t>
            </a:r>
            <a:r>
              <a:rPr lang="en-US" u="sng" dirty="0" smtClean="0">
                <a:sym typeface="Wingdings" panose="05000000000000000000" pitchFamily="2" charset="2"/>
                <a:hlinkClick r:id="rId3"/>
              </a:rPr>
              <a:t>bam.files.bbci.co.uk/bam/live/content/zd3mhg8/pdf</a:t>
            </a:r>
            <a:r>
              <a:rPr lang="en-US" u="sng" dirty="0" smtClean="0">
                <a:sym typeface="Wingdings" panose="05000000000000000000" pitchFamily="2" charset="2"/>
              </a:rPr>
              <a:t> </a:t>
            </a:r>
          </a:p>
          <a:p>
            <a:endParaRPr lang="en-US" u="sng" dirty="0">
              <a:sym typeface="Wingdings" panose="05000000000000000000" pitchFamily="2" charset="2"/>
            </a:endParaRPr>
          </a:p>
          <a:p>
            <a:r>
              <a:rPr lang="en-US" u="sng" dirty="0">
                <a:sym typeface="Wingdings" panose="05000000000000000000" pitchFamily="2" charset="2"/>
              </a:rPr>
              <a:t>Activity 3 </a:t>
            </a:r>
            <a:r>
              <a:rPr lang="en-US" dirty="0">
                <a:sym typeface="Wingdings" panose="05000000000000000000" pitchFamily="2" charset="2"/>
              </a:rPr>
              <a:t>– White Rose Home Learning  </a:t>
            </a:r>
            <a:r>
              <a:rPr lang="en-US" b="1" dirty="0"/>
              <a:t>Summer Term – Week 7</a:t>
            </a:r>
            <a:r>
              <a:rPr lang="en-US" b="1" dirty="0" smtClean="0"/>
              <a:t> </a:t>
            </a:r>
            <a:r>
              <a:rPr lang="en-US" b="1" dirty="0"/>
              <a:t>(w/c </a:t>
            </a:r>
            <a:r>
              <a:rPr lang="en-US" b="1" dirty="0" smtClean="0"/>
              <a:t>8</a:t>
            </a:r>
            <a:r>
              <a:rPr lang="en-US" b="1" baseline="30000" dirty="0" smtClean="0"/>
              <a:t>th</a:t>
            </a:r>
            <a:r>
              <a:rPr lang="en-US" b="1" dirty="0" smtClean="0"/>
              <a:t> June)      </a:t>
            </a:r>
          </a:p>
          <a:p>
            <a:r>
              <a:rPr lang="en-US" b="1" dirty="0" smtClean="0"/>
              <a:t>Lesson </a:t>
            </a:r>
            <a:r>
              <a:rPr lang="en-US" b="1" dirty="0"/>
              <a:t>3</a:t>
            </a:r>
            <a:r>
              <a:rPr lang="en-US" b="1" dirty="0" smtClean="0"/>
              <a:t> – Finding a half</a:t>
            </a:r>
          </a:p>
          <a:p>
            <a:r>
              <a:rPr lang="en-US" b="1" dirty="0" smtClean="0"/>
              <a:t>See Practical activities on BBC bitesize website</a:t>
            </a:r>
          </a:p>
          <a:p>
            <a:endParaRPr lang="en-US" b="1" dirty="0"/>
          </a:p>
          <a:p>
            <a:r>
              <a:rPr lang="en-US" b="1" dirty="0" smtClean="0"/>
              <a:t>Alternatively you can watch the BBC bitesize videos before completing the worksheet. There are some great practical activities on the BBC website for this unit and some more examples to help gain a deeper understanding of fractions.</a:t>
            </a:r>
          </a:p>
        </p:txBody>
      </p:sp>
    </p:spTree>
    <p:extLst>
      <p:ext uri="{BB962C8B-B14F-4D97-AF65-F5344CB8AC3E}">
        <p14:creationId xmlns:p14="http://schemas.microsoft.com/office/powerpoint/2010/main" val="30200628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31840" y="294613"/>
            <a:ext cx="2448272" cy="769441"/>
          </a:xfrm>
          <a:prstGeom prst="rect">
            <a:avLst/>
          </a:prstGeom>
          <a:noFill/>
        </p:spPr>
        <p:txBody>
          <a:bodyPr wrap="square" rtlCol="0">
            <a:spAutoFit/>
          </a:bodyPr>
          <a:lstStyle/>
          <a:p>
            <a:pPr algn="ctr"/>
            <a:r>
              <a:rPr lang="en-US" sz="4400" dirty="0" smtClean="0"/>
              <a:t>R.E.</a:t>
            </a:r>
            <a:endParaRPr lang="en-GB" sz="4400" dirty="0"/>
          </a:p>
        </p:txBody>
      </p:sp>
      <p:sp>
        <p:nvSpPr>
          <p:cNvPr id="3" name="TextBox 2"/>
          <p:cNvSpPr txBox="1"/>
          <p:nvPr/>
        </p:nvSpPr>
        <p:spPr>
          <a:xfrm>
            <a:off x="107504" y="764704"/>
            <a:ext cx="9036496" cy="5663089"/>
          </a:xfrm>
          <a:prstGeom prst="rect">
            <a:avLst/>
          </a:prstGeom>
          <a:noFill/>
        </p:spPr>
        <p:txBody>
          <a:bodyPr wrap="square" rtlCol="0">
            <a:spAutoFit/>
          </a:bodyPr>
          <a:lstStyle/>
          <a:p>
            <a:r>
              <a:rPr lang="en-US" sz="3200" b="1" u="sng" dirty="0" smtClean="0"/>
              <a:t>Jesus calms the storm </a:t>
            </a:r>
            <a:r>
              <a:rPr lang="en-GB" sz="3200" dirty="0">
                <a:hlinkClick r:id="rId2"/>
              </a:rPr>
              <a:t>Mark 4:35-41</a:t>
            </a:r>
            <a:endParaRPr lang="en-US" sz="3200" b="1" u="sng" dirty="0" smtClean="0"/>
          </a:p>
          <a:p>
            <a:endParaRPr lang="en-US" dirty="0"/>
          </a:p>
          <a:p>
            <a:r>
              <a:rPr lang="en-US" dirty="0" smtClean="0"/>
              <a:t>This week we are reflecting on an important story from the bible, you can watch it here if you do not have a bible at home.</a:t>
            </a:r>
          </a:p>
          <a:p>
            <a:r>
              <a:rPr lang="en-GB" dirty="0">
                <a:hlinkClick r:id="rId3"/>
              </a:rPr>
              <a:t>https://</a:t>
            </a:r>
            <a:r>
              <a:rPr lang="en-GB" dirty="0" smtClean="0">
                <a:hlinkClick r:id="rId3"/>
              </a:rPr>
              <a:t>www.youtube.com/watch?v=uYLHqdSO9OY</a:t>
            </a:r>
            <a:r>
              <a:rPr lang="en-GB" dirty="0" smtClean="0"/>
              <a:t> </a:t>
            </a:r>
          </a:p>
          <a:p>
            <a:endParaRPr lang="en-US" dirty="0"/>
          </a:p>
          <a:p>
            <a:r>
              <a:rPr lang="en-US" sz="1600" dirty="0" smtClean="0"/>
              <a:t>This story places emphasis on our school Christian value of trust. Have </a:t>
            </a:r>
            <a:r>
              <a:rPr lang="en-US" sz="1600" dirty="0"/>
              <a:t>you ever had a problem you couldn’t fix? What do you do? Like the disciples, we are all afraid sometimes. In this story they learned to trust God to help them even when it seemed impossible. </a:t>
            </a:r>
          </a:p>
          <a:p>
            <a:r>
              <a:rPr lang="en-US" sz="1600" dirty="0" smtClean="0"/>
              <a:t>Possible activities:</a:t>
            </a:r>
          </a:p>
          <a:p>
            <a:pPr marL="285750" indent="-285750">
              <a:buFont typeface="Arial" panose="020B0604020202020204" pitchFamily="34" charset="0"/>
              <a:buChar char="•"/>
            </a:pPr>
            <a:r>
              <a:rPr lang="en-US" sz="1600" dirty="0" smtClean="0"/>
              <a:t>Write a prayer . </a:t>
            </a:r>
            <a:r>
              <a:rPr lang="en-US" sz="1600" dirty="0"/>
              <a:t>What can you ask God to help you with today? </a:t>
            </a:r>
            <a:r>
              <a:rPr lang="en-US" sz="1600" dirty="0" smtClean="0"/>
              <a:t>What are you thankful for? </a:t>
            </a:r>
          </a:p>
          <a:p>
            <a:pPr marL="285750" indent="-285750">
              <a:buFont typeface="Arial" panose="020B0604020202020204" pitchFamily="34" charset="0"/>
              <a:buChar char="•"/>
            </a:pPr>
            <a:r>
              <a:rPr lang="en-US" sz="1600" dirty="0" smtClean="0"/>
              <a:t>Who do you trust? Could you create a trust tree filled with the names of all of the people you trust. Draw a tree and on the leaves/branches you could write the names of the people you trust and why.</a:t>
            </a:r>
          </a:p>
          <a:p>
            <a:pPr marL="285750" indent="-285750">
              <a:buFont typeface="Arial" panose="020B0604020202020204" pitchFamily="34" charset="0"/>
              <a:buChar char="•"/>
            </a:pPr>
            <a:r>
              <a:rPr lang="en-US" sz="1600" dirty="0" smtClean="0"/>
              <a:t>Oil and </a:t>
            </a:r>
            <a:r>
              <a:rPr lang="en-US" sz="1600" dirty="0"/>
              <a:t>W</a:t>
            </a:r>
            <a:r>
              <a:rPr lang="en-US" sz="1600" dirty="0" smtClean="0"/>
              <a:t>ater Experiment - Gather a clear </a:t>
            </a:r>
            <a:r>
              <a:rPr lang="en-US" sz="1600" dirty="0"/>
              <a:t>plastic cup and two small paper or foam </a:t>
            </a:r>
            <a:r>
              <a:rPr lang="en-US" sz="1600" dirty="0" smtClean="0"/>
              <a:t>cups. Put </a:t>
            </a:r>
            <a:r>
              <a:rPr lang="en-US" sz="1600" dirty="0"/>
              <a:t>2 inches of white vinegar in </a:t>
            </a:r>
            <a:r>
              <a:rPr lang="en-US" sz="1600" dirty="0" smtClean="0"/>
              <a:t>the </a:t>
            </a:r>
            <a:r>
              <a:rPr lang="en-US" sz="1600" dirty="0"/>
              <a:t>clear cup, 1 tablespoon of baking soda in one of the </a:t>
            </a:r>
            <a:r>
              <a:rPr lang="en-US" sz="1600" dirty="0" smtClean="0"/>
              <a:t>paper cups, </a:t>
            </a:r>
            <a:r>
              <a:rPr lang="en-US" sz="1600" dirty="0"/>
              <a:t>and 1 tablespoon of cooking oil in the other </a:t>
            </a:r>
            <a:r>
              <a:rPr lang="en-US" sz="1600" dirty="0" smtClean="0"/>
              <a:t>paper cup. </a:t>
            </a:r>
            <a:r>
              <a:rPr lang="en-US" sz="1600" dirty="0"/>
              <a:t>Let’s try this experiment to see what happens when we let Jesus take care of our fears. Let’s pretend that the clear cup represents you. The white powder represents the things that scare us. The oil in the other cup represents </a:t>
            </a:r>
            <a:r>
              <a:rPr lang="en-US" sz="1600" dirty="0" smtClean="0"/>
              <a:t>Jesus. Sprinkle </a:t>
            </a:r>
            <a:r>
              <a:rPr lang="en-US" sz="1600" dirty="0"/>
              <a:t>the white powder into the </a:t>
            </a:r>
            <a:r>
              <a:rPr lang="en-US" sz="1600" dirty="0" smtClean="0"/>
              <a:t>plastic </a:t>
            </a:r>
            <a:r>
              <a:rPr lang="en-US" sz="1600" dirty="0"/>
              <a:t>cup. While you watch what happens, think about how you feel when you’re scared. Then </a:t>
            </a:r>
            <a:r>
              <a:rPr lang="en-US" sz="1600" dirty="0" smtClean="0"/>
              <a:t>pour </a:t>
            </a:r>
            <a:r>
              <a:rPr lang="en-US" sz="1600" dirty="0"/>
              <a:t>in the oil. Watch what happens and think about Jesus.  </a:t>
            </a:r>
            <a:r>
              <a:rPr lang="en-US" sz="1600" dirty="0" smtClean="0"/>
              <a:t>The </a:t>
            </a:r>
            <a:r>
              <a:rPr lang="en-US" sz="1600" dirty="0"/>
              <a:t>fizz of the baking soda and vinegar </a:t>
            </a:r>
            <a:r>
              <a:rPr lang="en-US" sz="1600" dirty="0" smtClean="0"/>
              <a:t>represents our fears and </a:t>
            </a:r>
            <a:r>
              <a:rPr lang="en-US" sz="1600" dirty="0"/>
              <a:t>the calming effect of the </a:t>
            </a:r>
            <a:r>
              <a:rPr lang="en-US" sz="1600" dirty="0" smtClean="0"/>
              <a:t>oil</a:t>
            </a:r>
            <a:r>
              <a:rPr lang="en-US" sz="1600" dirty="0"/>
              <a:t> </a:t>
            </a:r>
            <a:r>
              <a:rPr lang="en-US" sz="1600" smtClean="0"/>
              <a:t>represents Jesus.</a:t>
            </a:r>
            <a:endParaRPr lang="en-US" sz="1600" dirty="0"/>
          </a:p>
        </p:txBody>
      </p:sp>
      <p:pic>
        <p:nvPicPr>
          <p:cNvPr id="1026" name="Picture 2" descr="Sunday School Lesson: Jesus Calms the Storm on the Sea of Galilee">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56176" y="156160"/>
            <a:ext cx="2825382" cy="1217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40775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7062</TotalTime>
  <Words>1598</Words>
  <Application>Microsoft Office PowerPoint</Application>
  <PresentationFormat>On-screen Show (4:3)</PresentationFormat>
  <Paragraphs>90</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Maths Learning</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123</cp:revision>
  <dcterms:created xsi:type="dcterms:W3CDTF">2020-03-18T10:41:37Z</dcterms:created>
  <dcterms:modified xsi:type="dcterms:W3CDTF">2020-06-21T00:10:53Z</dcterms:modified>
</cp:coreProperties>
</file>