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7" r:id="rId2"/>
    <p:sldId id="259" r:id="rId3"/>
    <p:sldId id="260" r:id="rId4"/>
  </p:sldIdLst>
  <p:sldSz cx="7772400" cy="100584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68">
          <p15:clr>
            <a:srgbClr val="A4A3A4"/>
          </p15:clr>
        </p15:guide>
        <p15:guide id="2" pos="244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83" autoAdjust="0"/>
    <p:restoredTop sz="94637" autoAdjust="0"/>
  </p:normalViewPr>
  <p:slideViewPr>
    <p:cSldViewPr snapToGrid="0">
      <p:cViewPr>
        <p:scale>
          <a:sx n="100" d="100"/>
          <a:sy n="100" d="100"/>
        </p:scale>
        <p:origin x="1406" y="-3000"/>
      </p:cViewPr>
      <p:guideLst>
        <p:guide orient="horz" pos="3168"/>
        <p:guide pos="2448"/>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582930" y="3124624"/>
            <a:ext cx="6606540" cy="2156037"/>
          </a:xfrm>
        </p:spPr>
        <p:txBody>
          <a:bodyPr/>
          <a:lstStyle/>
          <a:p>
            <a:r>
              <a:rPr lang="en-US"/>
              <a:t>Click to edit Master title style</a:t>
            </a:r>
            <a:endParaRPr lang="en-GB"/>
          </a:p>
        </p:txBody>
      </p:sp>
      <p:sp>
        <p:nvSpPr>
          <p:cNvPr id="3" name="Subtitle 2"/>
          <p:cNvSpPr>
            <a:spLocks noGrp="1"/>
          </p:cNvSpPr>
          <p:nvPr>
            <p:ph type="subTitle" idx="1"/>
          </p:nvPr>
        </p:nvSpPr>
        <p:spPr>
          <a:xfrm>
            <a:off x="1165860" y="5699760"/>
            <a:ext cx="5440680" cy="257048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07245965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541933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13966" y="6463454"/>
            <a:ext cx="6606540" cy="1997710"/>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13966" y="4263180"/>
            <a:ext cx="6606540" cy="2200274"/>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53D53FB-D685-4AF3-9A82-92DF4CAD5D96}"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366645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38862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3950970" y="2346961"/>
            <a:ext cx="3432810" cy="6638079"/>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153D53FB-D685-4AF3-9A82-92DF4CAD5D96}"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9487673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388620" y="2251499"/>
            <a:ext cx="3434160"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388620" y="3189817"/>
            <a:ext cx="3434160"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3948272" y="2251499"/>
            <a:ext cx="3435509" cy="93831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3948272" y="3189817"/>
            <a:ext cx="3435509" cy="579522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153D53FB-D685-4AF3-9A82-92DF4CAD5D96}" type="datetimeFigureOut">
              <a:rPr lang="en-US" smtClean="0"/>
              <a:t>9/9/2025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9703766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153D53FB-D685-4AF3-9A82-92DF4CAD5D96}" type="datetimeFigureOut">
              <a:rPr lang="en-US" smtClean="0"/>
              <a:t>9/9/2025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31861792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53D53FB-D685-4AF3-9A82-92DF4CAD5D96}" type="datetimeFigureOut">
              <a:rPr lang="en-US" smtClean="0"/>
              <a:t>9/9/2025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94101806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88620" y="400473"/>
            <a:ext cx="2557066" cy="170434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038792" y="400474"/>
            <a:ext cx="4344988" cy="8584566"/>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388620" y="2104814"/>
            <a:ext cx="2557066" cy="688022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56133939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23445" y="7040880"/>
            <a:ext cx="4663440" cy="831216"/>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523445" y="898737"/>
            <a:ext cx="4663440" cy="603504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523445" y="7872096"/>
            <a:ext cx="4663440" cy="1180464"/>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53D53FB-D685-4AF3-9A82-92DF4CAD5D96}" type="datetimeFigureOut">
              <a:rPr lang="en-US" smtClean="0"/>
              <a:t>9/9/2025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40109921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14341220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5634990" y="402803"/>
            <a:ext cx="1748790" cy="8582237"/>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388620" y="402803"/>
            <a:ext cx="5116830" cy="858223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153D53FB-D685-4AF3-9A82-92DF4CAD5D96}" type="datetimeFigureOut">
              <a:rPr lang="en-US" smtClean="0"/>
              <a:t>9/9/2025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2DEAAC6-3D26-4974-A1F8-2689346012FD}" type="slidenum">
              <a:rPr lang="en-US" smtClean="0"/>
              <a:t>‹#›</a:t>
            </a:fld>
            <a:endParaRPr lang="en-US"/>
          </a:p>
        </p:txBody>
      </p:sp>
    </p:spTree>
    <p:extLst>
      <p:ext uri="{BB962C8B-B14F-4D97-AF65-F5344CB8AC3E}">
        <p14:creationId xmlns:p14="http://schemas.microsoft.com/office/powerpoint/2010/main" val="229962660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88620" y="402802"/>
            <a:ext cx="6995160" cy="16764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388620" y="2346961"/>
            <a:ext cx="6995160" cy="663807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388620" y="9322647"/>
            <a:ext cx="1813560" cy="535517"/>
          </a:xfrm>
          <a:prstGeom prst="rect">
            <a:avLst/>
          </a:prstGeom>
        </p:spPr>
        <p:txBody>
          <a:bodyPr vert="horz" lIns="91440" tIns="45720" rIns="91440" bIns="45720" rtlCol="0" anchor="ctr"/>
          <a:lstStyle>
            <a:lvl1pPr algn="l">
              <a:defRPr sz="1200">
                <a:solidFill>
                  <a:schemeClr val="tx1">
                    <a:tint val="75000"/>
                  </a:schemeClr>
                </a:solidFill>
              </a:defRPr>
            </a:lvl1pPr>
          </a:lstStyle>
          <a:p>
            <a:fld id="{153D53FB-D685-4AF3-9A82-92DF4CAD5D96}" type="datetimeFigureOut">
              <a:rPr lang="en-US" smtClean="0"/>
              <a:t>9/9/2025</a:t>
            </a:fld>
            <a:endParaRPr lang="en-US"/>
          </a:p>
        </p:txBody>
      </p:sp>
      <p:sp>
        <p:nvSpPr>
          <p:cNvPr id="5" name="Footer Placeholder 4"/>
          <p:cNvSpPr>
            <a:spLocks noGrp="1"/>
          </p:cNvSpPr>
          <p:nvPr>
            <p:ph type="ftr" sz="quarter" idx="3"/>
          </p:nvPr>
        </p:nvSpPr>
        <p:spPr>
          <a:xfrm>
            <a:off x="2655570" y="9322647"/>
            <a:ext cx="2461260" cy="535517"/>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570220" y="9322647"/>
            <a:ext cx="1813560" cy="535517"/>
          </a:xfrm>
          <a:prstGeom prst="rect">
            <a:avLst/>
          </a:prstGeom>
        </p:spPr>
        <p:txBody>
          <a:bodyPr vert="horz" lIns="91440" tIns="45720" rIns="91440" bIns="45720" rtlCol="0" anchor="ctr"/>
          <a:lstStyle>
            <a:lvl1pPr algn="r">
              <a:defRPr sz="1200">
                <a:solidFill>
                  <a:schemeClr val="tx1">
                    <a:tint val="75000"/>
                  </a:schemeClr>
                </a:solidFill>
              </a:defRPr>
            </a:lvl1pPr>
          </a:lstStyle>
          <a:p>
            <a:fld id="{52DEAAC6-3D26-4974-A1F8-2689346012FD}" type="slidenum">
              <a:rPr lang="en-US" smtClean="0"/>
              <a:t>‹#›</a:t>
            </a:fld>
            <a:endParaRPr lang="en-US"/>
          </a:p>
        </p:txBody>
      </p:sp>
    </p:spTree>
    <p:extLst>
      <p:ext uri="{BB962C8B-B14F-4D97-AF65-F5344CB8AC3E}">
        <p14:creationId xmlns:p14="http://schemas.microsoft.com/office/powerpoint/2010/main" val="2797545490"/>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3.png"/><Relationship Id="rId13" Type="http://schemas.microsoft.com/office/2007/relationships/hdphoto" Target="../media/hdphoto1.wdp"/><Relationship Id="rId3" Type="http://schemas.openxmlformats.org/officeDocument/2006/relationships/image" Target="../media/image8.jpeg"/><Relationship Id="rId7" Type="http://schemas.openxmlformats.org/officeDocument/2006/relationships/image" Target="../media/image12.png"/><Relationship Id="rId12" Type="http://schemas.openxmlformats.org/officeDocument/2006/relationships/image" Target="../media/image17.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11.jpeg"/><Relationship Id="rId11" Type="http://schemas.openxmlformats.org/officeDocument/2006/relationships/image" Target="../media/image16.png"/><Relationship Id="rId5" Type="http://schemas.openxmlformats.org/officeDocument/2006/relationships/image" Target="../media/image10.jpeg"/><Relationship Id="rId10" Type="http://schemas.openxmlformats.org/officeDocument/2006/relationships/image" Target="../media/image15.png"/><Relationship Id="rId4" Type="http://schemas.openxmlformats.org/officeDocument/2006/relationships/image" Target="../media/image9.jpeg"/><Relationship Id="rId9" Type="http://schemas.openxmlformats.org/officeDocument/2006/relationships/image" Target="../media/image14.png"/></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png"/><Relationship Id="rId1" Type="http://schemas.openxmlformats.org/officeDocument/2006/relationships/slideLayout" Target="../slideLayouts/slideLayout1.xml"/><Relationship Id="rId4" Type="http://schemas.openxmlformats.org/officeDocument/2006/relationships/image" Target="../media/image19.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66181" y="2051273"/>
            <a:ext cx="4450619" cy="5940088"/>
          </a:xfrm>
          <a:prstGeom prst="rect">
            <a:avLst/>
          </a:prstGeom>
          <a:noFill/>
        </p:spPr>
        <p:txBody>
          <a:bodyPr wrap="square" rtlCol="0">
            <a:spAutoFit/>
          </a:bodyPr>
          <a:lstStyle/>
          <a:p>
            <a:pPr algn="ctr"/>
            <a:r>
              <a:rPr lang="en-GB" sz="1600" b="1" u="sng" dirty="0"/>
              <a:t>Welcome back to school!!</a:t>
            </a:r>
          </a:p>
          <a:p>
            <a:r>
              <a:rPr lang="en-GB" sz="1400" dirty="0"/>
              <a:t>Welcome back everybody! We hope you had a great summer and have enjoyed the great British sunshine.</a:t>
            </a:r>
          </a:p>
          <a:p>
            <a:r>
              <a:rPr lang="en-GB" sz="1400" dirty="0"/>
              <a:t>Over term 6 we really enjoyed  getting to know our new children and families!  It is wonderful to see our returning children and we have missed you all.  The children have settled well and are really enjoying exploring the learning environment  and we have an exciting year ahead planned with fabulous learning adventures for all to share!</a:t>
            </a:r>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endParaRPr lang="en-GB" sz="1400" dirty="0"/>
          </a:p>
          <a:p>
            <a:r>
              <a:rPr lang="en-GB" sz="1400" dirty="0"/>
              <a:t>Our topic for this term is   ‘Who am I? – It is all about ourselves, our families and all different kinds of people. </a:t>
            </a:r>
          </a:p>
          <a:p>
            <a:r>
              <a:rPr lang="en-GB" sz="1400" dirty="0"/>
              <a:t>                 We will explore differences and similarities in </a:t>
            </a:r>
          </a:p>
          <a:p>
            <a:r>
              <a:rPr lang="en-GB" sz="1400" dirty="0"/>
              <a:t>                  people and think about what makes us unique.  </a:t>
            </a:r>
          </a:p>
          <a:p>
            <a:r>
              <a:rPr lang="en-GB" sz="1400" dirty="0"/>
              <a:t>                     We will also be inviting parents in this term to </a:t>
            </a:r>
          </a:p>
          <a:p>
            <a:r>
              <a:rPr lang="en-GB" sz="1400" dirty="0"/>
              <a:t>                    make something special with your child for our</a:t>
            </a:r>
          </a:p>
          <a:p>
            <a:r>
              <a:rPr lang="en-GB" sz="1400" dirty="0"/>
              <a:t>                classroom display. </a:t>
            </a:r>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1</a:t>
            </a:r>
          </a:p>
        </p:txBody>
      </p:sp>
      <p:sp>
        <p:nvSpPr>
          <p:cNvPr id="4" name="TextBox 3"/>
          <p:cNvSpPr txBox="1"/>
          <p:nvPr/>
        </p:nvSpPr>
        <p:spPr>
          <a:xfrm>
            <a:off x="409000" y="2051274"/>
            <a:ext cx="2157159" cy="1184940"/>
          </a:xfrm>
          <a:prstGeom prst="rect">
            <a:avLst/>
          </a:prstGeom>
          <a:noFill/>
        </p:spPr>
        <p:txBody>
          <a:bodyPr wrap="square" rtlCol="0">
            <a:spAutoFit/>
          </a:bodyPr>
          <a:lstStyle/>
          <a:p>
            <a:pPr algn="ctr"/>
            <a:endParaRPr lang="en-GB" sz="1400" dirty="0"/>
          </a:p>
          <a:p>
            <a:pPr algn="ctr"/>
            <a:endParaRPr lang="en-GB" sz="900" dirty="0"/>
          </a:p>
          <a:p>
            <a:pPr algn="ctr"/>
            <a:endParaRPr lang="en-GB" sz="1200" dirty="0"/>
          </a:p>
          <a:p>
            <a:pPr algn="ctr"/>
            <a:endParaRPr lang="en-GB" sz="1200" dirty="0"/>
          </a:p>
          <a:p>
            <a:pPr algn="ctr"/>
            <a:endParaRPr lang="en-GB" sz="1200" dirty="0"/>
          </a:p>
          <a:p>
            <a:pPr algn="ctr"/>
            <a:r>
              <a:rPr lang="en-GB" sz="1200" dirty="0"/>
              <a:t> </a:t>
            </a:r>
            <a:endParaRPr lang="en-GB" sz="1200" dirty="0">
              <a:latin typeface="SassoonPrimaryInfant" pitchFamily="2" charset="0"/>
            </a:endParaRPr>
          </a:p>
        </p:txBody>
      </p:sp>
      <p:sp>
        <p:nvSpPr>
          <p:cNvPr id="7" name="TextBox 6"/>
          <p:cNvSpPr txBox="1"/>
          <p:nvPr/>
        </p:nvSpPr>
        <p:spPr>
          <a:xfrm>
            <a:off x="63501" y="8773306"/>
            <a:ext cx="6699249" cy="1415772"/>
          </a:xfrm>
          <a:prstGeom prst="rect">
            <a:avLst/>
          </a:prstGeom>
          <a:noFill/>
        </p:spPr>
        <p:txBody>
          <a:bodyPr wrap="square" rtlCol="0">
            <a:spAutoFit/>
          </a:bodyPr>
          <a:lstStyle/>
          <a:p>
            <a:pPr algn="ctr"/>
            <a:r>
              <a:rPr lang="en-GB" sz="1400" b="1" u="sng" dirty="0"/>
              <a:t>Attendance</a:t>
            </a:r>
          </a:p>
          <a:p>
            <a:pPr algn="ctr"/>
            <a:r>
              <a:rPr lang="en-GB" sz="1200" dirty="0"/>
              <a:t>When contacting School about your Nursery child’s absence</a:t>
            </a:r>
          </a:p>
          <a:p>
            <a:pPr algn="ctr"/>
            <a:r>
              <a:rPr lang="en-GB" sz="1200" dirty="0"/>
              <a:t> please contact the School Office, 01795 424143 </a:t>
            </a:r>
          </a:p>
          <a:p>
            <a:pPr algn="ctr"/>
            <a:r>
              <a:rPr lang="en-GB" sz="1200" b="1" dirty="0"/>
              <a:t>Reminder: </a:t>
            </a:r>
            <a:r>
              <a:rPr lang="en-GB" sz="1200" dirty="0"/>
              <a:t>if your child is vomiting or has </a:t>
            </a:r>
            <a:r>
              <a:rPr lang="en-GB" sz="1200" dirty="0" err="1"/>
              <a:t>diarrhea</a:t>
            </a:r>
            <a:r>
              <a:rPr lang="en-GB" sz="1200" dirty="0"/>
              <a:t>, it is 48hrs before they can return to Nursery.</a:t>
            </a:r>
          </a:p>
          <a:p>
            <a:pPr algn="ctr"/>
            <a:r>
              <a:rPr lang="en-GB" sz="12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039439" y="7781697"/>
            <a:ext cx="1744069" cy="467101"/>
          </a:xfrm>
          <a:prstGeom prst="rect">
            <a:avLst/>
          </a:prstGeom>
        </p:spPr>
      </p:pic>
      <p:pic>
        <p:nvPicPr>
          <p:cNvPr id="24" name="Picture 23"/>
          <p:cNvPicPr>
            <a:picLocks noChangeAspect="1"/>
          </p:cNvPicPr>
          <p:nvPr/>
        </p:nvPicPr>
        <p:blipFill rotWithShape="1">
          <a:blip r:embed="rId4">
            <a:extLst>
              <a:ext uri="{28A0092B-C50C-407E-A947-70E740481C1C}">
                <a14:useLocalDpi xmlns:a14="http://schemas.microsoft.com/office/drawing/2010/main" val="0"/>
              </a:ext>
            </a:extLst>
          </a:blip>
          <a:srcRect b="8557"/>
          <a:stretch/>
        </p:blipFill>
        <p:spPr>
          <a:xfrm>
            <a:off x="4092575" y="4035425"/>
            <a:ext cx="1693491" cy="2219404"/>
          </a:xfrm>
          <a:prstGeom prst="rect">
            <a:avLst/>
          </a:prstGeom>
        </p:spPr>
      </p:pic>
      <p:pic>
        <p:nvPicPr>
          <p:cNvPr id="14" name="Picture 13" descr="A group of children sitting on the floor in a room with a large drawing&#10;&#10;AI-generated content may be incorrect.">
            <a:extLst>
              <a:ext uri="{FF2B5EF4-FFF2-40B4-BE49-F238E27FC236}">
                <a16:creationId xmlns:a16="http://schemas.microsoft.com/office/drawing/2014/main" id="{A178DDCE-723F-05F5-E73F-5D8BC1C3D1D7}"/>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555663" y="2052766"/>
            <a:ext cx="1918356" cy="1507267"/>
          </a:xfrm>
          <a:prstGeom prst="rect">
            <a:avLst/>
          </a:prstGeom>
        </p:spPr>
      </p:pic>
      <p:pic>
        <p:nvPicPr>
          <p:cNvPr id="16" name="Picture 15" descr="A group of kids sitting on a bench in a garden&#10;&#10;AI-generated content may be incorrect.">
            <a:extLst>
              <a:ext uri="{FF2B5EF4-FFF2-40B4-BE49-F238E27FC236}">
                <a16:creationId xmlns:a16="http://schemas.microsoft.com/office/drawing/2014/main" id="{D3FADE90-AE08-D084-8292-A8B52D6B62C3}"/>
              </a:ext>
            </a:extLst>
          </p:cNvPr>
          <p:cNvPicPr>
            <a:picLocks noChangeAspect="1"/>
          </p:cNvPicPr>
          <p:nvPr/>
        </p:nvPicPr>
        <p:blipFill>
          <a:blip r:embed="rId6" cstate="print">
            <a:extLst>
              <a:ext uri="{28A0092B-C50C-407E-A947-70E740481C1C}">
                <a14:useLocalDpi xmlns:a14="http://schemas.microsoft.com/office/drawing/2010/main" val="0"/>
              </a:ext>
            </a:extLst>
          </a:blip>
          <a:srcRect t="15050" b="12786"/>
          <a:stretch/>
        </p:blipFill>
        <p:spPr>
          <a:xfrm>
            <a:off x="555663" y="3623266"/>
            <a:ext cx="1906178" cy="1611674"/>
          </a:xfrm>
          <a:prstGeom prst="rect">
            <a:avLst/>
          </a:prstGeom>
        </p:spPr>
      </p:pic>
      <p:pic>
        <p:nvPicPr>
          <p:cNvPr id="19" name="Picture 18" descr="A young child playing with mud&#10;&#10;AI-generated content may be incorrect.">
            <a:extLst>
              <a:ext uri="{FF2B5EF4-FFF2-40B4-BE49-F238E27FC236}">
                <a16:creationId xmlns:a16="http://schemas.microsoft.com/office/drawing/2014/main" id="{9E9E0A78-7CA3-B5B1-893B-D21BFCAED7DE}"/>
              </a:ext>
            </a:extLst>
          </p:cNvPr>
          <p:cNvPicPr>
            <a:picLocks noChangeAspect="1"/>
          </p:cNvPicPr>
          <p:nvPr/>
        </p:nvPicPr>
        <p:blipFill>
          <a:blip r:embed="rId7" cstate="print">
            <a:extLst>
              <a:ext uri="{28A0092B-C50C-407E-A947-70E740481C1C}">
                <a14:useLocalDpi xmlns:a14="http://schemas.microsoft.com/office/drawing/2010/main" val="0"/>
              </a:ext>
            </a:extLst>
          </a:blip>
          <a:srcRect t="7985" b="22210"/>
          <a:stretch/>
        </p:blipFill>
        <p:spPr>
          <a:xfrm>
            <a:off x="555663" y="5298173"/>
            <a:ext cx="1906178" cy="1611674"/>
          </a:xfrm>
          <a:prstGeom prst="rect">
            <a:avLst/>
          </a:prstGeom>
        </p:spPr>
      </p:pic>
      <p:pic>
        <p:nvPicPr>
          <p:cNvPr id="21" name="Picture 20" descr="A group of children playing with toys&#10;&#10;AI-generated content may be incorrect.">
            <a:extLst>
              <a:ext uri="{FF2B5EF4-FFF2-40B4-BE49-F238E27FC236}">
                <a16:creationId xmlns:a16="http://schemas.microsoft.com/office/drawing/2014/main" id="{59D59295-6173-1B51-F0D3-3D28F9516CD6}"/>
              </a:ext>
            </a:extLst>
          </p:cNvPr>
          <p:cNvPicPr>
            <a:picLocks noChangeAspect="1"/>
          </p:cNvPicPr>
          <p:nvPr/>
        </p:nvPicPr>
        <p:blipFill>
          <a:blip r:embed="rId8" cstate="print">
            <a:extLst>
              <a:ext uri="{28A0092B-C50C-407E-A947-70E740481C1C}">
                <a14:useLocalDpi xmlns:a14="http://schemas.microsoft.com/office/drawing/2010/main" val="0"/>
              </a:ext>
            </a:extLst>
          </a:blip>
          <a:srcRect b="21919"/>
          <a:stretch/>
        </p:blipFill>
        <p:spPr>
          <a:xfrm>
            <a:off x="555663" y="6959110"/>
            <a:ext cx="1906178" cy="1507267"/>
          </a:xfrm>
          <a:prstGeom prst="rect">
            <a:avLst/>
          </a:prstGeom>
        </p:spPr>
      </p:pic>
    </p:spTree>
    <p:extLst>
      <p:ext uri="{BB962C8B-B14F-4D97-AF65-F5344CB8AC3E}">
        <p14:creationId xmlns:p14="http://schemas.microsoft.com/office/powerpoint/2010/main" val="35067561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66181" y="2051273"/>
            <a:ext cx="4450619" cy="6740307"/>
          </a:xfrm>
          <a:prstGeom prst="rect">
            <a:avLst/>
          </a:prstGeom>
          <a:noFill/>
        </p:spPr>
        <p:txBody>
          <a:bodyPr wrap="square" rtlCol="0">
            <a:spAutoFit/>
          </a:bodyPr>
          <a:lstStyle/>
          <a:p>
            <a:pPr algn="ctr"/>
            <a:r>
              <a:rPr lang="en-GB" sz="1600" b="1" u="sng" dirty="0"/>
              <a:t>Things To Remember </a:t>
            </a:r>
            <a:endParaRPr lang="en-GB" sz="1600" dirty="0"/>
          </a:p>
          <a:p>
            <a:pPr algn="ctr"/>
            <a:r>
              <a:rPr lang="en-GB" sz="1600" dirty="0"/>
              <a:t>Just a reminder of things we need in school..</a:t>
            </a:r>
          </a:p>
          <a:p>
            <a:pPr algn="ctr"/>
            <a:r>
              <a:rPr lang="en-GB" sz="1600" dirty="0"/>
              <a:t>Please make sure your child brings a </a:t>
            </a:r>
            <a:r>
              <a:rPr lang="en-GB" sz="1600" u="sng" dirty="0"/>
              <a:t>draw string bag </a:t>
            </a:r>
            <a:r>
              <a:rPr lang="en-GB" sz="1600" dirty="0"/>
              <a:t>with </a:t>
            </a:r>
            <a:r>
              <a:rPr lang="en-GB" sz="1600" b="1" dirty="0"/>
              <a:t>spare clothes </a:t>
            </a:r>
            <a:r>
              <a:rPr lang="en-GB" sz="1600" dirty="0"/>
              <a:t>to each session. We would recommend in their bag they have a </a:t>
            </a:r>
            <a:r>
              <a:rPr lang="en-GB" sz="1600" b="1" dirty="0"/>
              <a:t>puddle suit </a:t>
            </a:r>
            <a:r>
              <a:rPr lang="en-GB" sz="1600" dirty="0"/>
              <a:t>in school, as we enjoy a lot of messy play! </a:t>
            </a:r>
          </a:p>
          <a:p>
            <a:pPr algn="ctr"/>
            <a:r>
              <a:rPr lang="en-GB" sz="1600" dirty="0"/>
              <a:t>Please can you also bring in a named pair of </a:t>
            </a:r>
            <a:r>
              <a:rPr lang="en-GB" sz="1600" b="1" dirty="0"/>
              <a:t>wellington boots </a:t>
            </a:r>
            <a:r>
              <a:rPr lang="en-GB" sz="1600" dirty="0"/>
              <a:t>for your child that we can keep at Nursery for them to use for outdoor play.</a:t>
            </a:r>
          </a:p>
          <a:p>
            <a:pPr algn="ctr"/>
            <a:endParaRPr lang="en-GB" sz="1600" dirty="0"/>
          </a:p>
          <a:p>
            <a:pPr algn="ctr"/>
            <a:endParaRPr lang="en-GB" sz="1600" dirty="0"/>
          </a:p>
          <a:p>
            <a:pPr algn="ctr"/>
            <a:endParaRPr lang="en-GB" sz="1600" dirty="0"/>
          </a:p>
          <a:p>
            <a:pPr algn="ctr"/>
            <a:endParaRPr lang="en-GB" sz="1600" dirty="0"/>
          </a:p>
          <a:p>
            <a:r>
              <a:rPr lang="en-GB" sz="1600" b="1" dirty="0"/>
              <a:t>Water bottle; </a:t>
            </a:r>
            <a:r>
              <a:rPr lang="en-GB" sz="1600" dirty="0"/>
              <a:t>please bring </a:t>
            </a:r>
          </a:p>
          <a:p>
            <a:r>
              <a:rPr lang="en-GB" sz="1600" dirty="0"/>
              <a:t>a </a:t>
            </a:r>
            <a:r>
              <a:rPr lang="en-GB" sz="1600" b="1" u="sng" dirty="0"/>
              <a:t>named</a:t>
            </a:r>
            <a:r>
              <a:rPr lang="en-GB" sz="1600" u="sng" dirty="0"/>
              <a:t> </a:t>
            </a:r>
            <a:r>
              <a:rPr lang="en-GB" sz="1600" dirty="0"/>
              <a:t>water bottle </a:t>
            </a:r>
          </a:p>
          <a:p>
            <a:r>
              <a:rPr lang="en-GB" sz="1600" dirty="0"/>
              <a:t>everyday. </a:t>
            </a:r>
          </a:p>
          <a:p>
            <a:pPr algn="ctr"/>
            <a:endParaRPr lang="en-GB" sz="1600" dirty="0"/>
          </a:p>
          <a:p>
            <a:pPr algn="ctr"/>
            <a:endParaRPr lang="en-GB" sz="1600" dirty="0"/>
          </a:p>
          <a:p>
            <a:pPr algn="ctr"/>
            <a:r>
              <a:rPr lang="en-GB" sz="1600" b="1" dirty="0"/>
              <a:t>Lunches; </a:t>
            </a:r>
            <a:r>
              <a:rPr lang="en-GB" sz="1600" dirty="0"/>
              <a:t>please make sure you provide your child with a balanced/heathy packed lunch, we do not  </a:t>
            </a:r>
          </a:p>
          <a:p>
            <a:pPr algn="ctr"/>
            <a:r>
              <a:rPr lang="en-GB" sz="1600" dirty="0"/>
              <a:t>             encourage chocolate bars or sweets. You do </a:t>
            </a:r>
          </a:p>
          <a:p>
            <a:pPr algn="ctr"/>
            <a:r>
              <a:rPr lang="en-GB" sz="1600" dirty="0"/>
              <a:t>              have the option for a  hot school dinner, just ask on morning drop off.</a:t>
            </a:r>
          </a:p>
          <a:p>
            <a:pPr algn="ctr"/>
            <a:endParaRPr lang="en-GB" sz="1600" dirty="0"/>
          </a:p>
          <a:p>
            <a:pPr algn="ctr"/>
            <a:endParaRPr lang="en-GB" sz="1600" dirty="0"/>
          </a:p>
          <a:p>
            <a:pPr algn="ctr"/>
            <a:r>
              <a:rPr lang="en-GB" sz="1600" dirty="0"/>
              <a:t> </a:t>
            </a:r>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1</a:t>
            </a:r>
          </a:p>
        </p:txBody>
      </p:sp>
      <p:sp>
        <p:nvSpPr>
          <p:cNvPr id="7" name="TextBox 6"/>
          <p:cNvSpPr txBox="1"/>
          <p:nvPr/>
        </p:nvSpPr>
        <p:spPr>
          <a:xfrm>
            <a:off x="63501" y="8773306"/>
            <a:ext cx="6699249" cy="1569660"/>
          </a:xfrm>
          <a:prstGeom prst="rect">
            <a:avLst/>
          </a:prstGeom>
          <a:noFill/>
        </p:spPr>
        <p:txBody>
          <a:bodyPr wrap="square" rtlCol="0">
            <a:spAutoFit/>
          </a:bodyPr>
          <a:lstStyle/>
          <a:p>
            <a:pPr algn="ctr"/>
            <a:r>
              <a:rPr lang="en-GB" sz="1600" b="1" u="sng" dirty="0"/>
              <a:t>Harvest Festival – Wednesday 15</a:t>
            </a:r>
            <a:r>
              <a:rPr lang="en-GB" sz="1600" b="1" u="sng" baseline="30000" dirty="0"/>
              <a:t>th</a:t>
            </a:r>
            <a:r>
              <a:rPr lang="en-GB" sz="1600" b="1" u="sng" dirty="0"/>
              <a:t> October</a:t>
            </a:r>
          </a:p>
          <a:p>
            <a:pPr algn="ctr"/>
            <a:r>
              <a:rPr lang="en-GB" sz="1600" dirty="0"/>
              <a:t>Our Harvest Festival is on Wednesday 16</a:t>
            </a:r>
            <a:r>
              <a:rPr lang="en-GB" sz="1600" baseline="30000" dirty="0"/>
              <a:t>th</a:t>
            </a:r>
            <a:r>
              <a:rPr lang="en-GB" sz="1600" dirty="0"/>
              <a:t> October 2.45pm.  </a:t>
            </a:r>
          </a:p>
          <a:p>
            <a:pPr algn="ctr"/>
            <a:r>
              <a:rPr lang="en-GB" sz="1600" dirty="0"/>
              <a:t>We hope you can all join us at the church to celebrate.</a:t>
            </a:r>
          </a:p>
          <a:p>
            <a:pPr algn="ctr"/>
            <a:r>
              <a:rPr lang="en-GB" sz="1200" dirty="0"/>
              <a:t>.</a:t>
            </a:r>
          </a:p>
          <a:p>
            <a:pPr algn="ctr"/>
            <a:r>
              <a:rPr lang="en-GB" sz="1200" dirty="0"/>
              <a:t> </a:t>
            </a:r>
          </a:p>
          <a:p>
            <a:pPr algn="ctr"/>
            <a:endParaRPr lang="en-US" sz="1200" dirty="0">
              <a:latin typeface="SassoonPrimaryInfant" pitchFamily="2" charset="0"/>
            </a:endParaRPr>
          </a:p>
          <a:p>
            <a:endParaRPr lang="en-GB" sz="1200" dirty="0"/>
          </a:p>
        </p:txBody>
      </p: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1026" name="Picture 2" descr="pollypound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602347" y="3817380"/>
            <a:ext cx="969963" cy="906462"/>
          </a:xfrm>
          <a:prstGeom prst="ellipse">
            <a:avLst/>
          </a:prstGeom>
          <a:noFill/>
          <a:ln w="12700" algn="in">
            <a:solidFill>
              <a:srgbClr val="1F497D"/>
            </a:solidFill>
            <a:round/>
            <a:headEnd/>
            <a:tailEnd/>
          </a:ln>
          <a:effectLst>
            <a:outerShdw dist="107763" dir="8100000" algn="ctr" rotWithShape="0">
              <a:srgbClr val="EEECE1">
                <a:alpha val="50000"/>
              </a:srgbClr>
            </a:outerShdw>
          </a:effectLst>
          <a:extLst>
            <a:ext uri="{909E8E84-426E-40DD-AFC4-6F175D3DCCD1}">
              <a14:hiddenFill xmlns:a14="http://schemas.microsoft.com/office/drawing/2010/main">
                <a:solidFill>
                  <a:srgbClr val="FFFFFF"/>
                </a:solidFill>
              </a14:hiddenFill>
            </a:ext>
          </a:extLst>
        </p:spPr>
      </p:pic>
      <p:sp>
        <p:nvSpPr>
          <p:cNvPr id="14" name="AutoShape 4" descr="Amber"/>
          <p:cNvSpPr>
            <a:spLocks noChangeArrowheads="1"/>
          </p:cNvSpPr>
          <p:nvPr/>
        </p:nvSpPr>
        <p:spPr bwMode="auto">
          <a:xfrm>
            <a:off x="1602347" y="6179310"/>
            <a:ext cx="969963" cy="869950"/>
          </a:xfrm>
          <a:prstGeom prst="flowChartConnector">
            <a:avLst/>
          </a:prstGeom>
          <a:blipFill dpi="0" rotWithShape="0">
            <a:blip r:embed="rId4"/>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sp>
        <p:nvSpPr>
          <p:cNvPr id="16" name="AutoShape 5" descr="not sure"/>
          <p:cNvSpPr>
            <a:spLocks noChangeArrowheads="1"/>
          </p:cNvSpPr>
          <p:nvPr/>
        </p:nvSpPr>
        <p:spPr bwMode="auto">
          <a:xfrm>
            <a:off x="476249" y="5029200"/>
            <a:ext cx="969963" cy="869950"/>
          </a:xfrm>
          <a:prstGeom prst="flowChartConnector">
            <a:avLst/>
          </a:prstGeom>
          <a:blipFill dpi="0" rotWithShape="0">
            <a:blip r:embed="rId5"/>
            <a:srcRect/>
            <a:stretch>
              <a:fillRect/>
            </a:stretch>
          </a:blipFill>
          <a:ln w="9525" algn="in">
            <a:solidFill>
              <a:srgbClr val="000000"/>
            </a:solidFill>
            <a:round/>
            <a:headEnd/>
            <a:tailEnd/>
          </a:ln>
          <a:effectLst/>
          <a:extLst>
            <a:ext uri="{AF507438-7753-43E0-B8FC-AC1667EBCBE1}">
              <a14:hiddenEffects xmlns:a14="http://schemas.microsoft.com/office/drawing/2010/main">
                <a:effectLst>
                  <a:outerShdw dist="35921" dir="2700000" algn="ctr" rotWithShape="0">
                    <a:srgbClr val="EEECE1"/>
                  </a:outerShdw>
                </a:effectLst>
              </a14:hiddenEffects>
            </a:ext>
          </a:extLst>
        </p:spPr>
        <p:txBody>
          <a:bodyPr vert="horz" wrap="square" lIns="36576" tIns="36576" rIns="36576" bIns="36576" numCol="1" anchor="t" anchorCtr="0" compatLnSpc="1">
            <a:prstTxWarp prst="textNoShape">
              <a:avLst/>
            </a:prstTxWarp>
          </a:bodyPr>
          <a:lstStyle/>
          <a:p>
            <a:endParaRPr lang="en-GB"/>
          </a:p>
        </p:txBody>
      </p:sp>
      <p:pic>
        <p:nvPicPr>
          <p:cNvPr id="1031" name="Picture 7" descr="20240624_172944"/>
          <p:cNvPicPr>
            <a:picLocks noChangeAspect="1" noChangeArrowheads="1"/>
          </p:cNvPicPr>
          <p:nvPr/>
        </p:nvPicPr>
        <p:blipFill>
          <a:blip r:embed="rId6" cstate="print">
            <a:extLst>
              <a:ext uri="{28A0092B-C50C-407E-A947-70E740481C1C}">
                <a14:useLocalDpi xmlns:a14="http://schemas.microsoft.com/office/drawing/2010/main" val="0"/>
              </a:ext>
            </a:extLst>
          </a:blip>
          <a:srcRect l="20192" t="14922" r="26616" b="14922"/>
          <a:stretch>
            <a:fillRect/>
          </a:stretch>
        </p:blipFill>
        <p:spPr bwMode="auto">
          <a:xfrm rot="5400000">
            <a:off x="537365" y="2576077"/>
            <a:ext cx="890587" cy="863600"/>
          </a:xfrm>
          <a:prstGeom prst="ellipse">
            <a:avLst/>
          </a:prstGeom>
          <a:noFill/>
          <a:ln w="6350" algn="in">
            <a:solidFill>
              <a:srgbClr val="000000"/>
            </a:solidFill>
            <a:round/>
            <a:headEnd/>
            <a:tailEnd/>
          </a:ln>
          <a:effectLst>
            <a:outerShdw dist="99190" dir="3011666" algn="ctr" rotWithShape="0">
              <a:srgbClr val="B2B2B2">
                <a:alpha val="50000"/>
              </a:srgbClr>
            </a:outerShdw>
          </a:effectLst>
          <a:extLst>
            <a:ext uri="{909E8E84-426E-40DD-AFC4-6F175D3DCCD1}">
              <a14:hiddenFill xmlns:a14="http://schemas.microsoft.com/office/drawing/2010/main">
                <a:solidFill>
                  <a:srgbClr val="FFFFFF"/>
                </a:solidFill>
              </a14:hiddenFill>
            </a:ext>
          </a:extLst>
        </p:spPr>
      </p:pic>
      <p:sp>
        <p:nvSpPr>
          <p:cNvPr id="27" name="TextBox 26"/>
          <p:cNvSpPr txBox="1"/>
          <p:nvPr/>
        </p:nvSpPr>
        <p:spPr>
          <a:xfrm>
            <a:off x="638363" y="2051273"/>
            <a:ext cx="1615699" cy="369332"/>
          </a:xfrm>
          <a:prstGeom prst="rect">
            <a:avLst/>
          </a:prstGeom>
          <a:noFill/>
        </p:spPr>
        <p:txBody>
          <a:bodyPr wrap="square" rtlCol="0">
            <a:spAutoFit/>
          </a:bodyPr>
          <a:lstStyle/>
          <a:p>
            <a:r>
              <a:rPr lang="en-GB" dirty="0"/>
              <a:t>Meet the team</a:t>
            </a:r>
          </a:p>
        </p:txBody>
      </p:sp>
      <p:sp>
        <p:nvSpPr>
          <p:cNvPr id="23" name="TextBox 22"/>
          <p:cNvSpPr txBox="1"/>
          <p:nvPr/>
        </p:nvSpPr>
        <p:spPr>
          <a:xfrm>
            <a:off x="1446698" y="2784452"/>
            <a:ext cx="1095253" cy="523220"/>
          </a:xfrm>
          <a:prstGeom prst="rect">
            <a:avLst/>
          </a:prstGeom>
          <a:noFill/>
        </p:spPr>
        <p:txBody>
          <a:bodyPr wrap="square" rtlCol="0">
            <a:spAutoFit/>
          </a:bodyPr>
          <a:lstStyle/>
          <a:p>
            <a:pPr algn="ctr"/>
            <a:r>
              <a:rPr lang="en-GB" sz="1400" dirty="0"/>
              <a:t>Mrs </a:t>
            </a:r>
            <a:r>
              <a:rPr lang="en-GB" sz="1400" dirty="0" err="1"/>
              <a:t>Dadd</a:t>
            </a:r>
            <a:endParaRPr lang="en-GB" sz="1400" dirty="0"/>
          </a:p>
          <a:p>
            <a:pPr algn="ctr"/>
            <a:r>
              <a:rPr lang="en-GB" sz="1400" dirty="0"/>
              <a:t>(Lorraine)</a:t>
            </a:r>
          </a:p>
        </p:txBody>
      </p:sp>
      <p:sp>
        <p:nvSpPr>
          <p:cNvPr id="25" name="TextBox 24"/>
          <p:cNvSpPr txBox="1"/>
          <p:nvPr/>
        </p:nvSpPr>
        <p:spPr>
          <a:xfrm>
            <a:off x="365918" y="4034232"/>
            <a:ext cx="1135063" cy="523220"/>
          </a:xfrm>
          <a:prstGeom prst="rect">
            <a:avLst/>
          </a:prstGeom>
          <a:noFill/>
        </p:spPr>
        <p:txBody>
          <a:bodyPr wrap="square" rtlCol="0">
            <a:spAutoFit/>
          </a:bodyPr>
          <a:lstStyle/>
          <a:p>
            <a:pPr algn="ctr"/>
            <a:r>
              <a:rPr lang="en-GB" sz="1400" dirty="0"/>
              <a:t>Mrs Hatcher</a:t>
            </a:r>
          </a:p>
          <a:p>
            <a:pPr algn="ctr"/>
            <a:r>
              <a:rPr lang="en-GB" sz="1400" dirty="0"/>
              <a:t>(Polly)</a:t>
            </a:r>
          </a:p>
        </p:txBody>
      </p:sp>
      <p:sp>
        <p:nvSpPr>
          <p:cNvPr id="26" name="TextBox 25"/>
          <p:cNvSpPr txBox="1"/>
          <p:nvPr/>
        </p:nvSpPr>
        <p:spPr>
          <a:xfrm>
            <a:off x="1345427" y="5076799"/>
            <a:ext cx="1367945" cy="738664"/>
          </a:xfrm>
          <a:prstGeom prst="rect">
            <a:avLst/>
          </a:prstGeom>
          <a:noFill/>
        </p:spPr>
        <p:txBody>
          <a:bodyPr wrap="square" rtlCol="0">
            <a:spAutoFit/>
          </a:bodyPr>
          <a:lstStyle/>
          <a:p>
            <a:pPr algn="ctr"/>
            <a:r>
              <a:rPr lang="en-GB" sz="1400" dirty="0"/>
              <a:t>Mrs  Lee-Harrison</a:t>
            </a:r>
          </a:p>
          <a:p>
            <a:pPr algn="ctr"/>
            <a:r>
              <a:rPr lang="en-GB" sz="1400" dirty="0"/>
              <a:t>(Janet)</a:t>
            </a:r>
          </a:p>
        </p:txBody>
      </p:sp>
      <p:sp>
        <p:nvSpPr>
          <p:cNvPr id="28" name="TextBox 27"/>
          <p:cNvSpPr txBox="1"/>
          <p:nvPr/>
        </p:nvSpPr>
        <p:spPr>
          <a:xfrm>
            <a:off x="271859" y="6228649"/>
            <a:ext cx="1421598" cy="523220"/>
          </a:xfrm>
          <a:prstGeom prst="rect">
            <a:avLst/>
          </a:prstGeom>
          <a:noFill/>
        </p:spPr>
        <p:txBody>
          <a:bodyPr wrap="square" rtlCol="0">
            <a:spAutoFit/>
          </a:bodyPr>
          <a:lstStyle/>
          <a:p>
            <a:pPr algn="ctr"/>
            <a:r>
              <a:rPr lang="en-GB" sz="1400" dirty="0"/>
              <a:t>Miss Tewkesbury</a:t>
            </a:r>
          </a:p>
          <a:p>
            <a:pPr algn="ctr"/>
            <a:r>
              <a:rPr lang="en-GB" sz="1400" dirty="0"/>
              <a:t>(Amber)</a:t>
            </a:r>
          </a:p>
        </p:txBody>
      </p:sp>
      <p:pic>
        <p:nvPicPr>
          <p:cNvPr id="1032" name="Picture 8"/>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211512" y="4295842"/>
            <a:ext cx="1119187" cy="10048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33" name="Picture 9"/>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549158" y="4307996"/>
            <a:ext cx="1284663" cy="922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4" name="Picture 10"/>
          <p:cNvPicPr>
            <a:picLocks noChangeAspect="1" noChangeArrowheads="1"/>
          </p:cNvPicPr>
          <p:nvPr/>
        </p:nvPicPr>
        <p:blipFill rotWithShape="1">
          <a:blip r:embed="rId9">
            <a:extLst>
              <a:ext uri="{28A0092B-C50C-407E-A947-70E740481C1C}">
                <a14:useLocalDpi xmlns:a14="http://schemas.microsoft.com/office/drawing/2010/main" val="0"/>
              </a:ext>
            </a:extLst>
          </a:blip>
          <a:srcRect t="6232" b="10929"/>
          <a:stretch/>
        </p:blipFill>
        <p:spPr bwMode="auto">
          <a:xfrm>
            <a:off x="5911474" y="4307996"/>
            <a:ext cx="1070351" cy="1004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5" name="Picture 11"/>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5305425" y="5230246"/>
            <a:ext cx="1846074" cy="11991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36" name="Picture 1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43525" y="7734300"/>
            <a:ext cx="1981200" cy="6751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Oval 2">
            <a:extLst>
              <a:ext uri="{FF2B5EF4-FFF2-40B4-BE49-F238E27FC236}">
                <a16:creationId xmlns:a16="http://schemas.microsoft.com/office/drawing/2014/main" id="{AD132827-E292-ECC6-8138-9F9F707DA041}"/>
              </a:ext>
            </a:extLst>
          </p:cNvPr>
          <p:cNvSpPr/>
          <p:nvPr/>
        </p:nvSpPr>
        <p:spPr>
          <a:xfrm>
            <a:off x="475173" y="7387102"/>
            <a:ext cx="1014970" cy="948662"/>
          </a:xfrm>
          <a:prstGeom prst="ellipse">
            <a:avLst/>
          </a:prstGeom>
          <a:blipFill>
            <a:blip r:embed="rId12">
              <a:extLst>
                <a:ext uri="{BEBA8EAE-BF5A-486C-A8C5-ECC9F3942E4B}">
                  <a14:imgProps xmlns:a14="http://schemas.microsoft.com/office/drawing/2010/main">
                    <a14:imgLayer r:embed="rId13">
                      <a14:imgEffect>
                        <a14:backgroundRemoval t="9804" b="96078" l="0" r="97810">
                          <a14:foregroundMark x1="41606" y1="46078" x2="41606" y2="46078"/>
                          <a14:foregroundMark x1="40876" y1="26471" x2="40876" y2="26471"/>
                          <a14:foregroundMark x1="42336" y1="14706" x2="42336" y2="14706"/>
                          <a14:foregroundMark x1="56934" y1="14706" x2="56934" y2="14706"/>
                          <a14:foregroundMark x1="66423" y1="18627" x2="66423" y2="18627"/>
                          <a14:foregroundMark x1="72993" y1="19608" x2="72993" y2="19608"/>
                          <a14:foregroundMark x1="73723" y1="30392" x2="73723" y2="30392"/>
                          <a14:foregroundMark x1="75912" y1="34314" x2="75912" y2="34314"/>
                          <a14:foregroundMark x1="75912" y1="25490" x2="75912" y2="25490"/>
                          <a14:foregroundMark x1="76642" y1="31373" x2="76642" y2="31373"/>
                          <a14:foregroundMark x1="78102" y1="41176" x2="78102" y2="41176"/>
                          <a14:foregroundMark x1="78102" y1="29412" x2="78102" y2="29412"/>
                          <a14:foregroundMark x1="78832" y1="49020" x2="78832" y2="49020"/>
                          <a14:foregroundMark x1="79562" y1="49020" x2="79562" y2="49020"/>
                          <a14:foregroundMark x1="75182" y1="64706" x2="75182" y2="64706"/>
                          <a14:foregroundMark x1="76642" y1="60784" x2="99270" y2="85294"/>
                          <a14:foregroundMark x1="78832" y1="75490" x2="78832" y2="75490"/>
                          <a14:foregroundMark x1="22709" y1="69608" x2="0" y2="89216"/>
                          <a14:foregroundMark x1="27251" y1="65686" x2="22709" y2="69608"/>
                          <a14:foregroundMark x1="28386" y1="64706" x2="27251" y2="65686"/>
                          <a14:foregroundMark x1="30657" y1="62745" x2="28386" y2="64706"/>
                          <a14:foregroundMark x1="28467" y1="85294" x2="75912" y2="96078"/>
                          <a14:foregroundMark x1="75912" y1="96078" x2="87591" y2="81373"/>
                          <a14:foregroundMark x1="28467" y1="23529" x2="28467" y2="23529"/>
                          <a14:foregroundMark x1="29927" y1="20588" x2="29927" y2="20588"/>
                          <a14:foregroundMark x1="24818" y1="29412" x2="24818" y2="29412"/>
                          <a14:foregroundMark x1="25547" y1="36275" x2="25547" y2="36275"/>
                          <a14:foregroundMark x1="25547" y1="46078" x2="25547" y2="46078"/>
                          <a14:foregroundMark x1="25547" y1="57843" x2="25547" y2="57843"/>
                          <a14:backgroundMark x1="6569" y1="43137" x2="6569" y2="43137"/>
                          <a14:backgroundMark x1="10949" y1="45098" x2="10949" y2="45098"/>
                          <a14:backgroundMark x1="12409" y1="60784" x2="12409" y2="60784"/>
                          <a14:backgroundMark x1="16788" y1="69608" x2="16788" y2="69608"/>
                          <a14:backgroundMark x1="2920" y1="70588" x2="2920" y2="70588"/>
                          <a14:backgroundMark x1="13869" y1="60784" x2="13869" y2="60784"/>
                          <a14:backgroundMark x1="18978" y1="64706" x2="18978" y2="64706"/>
                          <a14:backgroundMark x1="22628" y1="54902" x2="22628" y2="54902"/>
                          <a14:backgroundMark x1="21898" y1="31373" x2="21898" y2="31373"/>
                          <a14:backgroundMark x1="15328" y1="65686" x2="15328" y2="65686"/>
                          <a14:backgroundMark x1="16058" y1="65686" x2="16058" y2="65686"/>
                          <a14:backgroundMark x1="16058" y1="65686" x2="17518" y2="65686"/>
                        </a14:backgroundRemoval>
                      </a14:imgEffect>
                    </a14:imgLayer>
                  </a14:imgProps>
                </a:ext>
              </a:extLst>
            </a:blip>
            <a:stretch>
              <a:fillRect/>
            </a:stretch>
          </a:blipFill>
          <a:ln w="15875"/>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04B6BCE5-BA76-D5E8-E70A-7EC8F507CA63}"/>
              </a:ext>
            </a:extLst>
          </p:cNvPr>
          <p:cNvSpPr txBox="1"/>
          <p:nvPr/>
        </p:nvSpPr>
        <p:spPr>
          <a:xfrm>
            <a:off x="1547610" y="7642400"/>
            <a:ext cx="1079435" cy="523220"/>
          </a:xfrm>
          <a:prstGeom prst="rect">
            <a:avLst/>
          </a:prstGeom>
          <a:noFill/>
        </p:spPr>
        <p:txBody>
          <a:bodyPr wrap="square" rtlCol="0">
            <a:spAutoFit/>
          </a:bodyPr>
          <a:lstStyle/>
          <a:p>
            <a:pPr algn="ctr"/>
            <a:r>
              <a:rPr lang="en-GB" sz="1400" dirty="0"/>
              <a:t>Mrs Fox</a:t>
            </a:r>
          </a:p>
          <a:p>
            <a:pPr algn="ctr"/>
            <a:r>
              <a:rPr lang="en-GB" sz="1400" dirty="0"/>
              <a:t>(Kerry)</a:t>
            </a:r>
          </a:p>
        </p:txBody>
      </p:sp>
    </p:spTree>
    <p:extLst>
      <p:ext uri="{BB962C8B-B14F-4D97-AF65-F5344CB8AC3E}">
        <p14:creationId xmlns:p14="http://schemas.microsoft.com/office/powerpoint/2010/main" val="235338513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5" name="TextBox 4"/>
          <p:cNvSpPr txBox="1"/>
          <p:nvPr/>
        </p:nvSpPr>
        <p:spPr>
          <a:xfrm>
            <a:off x="2965727" y="2112828"/>
            <a:ext cx="4450619" cy="5032147"/>
          </a:xfrm>
          <a:prstGeom prst="rect">
            <a:avLst/>
          </a:prstGeom>
          <a:noFill/>
        </p:spPr>
        <p:txBody>
          <a:bodyPr wrap="square" rtlCol="0">
            <a:spAutoFit/>
          </a:bodyPr>
          <a:lstStyle/>
          <a:p>
            <a:pPr algn="ctr"/>
            <a:r>
              <a:rPr lang="en-GB" sz="1600" b="1" u="sng" dirty="0"/>
              <a:t>Tapestry</a:t>
            </a:r>
            <a:endParaRPr lang="en-GB" sz="1600" dirty="0"/>
          </a:p>
          <a:p>
            <a:pPr algn="ctr"/>
            <a:r>
              <a:rPr lang="en-GB" sz="1400" dirty="0"/>
              <a:t>We are all very excited to share your children’s learning with you and Tapestry is a fantastic way to do this. This week you should have (if you haven't already) received an email asking you to activate your account.  Once this is set up you can begin to add observations. These can be anything from a family picnic, to drawing, to playing in the garden. You will also be able to see any observations that we put up for your child and you can add comments or simply press the like button. Through tapestry we add observations and for those wow moments we will add next steps. We will flag areas of learning seen and also celebrate their successes with you.</a:t>
            </a:r>
          </a:p>
          <a:p>
            <a:r>
              <a:rPr lang="en-GB" sz="1400" dirty="0"/>
              <a:t> Once you have set up the log in...</a:t>
            </a:r>
          </a:p>
          <a:p>
            <a:r>
              <a:rPr lang="en-GB" sz="1400" dirty="0"/>
              <a:t>1. On the right hand side near the top click the +observation button.</a:t>
            </a:r>
          </a:p>
          <a:p>
            <a:r>
              <a:rPr lang="en-GB" sz="1400" dirty="0"/>
              <a:t>2. Under select child, you must select your child (no other children are available but you still have to select). </a:t>
            </a:r>
          </a:p>
          <a:p>
            <a:r>
              <a:rPr lang="en-GB" sz="1400" dirty="0"/>
              <a:t>3. Give the observation a title and then add your notes.</a:t>
            </a:r>
          </a:p>
          <a:p>
            <a:r>
              <a:rPr lang="en-GB" sz="1400" dirty="0"/>
              <a:t>4. Add photo or video, click add files then click start upload. </a:t>
            </a:r>
          </a:p>
          <a:p>
            <a:r>
              <a:rPr lang="en-GB" sz="1400" dirty="0"/>
              <a:t>5. When you have finished click Save, then you can log out. </a:t>
            </a:r>
          </a:p>
          <a:p>
            <a:r>
              <a:rPr lang="en-GB" sz="1100" dirty="0"/>
              <a:t> </a:t>
            </a:r>
          </a:p>
        </p:txBody>
      </p:sp>
      <p:sp>
        <p:nvSpPr>
          <p:cNvPr id="2" name="TextBox 1"/>
          <p:cNvSpPr txBox="1"/>
          <p:nvPr/>
        </p:nvSpPr>
        <p:spPr>
          <a:xfrm>
            <a:off x="4406603" y="438332"/>
            <a:ext cx="3009743" cy="1323439"/>
          </a:xfrm>
          <a:prstGeom prst="rect">
            <a:avLst/>
          </a:prstGeom>
          <a:noFill/>
        </p:spPr>
        <p:txBody>
          <a:bodyPr wrap="square" rtlCol="0">
            <a:spAutoFit/>
          </a:bodyPr>
          <a:lstStyle/>
          <a:p>
            <a:pPr algn="ctr"/>
            <a:r>
              <a:rPr lang="en-US" sz="2000" b="1" u="sng" dirty="0" err="1">
                <a:latin typeface="SassoonPrimaryInfant" pitchFamily="2" charset="0"/>
              </a:rPr>
              <a:t>Bapchild</a:t>
            </a:r>
            <a:r>
              <a:rPr lang="en-US" sz="2000" b="1" u="sng" dirty="0">
                <a:latin typeface="SassoonPrimaryInfant" pitchFamily="2" charset="0"/>
              </a:rPr>
              <a:t> and </a:t>
            </a:r>
            <a:r>
              <a:rPr lang="en-US" sz="2000" b="1" u="sng" dirty="0" err="1">
                <a:latin typeface="SassoonPrimaryInfant" pitchFamily="2" charset="0"/>
              </a:rPr>
              <a:t>Tonge</a:t>
            </a:r>
            <a:r>
              <a:rPr lang="en-US" sz="2000" b="1" u="sng" dirty="0">
                <a:latin typeface="SassoonPrimaryInfant" pitchFamily="2" charset="0"/>
              </a:rPr>
              <a:t> Nursery</a:t>
            </a:r>
          </a:p>
          <a:p>
            <a:pPr algn="ctr"/>
            <a:r>
              <a:rPr lang="en-US" sz="2000" b="1" u="sng" dirty="0">
                <a:latin typeface="SassoonPrimaryInfant" pitchFamily="2" charset="0"/>
              </a:rPr>
              <a:t>Newsletter</a:t>
            </a:r>
          </a:p>
          <a:p>
            <a:pPr algn="ctr"/>
            <a:r>
              <a:rPr lang="en-US" sz="2000" b="1" u="sng" dirty="0">
                <a:latin typeface="SassoonPrimaryInfant" pitchFamily="2" charset="0"/>
              </a:rPr>
              <a:t>Term 1</a:t>
            </a:r>
          </a:p>
        </p:txBody>
      </p:sp>
      <p:sp>
        <p:nvSpPr>
          <p:cNvPr id="7" name="TextBox 6"/>
          <p:cNvSpPr txBox="1"/>
          <p:nvPr/>
        </p:nvSpPr>
        <p:spPr>
          <a:xfrm>
            <a:off x="63501" y="8773306"/>
            <a:ext cx="6699249" cy="1800493"/>
          </a:xfrm>
          <a:prstGeom prst="rect">
            <a:avLst/>
          </a:prstGeom>
          <a:noFill/>
        </p:spPr>
        <p:txBody>
          <a:bodyPr wrap="square" rtlCol="0">
            <a:spAutoFit/>
          </a:bodyPr>
          <a:lstStyle/>
          <a:p>
            <a:pPr algn="ctr"/>
            <a:r>
              <a:rPr lang="en-GB" b="1" u="sng" dirty="0"/>
              <a:t>Stay and Play  - Tuesday 7</a:t>
            </a:r>
            <a:r>
              <a:rPr lang="en-GB" b="1" u="sng" baseline="30000" dirty="0"/>
              <a:t>th</a:t>
            </a:r>
            <a:r>
              <a:rPr lang="en-GB" b="1" u="sng" dirty="0"/>
              <a:t> / Thursday 9</a:t>
            </a:r>
            <a:r>
              <a:rPr lang="en-GB" b="1" u="sng" baseline="30000" dirty="0"/>
              <a:t>th</a:t>
            </a:r>
            <a:r>
              <a:rPr lang="en-GB" b="1" u="sng" dirty="0"/>
              <a:t> October</a:t>
            </a:r>
          </a:p>
          <a:p>
            <a:pPr algn="ctr"/>
            <a:r>
              <a:rPr lang="en-GB" sz="1400" dirty="0"/>
              <a:t>We will be having a stay and play session on the Tuesday 7</a:t>
            </a:r>
            <a:r>
              <a:rPr lang="en-GB" sz="1400" baseline="30000" dirty="0"/>
              <a:t>th</a:t>
            </a:r>
            <a:r>
              <a:rPr lang="en-GB" sz="1400" dirty="0"/>
              <a:t> /Thursday 9</a:t>
            </a:r>
            <a:r>
              <a:rPr lang="en-GB" sz="1400" baseline="30000" dirty="0"/>
              <a:t>th</a:t>
            </a:r>
            <a:r>
              <a:rPr lang="en-GB" sz="1400" dirty="0"/>
              <a:t> October </a:t>
            </a:r>
          </a:p>
          <a:p>
            <a:pPr algn="ctr"/>
            <a:r>
              <a:rPr lang="en-GB" sz="1400" dirty="0"/>
              <a:t>for you to come and join in some activities with your child.  </a:t>
            </a:r>
          </a:p>
          <a:p>
            <a:pPr algn="ctr"/>
            <a:r>
              <a:rPr lang="en-GB" sz="1400" dirty="0"/>
              <a:t>Details and times to follow.</a:t>
            </a:r>
          </a:p>
          <a:p>
            <a:pPr algn="ctr"/>
            <a:r>
              <a:rPr lang="en-GB" sz="1500" dirty="0"/>
              <a:t>.</a:t>
            </a:r>
          </a:p>
          <a:p>
            <a:pPr algn="ctr"/>
            <a:r>
              <a:rPr lang="en-GB" sz="1200" dirty="0"/>
              <a:t> </a:t>
            </a:r>
          </a:p>
          <a:p>
            <a:pPr algn="ctr"/>
            <a:endParaRPr lang="en-US" sz="1200" dirty="0">
              <a:latin typeface="SassoonPrimaryInfant" pitchFamily="2" charset="0"/>
            </a:endParaRPr>
          </a:p>
          <a:p>
            <a:endParaRPr lang="en-GB" sz="1200" dirty="0"/>
          </a:p>
        </p:txBody>
      </p:sp>
      <p:cxnSp>
        <p:nvCxnSpPr>
          <p:cNvPr id="12" name="Straight Connector 11"/>
          <p:cNvCxnSpPr/>
          <p:nvPr/>
        </p:nvCxnSpPr>
        <p:spPr>
          <a:xfrm>
            <a:off x="2336177" y="3654711"/>
            <a:ext cx="523" cy="518181"/>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9" name="AutoShape 2" descr="Image result for images of stars"/>
          <p:cNvSpPr>
            <a:spLocks noChangeAspect="1" noChangeArrowheads="1"/>
          </p:cNvSpPr>
          <p:nvPr/>
        </p:nvSpPr>
        <p:spPr bwMode="auto">
          <a:xfrm>
            <a:off x="63500" y="-669924"/>
            <a:ext cx="1447800" cy="1400175"/>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13" name="AutoShape 2" descr="See the source image"/>
          <p:cNvSpPr>
            <a:spLocks noChangeAspect="1" noChangeArrowheads="1"/>
          </p:cNvSpPr>
          <p:nvPr/>
        </p:nvSpPr>
        <p:spPr bwMode="auto">
          <a:xfrm>
            <a:off x="63500" y="-136525"/>
            <a:ext cx="7353300" cy="73533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6" name="Rectangle 5"/>
          <p:cNvSpPr/>
          <p:nvPr/>
        </p:nvSpPr>
        <p:spPr>
          <a:xfrm>
            <a:off x="350181" y="7376746"/>
            <a:ext cx="2438400" cy="1169551"/>
          </a:xfrm>
          <a:prstGeom prst="rect">
            <a:avLst/>
          </a:prstGeom>
        </p:spPr>
        <p:txBody>
          <a:bodyPr wrap="square">
            <a:spAutoFit/>
          </a:bodyPr>
          <a:lstStyle/>
          <a:p>
            <a:pPr algn="ctr"/>
            <a:r>
              <a:rPr lang="en-GB" sz="1400" b="1" u="sng" dirty="0"/>
              <a:t>Shoes</a:t>
            </a:r>
          </a:p>
          <a:p>
            <a:pPr algn="ctr"/>
            <a:r>
              <a:rPr lang="en-GB" sz="1400" dirty="0"/>
              <a:t>Please could make sure that your children’s shoes are suitable for them to change themselves and for climbing in.</a:t>
            </a:r>
          </a:p>
        </p:txBody>
      </p:sp>
      <p:sp>
        <p:nvSpPr>
          <p:cNvPr id="10" name="Rectangle 9"/>
          <p:cNvSpPr/>
          <p:nvPr/>
        </p:nvSpPr>
        <p:spPr>
          <a:xfrm>
            <a:off x="371475" y="2112828"/>
            <a:ext cx="2257425" cy="1384995"/>
          </a:xfrm>
          <a:prstGeom prst="rect">
            <a:avLst/>
          </a:prstGeom>
        </p:spPr>
        <p:txBody>
          <a:bodyPr wrap="square">
            <a:spAutoFit/>
          </a:bodyPr>
          <a:lstStyle/>
          <a:p>
            <a:pPr algn="ctr"/>
            <a:r>
              <a:rPr lang="en-GB" sz="1400" b="1" u="sng" dirty="0"/>
              <a:t>COATS</a:t>
            </a:r>
          </a:p>
          <a:p>
            <a:pPr algn="ctr"/>
            <a:r>
              <a:rPr lang="en-GB" sz="1400" dirty="0"/>
              <a:t>As the weather will soon be turning colder please ensure your child has appropriate Autumn wear, as we will be outside in all weathers. </a:t>
            </a:r>
          </a:p>
        </p:txBody>
      </p:sp>
      <p:pic>
        <p:nvPicPr>
          <p:cNvPr id="2050"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7948" r="5418" b="9002"/>
          <a:stretch/>
        </p:blipFill>
        <p:spPr bwMode="auto">
          <a:xfrm>
            <a:off x="685800" y="3406886"/>
            <a:ext cx="1657348" cy="10952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447674" y="4546953"/>
            <a:ext cx="2181225" cy="2092881"/>
          </a:xfrm>
          <a:prstGeom prst="rect">
            <a:avLst/>
          </a:prstGeom>
        </p:spPr>
        <p:txBody>
          <a:bodyPr wrap="square">
            <a:spAutoFit/>
          </a:bodyPr>
          <a:lstStyle/>
          <a:p>
            <a:r>
              <a:rPr lang="en-GB" b="1" u="sng" dirty="0"/>
              <a:t>Nursery stories</a:t>
            </a:r>
            <a:endParaRPr lang="en-GB" dirty="0"/>
          </a:p>
          <a:p>
            <a:r>
              <a:rPr lang="en-GB" sz="1400" dirty="0"/>
              <a:t>In the nursery we value reading stories with children.  The children will be bringing reading folder home and the children will be given a book to share with you at home.  We change books  </a:t>
            </a:r>
            <a:r>
              <a:rPr lang="en-GB" sz="1400" b="1" dirty="0"/>
              <a:t>once a week</a:t>
            </a:r>
            <a:endParaRPr lang="en-GB" sz="1400" dirty="0"/>
          </a:p>
        </p:txBody>
      </p:sp>
      <p:pic>
        <p:nvPicPr>
          <p:cNvPr id="1026"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6774" y="6568939"/>
            <a:ext cx="1476374" cy="837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4221024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11524</TotalTime>
  <Words>778</Words>
  <Application>Microsoft Office PowerPoint</Application>
  <PresentationFormat>Custom</PresentationFormat>
  <Paragraphs>96</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vt:lpstr>
      <vt:lpstr>Calibri</vt:lpstr>
      <vt:lpstr>SassoonPrimaryInfant</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Ashley Magee</dc:creator>
  <cp:lastModifiedBy>LDadd</cp:lastModifiedBy>
  <cp:revision>92</cp:revision>
  <cp:lastPrinted>2018-09-13T11:00:22Z</cp:lastPrinted>
  <dcterms:created xsi:type="dcterms:W3CDTF">2016-05-19T19:32:37Z</dcterms:created>
  <dcterms:modified xsi:type="dcterms:W3CDTF">2025-09-09T09:43:52Z</dcterms:modified>
</cp:coreProperties>
</file>