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76" r:id="rId3"/>
    <p:sldId id="306" r:id="rId4"/>
    <p:sldId id="383" r:id="rId5"/>
    <p:sldId id="398" r:id="rId6"/>
    <p:sldId id="397" r:id="rId7"/>
    <p:sldId id="396" r:id="rId8"/>
    <p:sldId id="399" r:id="rId9"/>
    <p:sldId id="264" r:id="rId10"/>
    <p:sldId id="401" r:id="rId11"/>
    <p:sldId id="400" r:id="rId12"/>
    <p:sldId id="358" r:id="rId13"/>
    <p:sldId id="364" r:id="rId14"/>
    <p:sldId id="391" r:id="rId15"/>
    <p:sldId id="392" r:id="rId16"/>
    <p:sldId id="393" r:id="rId17"/>
    <p:sldId id="361" r:id="rId18"/>
    <p:sldId id="394" r:id="rId19"/>
    <p:sldId id="402" r:id="rId20"/>
    <p:sldId id="395" r:id="rId21"/>
    <p:sldId id="367" r:id="rId22"/>
    <p:sldId id="403" r:id="rId23"/>
    <p:sldId id="373" r:id="rId24"/>
    <p:sldId id="374" r:id="rId25"/>
    <p:sldId id="375" r:id="rId26"/>
    <p:sldId id="376" r:id="rId27"/>
    <p:sldId id="377" r:id="rId28"/>
    <p:sldId id="378" r:id="rId29"/>
    <p:sldId id="379" r:id="rId30"/>
    <p:sldId id="380" r:id="rId31"/>
    <p:sldId id="381" r:id="rId32"/>
  </p:sldIdLst>
  <p:sldSz cx="9144000" cy="6858000" type="screen4x3"/>
  <p:notesSz cx="7102475" cy="9037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14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4667" autoAdjust="0"/>
  </p:normalViewPr>
  <p:slideViewPr>
    <p:cSldViewPr>
      <p:cViewPr>
        <p:scale>
          <a:sx n="76" d="100"/>
          <a:sy n="76" d="100"/>
        </p:scale>
        <p:origin x="-1194" y="-42"/>
      </p:cViewPr>
      <p:guideLst>
        <p:guide orient="horz" pos="2160"/>
        <p:guide pos="2880"/>
      </p:guideLst>
    </p:cSldViewPr>
  </p:slideViewPr>
  <p:outlineViewPr>
    <p:cViewPr>
      <p:scale>
        <a:sx n="33" d="100"/>
        <a:sy n="33" d="100"/>
      </p:scale>
      <p:origin x="53" y="569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163" cy="4524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4022725" y="0"/>
            <a:ext cx="3078163" cy="452438"/>
          </a:xfrm>
          <a:prstGeom prst="rect">
            <a:avLst/>
          </a:prstGeom>
        </p:spPr>
        <p:txBody>
          <a:bodyPr vert="horz" lIns="91440" tIns="45720" rIns="91440" bIns="45720" rtlCol="0"/>
          <a:lstStyle>
            <a:lvl1pPr algn="r">
              <a:defRPr sz="1200"/>
            </a:lvl1pPr>
          </a:lstStyle>
          <a:p>
            <a:fld id="{6F189707-98D0-4F85-97FC-5F389D3A8612}" type="datetimeFigureOut">
              <a:rPr lang="en-GB" smtClean="0"/>
              <a:t>05/07/2020</a:t>
            </a:fld>
            <a:endParaRPr lang="en-GB"/>
          </a:p>
        </p:txBody>
      </p:sp>
      <p:sp>
        <p:nvSpPr>
          <p:cNvPr id="4" name="Slide Image Placeholder 3"/>
          <p:cNvSpPr>
            <a:spLocks noGrp="1" noRot="1" noChangeAspect="1"/>
          </p:cNvSpPr>
          <p:nvPr>
            <p:ph type="sldImg" idx="2"/>
          </p:nvPr>
        </p:nvSpPr>
        <p:spPr>
          <a:xfrm>
            <a:off x="1292225" y="677863"/>
            <a:ext cx="4518025" cy="338931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9613" y="4292600"/>
            <a:ext cx="5683250" cy="406717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583613"/>
            <a:ext cx="3078163" cy="4524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4022725" y="8583613"/>
            <a:ext cx="3078163" cy="452437"/>
          </a:xfrm>
          <a:prstGeom prst="rect">
            <a:avLst/>
          </a:prstGeom>
        </p:spPr>
        <p:txBody>
          <a:bodyPr vert="horz" lIns="91440" tIns="45720" rIns="91440" bIns="45720" rtlCol="0" anchor="b"/>
          <a:lstStyle>
            <a:lvl1pPr algn="r">
              <a:defRPr sz="1200"/>
            </a:lvl1pPr>
          </a:lstStyle>
          <a:p>
            <a:fld id="{22CF908F-0A82-4BE4-AA49-EC53310A96BA}" type="slidenum">
              <a:rPr lang="en-GB" smtClean="0"/>
              <a:t>‹#›</a:t>
            </a:fld>
            <a:endParaRPr lang="en-GB"/>
          </a:p>
        </p:txBody>
      </p:sp>
    </p:spTree>
    <p:extLst>
      <p:ext uri="{BB962C8B-B14F-4D97-AF65-F5344CB8AC3E}">
        <p14:creationId xmlns:p14="http://schemas.microsoft.com/office/powerpoint/2010/main" val="30422826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05/07/2020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05/07/2020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05/07/2020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05/07/2020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crickweb.co.uk/ks1literacy.html" TargetMode="External"/><Relationship Id="rId2" Type="http://schemas.openxmlformats.org/officeDocument/2006/relationships/hyperlink" Target="https://www.bbc.co.uk/bitesize/articles/zsv6wnb"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www.bbc.co.uk/teach/class-clips-video/maths-ks1-ks2-using-clocks-and-calendars/z6gnvk7"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littlebinsforlittlehands.com/winter-polar-bear-blubber-science-experiment/" TargetMode="Externa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hyperlink" Target="https://www.nhm.ac.uk/discover/how-do-polar-bears-stay-warm.html"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6 Week </a:t>
            </a:r>
            <a:r>
              <a:rPr lang="en-US" sz="6600" dirty="0"/>
              <a:t>6</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36" y="-18256"/>
            <a:ext cx="9515400" cy="1143000"/>
          </a:xfrm>
        </p:spPr>
        <p:txBody>
          <a:bodyPr>
            <a:normAutofit/>
          </a:bodyPr>
          <a:lstStyle/>
          <a:p>
            <a:r>
              <a:rPr lang="en-US" dirty="0" smtClean="0"/>
              <a:t>Hello Year 1!</a:t>
            </a:r>
            <a:endParaRPr lang="en-GB" dirty="0"/>
          </a:p>
        </p:txBody>
      </p:sp>
      <p:sp>
        <p:nvSpPr>
          <p:cNvPr id="3" name="Content Placeholder 2"/>
          <p:cNvSpPr>
            <a:spLocks noGrp="1"/>
          </p:cNvSpPr>
          <p:nvPr>
            <p:ph idx="1"/>
          </p:nvPr>
        </p:nvSpPr>
        <p:spPr>
          <a:xfrm>
            <a:off x="107504" y="908720"/>
            <a:ext cx="9036496" cy="2448272"/>
          </a:xfrm>
        </p:spPr>
        <p:txBody>
          <a:bodyPr>
            <a:noAutofit/>
          </a:bodyPr>
          <a:lstStyle/>
          <a:p>
            <a:pPr marL="0" indent="0">
              <a:buNone/>
            </a:pPr>
            <a:r>
              <a:rPr lang="en-US" sz="2100" dirty="0" smtClean="0"/>
              <a:t>Just two more weeks of Home Learning to go until the holidays and then hopefully, we’ll see you back at school in September! Hooray!</a:t>
            </a:r>
            <a:br>
              <a:rPr lang="en-US" sz="2100" dirty="0" smtClean="0"/>
            </a:br>
            <a:r>
              <a:rPr lang="en-US" sz="2100" dirty="0" smtClean="0"/>
              <a:t/>
            </a:r>
            <a:br>
              <a:rPr lang="en-US" sz="2100" dirty="0" smtClean="0"/>
            </a:br>
            <a:r>
              <a:rPr lang="en-US" sz="2100" dirty="0" smtClean="0"/>
              <a:t>Your English this week is completing the work on your Tree-themed Information Text. </a:t>
            </a:r>
            <a:r>
              <a:rPr lang="en-US" sz="2100" dirty="0" err="1" smtClean="0"/>
              <a:t>Maths</a:t>
            </a:r>
            <a:r>
              <a:rPr lang="en-US" sz="2100" dirty="0" smtClean="0"/>
              <a:t> is about measuring Time. There is also a Science experiment that you can try to find out how Polar Bears keep warm. </a:t>
            </a:r>
            <a:br>
              <a:rPr lang="en-US" sz="2100" dirty="0" smtClean="0"/>
            </a:br>
            <a:r>
              <a:rPr lang="en-US" sz="2100" dirty="0" smtClean="0"/>
              <a:t/>
            </a:r>
            <a:br>
              <a:rPr lang="en-US" sz="2100" dirty="0" smtClean="0"/>
            </a:br>
            <a:r>
              <a:rPr lang="en-US" sz="2100" dirty="0" smtClean="0"/>
              <a:t>Do you like these Hot Dogs and Cool Cats that the children who have been at school have made? If you would like to make one too there is a booklet attached to show you how.</a:t>
            </a:r>
          </a:p>
          <a:p>
            <a:pPr marL="0" indent="0">
              <a:buNone/>
            </a:pPr>
            <a:endParaRPr lang="en-US" sz="2200" dirty="0"/>
          </a:p>
          <a:p>
            <a:pPr marL="0" indent="0">
              <a:buNone/>
            </a:pPr>
            <a:endParaRPr lang="en-US" sz="2200" dirty="0" smtClean="0"/>
          </a:p>
          <a:p>
            <a:pPr marL="0" indent="0">
              <a:buNone/>
            </a:pPr>
            <a:endParaRPr lang="en-US" sz="2200" dirty="0"/>
          </a:p>
          <a:p>
            <a:pPr marL="0" indent="0">
              <a:buNone/>
            </a:pPr>
            <a:endParaRPr lang="en-US" sz="2200" dirty="0" smtClean="0"/>
          </a:p>
        </p:txBody>
      </p:sp>
      <p:sp>
        <p:nvSpPr>
          <p:cNvPr id="5" name="TextBox 4"/>
          <p:cNvSpPr txBox="1"/>
          <p:nvPr/>
        </p:nvSpPr>
        <p:spPr>
          <a:xfrm>
            <a:off x="6948264" y="5511926"/>
            <a:ext cx="2320404" cy="1200329"/>
          </a:xfrm>
          <a:prstGeom prst="rect">
            <a:avLst/>
          </a:prstGeom>
          <a:noFill/>
        </p:spPr>
        <p:txBody>
          <a:bodyPr wrap="square" rtlCol="0">
            <a:spAutoFit/>
          </a:bodyPr>
          <a:lstStyle/>
          <a:p>
            <a:pPr algn="ctr"/>
            <a:r>
              <a:rPr lang="en-US" sz="2400" dirty="0" smtClean="0"/>
              <a:t>Love </a:t>
            </a:r>
            <a:r>
              <a:rPr lang="en-US" sz="2400" dirty="0"/>
              <a:t>from </a:t>
            </a:r>
            <a:r>
              <a:rPr lang="en-US" sz="2400" dirty="0" smtClean="0"/>
              <a:t/>
            </a:r>
            <a:br>
              <a:rPr lang="en-US" sz="2400" dirty="0" smtClean="0"/>
            </a:br>
            <a:r>
              <a:rPr lang="en-US" sz="2400" dirty="0" err="1" smtClean="0"/>
              <a:t>Mrs</a:t>
            </a:r>
            <a:r>
              <a:rPr lang="en-US" sz="2400" dirty="0" smtClean="0"/>
              <a:t> </a:t>
            </a:r>
            <a:r>
              <a:rPr lang="en-US" sz="2400" dirty="0"/>
              <a:t>Child</a:t>
            </a:r>
          </a:p>
          <a:p>
            <a:pPr algn="ctr"/>
            <a:r>
              <a:rPr lang="en-US" sz="2400" dirty="0"/>
              <a:t>xxx</a:t>
            </a: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76304"/>
          <a:stretch/>
        </p:blipFill>
        <p:spPr bwMode="auto">
          <a:xfrm>
            <a:off x="35496" y="4297733"/>
            <a:ext cx="1070928" cy="2481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77467"/>
          <a:stretch/>
        </p:blipFill>
        <p:spPr bwMode="auto">
          <a:xfrm>
            <a:off x="5796136" y="4273693"/>
            <a:ext cx="1010356" cy="24250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8518" r="39176"/>
          <a:stretch/>
        </p:blipFill>
        <p:spPr bwMode="auto">
          <a:xfrm>
            <a:off x="4644007" y="4273694"/>
            <a:ext cx="1021399" cy="24764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7467"/>
          <a:stretch/>
        </p:blipFill>
        <p:spPr bwMode="auto">
          <a:xfrm>
            <a:off x="3544539" y="4273694"/>
            <a:ext cx="1033849" cy="2481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0152" r="37187"/>
          <a:stretch/>
        </p:blipFill>
        <p:spPr bwMode="auto">
          <a:xfrm>
            <a:off x="1259632" y="4273694"/>
            <a:ext cx="1024128" cy="2481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8257"/>
          <a:stretch/>
        </p:blipFill>
        <p:spPr bwMode="auto">
          <a:xfrm>
            <a:off x="2411760" y="4273693"/>
            <a:ext cx="982640" cy="2481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264" y="4273677"/>
            <a:ext cx="979992" cy="12693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8231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a:t>
            </a:r>
            <a:r>
              <a:rPr lang="en-GB" u="sng" dirty="0"/>
              <a:t>1</a:t>
            </a:r>
          </a:p>
        </p:txBody>
      </p:sp>
      <p:sp>
        <p:nvSpPr>
          <p:cNvPr id="5" name="TextBox 4"/>
          <p:cNvSpPr txBox="1"/>
          <p:nvPr/>
        </p:nvSpPr>
        <p:spPr>
          <a:xfrm>
            <a:off x="107504" y="908720"/>
            <a:ext cx="8721848" cy="461665"/>
          </a:xfrm>
          <a:prstGeom prst="rect">
            <a:avLst/>
          </a:prstGeom>
          <a:noFill/>
        </p:spPr>
        <p:txBody>
          <a:bodyPr wrap="square" rtlCol="0">
            <a:spAutoFit/>
          </a:bodyPr>
          <a:lstStyle/>
          <a:p>
            <a:r>
              <a:rPr lang="en-GB" sz="2400" dirty="0" smtClean="0"/>
              <a:t>Last week you identified the features of this information page. </a:t>
            </a:r>
            <a:endParaRPr lang="en-GB"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1" y="1484784"/>
            <a:ext cx="3854589" cy="5117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491275"/>
            <a:ext cx="3825304" cy="51598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ight Arrow 5"/>
          <p:cNvSpPr/>
          <p:nvPr/>
        </p:nvSpPr>
        <p:spPr>
          <a:xfrm>
            <a:off x="4139952" y="2996952"/>
            <a:ext cx="792088"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443923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36712"/>
            <a:ext cx="4424450" cy="4031873"/>
          </a:xfrm>
          <a:prstGeom prst="rect">
            <a:avLst/>
          </a:prstGeom>
        </p:spPr>
        <p:txBody>
          <a:bodyPr wrap="square">
            <a:spAutoFit/>
          </a:bodyPr>
          <a:lstStyle/>
          <a:p>
            <a:pPr lvl="0" algn="ctr"/>
            <a:r>
              <a:rPr lang="en-GB" sz="1600" dirty="0" smtClean="0">
                <a:latin typeface="Comic Sans MS" panose="030F0702030302020204" pitchFamily="66" charset="0"/>
              </a:rPr>
              <a:t>Hopefully you also completed your own version of this table with information about a tree of your choice. (If you didn’t manage to collect your own information you can use this one). </a:t>
            </a:r>
          </a:p>
          <a:p>
            <a:pPr lvl="0" algn="ctr"/>
            <a:endParaRPr lang="en-GB" sz="1600" dirty="0">
              <a:latin typeface="Comic Sans MS" panose="030F0702030302020204" pitchFamily="66" charset="0"/>
            </a:endParaRPr>
          </a:p>
          <a:p>
            <a:pPr lvl="0" algn="ctr"/>
            <a:r>
              <a:rPr lang="en-GB" sz="1600" dirty="0" smtClean="0">
                <a:latin typeface="Comic Sans MS" panose="030F0702030302020204" pitchFamily="66" charset="0"/>
              </a:rPr>
              <a:t>Your job today is to present this information as a fact page in the same style as we have been looking at (like the Sweet Chestnut Tree page). Either draw out your own page or use one of the templates on the following slides. </a:t>
            </a:r>
          </a:p>
          <a:p>
            <a:pPr lvl="0" algn="ctr"/>
            <a:endParaRPr lang="en-GB" sz="1600" dirty="0">
              <a:latin typeface="Comic Sans MS" panose="030F0702030302020204" pitchFamily="66" charset="0"/>
            </a:endParaRPr>
          </a:p>
          <a:p>
            <a:pPr lvl="0" algn="ctr"/>
            <a:endParaRPr lang="en-GB" sz="1600" dirty="0" smtClean="0">
              <a:latin typeface="Comic Sans MS" panose="030F0702030302020204" pitchFamily="66" charset="0"/>
            </a:endParaRPr>
          </a:p>
          <a:p>
            <a:pPr lvl="0" algn="ctr"/>
            <a:endParaRPr lang="en-GB" sz="1600" dirty="0">
              <a:latin typeface="Comic Sans MS" panose="030F0702030302020204" pitchFamily="66" charset="0"/>
            </a:endParaRPr>
          </a:p>
          <a:p>
            <a:pPr lvl="0" algn="ctr"/>
            <a:endParaRPr lang="en-GB" sz="1600" dirty="0" smtClean="0">
              <a:latin typeface="Comic Sans MS" panose="030F0702030302020204" pitchFamily="66" charset="0"/>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4483" y="3868518"/>
            <a:ext cx="2075483" cy="27995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23984"/>
            <a:ext cx="4644008" cy="6827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831296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rot="16200000">
            <a:off x="1212464" y="-1212465"/>
            <a:ext cx="6719071"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4931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rot="16200000">
            <a:off x="1247186" y="-1130554"/>
            <a:ext cx="6655896" cy="91502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874416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a:t>
            </a:r>
            <a:r>
              <a:rPr lang="en-GB" u="sng" dirty="0"/>
              <a:t>2</a:t>
            </a:r>
          </a:p>
        </p:txBody>
      </p:sp>
      <p:sp>
        <p:nvSpPr>
          <p:cNvPr id="5" name="TextBox 4"/>
          <p:cNvSpPr txBox="1"/>
          <p:nvPr/>
        </p:nvSpPr>
        <p:spPr>
          <a:xfrm>
            <a:off x="0" y="836712"/>
            <a:ext cx="4284476" cy="6370975"/>
          </a:xfrm>
          <a:prstGeom prst="rect">
            <a:avLst/>
          </a:prstGeom>
          <a:noFill/>
        </p:spPr>
        <p:txBody>
          <a:bodyPr wrap="square" rtlCol="0">
            <a:spAutoFit/>
          </a:bodyPr>
          <a:lstStyle/>
          <a:p>
            <a:pPr algn="ctr"/>
            <a:r>
              <a:rPr lang="en-GB" sz="2400" dirty="0" smtClean="0"/>
              <a:t>Imagine we are going to make a class book of everyone’s tree fact pages. Can you put them in Alphabetical </a:t>
            </a:r>
            <a:r>
              <a:rPr lang="en-GB" sz="2400" dirty="0"/>
              <a:t>O</a:t>
            </a:r>
            <a:r>
              <a:rPr lang="en-GB" sz="2400" dirty="0" smtClean="0"/>
              <a:t>rder and create a </a:t>
            </a:r>
            <a:r>
              <a:rPr lang="en-GB" sz="2400" b="1" dirty="0" smtClean="0"/>
              <a:t>Contents Page </a:t>
            </a:r>
            <a:r>
              <a:rPr lang="en-GB" sz="2400" dirty="0" smtClean="0"/>
              <a:t>for the book?</a:t>
            </a:r>
          </a:p>
          <a:p>
            <a:pPr algn="ctr"/>
            <a:endParaRPr lang="en-GB" sz="2400" dirty="0"/>
          </a:p>
          <a:p>
            <a:pPr algn="ctr"/>
            <a:r>
              <a:rPr lang="en-GB" sz="2400" dirty="0" smtClean="0"/>
              <a:t>For a recap on</a:t>
            </a:r>
            <a:br>
              <a:rPr lang="en-GB" sz="2400" dirty="0" smtClean="0"/>
            </a:br>
            <a:r>
              <a:rPr lang="en-GB" sz="2400" dirty="0" smtClean="0"/>
              <a:t>Alphabetical Order, see the lesson on BBC Bitesize at </a:t>
            </a:r>
            <a:r>
              <a:rPr lang="en-GB" sz="2400" dirty="0">
                <a:hlinkClick r:id="rId2"/>
              </a:rPr>
              <a:t>https://www.bbc.co.uk/bitesize/articles/zsv6wnb</a:t>
            </a:r>
            <a:endParaRPr lang="en-GB" sz="2400" dirty="0" smtClean="0"/>
          </a:p>
          <a:p>
            <a:pPr algn="ctr"/>
            <a:r>
              <a:rPr lang="en-GB" sz="2400" dirty="0" smtClean="0"/>
              <a:t>and for more practise, play the </a:t>
            </a:r>
            <a:r>
              <a:rPr lang="en-GB" sz="2400" dirty="0"/>
              <a:t>games at </a:t>
            </a:r>
            <a:r>
              <a:rPr lang="en-GB" sz="2400" dirty="0">
                <a:hlinkClick r:id="rId3"/>
              </a:rPr>
              <a:t>http://</a:t>
            </a:r>
            <a:r>
              <a:rPr lang="en-GB" sz="2400" dirty="0" smtClean="0">
                <a:hlinkClick r:id="rId3"/>
              </a:rPr>
              <a:t>www.crickweb.co.uk</a:t>
            </a:r>
            <a:br>
              <a:rPr lang="en-GB" sz="2400" dirty="0" smtClean="0">
                <a:hlinkClick r:id="rId3"/>
              </a:rPr>
            </a:br>
            <a:r>
              <a:rPr lang="en-GB" sz="2400" dirty="0" smtClean="0">
                <a:hlinkClick r:id="rId3"/>
              </a:rPr>
              <a:t>/ks1literacy.html</a:t>
            </a:r>
            <a:r>
              <a:rPr lang="en-GB" sz="2400" dirty="0" smtClean="0"/>
              <a:t> </a:t>
            </a:r>
          </a:p>
          <a:p>
            <a:pPr algn="ctr"/>
            <a:endParaRPr lang="en-GB" sz="2400" dirty="0"/>
          </a:p>
          <a:p>
            <a:pPr algn="ctr"/>
            <a:endParaRPr lang="en-GB" sz="2400" dirty="0"/>
          </a:p>
        </p:txBody>
      </p:sp>
      <p:sp>
        <p:nvSpPr>
          <p:cNvPr id="3" name="TextBox 2"/>
          <p:cNvSpPr txBox="1"/>
          <p:nvPr/>
        </p:nvSpPr>
        <p:spPr>
          <a:xfrm>
            <a:off x="5004048" y="908720"/>
            <a:ext cx="3960440" cy="569386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800" dirty="0" smtClean="0">
                <a:latin typeface="Comic Sans MS" panose="030F0702030302020204" pitchFamily="66" charset="0"/>
              </a:rPr>
              <a:t>Elder</a:t>
            </a:r>
          </a:p>
          <a:p>
            <a:pPr algn="ctr"/>
            <a:r>
              <a:rPr lang="en-GB" sz="2800" dirty="0" smtClean="0">
                <a:latin typeface="Comic Sans MS" panose="030F0702030302020204" pitchFamily="66" charset="0"/>
              </a:rPr>
              <a:t>Silver Birch</a:t>
            </a:r>
          </a:p>
          <a:p>
            <a:pPr algn="ctr"/>
            <a:r>
              <a:rPr lang="en-GB" sz="2800" dirty="0" smtClean="0">
                <a:latin typeface="Comic Sans MS" panose="030F0702030302020204" pitchFamily="66" charset="0"/>
              </a:rPr>
              <a:t>Rowan</a:t>
            </a:r>
          </a:p>
          <a:p>
            <a:pPr algn="ctr"/>
            <a:r>
              <a:rPr lang="en-GB" sz="2800" dirty="0" smtClean="0">
                <a:latin typeface="Comic Sans MS" panose="030F0702030302020204" pitchFamily="66" charset="0"/>
              </a:rPr>
              <a:t>Sycamore</a:t>
            </a:r>
          </a:p>
          <a:p>
            <a:pPr algn="ctr"/>
            <a:r>
              <a:rPr lang="en-GB" sz="2800" dirty="0" smtClean="0">
                <a:latin typeface="Comic Sans MS" panose="030F0702030302020204" pitchFamily="66" charset="0"/>
              </a:rPr>
              <a:t>Holly</a:t>
            </a:r>
          </a:p>
          <a:p>
            <a:pPr algn="ctr"/>
            <a:r>
              <a:rPr lang="en-GB" sz="2800" dirty="0" smtClean="0">
                <a:latin typeface="Comic Sans MS" panose="030F0702030302020204" pitchFamily="66" charset="0"/>
              </a:rPr>
              <a:t>Field Maple</a:t>
            </a:r>
          </a:p>
          <a:p>
            <a:pPr algn="ctr"/>
            <a:r>
              <a:rPr lang="en-GB" sz="2800" dirty="0" smtClean="0">
                <a:latin typeface="Comic Sans MS" panose="030F0702030302020204" pitchFamily="66" charset="0"/>
              </a:rPr>
              <a:t>Hornbeam</a:t>
            </a:r>
          </a:p>
          <a:p>
            <a:pPr algn="ctr"/>
            <a:r>
              <a:rPr lang="en-GB" sz="2800" dirty="0" smtClean="0">
                <a:latin typeface="Comic Sans MS" panose="030F0702030302020204" pitchFamily="66" charset="0"/>
              </a:rPr>
              <a:t>Beech</a:t>
            </a:r>
          </a:p>
          <a:p>
            <a:pPr algn="ctr"/>
            <a:r>
              <a:rPr lang="en-GB" sz="2800" dirty="0" smtClean="0">
                <a:latin typeface="Comic Sans MS" panose="030F0702030302020204" pitchFamily="66" charset="0"/>
              </a:rPr>
              <a:t>Cherry</a:t>
            </a:r>
          </a:p>
          <a:p>
            <a:pPr algn="ctr"/>
            <a:r>
              <a:rPr lang="en-GB" sz="2800" dirty="0" smtClean="0">
                <a:latin typeface="Comic Sans MS" panose="030F0702030302020204" pitchFamily="66" charset="0"/>
              </a:rPr>
              <a:t>Oak</a:t>
            </a:r>
          </a:p>
          <a:p>
            <a:pPr algn="ctr"/>
            <a:r>
              <a:rPr lang="en-GB" sz="2800" dirty="0" smtClean="0">
                <a:latin typeface="Comic Sans MS" panose="030F0702030302020204" pitchFamily="66" charset="0"/>
              </a:rPr>
              <a:t>Yew</a:t>
            </a:r>
          </a:p>
          <a:p>
            <a:pPr algn="ctr"/>
            <a:r>
              <a:rPr lang="en-GB" sz="2800" dirty="0" smtClean="0">
                <a:latin typeface="Comic Sans MS" panose="030F0702030302020204" pitchFamily="66" charset="0"/>
              </a:rPr>
              <a:t>Willow</a:t>
            </a:r>
          </a:p>
          <a:p>
            <a:pPr algn="ctr"/>
            <a:r>
              <a:rPr lang="en-GB" sz="2800" dirty="0" smtClean="0">
                <a:latin typeface="Comic Sans MS" panose="030F0702030302020204" pitchFamily="66" charset="0"/>
              </a:rPr>
              <a:t>Ash</a:t>
            </a:r>
            <a:endParaRPr lang="en-GB" sz="2800" dirty="0">
              <a:latin typeface="Comic Sans MS" panose="030F0702030302020204" pitchFamily="66" charset="0"/>
            </a:endParaRPr>
          </a:p>
        </p:txBody>
      </p:sp>
      <p:sp>
        <p:nvSpPr>
          <p:cNvPr id="4" name="Right Arrow 3"/>
          <p:cNvSpPr/>
          <p:nvPr/>
        </p:nvSpPr>
        <p:spPr>
          <a:xfrm>
            <a:off x="4284476" y="2132856"/>
            <a:ext cx="1079612"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190347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a:t>
            </a:r>
            <a:r>
              <a:rPr lang="en-GB" u="sng" dirty="0"/>
              <a:t>3</a:t>
            </a:r>
          </a:p>
        </p:txBody>
      </p:sp>
      <p:sp>
        <p:nvSpPr>
          <p:cNvPr id="5" name="TextBox 4"/>
          <p:cNvSpPr txBox="1"/>
          <p:nvPr/>
        </p:nvSpPr>
        <p:spPr>
          <a:xfrm>
            <a:off x="0" y="836712"/>
            <a:ext cx="4572000" cy="6740307"/>
          </a:xfrm>
          <a:prstGeom prst="rect">
            <a:avLst/>
          </a:prstGeom>
          <a:noFill/>
        </p:spPr>
        <p:txBody>
          <a:bodyPr wrap="square" rtlCol="0">
            <a:spAutoFit/>
          </a:bodyPr>
          <a:lstStyle/>
          <a:p>
            <a:pPr algn="ctr"/>
            <a:r>
              <a:rPr lang="en-GB" sz="2400" dirty="0" smtClean="0"/>
              <a:t>Our book will also need a </a:t>
            </a:r>
            <a:r>
              <a:rPr lang="en-GB" sz="2400" b="1" dirty="0" smtClean="0"/>
              <a:t>Glossary</a:t>
            </a:r>
            <a:r>
              <a:rPr lang="en-GB" sz="2400" dirty="0" smtClean="0"/>
              <a:t>.</a:t>
            </a:r>
            <a:br>
              <a:rPr lang="en-GB" sz="2400" dirty="0" smtClean="0"/>
            </a:br>
            <a:r>
              <a:rPr lang="en-GB" sz="2400" dirty="0" smtClean="0"/>
              <a:t> </a:t>
            </a:r>
          </a:p>
          <a:p>
            <a:pPr algn="ctr"/>
            <a:r>
              <a:rPr lang="en-GB" sz="2400" dirty="0" smtClean="0"/>
              <a:t>A glossary is found at the end of an Information book and is a list of tricky words from the book and what they mean.</a:t>
            </a:r>
            <a:br>
              <a:rPr lang="en-GB" sz="2400" dirty="0" smtClean="0"/>
            </a:br>
            <a:r>
              <a:rPr lang="en-GB" sz="2400" dirty="0" smtClean="0"/>
              <a:t/>
            </a:r>
            <a:br>
              <a:rPr lang="en-GB" sz="2400" dirty="0" smtClean="0"/>
            </a:br>
            <a:r>
              <a:rPr lang="en-GB" sz="2400" dirty="0" smtClean="0"/>
              <a:t>Choose five of the words in this box, arrange them in Alphabetical Order and then write a definition for each of them, either using a dictionary or researching online.</a:t>
            </a:r>
          </a:p>
          <a:p>
            <a:pPr algn="ctr"/>
            <a:endParaRPr lang="en-GB" sz="2400" dirty="0"/>
          </a:p>
          <a:p>
            <a:pPr algn="ctr"/>
            <a:r>
              <a:rPr lang="en-GB" sz="2400" dirty="0" smtClean="0"/>
              <a:t>What would the cover of our book look like? Perhaps you could design this too!</a:t>
            </a:r>
          </a:p>
          <a:p>
            <a:pPr algn="ctr"/>
            <a:endParaRPr lang="en-GB" sz="2400" dirty="0"/>
          </a:p>
          <a:p>
            <a:pPr algn="ctr"/>
            <a:endParaRPr lang="en-GB" sz="2400" dirty="0"/>
          </a:p>
        </p:txBody>
      </p:sp>
      <p:sp>
        <p:nvSpPr>
          <p:cNvPr id="3" name="TextBox 2"/>
          <p:cNvSpPr txBox="1"/>
          <p:nvPr/>
        </p:nvSpPr>
        <p:spPr>
          <a:xfrm>
            <a:off x="4850554" y="1484784"/>
            <a:ext cx="3960440" cy="483209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800" dirty="0" smtClean="0">
                <a:latin typeface="Comic Sans MS" panose="030F0702030302020204" pitchFamily="66" charset="0"/>
              </a:rPr>
              <a:t>Crown</a:t>
            </a:r>
          </a:p>
          <a:p>
            <a:pPr algn="ctr"/>
            <a:r>
              <a:rPr lang="en-GB" sz="2800" dirty="0" smtClean="0">
                <a:latin typeface="Comic Sans MS" panose="030F0702030302020204" pitchFamily="66" charset="0"/>
              </a:rPr>
              <a:t>Trunk</a:t>
            </a:r>
          </a:p>
          <a:p>
            <a:pPr algn="ctr"/>
            <a:r>
              <a:rPr lang="en-GB" sz="2800" dirty="0" smtClean="0">
                <a:latin typeface="Comic Sans MS" panose="030F0702030302020204" pitchFamily="66" charset="0"/>
              </a:rPr>
              <a:t>Girth</a:t>
            </a:r>
          </a:p>
          <a:p>
            <a:pPr algn="ctr"/>
            <a:r>
              <a:rPr lang="en-GB" sz="2800" dirty="0" smtClean="0">
                <a:latin typeface="Comic Sans MS" panose="030F0702030302020204" pitchFamily="66" charset="0"/>
              </a:rPr>
              <a:t>Palmate</a:t>
            </a:r>
          </a:p>
          <a:p>
            <a:pPr algn="ctr"/>
            <a:r>
              <a:rPr lang="en-GB" sz="2800" dirty="0" smtClean="0">
                <a:latin typeface="Comic Sans MS" panose="030F0702030302020204" pitchFamily="66" charset="0"/>
              </a:rPr>
              <a:t>Pinnate</a:t>
            </a:r>
          </a:p>
          <a:p>
            <a:pPr algn="ctr"/>
            <a:r>
              <a:rPr lang="en-GB" sz="2800" dirty="0" smtClean="0">
                <a:latin typeface="Comic Sans MS" panose="030F0702030302020204" pitchFamily="66" charset="0"/>
              </a:rPr>
              <a:t>Lobed</a:t>
            </a:r>
          </a:p>
          <a:p>
            <a:pPr algn="ctr"/>
            <a:r>
              <a:rPr lang="en-GB" sz="2800" dirty="0" smtClean="0">
                <a:latin typeface="Comic Sans MS" panose="030F0702030302020204" pitchFamily="66" charset="0"/>
              </a:rPr>
              <a:t>Catkin</a:t>
            </a:r>
          </a:p>
          <a:p>
            <a:pPr algn="ctr"/>
            <a:r>
              <a:rPr lang="en-GB" sz="2800" dirty="0" smtClean="0">
                <a:latin typeface="Comic Sans MS" panose="030F0702030302020204" pitchFamily="66" charset="0"/>
              </a:rPr>
              <a:t>Pollinate</a:t>
            </a:r>
          </a:p>
          <a:p>
            <a:pPr algn="ctr"/>
            <a:r>
              <a:rPr lang="en-GB" sz="2800" dirty="0" smtClean="0">
                <a:latin typeface="Comic Sans MS" panose="030F0702030302020204" pitchFamily="66" charset="0"/>
              </a:rPr>
              <a:t>Deciduous</a:t>
            </a:r>
          </a:p>
          <a:p>
            <a:pPr algn="ctr"/>
            <a:r>
              <a:rPr lang="en-GB" sz="2800" dirty="0" smtClean="0">
                <a:latin typeface="Comic Sans MS" panose="030F0702030302020204" pitchFamily="66" charset="0"/>
              </a:rPr>
              <a:t>Evergreen</a:t>
            </a:r>
          </a:p>
          <a:p>
            <a:pPr algn="ctr"/>
            <a:r>
              <a:rPr lang="en-GB" sz="2800" dirty="0" smtClean="0">
                <a:latin typeface="Comic Sans MS" panose="030F0702030302020204" pitchFamily="66" charset="0"/>
              </a:rPr>
              <a:t>Blossom</a:t>
            </a:r>
            <a:endParaRPr lang="en-GB" sz="2800" dirty="0">
              <a:latin typeface="Comic Sans MS" panose="030F0702030302020204" pitchFamily="66" charset="0"/>
            </a:endParaRPr>
          </a:p>
        </p:txBody>
      </p:sp>
      <p:sp>
        <p:nvSpPr>
          <p:cNvPr id="4" name="Right Arrow 3"/>
          <p:cNvSpPr/>
          <p:nvPr/>
        </p:nvSpPr>
        <p:spPr>
          <a:xfrm>
            <a:off x="4284476" y="2132856"/>
            <a:ext cx="1079612"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738865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143000"/>
          </a:xfrm>
        </p:spPr>
        <p:txBody>
          <a:bodyPr/>
          <a:lstStyle/>
          <a:p>
            <a:r>
              <a:rPr lang="en-GB" dirty="0" smtClean="0"/>
              <a:t>Maths Learning 1</a:t>
            </a:r>
            <a:endParaRPr lang="en-GB" dirty="0"/>
          </a:p>
        </p:txBody>
      </p:sp>
      <p:sp>
        <p:nvSpPr>
          <p:cNvPr id="7" name="TextBox 6"/>
          <p:cNvSpPr txBox="1"/>
          <p:nvPr/>
        </p:nvSpPr>
        <p:spPr>
          <a:xfrm>
            <a:off x="11528" y="687079"/>
            <a:ext cx="9144000" cy="3539430"/>
          </a:xfrm>
          <a:prstGeom prst="rect">
            <a:avLst/>
          </a:prstGeom>
          <a:noFill/>
        </p:spPr>
        <p:txBody>
          <a:bodyPr wrap="square" rtlCol="0">
            <a:spAutoFit/>
          </a:bodyPr>
          <a:lstStyle/>
          <a:p>
            <a:pPr algn="ctr"/>
            <a:r>
              <a:rPr lang="en-GB" sz="2800" dirty="0" smtClean="0"/>
              <a:t>Time – Chronological order</a:t>
            </a:r>
          </a:p>
          <a:p>
            <a:pPr algn="ctr"/>
            <a:endParaRPr lang="en-GB" sz="2800" dirty="0"/>
          </a:p>
          <a:p>
            <a:pPr algn="ctr"/>
            <a:endParaRPr lang="en-GB" sz="28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p:txBody>
      </p:sp>
      <p:sp>
        <p:nvSpPr>
          <p:cNvPr id="8" name="TextBox 7"/>
          <p:cNvSpPr txBox="1"/>
          <p:nvPr/>
        </p:nvSpPr>
        <p:spPr>
          <a:xfrm>
            <a:off x="107504" y="1269430"/>
            <a:ext cx="2561456" cy="5262979"/>
          </a:xfrm>
          <a:prstGeom prst="rect">
            <a:avLst/>
          </a:prstGeom>
          <a:solidFill>
            <a:schemeClr val="bg1"/>
          </a:solidFill>
        </p:spPr>
        <p:txBody>
          <a:bodyPr wrap="square" rtlCol="0">
            <a:spAutoFit/>
          </a:bodyPr>
          <a:lstStyle/>
          <a:p>
            <a:pPr algn="ctr"/>
            <a:r>
              <a:rPr lang="en-GB" dirty="0" smtClean="0">
                <a:latin typeface="Comic Sans MS" panose="030F0702030302020204" pitchFamily="66" charset="0"/>
              </a:rPr>
              <a:t>We need to know and be able to use the following words:</a:t>
            </a:r>
          </a:p>
          <a:p>
            <a:pPr algn="ctr"/>
            <a:r>
              <a:rPr lang="en-GB" dirty="0" smtClean="0">
                <a:latin typeface="Comic Sans MS" panose="030F0702030302020204" pitchFamily="66" charset="0"/>
              </a:rPr>
              <a:t/>
            </a:r>
            <a:br>
              <a:rPr lang="en-GB" dirty="0" smtClean="0">
                <a:latin typeface="Comic Sans MS" panose="030F0702030302020204" pitchFamily="66" charset="0"/>
              </a:rPr>
            </a:br>
            <a:r>
              <a:rPr lang="en-GB" sz="2400" b="1" dirty="0" smtClean="0">
                <a:latin typeface="Comic Sans MS" panose="030F0702030302020204" pitchFamily="66" charset="0"/>
              </a:rPr>
              <a:t>Before </a:t>
            </a:r>
          </a:p>
          <a:p>
            <a:pPr algn="ctr"/>
            <a:r>
              <a:rPr lang="en-GB" sz="2400" b="1" dirty="0" smtClean="0">
                <a:latin typeface="Comic Sans MS" panose="030F0702030302020204" pitchFamily="66" charset="0"/>
              </a:rPr>
              <a:t>After</a:t>
            </a:r>
          </a:p>
          <a:p>
            <a:pPr algn="ctr"/>
            <a:endParaRPr lang="en-GB" sz="2400" b="1" dirty="0">
              <a:latin typeface="Comic Sans MS" panose="030F0702030302020204" pitchFamily="66" charset="0"/>
            </a:endParaRPr>
          </a:p>
          <a:p>
            <a:pPr algn="ctr"/>
            <a:r>
              <a:rPr lang="en-GB" sz="2400" b="1" dirty="0" smtClean="0">
                <a:latin typeface="Comic Sans MS" panose="030F0702030302020204" pitchFamily="66" charset="0"/>
              </a:rPr>
              <a:t>First</a:t>
            </a:r>
          </a:p>
          <a:p>
            <a:pPr algn="ctr"/>
            <a:r>
              <a:rPr lang="en-GB" sz="2400" b="1" dirty="0" smtClean="0">
                <a:latin typeface="Comic Sans MS" panose="030F0702030302020204" pitchFamily="66" charset="0"/>
              </a:rPr>
              <a:t>Next</a:t>
            </a:r>
          </a:p>
          <a:p>
            <a:pPr algn="ctr"/>
            <a:r>
              <a:rPr lang="en-GB" sz="2400" b="1" dirty="0" smtClean="0">
                <a:latin typeface="Comic Sans MS" panose="030F0702030302020204" pitchFamily="66" charset="0"/>
              </a:rPr>
              <a:t>Then</a:t>
            </a:r>
          </a:p>
          <a:p>
            <a:pPr algn="ctr"/>
            <a:r>
              <a:rPr lang="en-GB" sz="2400" b="1" dirty="0" smtClean="0">
                <a:latin typeface="Comic Sans MS" panose="030F0702030302020204" pitchFamily="66" charset="0"/>
              </a:rPr>
              <a:t>Finally</a:t>
            </a:r>
          </a:p>
          <a:p>
            <a:pPr algn="ctr"/>
            <a:endParaRPr lang="en-GB" sz="2400" b="1" dirty="0" smtClean="0">
              <a:latin typeface="Comic Sans MS" panose="030F0702030302020204" pitchFamily="66" charset="0"/>
            </a:endParaRPr>
          </a:p>
          <a:p>
            <a:pPr algn="ctr"/>
            <a:r>
              <a:rPr lang="en-GB" sz="2400" b="1" dirty="0" smtClean="0">
                <a:latin typeface="Comic Sans MS" panose="030F0702030302020204" pitchFamily="66" charset="0"/>
              </a:rPr>
              <a:t>Morning</a:t>
            </a:r>
          </a:p>
          <a:p>
            <a:pPr algn="ctr"/>
            <a:r>
              <a:rPr lang="en-GB" sz="2400" b="1" dirty="0" smtClean="0">
                <a:latin typeface="Comic Sans MS" panose="030F0702030302020204" pitchFamily="66" charset="0"/>
              </a:rPr>
              <a:t>Afternoon</a:t>
            </a:r>
          </a:p>
          <a:p>
            <a:pPr algn="ctr"/>
            <a:r>
              <a:rPr lang="en-GB" sz="2400" b="1" dirty="0" smtClean="0">
                <a:latin typeface="Comic Sans MS" panose="030F0702030302020204" pitchFamily="66" charset="0"/>
              </a:rPr>
              <a:t>Evening</a:t>
            </a:r>
            <a:endParaRPr lang="en-GB" sz="2400" b="1" dirty="0">
              <a:latin typeface="Comic Sans MS" panose="030F0702030302020204" pitchFamily="66" charset="0"/>
            </a:endParaRPr>
          </a:p>
        </p:txBody>
      </p:sp>
      <p:sp>
        <p:nvSpPr>
          <p:cNvPr id="6" name="Oval Callout 5"/>
          <p:cNvSpPr/>
          <p:nvPr/>
        </p:nvSpPr>
        <p:spPr>
          <a:xfrm>
            <a:off x="3340976" y="1300792"/>
            <a:ext cx="3823312" cy="1266657"/>
          </a:xfrm>
          <a:prstGeom prst="wedgeEllipseCallout">
            <a:avLst>
              <a:gd name="adj1" fmla="val -55587"/>
              <a:gd name="adj2" fmla="val 7549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bg1"/>
                </a:solidFill>
                <a:latin typeface="Comic Sans MS" panose="030F0702030302020204" pitchFamily="66" charset="0"/>
              </a:rPr>
              <a:t>What are you going to do </a:t>
            </a:r>
            <a:r>
              <a:rPr lang="en-GB" sz="2000" b="1" u="sng" dirty="0">
                <a:solidFill>
                  <a:schemeClr val="bg1"/>
                </a:solidFill>
                <a:latin typeface="Comic Sans MS" panose="030F0702030302020204" pitchFamily="66" charset="0"/>
              </a:rPr>
              <a:t>after</a:t>
            </a:r>
            <a:r>
              <a:rPr lang="en-GB" sz="2000" b="1" dirty="0">
                <a:solidFill>
                  <a:schemeClr val="bg1"/>
                </a:solidFill>
                <a:latin typeface="Comic Sans MS" panose="030F0702030302020204" pitchFamily="66" charset="0"/>
              </a:rPr>
              <a:t> </a:t>
            </a:r>
            <a:r>
              <a:rPr lang="en-GB" sz="2000" dirty="0">
                <a:solidFill>
                  <a:schemeClr val="bg1"/>
                </a:solidFill>
                <a:latin typeface="Comic Sans MS" panose="030F0702030302020204" pitchFamily="66" charset="0"/>
              </a:rPr>
              <a:t>this lesson?</a:t>
            </a:r>
          </a:p>
        </p:txBody>
      </p:sp>
      <p:sp>
        <p:nvSpPr>
          <p:cNvPr id="11" name="Oval Callout 10"/>
          <p:cNvSpPr/>
          <p:nvPr/>
        </p:nvSpPr>
        <p:spPr>
          <a:xfrm>
            <a:off x="5344364" y="2567449"/>
            <a:ext cx="3639848" cy="1266657"/>
          </a:xfrm>
          <a:prstGeom prst="wedgeEllipseCallout">
            <a:avLst>
              <a:gd name="adj1" fmla="val -83975"/>
              <a:gd name="adj2" fmla="val -133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bg1"/>
                </a:solidFill>
                <a:latin typeface="Comic Sans MS" panose="030F0702030302020204" pitchFamily="66" charset="0"/>
              </a:rPr>
              <a:t>What </a:t>
            </a:r>
            <a:r>
              <a:rPr lang="en-GB" sz="2000" dirty="0" smtClean="0">
                <a:solidFill>
                  <a:schemeClr val="bg1"/>
                </a:solidFill>
                <a:latin typeface="Comic Sans MS" panose="030F0702030302020204" pitchFamily="66" charset="0"/>
              </a:rPr>
              <a:t>do you do </a:t>
            </a:r>
            <a:r>
              <a:rPr lang="en-GB" sz="2000" b="1" u="sng" dirty="0" smtClean="0">
                <a:solidFill>
                  <a:schemeClr val="bg1"/>
                </a:solidFill>
                <a:latin typeface="Comic Sans MS" panose="030F0702030302020204" pitchFamily="66" charset="0"/>
              </a:rPr>
              <a:t>before</a:t>
            </a:r>
            <a:r>
              <a:rPr lang="en-GB" sz="2000" b="1" dirty="0" smtClean="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you go to bed?</a:t>
            </a:r>
            <a:endParaRPr lang="en-GB" sz="2000" dirty="0">
              <a:solidFill>
                <a:schemeClr val="bg1"/>
              </a:solidFill>
              <a:latin typeface="Comic Sans MS" panose="030F0702030302020204" pitchFamily="66" charset="0"/>
            </a:endParaRPr>
          </a:p>
        </p:txBody>
      </p:sp>
      <p:sp>
        <p:nvSpPr>
          <p:cNvPr id="12" name="Oval Callout 11"/>
          <p:cNvSpPr/>
          <p:nvPr/>
        </p:nvSpPr>
        <p:spPr>
          <a:xfrm>
            <a:off x="3511604" y="5301208"/>
            <a:ext cx="5472608" cy="1266657"/>
          </a:xfrm>
          <a:prstGeom prst="wedgeEllipseCallout">
            <a:avLst>
              <a:gd name="adj1" fmla="val -63106"/>
              <a:gd name="adj2" fmla="val -61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bg1"/>
                </a:solidFill>
                <a:latin typeface="Comic Sans MS" panose="030F0702030302020204" pitchFamily="66" charset="0"/>
              </a:rPr>
              <a:t>If we are going to make some fairy cakes, what do we need to do </a:t>
            </a:r>
            <a:r>
              <a:rPr lang="en-GB" sz="2000" b="1" u="sng" dirty="0" smtClean="0">
                <a:solidFill>
                  <a:schemeClr val="bg1"/>
                </a:solidFill>
                <a:latin typeface="Comic Sans MS" panose="030F0702030302020204" pitchFamily="66" charset="0"/>
              </a:rPr>
              <a:t>first</a:t>
            </a:r>
            <a:r>
              <a:rPr lang="en-GB" sz="2000" dirty="0" smtClean="0">
                <a:solidFill>
                  <a:schemeClr val="bg1"/>
                </a:solidFill>
                <a:latin typeface="Comic Sans MS" panose="030F0702030302020204" pitchFamily="66" charset="0"/>
              </a:rPr>
              <a:t>?</a:t>
            </a:r>
            <a:endParaRPr lang="en-GB" sz="2000" dirty="0">
              <a:solidFill>
                <a:schemeClr val="bg1"/>
              </a:solidFill>
              <a:latin typeface="Comic Sans MS" panose="030F0702030302020204" pitchFamily="66" charset="0"/>
            </a:endParaRPr>
          </a:p>
        </p:txBody>
      </p:sp>
      <p:sp>
        <p:nvSpPr>
          <p:cNvPr id="13" name="Oval Callout 12"/>
          <p:cNvSpPr/>
          <p:nvPr/>
        </p:nvSpPr>
        <p:spPr>
          <a:xfrm>
            <a:off x="2781662" y="3563791"/>
            <a:ext cx="3580676" cy="1626697"/>
          </a:xfrm>
          <a:prstGeom prst="wedgeEllipseCallout">
            <a:avLst>
              <a:gd name="adj1" fmla="val -51756"/>
              <a:gd name="adj2" fmla="val -8527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bg1"/>
                </a:solidFill>
                <a:latin typeface="Comic Sans MS" panose="030F0702030302020204" pitchFamily="66" charset="0"/>
              </a:rPr>
              <a:t>When do you prefer to have a bath, in the </a:t>
            </a:r>
            <a:r>
              <a:rPr lang="en-GB" sz="2000" b="1" u="sng" dirty="0" smtClean="0">
                <a:solidFill>
                  <a:schemeClr val="bg1"/>
                </a:solidFill>
                <a:latin typeface="Comic Sans MS" panose="030F0702030302020204" pitchFamily="66" charset="0"/>
              </a:rPr>
              <a:t>morning</a:t>
            </a:r>
            <a:r>
              <a:rPr lang="en-GB" sz="2000" dirty="0" smtClean="0">
                <a:solidFill>
                  <a:schemeClr val="bg1"/>
                </a:solidFill>
                <a:latin typeface="Comic Sans MS" panose="030F0702030302020204" pitchFamily="66" charset="0"/>
              </a:rPr>
              <a:t> or the </a:t>
            </a:r>
            <a:r>
              <a:rPr lang="en-GB" sz="2000" b="1" u="sng" dirty="0" smtClean="0">
                <a:solidFill>
                  <a:schemeClr val="bg1"/>
                </a:solidFill>
                <a:latin typeface="Comic Sans MS" panose="030F0702030302020204" pitchFamily="66" charset="0"/>
              </a:rPr>
              <a:t>evening</a:t>
            </a:r>
            <a:r>
              <a:rPr lang="en-GB" sz="2000" dirty="0" smtClean="0">
                <a:solidFill>
                  <a:schemeClr val="bg1"/>
                </a:solidFill>
                <a:latin typeface="Comic Sans MS" panose="030F0702030302020204" pitchFamily="66" charset="0"/>
              </a:rPr>
              <a:t>?</a:t>
            </a:r>
            <a:endParaRPr lang="en-GB" sz="20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5436096" y="3068960"/>
            <a:ext cx="2088232" cy="124597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68" y="0"/>
            <a:ext cx="4623440" cy="6786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8" t="11183" r="-148" b="-11183"/>
          <a:stretch/>
        </p:blipFill>
        <p:spPr bwMode="auto">
          <a:xfrm>
            <a:off x="4520560" y="739552"/>
            <a:ext cx="4623440" cy="6786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4520560" y="0"/>
            <a:ext cx="4623440" cy="7395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47" name="Picture 3" descr="C:\Users\MrsChild\AppData\Local\Microsoft\Windows\INetCache\IE\B1Q4FDV9\stock-vector-crying-baby-girl-crying-small-child-vector-cartoon-illustration-of-cute-crying-baby-girl-51856987[1].jpg"/>
          <p:cNvPicPr>
            <a:picLocks noChangeAspect="1" noChangeArrowheads="1"/>
          </p:cNvPicPr>
          <p:nvPr/>
        </p:nvPicPr>
        <p:blipFill rotWithShape="1">
          <a:blip r:embed="rId3">
            <a:extLst>
              <a:ext uri="{28A0092B-C50C-407E-A947-70E740481C1C}">
                <a14:useLocalDpi xmlns:a14="http://schemas.microsoft.com/office/drawing/2010/main" val="0"/>
              </a:ext>
            </a:extLst>
          </a:blip>
          <a:srcRect t="14345"/>
          <a:stretch/>
        </p:blipFill>
        <p:spPr bwMode="auto">
          <a:xfrm>
            <a:off x="5415490" y="3004169"/>
            <a:ext cx="2108838" cy="1310770"/>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p:cNvCxnSpPr/>
          <p:nvPr/>
        </p:nvCxnSpPr>
        <p:spPr>
          <a:xfrm>
            <a:off x="4520560" y="836712"/>
            <a:ext cx="0" cy="56166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42889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493" t="63222" r="1482" b="915"/>
          <a:stretch/>
        </p:blipFill>
        <p:spPr bwMode="auto">
          <a:xfrm>
            <a:off x="0" y="3207687"/>
            <a:ext cx="9144000" cy="36388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297" t="1838" r="2163" b="36553"/>
          <a:stretch/>
        </p:blipFill>
        <p:spPr bwMode="auto">
          <a:xfrm>
            <a:off x="0" y="332656"/>
            <a:ext cx="3803904" cy="3063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119"/>
          <a:stretch/>
        </p:blipFill>
        <p:spPr bwMode="auto">
          <a:xfrm>
            <a:off x="4145153" y="188640"/>
            <a:ext cx="4789671" cy="22322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74093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116632"/>
            <a:ext cx="8928992" cy="923330"/>
          </a:xfrm>
          <a:prstGeom prst="rect">
            <a:avLst/>
          </a:prstGeom>
          <a:solidFill>
            <a:schemeClr val="bg1"/>
          </a:solidFill>
          <a:ln>
            <a:solidFill>
              <a:schemeClr val="bg1"/>
            </a:solidFill>
          </a:ln>
        </p:spPr>
        <p:txBody>
          <a:bodyPr wrap="square" rtlCol="0">
            <a:spAutoFit/>
          </a:bodyPr>
          <a:lstStyle/>
          <a:p>
            <a:pPr algn="ctr"/>
            <a:r>
              <a:rPr lang="en-GB" b="1" dirty="0" smtClean="0">
                <a:latin typeface="Comic Sans MS" panose="030F0702030302020204" pitchFamily="66" charset="0"/>
              </a:rPr>
              <a:t/>
            </a:r>
            <a:br>
              <a:rPr lang="en-GB" b="1" dirty="0" smtClean="0">
                <a:latin typeface="Comic Sans MS" panose="030F0702030302020204" pitchFamily="66" charset="0"/>
              </a:rPr>
            </a:br>
            <a:r>
              <a:rPr lang="en-GB" b="1" dirty="0" smtClean="0">
                <a:latin typeface="Comic Sans MS" panose="030F0702030302020204" pitchFamily="66" charset="0"/>
              </a:rPr>
              <a:t>before	  after	  first	  next	 morning	afternoon	evening</a:t>
            </a:r>
            <a:br>
              <a:rPr lang="en-GB" b="1" dirty="0" smtClean="0">
                <a:latin typeface="Comic Sans MS" panose="030F0702030302020204" pitchFamily="66" charset="0"/>
              </a:rPr>
            </a:br>
            <a:endParaRPr lang="en-GB" b="1" dirty="0">
              <a:latin typeface="Comic Sans MS" panose="030F0702030302020204" pitchFamily="66" charset="0"/>
            </a:endParaRPr>
          </a:p>
        </p:txBody>
      </p:sp>
      <p:sp>
        <p:nvSpPr>
          <p:cNvPr id="3" name="TextBox 2"/>
          <p:cNvSpPr txBox="1"/>
          <p:nvPr/>
        </p:nvSpPr>
        <p:spPr>
          <a:xfrm>
            <a:off x="179512" y="1340768"/>
            <a:ext cx="8856984" cy="4555093"/>
          </a:xfrm>
          <a:prstGeom prst="rect">
            <a:avLst/>
          </a:prstGeom>
          <a:noFill/>
        </p:spPr>
        <p:txBody>
          <a:bodyPr wrap="square" rtlCol="0">
            <a:spAutoFit/>
          </a:bodyPr>
          <a:lstStyle/>
          <a:p>
            <a:pPr algn="ctr"/>
            <a:r>
              <a:rPr lang="en-GB" dirty="0" smtClean="0"/>
              <a:t>Use a word from above to complete each sentence.</a:t>
            </a:r>
          </a:p>
          <a:p>
            <a:endParaRPr lang="en-GB" sz="1600" dirty="0" smtClean="0"/>
          </a:p>
          <a:p>
            <a:endParaRPr lang="en-GB" sz="2000" dirty="0"/>
          </a:p>
          <a:p>
            <a:pPr marL="342900" indent="-342900">
              <a:buAutoNum type="arabicPeriod"/>
            </a:pPr>
            <a:r>
              <a:rPr lang="en-GB" sz="2000" dirty="0" smtClean="0"/>
              <a:t>I won the race because I came ______________________.</a:t>
            </a:r>
          </a:p>
          <a:p>
            <a:pPr marL="342900" indent="-342900">
              <a:buAutoNum type="arabicPeriod"/>
            </a:pPr>
            <a:endParaRPr lang="en-GB" sz="2000" dirty="0"/>
          </a:p>
          <a:p>
            <a:pPr marL="342900" indent="-342900">
              <a:buAutoNum type="arabicPeriod"/>
            </a:pPr>
            <a:r>
              <a:rPr lang="en-GB" sz="2000" dirty="0" smtClean="0"/>
              <a:t>I go to bed in the ________________________.</a:t>
            </a:r>
          </a:p>
          <a:p>
            <a:pPr marL="342900" indent="-342900">
              <a:buAutoNum type="arabicPeriod"/>
            </a:pPr>
            <a:endParaRPr lang="en-GB" sz="2000" dirty="0"/>
          </a:p>
          <a:p>
            <a:pPr marL="342900" indent="-342900">
              <a:buAutoNum type="arabicPeriod"/>
            </a:pPr>
            <a:r>
              <a:rPr lang="en-GB" sz="2000" dirty="0" smtClean="0"/>
              <a:t>______________________I have my lunch I wash my hands.</a:t>
            </a:r>
          </a:p>
          <a:p>
            <a:pPr marL="342900" indent="-342900">
              <a:buAutoNum type="arabicPeriod"/>
            </a:pPr>
            <a:endParaRPr lang="en-GB" sz="2000" dirty="0"/>
          </a:p>
          <a:p>
            <a:pPr marL="342900" indent="-342900">
              <a:buAutoNum type="arabicPeriod"/>
            </a:pPr>
            <a:r>
              <a:rPr lang="en-GB" sz="2000" dirty="0" smtClean="0"/>
              <a:t>We usually have Collective Worship in the ____________________.</a:t>
            </a:r>
          </a:p>
          <a:p>
            <a:pPr marL="342900" indent="-342900">
              <a:buAutoNum type="arabicPeriod"/>
            </a:pPr>
            <a:endParaRPr lang="en-GB" sz="2000" dirty="0"/>
          </a:p>
          <a:p>
            <a:pPr marL="342900" indent="-342900">
              <a:buAutoNum type="arabicPeriod"/>
            </a:pPr>
            <a:r>
              <a:rPr lang="en-GB" sz="2000" dirty="0" smtClean="0"/>
              <a:t>We can have pudding ______________ we have eaten our dinner.</a:t>
            </a:r>
          </a:p>
          <a:p>
            <a:pPr marL="342900" indent="-342900">
              <a:buAutoNum type="arabicPeriod"/>
            </a:pPr>
            <a:endParaRPr lang="en-GB" sz="2000" dirty="0"/>
          </a:p>
          <a:p>
            <a:pPr marL="342900" indent="-342900">
              <a:buAutoNum type="arabicPeriod"/>
            </a:pPr>
            <a:r>
              <a:rPr lang="en-GB" sz="2000" dirty="0" smtClean="0"/>
              <a:t>School finishes at quarter past three in the ______________________.</a:t>
            </a:r>
          </a:p>
          <a:p>
            <a:endParaRPr lang="en-GB" sz="1600" dirty="0"/>
          </a:p>
        </p:txBody>
      </p:sp>
    </p:spTree>
    <p:extLst>
      <p:ext uri="{BB962C8B-B14F-4D97-AF65-F5344CB8AC3E}">
        <p14:creationId xmlns:p14="http://schemas.microsoft.com/office/powerpoint/2010/main" val="9015466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398" y="8975"/>
            <a:ext cx="9144000" cy="1143000"/>
          </a:xfrm>
        </p:spPr>
        <p:txBody>
          <a:bodyPr>
            <a:normAutofit fontScale="90000"/>
          </a:bodyPr>
          <a:lstStyle/>
          <a:p>
            <a:r>
              <a:rPr lang="en-GB" sz="4900" dirty="0" smtClean="0"/>
              <a:t>Maths Learning 2</a:t>
            </a:r>
            <a:br>
              <a:rPr lang="en-GB" sz="4900" dirty="0" smtClean="0"/>
            </a:br>
            <a:r>
              <a:rPr lang="en-GB" sz="3100" dirty="0" smtClean="0"/>
              <a:t>Time - Dates</a:t>
            </a:r>
            <a:endParaRPr lang="en-GB" dirty="0"/>
          </a:p>
        </p:txBody>
      </p:sp>
      <p:sp>
        <p:nvSpPr>
          <p:cNvPr id="5" name="TextBox 4"/>
          <p:cNvSpPr txBox="1"/>
          <p:nvPr/>
        </p:nvSpPr>
        <p:spPr>
          <a:xfrm>
            <a:off x="2915816" y="1250124"/>
            <a:ext cx="5976664" cy="1015663"/>
          </a:xfrm>
          <a:prstGeom prst="rect">
            <a:avLst/>
          </a:prstGeom>
          <a:noFill/>
        </p:spPr>
        <p:txBody>
          <a:bodyPr wrap="square" rtlCol="0">
            <a:spAutoFit/>
          </a:bodyPr>
          <a:lstStyle/>
          <a:p>
            <a:r>
              <a:rPr lang="en-GB" sz="2000" dirty="0" smtClean="0"/>
              <a:t>Practise chanting and singing the Days of the Week and the Months of the Year. These songs from the Singing Walrus are good but there are many others.</a:t>
            </a:r>
            <a:endParaRPr lang="en-GB" sz="2000" dirty="0"/>
          </a:p>
        </p:txBody>
      </p:sp>
      <p:sp>
        <p:nvSpPr>
          <p:cNvPr id="8" name="TextBox 7"/>
          <p:cNvSpPr txBox="1"/>
          <p:nvPr/>
        </p:nvSpPr>
        <p:spPr>
          <a:xfrm>
            <a:off x="107504" y="1269430"/>
            <a:ext cx="2561456" cy="5478423"/>
          </a:xfrm>
          <a:prstGeom prst="rect">
            <a:avLst/>
          </a:prstGeom>
          <a:solidFill>
            <a:schemeClr val="bg1"/>
          </a:solidFill>
        </p:spPr>
        <p:txBody>
          <a:bodyPr wrap="square" rtlCol="0">
            <a:spAutoFit/>
          </a:bodyPr>
          <a:lstStyle/>
          <a:p>
            <a:pPr algn="ctr"/>
            <a:endParaRPr lang="en-GB" dirty="0" smtClean="0">
              <a:latin typeface="Comic Sans MS" panose="030F0702030302020204" pitchFamily="66" charset="0"/>
            </a:endParaRPr>
          </a:p>
          <a:p>
            <a:pPr algn="ctr"/>
            <a:endParaRPr lang="en-GB" dirty="0">
              <a:latin typeface="Comic Sans MS" panose="030F0702030302020204" pitchFamily="66" charset="0"/>
            </a:endParaRPr>
          </a:p>
          <a:p>
            <a:pPr algn="ctr"/>
            <a:r>
              <a:rPr lang="en-GB" dirty="0" smtClean="0">
                <a:latin typeface="Comic Sans MS" panose="030F0702030302020204" pitchFamily="66" charset="0"/>
              </a:rPr>
              <a:t>We need to know the Days of the Week</a:t>
            </a:r>
            <a:br>
              <a:rPr lang="en-GB" dirty="0" smtClean="0">
                <a:latin typeface="Comic Sans MS" panose="030F0702030302020204" pitchFamily="66" charset="0"/>
              </a:rPr>
            </a:br>
            <a:r>
              <a:rPr lang="en-GB" dirty="0" smtClean="0">
                <a:latin typeface="Comic Sans MS" panose="030F0702030302020204" pitchFamily="66" charset="0"/>
              </a:rPr>
              <a:t> and the </a:t>
            </a:r>
            <a:br>
              <a:rPr lang="en-GB" dirty="0" smtClean="0">
                <a:latin typeface="Comic Sans MS" panose="030F0702030302020204" pitchFamily="66" charset="0"/>
              </a:rPr>
            </a:br>
            <a:r>
              <a:rPr lang="en-GB" dirty="0" smtClean="0">
                <a:latin typeface="Comic Sans MS" panose="030F0702030302020204" pitchFamily="66" charset="0"/>
              </a:rPr>
              <a:t>Months of the Year. </a:t>
            </a:r>
            <a:br>
              <a:rPr lang="en-GB" dirty="0" smtClean="0">
                <a:latin typeface="Comic Sans MS" panose="030F0702030302020204" pitchFamily="66" charset="0"/>
              </a:rPr>
            </a:br>
            <a:r>
              <a:rPr lang="en-GB" dirty="0" smtClean="0">
                <a:latin typeface="Comic Sans MS" panose="030F0702030302020204" pitchFamily="66" charset="0"/>
              </a:rPr>
              <a:t/>
            </a:r>
            <a:br>
              <a:rPr lang="en-GB" dirty="0" smtClean="0">
                <a:latin typeface="Comic Sans MS" panose="030F0702030302020204" pitchFamily="66" charset="0"/>
              </a:rPr>
            </a:br>
            <a:r>
              <a:rPr lang="en-GB" dirty="0" smtClean="0">
                <a:latin typeface="Comic Sans MS" panose="030F0702030302020204" pitchFamily="66" charset="0"/>
              </a:rPr>
              <a:t>We also need to know and use the words</a:t>
            </a:r>
          </a:p>
          <a:p>
            <a:pPr algn="ctr"/>
            <a:endParaRPr lang="en-GB" sz="2400" b="1" dirty="0" smtClean="0">
              <a:latin typeface="Comic Sans MS" panose="030F0702030302020204" pitchFamily="66" charset="0"/>
            </a:endParaRPr>
          </a:p>
          <a:p>
            <a:pPr algn="ctr"/>
            <a:r>
              <a:rPr lang="en-GB" sz="2800" b="1" dirty="0" smtClean="0">
                <a:latin typeface="Comic Sans MS" panose="030F0702030302020204" pitchFamily="66" charset="0"/>
              </a:rPr>
              <a:t>Yesterday</a:t>
            </a:r>
          </a:p>
          <a:p>
            <a:pPr algn="ctr"/>
            <a:endParaRPr lang="en-GB" sz="2800" b="1" dirty="0">
              <a:latin typeface="Comic Sans MS" panose="030F0702030302020204" pitchFamily="66" charset="0"/>
            </a:endParaRPr>
          </a:p>
          <a:p>
            <a:pPr algn="ctr"/>
            <a:r>
              <a:rPr lang="en-GB" sz="2800" b="1" dirty="0" smtClean="0">
                <a:latin typeface="Comic Sans MS" panose="030F0702030302020204" pitchFamily="66" charset="0"/>
              </a:rPr>
              <a:t>Today </a:t>
            </a:r>
          </a:p>
          <a:p>
            <a:pPr algn="ctr"/>
            <a:endParaRPr lang="en-GB" sz="2800" b="1" dirty="0">
              <a:latin typeface="Comic Sans MS" panose="030F0702030302020204" pitchFamily="66" charset="0"/>
            </a:endParaRPr>
          </a:p>
          <a:p>
            <a:pPr algn="ctr"/>
            <a:r>
              <a:rPr lang="en-GB" sz="2800" b="1" dirty="0" smtClean="0">
                <a:latin typeface="Comic Sans MS" panose="030F0702030302020204" pitchFamily="66" charset="0"/>
              </a:rPr>
              <a:t>Tomorrow</a:t>
            </a:r>
          </a:p>
          <a:p>
            <a:pPr algn="ctr"/>
            <a:endParaRPr lang="en-GB" sz="2400" b="1" dirty="0" smtClean="0">
              <a:latin typeface="Comic Sans MS" panose="030F0702030302020204" pitchFamily="66" charset="0"/>
            </a:endParaRPr>
          </a:p>
        </p:txBody>
      </p:sp>
      <p:pic>
        <p:nvPicPr>
          <p:cNvPr id="9220"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851" r="9851"/>
          <a:stretch/>
        </p:blipFill>
        <p:spPr bwMode="auto">
          <a:xfrm>
            <a:off x="4067944" y="2276872"/>
            <a:ext cx="3531189" cy="21334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0011" r="12017"/>
          <a:stretch/>
        </p:blipFill>
        <p:spPr bwMode="auto">
          <a:xfrm>
            <a:off x="4067944" y="4581128"/>
            <a:ext cx="3577850" cy="21827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23736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60"/>
            <a:ext cx="9115166" cy="44359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loud Callout 4"/>
          <p:cNvSpPr/>
          <p:nvPr/>
        </p:nvSpPr>
        <p:spPr>
          <a:xfrm>
            <a:off x="323528" y="4581128"/>
            <a:ext cx="8568952" cy="1944216"/>
          </a:xfrm>
          <a:prstGeom prst="cloudCallout">
            <a:avLst>
              <a:gd name="adj1" fmla="val -50285"/>
              <a:gd name="adj2" fmla="val 5732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Which days are school days? Which days are the weekend?</a:t>
            </a:r>
          </a:p>
        </p:txBody>
      </p:sp>
    </p:spTree>
    <p:extLst>
      <p:ext uri="{BB962C8B-B14F-4D97-AF65-F5344CB8AC3E}">
        <p14:creationId xmlns:p14="http://schemas.microsoft.com/office/powerpoint/2010/main" val="15735909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6" y="49188"/>
            <a:ext cx="4211960" cy="1143000"/>
          </a:xfrm>
        </p:spPr>
        <p:txBody>
          <a:bodyPr>
            <a:noAutofit/>
          </a:bodyPr>
          <a:lstStyle/>
          <a:p>
            <a:r>
              <a:rPr lang="en-GB" sz="2400" dirty="0" smtClean="0"/>
              <a:t>Fill in the missing months and complete the sentences.</a:t>
            </a:r>
            <a:endParaRPr lang="en-GB" sz="2400" dirty="0"/>
          </a:p>
        </p:txBody>
      </p:sp>
      <p:pic>
        <p:nvPicPr>
          <p:cNvPr id="1126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1484"/>
          <a:stretch/>
        </p:blipFill>
        <p:spPr bwMode="auto">
          <a:xfrm>
            <a:off x="4211960" y="0"/>
            <a:ext cx="4932040" cy="67214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4211960" y="0"/>
            <a:ext cx="4932040" cy="6206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6948264" y="548680"/>
            <a:ext cx="2195736" cy="24482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8" name="Table 7"/>
          <p:cNvGraphicFramePr>
            <a:graphicFrameLocks noGrp="1"/>
          </p:cNvGraphicFramePr>
          <p:nvPr>
            <p:extLst>
              <p:ext uri="{D42A27DB-BD31-4B8C-83A1-F6EECF244321}">
                <p14:modId xmlns:p14="http://schemas.microsoft.com/office/powerpoint/2010/main" val="2080484480"/>
              </p:ext>
            </p:extLst>
          </p:nvPr>
        </p:nvGraphicFramePr>
        <p:xfrm>
          <a:off x="683568" y="1052736"/>
          <a:ext cx="2831976" cy="5486400"/>
        </p:xfrm>
        <a:graphic>
          <a:graphicData uri="http://schemas.openxmlformats.org/drawingml/2006/table">
            <a:tbl>
              <a:tblPr firstRow="1" bandRow="1">
                <a:tableStyleId>{5C22544A-7EE6-4342-B048-85BDC9FD1C3A}</a:tableStyleId>
              </a:tblPr>
              <a:tblGrid>
                <a:gridCol w="2831976"/>
              </a:tblGrid>
              <a:tr h="370840">
                <a:tc>
                  <a:txBody>
                    <a:bodyPr/>
                    <a:lstStyle/>
                    <a:p>
                      <a:r>
                        <a:rPr lang="en-GB" sz="2400" b="1" dirty="0" smtClean="0">
                          <a:solidFill>
                            <a:schemeClr val="tx1"/>
                          </a:solidFill>
                          <a:latin typeface="Comic Sans MS" panose="030F0702030302020204" pitchFamily="66" charset="0"/>
                        </a:rPr>
                        <a:t>January</a:t>
                      </a:r>
                      <a:endParaRPr lang="en-GB" sz="2400" b="1"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4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r>
                        <a:rPr lang="en-GB" sz="2400" b="1" dirty="0" smtClean="0">
                          <a:latin typeface="Comic Sans MS" panose="030F0702030302020204" pitchFamily="66" charset="0"/>
                        </a:rPr>
                        <a:t>March</a:t>
                      </a:r>
                      <a:endParaRPr lang="en-GB" sz="24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4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4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4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r>
                        <a:rPr lang="en-GB" sz="2400" b="1" dirty="0" smtClean="0">
                          <a:latin typeface="Comic Sans MS" panose="030F0702030302020204" pitchFamily="66" charset="0"/>
                        </a:rPr>
                        <a:t>July</a:t>
                      </a:r>
                      <a:endParaRPr lang="en-GB" sz="24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r>
                        <a:rPr lang="en-GB" sz="2400" b="1" dirty="0" smtClean="0">
                          <a:latin typeface="Comic Sans MS" panose="030F0702030302020204" pitchFamily="66" charset="0"/>
                        </a:rPr>
                        <a:t>August</a:t>
                      </a:r>
                      <a:endParaRPr lang="en-GB" sz="24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4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4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r>
                        <a:rPr lang="en-GB" sz="2400" b="1" dirty="0" smtClean="0">
                          <a:latin typeface="Comic Sans MS" panose="030F0702030302020204" pitchFamily="66" charset="0"/>
                        </a:rPr>
                        <a:t>November</a:t>
                      </a:r>
                      <a:endParaRPr lang="en-GB" sz="24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4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3311772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871"/>
          <a:stretch/>
        </p:blipFill>
        <p:spPr bwMode="auto">
          <a:xfrm>
            <a:off x="2051720" y="-1"/>
            <a:ext cx="5148064" cy="68552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837400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143000"/>
          </a:xfrm>
        </p:spPr>
        <p:txBody>
          <a:bodyPr/>
          <a:lstStyle/>
          <a:p>
            <a:r>
              <a:rPr lang="en-GB" dirty="0" smtClean="0"/>
              <a:t>Maths Learning 3</a:t>
            </a:r>
            <a:endParaRPr lang="en-GB" dirty="0"/>
          </a:p>
        </p:txBody>
      </p:sp>
      <p:sp>
        <p:nvSpPr>
          <p:cNvPr id="7" name="TextBox 6"/>
          <p:cNvSpPr txBox="1"/>
          <p:nvPr/>
        </p:nvSpPr>
        <p:spPr>
          <a:xfrm>
            <a:off x="0" y="764704"/>
            <a:ext cx="9144000" cy="2677656"/>
          </a:xfrm>
          <a:prstGeom prst="rect">
            <a:avLst/>
          </a:prstGeom>
          <a:noFill/>
        </p:spPr>
        <p:txBody>
          <a:bodyPr wrap="square" rtlCol="0">
            <a:spAutoFit/>
          </a:bodyPr>
          <a:lstStyle/>
          <a:p>
            <a:pPr algn="ctr"/>
            <a:r>
              <a:rPr lang="en-GB" sz="2800" dirty="0" smtClean="0"/>
              <a:t>Time to the hour</a:t>
            </a:r>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p:txBody>
      </p:sp>
      <p:sp>
        <p:nvSpPr>
          <p:cNvPr id="5" name="TextBox 4"/>
          <p:cNvSpPr txBox="1"/>
          <p:nvPr/>
        </p:nvSpPr>
        <p:spPr>
          <a:xfrm>
            <a:off x="53752" y="1457201"/>
            <a:ext cx="9036496" cy="5355312"/>
          </a:xfrm>
          <a:prstGeom prst="rect">
            <a:avLst/>
          </a:prstGeom>
          <a:noFill/>
        </p:spPr>
        <p:txBody>
          <a:bodyPr wrap="square" rtlCol="0">
            <a:spAutoFit/>
          </a:bodyPr>
          <a:lstStyle/>
          <a:p>
            <a:r>
              <a:rPr lang="en-GB" dirty="0" smtClean="0"/>
              <a:t>Watch this episode of Round the Clock to recap on yesterday’s learning and to begin thinking about clocks. </a:t>
            </a:r>
            <a:r>
              <a:rPr lang="en-GB" dirty="0">
                <a:hlinkClick r:id="rId2"/>
              </a:rPr>
              <a:t>https://www.bbc.co.uk/teach/class-clips-video/maths-ks1-ks2-using-clocks-and-calendars/z6gnvk7</a:t>
            </a:r>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a:p>
          <a:p>
            <a:endParaRPr lang="en-GB" dirty="0" smtClean="0"/>
          </a:p>
          <a:p>
            <a:endParaRPr lang="en-GB" dirty="0"/>
          </a:p>
          <a:p>
            <a:endParaRPr lang="en-GB" dirty="0" smtClean="0"/>
          </a:p>
          <a:p>
            <a:r>
              <a:rPr lang="en-GB" dirty="0" smtClean="0"/>
              <a:t>Can you make your own model clock to practise telling O’clock times? Perhaps you could use a paper plate or chalk on the ground? Maybe you have a real clock that you are allowed to play with. You could use the template on the next slide. Use your model clock to help you complete the worksheet and the two reasoning questions.</a:t>
            </a:r>
            <a:endParaRPr lang="en-GB"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67744" y="2241027"/>
            <a:ext cx="4478673" cy="31756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37550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640"/>
            <a:ext cx="9141406" cy="6309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47068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93072" y="0"/>
            <a:ext cx="5832648" cy="68661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1772" t="31191" r="22122" b="6103"/>
          <a:stretch/>
        </p:blipFill>
        <p:spPr bwMode="auto">
          <a:xfrm>
            <a:off x="539552" y="1340768"/>
            <a:ext cx="1837944" cy="17647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4293097"/>
            <a:ext cx="1926366"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07504" y="44624"/>
            <a:ext cx="3024336" cy="4124206"/>
          </a:xfrm>
          <a:prstGeom prst="rect">
            <a:avLst/>
          </a:prstGeom>
          <a:noFill/>
        </p:spPr>
        <p:txBody>
          <a:bodyPr wrap="square" rtlCol="0">
            <a:spAutoFit/>
          </a:bodyPr>
          <a:lstStyle/>
          <a:p>
            <a:r>
              <a:rPr lang="en-GB" sz="2800" b="1" u="sng" dirty="0" smtClean="0"/>
              <a:t>O’clock times</a:t>
            </a:r>
          </a:p>
          <a:p>
            <a:endParaRPr lang="en-GB" sz="1400" dirty="0" smtClean="0"/>
          </a:p>
          <a:p>
            <a:r>
              <a:rPr lang="en-GB" b="1" dirty="0" smtClean="0">
                <a:solidFill>
                  <a:srgbClr val="002060"/>
                </a:solidFill>
              </a:rPr>
              <a:t>The big minute hand points straight up to the 12.</a:t>
            </a:r>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r>
              <a:rPr lang="en-GB" b="1" dirty="0" smtClean="0">
                <a:solidFill>
                  <a:srgbClr val="C00000"/>
                </a:solidFill>
              </a:rPr>
              <a:t>The little hour hand points to the hour.</a:t>
            </a:r>
            <a:endParaRPr lang="en-GB" b="1" dirty="0">
              <a:solidFill>
                <a:srgbClr val="C00000"/>
              </a:solidFill>
            </a:endParaRPr>
          </a:p>
        </p:txBody>
      </p:sp>
    </p:spTree>
    <p:extLst>
      <p:ext uri="{BB962C8B-B14F-4D97-AF65-F5344CB8AC3E}">
        <p14:creationId xmlns:p14="http://schemas.microsoft.com/office/powerpoint/2010/main" val="28230890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1373"/>
          <a:stretch/>
        </p:blipFill>
        <p:spPr bwMode="auto">
          <a:xfrm>
            <a:off x="4499992" y="2350692"/>
            <a:ext cx="4629112" cy="44784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59760"/>
          <a:stretch/>
        </p:blipFill>
        <p:spPr bwMode="auto">
          <a:xfrm>
            <a:off x="0" y="0"/>
            <a:ext cx="4608512" cy="42798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95426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99392"/>
            <a:ext cx="9144000" cy="1143000"/>
          </a:xfrm>
        </p:spPr>
        <p:txBody>
          <a:bodyPr/>
          <a:lstStyle/>
          <a:p>
            <a:r>
              <a:rPr lang="en-GB" dirty="0" smtClean="0"/>
              <a:t>Topic/Science Learning </a:t>
            </a:r>
            <a:endParaRPr lang="en-GB" dirty="0"/>
          </a:p>
        </p:txBody>
      </p:sp>
      <p:sp>
        <p:nvSpPr>
          <p:cNvPr id="5" name="Cloud Callout 4"/>
          <p:cNvSpPr/>
          <p:nvPr/>
        </p:nvSpPr>
        <p:spPr>
          <a:xfrm>
            <a:off x="899592" y="980728"/>
            <a:ext cx="7344816" cy="3346628"/>
          </a:xfrm>
          <a:prstGeom prst="cloudCallout">
            <a:avLst>
              <a:gd name="adj1" fmla="val -50053"/>
              <a:gd name="adj2" fmla="val 8053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smtClean="0">
                <a:latin typeface="Comic Sans MS" panose="030F0702030302020204" pitchFamily="66" charset="0"/>
              </a:rPr>
              <a:t>How do Polar Bears keep warm?</a:t>
            </a:r>
            <a:endParaRPr lang="en-GB" sz="4000" dirty="0">
              <a:latin typeface="Comic Sans MS" panose="030F0702030302020204" pitchFamily="66" charset="0"/>
            </a:endParaRPr>
          </a:p>
        </p:txBody>
      </p:sp>
      <p:sp>
        <p:nvSpPr>
          <p:cNvPr id="7" name="Cloud Callout 6"/>
          <p:cNvSpPr/>
          <p:nvPr/>
        </p:nvSpPr>
        <p:spPr>
          <a:xfrm>
            <a:off x="2771800" y="4509120"/>
            <a:ext cx="5616624" cy="1656184"/>
          </a:xfrm>
          <a:prstGeom prst="cloudCallout">
            <a:avLst>
              <a:gd name="adj1" fmla="val 58126"/>
              <a:gd name="adj2" fmla="val 696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How can you find the answer to this question? </a:t>
            </a:r>
          </a:p>
          <a:p>
            <a:pPr algn="ctr"/>
            <a:r>
              <a:rPr lang="en-GB" dirty="0" smtClean="0"/>
              <a:t>In a book, on the Internet, do an experiment?</a:t>
            </a:r>
            <a:endParaRPr lang="en-GB" dirty="0"/>
          </a:p>
        </p:txBody>
      </p:sp>
    </p:spTree>
    <p:extLst>
      <p:ext uri="{BB962C8B-B14F-4D97-AF65-F5344CB8AC3E}">
        <p14:creationId xmlns:p14="http://schemas.microsoft.com/office/powerpoint/2010/main" val="18019604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51520" y="4221088"/>
            <a:ext cx="5713744" cy="646331"/>
          </a:xfrm>
          <a:prstGeom prst="rect">
            <a:avLst/>
          </a:prstGeom>
        </p:spPr>
        <p:txBody>
          <a:bodyPr wrap="square">
            <a:spAutoFit/>
          </a:bodyPr>
          <a:lstStyle/>
          <a:p>
            <a:pPr marL="0" indent="0">
              <a:buNone/>
            </a:pPr>
            <a:r>
              <a:rPr lang="en-GB" sz="1800" dirty="0">
                <a:hlinkClick r:id="rId2"/>
              </a:rPr>
              <a:t>https://littlebinsforlittlehands.com/winter-polar-bear-blubber-science-experiment/</a:t>
            </a:r>
            <a:endParaRPr lang="en-GB" sz="1800"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548680"/>
            <a:ext cx="4235517" cy="27972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loud Callout 4"/>
          <p:cNvSpPr/>
          <p:nvPr/>
        </p:nvSpPr>
        <p:spPr>
          <a:xfrm>
            <a:off x="4457664" y="692696"/>
            <a:ext cx="4536504" cy="2797299"/>
          </a:xfrm>
          <a:prstGeom prst="cloudCallout">
            <a:avLst>
              <a:gd name="adj1" fmla="val -54091"/>
              <a:gd name="adj2" fmla="val 6609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This video has some answers but did you hear him mention the “thick layer of fat”? </a:t>
            </a:r>
            <a:br>
              <a:rPr lang="en-GB" dirty="0" smtClean="0"/>
            </a:br>
            <a:r>
              <a:rPr lang="en-GB" dirty="0" smtClean="0"/>
              <a:t>Try the experiment below to find out more about this.</a:t>
            </a:r>
            <a:br>
              <a:rPr lang="en-GB" dirty="0" smtClean="0"/>
            </a:br>
            <a:endParaRPr lang="en-GB" dirty="0"/>
          </a:p>
        </p:txBody>
      </p:sp>
      <p:sp>
        <p:nvSpPr>
          <p:cNvPr id="6" name="Rectangle 5"/>
          <p:cNvSpPr/>
          <p:nvPr/>
        </p:nvSpPr>
        <p:spPr>
          <a:xfrm>
            <a:off x="0" y="0"/>
            <a:ext cx="9036496" cy="369332"/>
          </a:xfrm>
          <a:prstGeom prst="rect">
            <a:avLst/>
          </a:prstGeom>
        </p:spPr>
        <p:txBody>
          <a:bodyPr wrap="square">
            <a:spAutoFit/>
          </a:bodyPr>
          <a:lstStyle/>
          <a:p>
            <a:r>
              <a:rPr lang="en-GB" dirty="0">
                <a:hlinkClick r:id="rId4"/>
              </a:rPr>
              <a:t>https://www.nhm.ac.uk/discover/how-do-polar-bears-stay-warm.html</a:t>
            </a:r>
            <a:endParaRPr lang="en-GB" dirty="0"/>
          </a:p>
        </p:txBody>
      </p:sp>
      <p:pic>
        <p:nvPicPr>
          <p:cNvPr id="1027"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56177" y="3692188"/>
            <a:ext cx="2808312" cy="2898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323528" y="5229200"/>
            <a:ext cx="5832648" cy="923330"/>
          </a:xfrm>
          <a:prstGeom prst="rect">
            <a:avLst/>
          </a:prstGeom>
          <a:noFill/>
        </p:spPr>
        <p:txBody>
          <a:bodyPr wrap="square" rtlCol="0">
            <a:spAutoFit/>
          </a:bodyPr>
          <a:lstStyle/>
          <a:p>
            <a:r>
              <a:rPr lang="en-GB" dirty="0" smtClean="0"/>
              <a:t>Use lard where it says shortening. If you don’t have the right sort of bags you could use disposable gloves or, if you don’t mind getting messy, just put the lard straight on your hands!</a:t>
            </a:r>
            <a:endParaRPr lang="en-GB" dirty="0"/>
          </a:p>
        </p:txBody>
      </p:sp>
    </p:spTree>
    <p:extLst>
      <p:ext uri="{BB962C8B-B14F-4D97-AF65-F5344CB8AC3E}">
        <p14:creationId xmlns:p14="http://schemas.microsoft.com/office/powerpoint/2010/main" val="25650491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additional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02194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5437112" cy="5040560"/>
          </a:xfrm>
        </p:spPr>
        <p:txBody>
          <a:bodyPr>
            <a:normAutofit fontScale="62500" lnSpcReduction="20000"/>
          </a:bodyPr>
          <a:lstStyle/>
          <a:p>
            <a:pPr marL="0" indent="0">
              <a:buNone/>
            </a:pPr>
            <a:r>
              <a:rPr lang="en-GB" dirty="0" smtClean="0"/>
              <a:t>Please use the games and activities on the </a:t>
            </a:r>
            <a:r>
              <a:rPr lang="en-GB" dirty="0" err="1" smtClean="0"/>
              <a:t>Phonicsplay</a:t>
            </a:r>
            <a:r>
              <a:rPr lang="en-GB" dirty="0" smtClean="0"/>
              <a:t> website to continue </a:t>
            </a:r>
            <a:r>
              <a:rPr lang="en-GB" dirty="0" err="1" smtClean="0"/>
              <a:t>practsing</a:t>
            </a:r>
            <a:r>
              <a:rPr lang="en-GB" dirty="0" smtClean="0"/>
              <a:t> Phonics.</a:t>
            </a:r>
          </a:p>
          <a:p>
            <a:pPr marL="0" indent="0">
              <a:buNone/>
            </a:pPr>
            <a:r>
              <a:rPr lang="en-GB" dirty="0" smtClean="0">
                <a:hlinkClick r:id="rId2"/>
              </a:rPr>
              <a:t>www.phonicsplay.co.uk</a:t>
            </a:r>
            <a:endParaRPr lang="en-GB" dirty="0" smtClean="0"/>
          </a:p>
          <a:p>
            <a:pPr marL="0" indent="0">
              <a:buNone/>
            </a:pPr>
            <a:r>
              <a:rPr lang="en-GB" dirty="0" smtClean="0"/>
              <a:t>Login: march20</a:t>
            </a:r>
          </a:p>
          <a:p>
            <a:pPr marL="0" indent="0">
              <a:buNone/>
            </a:pPr>
            <a:r>
              <a:rPr lang="en-GB" dirty="0" smtClean="0"/>
              <a:t>Password: home</a:t>
            </a:r>
          </a:p>
          <a:p>
            <a:pPr marL="0" indent="0">
              <a:buNone/>
            </a:pPr>
            <a:endParaRPr lang="en-GB" dirty="0"/>
          </a:p>
          <a:p>
            <a:pPr marL="0" indent="0">
              <a:buNone/>
            </a:pPr>
            <a:r>
              <a:rPr lang="en-GB" dirty="0" smtClean="0"/>
              <a:t>Mrs Child’s Phonics group are currently working on Phase 5c (alternative ways of writing sounds we already know e.g. </a:t>
            </a:r>
            <a:r>
              <a:rPr lang="en-GB" dirty="0" err="1" smtClean="0"/>
              <a:t>ai</a:t>
            </a:r>
            <a:r>
              <a:rPr lang="en-GB" dirty="0" smtClean="0"/>
              <a:t>, ay, </a:t>
            </a:r>
            <a:r>
              <a:rPr lang="en-GB" dirty="0" err="1" smtClean="0"/>
              <a:t>a_e</a:t>
            </a:r>
            <a:r>
              <a:rPr lang="en-GB" dirty="0"/>
              <a:t> </a:t>
            </a:r>
            <a:r>
              <a:rPr lang="en-GB" dirty="0" smtClean="0"/>
              <a:t>all make the same sound).</a:t>
            </a:r>
          </a:p>
          <a:p>
            <a:pPr marL="0" indent="0">
              <a:buNone/>
            </a:pPr>
            <a:endParaRPr lang="en-GB" dirty="0"/>
          </a:p>
          <a:p>
            <a:pPr marL="0" indent="0">
              <a:buNone/>
            </a:pPr>
            <a:r>
              <a:rPr lang="en-GB" dirty="0" smtClean="0"/>
              <a:t>Mrs Smith’s group are working on Phase 4.</a:t>
            </a:r>
          </a:p>
          <a:p>
            <a:pPr marL="0" indent="0">
              <a:buNone/>
            </a:pPr>
            <a:endParaRPr lang="en-GB" dirty="0"/>
          </a:p>
          <a:p>
            <a:pPr marL="0" indent="0">
              <a:buNone/>
            </a:pPr>
            <a:r>
              <a:rPr lang="en-GB" dirty="0" smtClean="0"/>
              <a:t>Additionally, there are many excellent Phonics resources on the </a:t>
            </a:r>
            <a:r>
              <a:rPr lang="en-GB" dirty="0" err="1" smtClean="0"/>
              <a:t>Twinkl</a:t>
            </a:r>
            <a:r>
              <a:rPr lang="en-GB" dirty="0" smtClean="0"/>
              <a:t> website(see below for how to get free access). Practising reading “alien words” is a particularly fun and valuable activity.</a:t>
            </a:r>
          </a:p>
        </p:txBody>
      </p:sp>
      <p:pic>
        <p:nvPicPr>
          <p:cNvPr id="409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9139" y="3501008"/>
            <a:ext cx="3376572" cy="318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53003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Writing</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dirty="0" smtClean="0"/>
              <a:t>Your child has been provided with a writing journal. They are used to using them and know that they need to write the date, write a sentence (about anything they like), draw and colour a picture and then fill any spare lines with handwriting patterns. </a:t>
            </a:r>
          </a:p>
        </p:txBody>
      </p:sp>
      <p:pic>
        <p:nvPicPr>
          <p:cNvPr id="3073"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9512" y="3821695"/>
            <a:ext cx="4310943" cy="2938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4788024" y="3821695"/>
            <a:ext cx="4099696" cy="279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409934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715322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to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30460755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491902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16586937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096631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5272486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37178</TotalTime>
  <Words>1154</Words>
  <Application>Microsoft Office PowerPoint</Application>
  <PresentationFormat>On-screen Show (4:3)</PresentationFormat>
  <Paragraphs>189</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Home Learning </vt:lpstr>
      <vt:lpstr>Hello Year 1!</vt:lpstr>
      <vt:lpstr>English Learning 1</vt:lpstr>
      <vt:lpstr>PowerPoint Presentation</vt:lpstr>
      <vt:lpstr>PowerPoint Presentation</vt:lpstr>
      <vt:lpstr>PowerPoint Presentation</vt:lpstr>
      <vt:lpstr>English Learning 2</vt:lpstr>
      <vt:lpstr>English Learning 3</vt:lpstr>
      <vt:lpstr>Maths Learning 1</vt:lpstr>
      <vt:lpstr>PowerPoint Presentation</vt:lpstr>
      <vt:lpstr>PowerPoint Presentation</vt:lpstr>
      <vt:lpstr>PowerPoint Presentation</vt:lpstr>
      <vt:lpstr>Maths Learning 2 Time - Dates</vt:lpstr>
      <vt:lpstr>PowerPoint Presentation</vt:lpstr>
      <vt:lpstr>Fill in the missing months and complete the sentences.</vt:lpstr>
      <vt:lpstr>PowerPoint Presentation</vt:lpstr>
      <vt:lpstr>Maths Learning 3</vt:lpstr>
      <vt:lpstr>PowerPoint Presentation</vt:lpstr>
      <vt:lpstr>PowerPoint Presentation</vt:lpstr>
      <vt:lpstr>PowerPoint Presentation</vt:lpstr>
      <vt:lpstr>Topic/Science Learning </vt:lpstr>
      <vt:lpstr>PowerPoint Presentation</vt:lpstr>
      <vt:lpstr>Reading</vt:lpstr>
      <vt:lpstr>Phonics</vt:lpstr>
      <vt:lpstr>Writing</vt:lpstr>
      <vt:lpstr>P.E.</vt:lpstr>
      <vt:lpstr>Using My Maths</vt:lpstr>
      <vt:lpstr>Using My Maths</vt:lpstr>
      <vt:lpstr>PowerPoint Presentation</vt:lpstr>
      <vt:lpstr>Accessing Twinkl</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277</cp:revision>
  <cp:lastPrinted>2020-06-02T20:21:44Z</cp:lastPrinted>
  <dcterms:created xsi:type="dcterms:W3CDTF">2020-03-18T10:41:37Z</dcterms:created>
  <dcterms:modified xsi:type="dcterms:W3CDTF">2020-07-04T23:34:16Z</dcterms:modified>
</cp:coreProperties>
</file>