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302" r:id="rId3"/>
    <p:sldId id="309" r:id="rId4"/>
    <p:sldId id="305" r:id="rId5"/>
    <p:sldId id="292" r:id="rId6"/>
    <p:sldId id="295" r:id="rId7"/>
    <p:sldId id="298" r:id="rId8"/>
    <p:sldId id="307" r:id="rId9"/>
    <p:sldId id="279" r:id="rId10"/>
    <p:sldId id="258" r:id="rId11"/>
    <p:sldId id="285" r:id="rId12"/>
    <p:sldId id="286" r:id="rId13"/>
    <p:sldId id="269" r:id="rId14"/>
    <p:sldId id="268" r:id="rId15"/>
    <p:sldId id="263" r:id="rId16"/>
    <p:sldId id="283" r:id="rId17"/>
    <p:sldId id="270"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F56DE2-397B-4578-AB59-80D968C99145}" type="datetimeFigureOut">
              <a:rPr lang="en-GB" smtClean="0"/>
              <a:t>21/06/2020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8255B1-5392-4F81-AE15-FB9BA65C8E60}" type="slidenum">
              <a:rPr lang="en-GB" smtClean="0"/>
              <a:t>‹#›</a:t>
            </a:fld>
            <a:endParaRPr lang="en-GB"/>
          </a:p>
        </p:txBody>
      </p:sp>
    </p:spTree>
    <p:extLst>
      <p:ext uri="{BB962C8B-B14F-4D97-AF65-F5344CB8AC3E}">
        <p14:creationId xmlns:p14="http://schemas.microsoft.com/office/powerpoint/2010/main" val="2413310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21/06/2020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8tEh_yG_k44"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aNcBWSBxSp0" TargetMode="External"/><Relationship Id="rId2" Type="http://schemas.openxmlformats.org/officeDocument/2006/relationships/hyperlink" Target="https://new.phonicsplay.co.uk/resources/phase/2/buried-treasure" TargetMode="Externa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hyperlink" Target="https://www.youtube.com/watch?v=R087lYrRpgY" TargetMode="External"/><Relationship Id="rId4" Type="http://schemas.openxmlformats.org/officeDocument/2006/relationships/hyperlink" Target="https://www.youtube.com/watch?v=TvMyssfAUx0"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youtube.com/watch?v=Lm8Pg5iwJL4"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oxfordowl.co.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readon.myon.co.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new.phonicsplay.co.uk/" TargetMode="Externa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hyperlink" Target="https://whiterosemaths.com/homelearning/early-years/" TargetMode="External"/><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a:t>Home Learning </a:t>
            </a:r>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a:t>Year R </a:t>
            </a:r>
          </a:p>
          <a:p>
            <a:r>
              <a:rPr lang="en-GB" sz="6600" dirty="0"/>
              <a:t>Term 6 Week 4</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lang="en-GB"/>
              <a:t>Message from Mrs Coffey</a:t>
            </a:r>
          </a:p>
        </p:txBody>
      </p:sp>
      <p:sp>
        <p:nvSpPr>
          <p:cNvPr id="3" name="Content Placeholder 2"/>
          <p:cNvSpPr>
            <a:spLocks noGrp="1"/>
          </p:cNvSpPr>
          <p:nvPr>
            <p:ph idx="1"/>
          </p:nvPr>
        </p:nvSpPr>
        <p:spPr>
          <a:xfrm>
            <a:off x="251520" y="1825625"/>
            <a:ext cx="4392488" cy="4667250"/>
          </a:xfrm>
        </p:spPr>
        <p:txBody>
          <a:bodyPr>
            <a:normAutofit/>
          </a:bodyPr>
          <a:lstStyle/>
          <a:p>
            <a:pPr marL="0" indent="0">
              <a:lnSpc>
                <a:spcPct val="90000"/>
              </a:lnSpc>
              <a:buNone/>
            </a:pPr>
            <a:r>
              <a:rPr lang="en-GB" sz="1400" dirty="0"/>
              <a:t>Hi Everyone,</a:t>
            </a:r>
          </a:p>
          <a:p>
            <a:pPr marL="0" indent="0">
              <a:lnSpc>
                <a:spcPct val="90000"/>
              </a:lnSpc>
              <a:buNone/>
            </a:pPr>
            <a:endParaRPr lang="en-GB" sz="1400" dirty="0"/>
          </a:p>
          <a:p>
            <a:pPr marL="0" indent="0">
              <a:lnSpc>
                <a:spcPct val="90000"/>
              </a:lnSpc>
              <a:buNone/>
            </a:pPr>
            <a:r>
              <a:rPr lang="en-GB" sz="1400" dirty="0"/>
              <a:t>I hope you enjoyed learning about Granny’s magic carpet ride last week.</a:t>
            </a:r>
          </a:p>
          <a:p>
            <a:pPr marL="0" indent="0">
              <a:lnSpc>
                <a:spcPct val="90000"/>
              </a:lnSpc>
              <a:buNone/>
            </a:pPr>
            <a:endParaRPr lang="en-GB" sz="1400" dirty="0"/>
          </a:p>
          <a:p>
            <a:pPr marL="0" indent="0">
              <a:lnSpc>
                <a:spcPct val="90000"/>
              </a:lnSpc>
              <a:buNone/>
            </a:pPr>
            <a:r>
              <a:rPr lang="en-GB" sz="1400" dirty="0"/>
              <a:t>This week we are continuing with looking at Granny’s journey but focusing on the places she went and the things she bought. In Maths we are looking at length, height and distance and in Phonics continuing reading and writing words with four sounds.</a:t>
            </a:r>
          </a:p>
          <a:p>
            <a:pPr marL="0" indent="0">
              <a:lnSpc>
                <a:spcPct val="90000"/>
              </a:lnSpc>
              <a:buNone/>
            </a:pPr>
            <a:endParaRPr lang="en-GB" sz="1400" dirty="0"/>
          </a:p>
          <a:p>
            <a:pPr marL="0" indent="0">
              <a:lnSpc>
                <a:spcPct val="90000"/>
              </a:lnSpc>
              <a:buNone/>
            </a:pPr>
            <a:r>
              <a:rPr lang="en-GB" sz="1400" dirty="0"/>
              <a:t>I always enjoy reading your comments and seeing your lovely photos and videos so keep them coming. They make me smile and brighten the day! As usual if you have any questions then I am contactable via Tapestry or the school office. </a:t>
            </a:r>
          </a:p>
          <a:p>
            <a:pPr marL="0" indent="0">
              <a:lnSpc>
                <a:spcPct val="90000"/>
              </a:lnSpc>
              <a:buNone/>
            </a:pPr>
            <a:endParaRPr lang="en-GB" sz="1400" dirty="0"/>
          </a:p>
          <a:p>
            <a:pPr marL="0" indent="0">
              <a:lnSpc>
                <a:spcPct val="90000"/>
              </a:lnSpc>
              <a:buNone/>
            </a:pPr>
            <a:r>
              <a:rPr lang="en-GB" sz="1400" dirty="0"/>
              <a:t>Have fun. </a:t>
            </a:r>
          </a:p>
          <a:p>
            <a:pPr marL="0" indent="0">
              <a:lnSpc>
                <a:spcPct val="90000"/>
              </a:lnSpc>
              <a:buNone/>
            </a:pPr>
            <a:endParaRPr lang="en-GB" sz="1400" dirty="0"/>
          </a:p>
          <a:p>
            <a:pPr marL="0" indent="0">
              <a:lnSpc>
                <a:spcPct val="90000"/>
              </a:lnSpc>
              <a:buNone/>
            </a:pPr>
            <a:r>
              <a:rPr lang="en-GB" sz="1400" dirty="0"/>
              <a:t>Mrs. Coffey</a:t>
            </a:r>
          </a:p>
          <a:p>
            <a:pPr marL="0" indent="0">
              <a:lnSpc>
                <a:spcPct val="90000"/>
              </a:lnSpc>
              <a:buNone/>
            </a:pPr>
            <a:endParaRPr lang="en-GB" sz="1300" dirty="0"/>
          </a:p>
        </p:txBody>
      </p:sp>
      <p:pic>
        <p:nvPicPr>
          <p:cNvPr id="7" name="Picture 6">
            <a:extLst>
              <a:ext uri="{FF2B5EF4-FFF2-40B4-BE49-F238E27FC236}">
                <a16:creationId xmlns:a16="http://schemas.microsoft.com/office/drawing/2014/main" xmlns="" id="{E836B1A6-0B77-4F9E-8D5D-9AD7BBA4BE9C}"/>
              </a:ext>
            </a:extLst>
          </p:cNvPr>
          <p:cNvPicPr>
            <a:picLocks noChangeAspect="1"/>
          </p:cNvPicPr>
          <p:nvPr/>
        </p:nvPicPr>
        <p:blipFill>
          <a:blip r:embed="rId2"/>
          <a:stretch>
            <a:fillRect/>
          </a:stretch>
        </p:blipFill>
        <p:spPr>
          <a:xfrm>
            <a:off x="4788024" y="1690688"/>
            <a:ext cx="4104456" cy="3595199"/>
          </a:xfrm>
          <a:prstGeom prst="rect">
            <a:avLst/>
          </a:prstGeom>
        </p:spPr>
      </p:pic>
    </p:spTree>
    <p:extLst>
      <p:ext uri="{BB962C8B-B14F-4D97-AF65-F5344CB8AC3E}">
        <p14:creationId xmlns:p14="http://schemas.microsoft.com/office/powerpoint/2010/main" val="3944099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2030" y="1052736"/>
            <a:ext cx="4065954" cy="5472608"/>
          </a:xfrm>
        </p:spPr>
        <p:txBody>
          <a:bodyPr>
            <a:noAutofit/>
          </a:bodyPr>
          <a:lstStyle/>
          <a:p>
            <a:pPr marL="82296" indent="0">
              <a:buNone/>
            </a:pPr>
            <a:r>
              <a:rPr lang="en-GB" sz="1400" b="1" dirty="0"/>
              <a:t>Task 1</a:t>
            </a:r>
          </a:p>
          <a:p>
            <a:pPr marL="82296" indent="0">
              <a:buNone/>
            </a:pPr>
            <a:endParaRPr lang="en-GB" sz="1400" dirty="0"/>
          </a:p>
          <a:p>
            <a:pPr marL="82296" indent="0">
              <a:buNone/>
            </a:pPr>
            <a:r>
              <a:rPr lang="en-GB" sz="1400" dirty="0"/>
              <a:t>This week we are going to be continuing thinking about journeys but we are going to think about the places Granny visited in our story last week.</a:t>
            </a:r>
          </a:p>
          <a:p>
            <a:pPr marL="82296" indent="0">
              <a:buNone/>
            </a:pPr>
            <a:endParaRPr lang="en-GB" sz="1400" dirty="0"/>
          </a:p>
          <a:p>
            <a:pPr marL="82296" indent="0">
              <a:buNone/>
            </a:pPr>
            <a:r>
              <a:rPr lang="en-GB" sz="1400" dirty="0"/>
              <a:t>Can you  remember any of the places she visited and what she bought?</a:t>
            </a:r>
          </a:p>
          <a:p>
            <a:pPr marL="82296" indent="0">
              <a:buNone/>
            </a:pPr>
            <a:r>
              <a:rPr lang="en-GB" sz="1400" dirty="0"/>
              <a:t>The story retelling link is here if you need a reminder –</a:t>
            </a:r>
          </a:p>
          <a:p>
            <a:pPr marL="82296" indent="0">
              <a:buNone/>
            </a:pPr>
            <a:r>
              <a:rPr lang="en-GB" sz="1400" dirty="0">
                <a:hlinkClick r:id="rId2"/>
              </a:rPr>
              <a:t>https://www.youtube.com/watch?v=8tEh_yG_k44</a:t>
            </a:r>
            <a:endParaRPr lang="en-GB" sz="1400" dirty="0"/>
          </a:p>
          <a:p>
            <a:pPr marL="82296" indent="0">
              <a:buNone/>
            </a:pPr>
            <a:endParaRPr lang="en-GB" sz="1400" dirty="0"/>
          </a:p>
          <a:p>
            <a:pPr marL="82296" indent="0">
              <a:buNone/>
            </a:pPr>
            <a:r>
              <a:rPr lang="en-GB" sz="1400" dirty="0"/>
              <a:t>Which country is your favourite?</a:t>
            </a:r>
          </a:p>
          <a:p>
            <a:pPr marL="82296" indent="0">
              <a:buNone/>
            </a:pPr>
            <a:r>
              <a:rPr lang="en-GB" sz="1400" dirty="0"/>
              <a:t>Can you explain why? </a:t>
            </a:r>
          </a:p>
          <a:p>
            <a:pPr marL="82296" indent="0">
              <a:buNone/>
            </a:pPr>
            <a:endParaRPr lang="en-GB" sz="1400" dirty="0"/>
          </a:p>
          <a:p>
            <a:pPr marL="82296" indent="0">
              <a:buNone/>
            </a:pPr>
            <a:r>
              <a:rPr lang="en-GB" sz="1400" dirty="0"/>
              <a:t>I would like you to choose one of the countries from the story to research with the help of a grown up. </a:t>
            </a:r>
          </a:p>
          <a:p>
            <a:pPr marL="82296" indent="0">
              <a:buNone/>
            </a:pPr>
            <a:r>
              <a:rPr lang="en-GB" sz="1400" dirty="0"/>
              <a:t>What is the weather like?</a:t>
            </a:r>
          </a:p>
          <a:p>
            <a:pPr marL="82296" indent="0">
              <a:buNone/>
            </a:pPr>
            <a:r>
              <a:rPr lang="en-GB" sz="1400" dirty="0"/>
              <a:t>What types of food is the country famous for?</a:t>
            </a:r>
          </a:p>
          <a:p>
            <a:pPr marL="82296" indent="0">
              <a:buNone/>
            </a:pPr>
            <a:r>
              <a:rPr lang="en-GB" sz="1400" dirty="0"/>
              <a:t>Are there any animals found there that we won’t find in the U.K.?</a:t>
            </a:r>
          </a:p>
          <a:p>
            <a:pPr marL="82296" indent="0">
              <a:buNone/>
            </a:pPr>
            <a:r>
              <a:rPr lang="en-GB" sz="1400" dirty="0"/>
              <a:t>Can you tell me an interesting fact about the country?</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6" name="Picture 5">
            <a:extLst>
              <a:ext uri="{FF2B5EF4-FFF2-40B4-BE49-F238E27FC236}">
                <a16:creationId xmlns:a16="http://schemas.microsoft.com/office/drawing/2014/main" xmlns="" id="{05165F64-7409-4653-90F9-E06FDC2CB529}"/>
              </a:ext>
            </a:extLst>
          </p:cNvPr>
          <p:cNvPicPr>
            <a:picLocks noChangeAspect="1"/>
          </p:cNvPicPr>
          <p:nvPr/>
        </p:nvPicPr>
        <p:blipFill>
          <a:blip r:embed="rId3"/>
          <a:stretch>
            <a:fillRect/>
          </a:stretch>
        </p:blipFill>
        <p:spPr>
          <a:xfrm>
            <a:off x="4529184" y="1916832"/>
            <a:ext cx="4536505" cy="2664296"/>
          </a:xfrm>
          <a:prstGeom prst="rect">
            <a:avLst/>
          </a:prstGeom>
        </p:spPr>
      </p:pic>
    </p:spTree>
    <p:extLst>
      <p:ext uri="{BB962C8B-B14F-4D97-AF65-F5344CB8AC3E}">
        <p14:creationId xmlns:p14="http://schemas.microsoft.com/office/powerpoint/2010/main" val="59839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4773132" cy="4896544"/>
          </a:xfrm>
        </p:spPr>
        <p:txBody>
          <a:bodyPr>
            <a:normAutofit/>
          </a:bodyPr>
          <a:lstStyle/>
          <a:p>
            <a:pPr marL="82296" indent="0">
              <a:buNone/>
            </a:pPr>
            <a:r>
              <a:rPr lang="en-GB" b="1" dirty="0"/>
              <a:t>Task 2</a:t>
            </a:r>
          </a:p>
          <a:p>
            <a:pPr marL="82296" indent="0">
              <a:buNone/>
            </a:pPr>
            <a:r>
              <a:rPr lang="en-GB" dirty="0"/>
              <a:t>Can you write me a list and draw me some pictures of the objects Granny buys in each country. Which is your favourite object and why?</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5" name="Picture 4">
            <a:extLst>
              <a:ext uri="{FF2B5EF4-FFF2-40B4-BE49-F238E27FC236}">
                <a16:creationId xmlns:a16="http://schemas.microsoft.com/office/drawing/2014/main" xmlns="" id="{A61C1975-732A-4009-8A38-FC3299E61CD0}"/>
              </a:ext>
            </a:extLst>
          </p:cNvPr>
          <p:cNvPicPr>
            <a:picLocks noChangeAspect="1"/>
          </p:cNvPicPr>
          <p:nvPr/>
        </p:nvPicPr>
        <p:blipFill>
          <a:blip r:embed="rId2"/>
          <a:stretch>
            <a:fillRect/>
          </a:stretch>
        </p:blipFill>
        <p:spPr>
          <a:xfrm>
            <a:off x="5458685" y="1556792"/>
            <a:ext cx="3492202" cy="3456384"/>
          </a:xfrm>
          <a:prstGeom prst="rect">
            <a:avLst/>
          </a:prstGeom>
        </p:spPr>
      </p:pic>
    </p:spTree>
    <p:extLst>
      <p:ext uri="{BB962C8B-B14F-4D97-AF65-F5344CB8AC3E}">
        <p14:creationId xmlns:p14="http://schemas.microsoft.com/office/powerpoint/2010/main" val="22235251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692696"/>
            <a:ext cx="8480358" cy="5846440"/>
          </a:xfrm>
        </p:spPr>
        <p:txBody>
          <a:bodyPr>
            <a:normAutofit fontScale="77500" lnSpcReduction="20000"/>
          </a:bodyPr>
          <a:lstStyle/>
          <a:p>
            <a:pPr marL="82296" indent="0">
              <a:buNone/>
            </a:pPr>
            <a:r>
              <a:rPr lang="en-GB" sz="2600" b="1" dirty="0"/>
              <a:t>Task 3</a:t>
            </a:r>
          </a:p>
          <a:p>
            <a:pPr marL="82296" indent="0">
              <a:buNone/>
            </a:pPr>
            <a:r>
              <a:rPr lang="en-GB" sz="2000" dirty="0"/>
              <a:t>This week we are going to continue with our learning to read words with four sounds by playing the game Buried Treasure on Phonics Play. Please use this link </a:t>
            </a:r>
            <a:r>
              <a:rPr lang="en-GB" sz="2000" dirty="0">
                <a:hlinkClick r:id="rId2"/>
              </a:rPr>
              <a:t>https://new.phonicsplay.co.uk/resources/phase/2/buried-treasure</a:t>
            </a:r>
            <a:r>
              <a:rPr lang="en-GB" sz="2000" dirty="0"/>
              <a:t> then press the start button and it will take you to the different phases. Click on Phase 4 and you will then see the page below. Please pick the CVCC words option, Set 1-7 plus digraphs.</a:t>
            </a:r>
          </a:p>
          <a:p>
            <a:pPr marL="82296" indent="0">
              <a:buNone/>
            </a:pPr>
            <a:endParaRPr lang="en-GB" sz="2000" dirty="0"/>
          </a:p>
          <a:p>
            <a:pPr marL="82296" indent="0">
              <a:buNone/>
            </a:pPr>
            <a:endParaRPr lang="en-GB" sz="2000" dirty="0"/>
          </a:p>
          <a:p>
            <a:pPr marL="82296" indent="0">
              <a:buNone/>
            </a:pPr>
            <a:endParaRPr lang="en-GB" sz="2000" dirty="0"/>
          </a:p>
          <a:p>
            <a:pPr marL="82296" indent="0">
              <a:buNone/>
            </a:pPr>
            <a:endParaRPr lang="en-GB" sz="2000" dirty="0"/>
          </a:p>
          <a:p>
            <a:pPr marL="82296" indent="0">
              <a:buNone/>
            </a:pPr>
            <a:endParaRPr lang="en-GB" sz="2000" dirty="0"/>
          </a:p>
          <a:p>
            <a:pPr marL="82296" indent="0">
              <a:buNone/>
            </a:pPr>
            <a:endParaRPr lang="en-GB" sz="2000" dirty="0"/>
          </a:p>
          <a:p>
            <a:pPr marL="82296" indent="0">
              <a:buNone/>
            </a:pPr>
            <a:endParaRPr lang="en-GB" sz="2000" dirty="0"/>
          </a:p>
          <a:p>
            <a:pPr marL="82296" indent="0">
              <a:buNone/>
            </a:pPr>
            <a:endParaRPr lang="en-GB" sz="2000" dirty="0"/>
          </a:p>
          <a:p>
            <a:pPr marL="82296" indent="0">
              <a:buNone/>
            </a:pPr>
            <a:endParaRPr lang="en-GB" sz="2000" dirty="0"/>
          </a:p>
          <a:p>
            <a:pPr marL="82296" indent="0">
              <a:buNone/>
            </a:pPr>
            <a:endParaRPr lang="en-GB" sz="2000" dirty="0"/>
          </a:p>
          <a:p>
            <a:pPr marL="82296" indent="0">
              <a:buNone/>
            </a:pPr>
            <a:r>
              <a:rPr lang="en-GB" sz="2000" dirty="0"/>
              <a:t>Please continue practising  your child’s sounds as well as their tricky words.</a:t>
            </a:r>
          </a:p>
          <a:p>
            <a:pPr marL="82296" indent="0">
              <a:buNone/>
            </a:pPr>
            <a:r>
              <a:rPr lang="en-GB" sz="2000" dirty="0"/>
              <a:t>These links below provide some fun songs to do this.</a:t>
            </a:r>
          </a:p>
          <a:p>
            <a:pPr marL="82296" indent="0">
              <a:buNone/>
            </a:pPr>
            <a:r>
              <a:rPr lang="en-GB" sz="2000" dirty="0"/>
              <a:t>Phase 3 Digraphs</a:t>
            </a:r>
          </a:p>
          <a:p>
            <a:pPr marL="82296" indent="0">
              <a:buNone/>
            </a:pPr>
            <a:r>
              <a:rPr lang="en-GB" sz="2000" dirty="0">
                <a:hlinkClick r:id="rId3"/>
              </a:rPr>
              <a:t>https://www.youtube.com/watch?v=aNcBWSBxSp0</a:t>
            </a:r>
            <a:endParaRPr lang="en-GB" sz="2000" dirty="0"/>
          </a:p>
          <a:p>
            <a:pPr marL="82296" indent="0">
              <a:buNone/>
            </a:pPr>
            <a:r>
              <a:rPr lang="en-GB" sz="2000" dirty="0"/>
              <a:t>Tricky words</a:t>
            </a:r>
          </a:p>
          <a:p>
            <a:pPr marL="82296" indent="0">
              <a:buNone/>
            </a:pPr>
            <a:r>
              <a:rPr lang="en-GB" sz="2000" dirty="0">
                <a:hlinkClick r:id="rId4"/>
              </a:rPr>
              <a:t>https://www.youtube.com/watch?v=TvMyssfAUx0</a:t>
            </a:r>
            <a:endParaRPr lang="en-GB" sz="2000" dirty="0"/>
          </a:p>
          <a:p>
            <a:pPr marL="82296" indent="0">
              <a:buNone/>
            </a:pPr>
            <a:r>
              <a:rPr lang="en-GB" sz="2000" dirty="0">
                <a:hlinkClick r:id="rId5"/>
              </a:rPr>
              <a:t>https://www.youtube.com/watch?v=R087lYrRpgY</a:t>
            </a:r>
            <a:endParaRPr lang="en-GB" sz="2000" dirty="0"/>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2" name="Picture 1">
            <a:extLst>
              <a:ext uri="{FF2B5EF4-FFF2-40B4-BE49-F238E27FC236}">
                <a16:creationId xmlns:a16="http://schemas.microsoft.com/office/drawing/2014/main" xmlns="" id="{507FA386-6CA7-4331-92D2-CB8C8C94BE82}"/>
              </a:ext>
            </a:extLst>
          </p:cNvPr>
          <p:cNvPicPr>
            <a:picLocks noChangeAspect="1"/>
          </p:cNvPicPr>
          <p:nvPr/>
        </p:nvPicPr>
        <p:blipFill>
          <a:blip r:embed="rId6"/>
          <a:stretch>
            <a:fillRect/>
          </a:stretch>
        </p:blipFill>
        <p:spPr>
          <a:xfrm>
            <a:off x="1547664" y="2132856"/>
            <a:ext cx="5256923" cy="2140384"/>
          </a:xfrm>
          <a:prstGeom prst="rect">
            <a:avLst/>
          </a:prstGeom>
        </p:spPr>
      </p:pic>
    </p:spTree>
    <p:extLst>
      <p:ext uri="{BB962C8B-B14F-4D97-AF65-F5344CB8AC3E}">
        <p14:creationId xmlns:p14="http://schemas.microsoft.com/office/powerpoint/2010/main" val="3545624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229955" y="1917705"/>
            <a:ext cx="6110171" cy="3876413"/>
          </a:xfrm>
        </p:spPr>
        <p:txBody>
          <a:bodyPr>
            <a:normAutofit fontScale="92500" lnSpcReduction="10000"/>
          </a:bodyPr>
          <a:lstStyle/>
          <a:p>
            <a:pPr marL="0" indent="0">
              <a:buNone/>
            </a:pPr>
            <a:r>
              <a:rPr lang="en-GB" b="1" dirty="0"/>
              <a:t>Task 1 </a:t>
            </a:r>
          </a:p>
          <a:p>
            <a:pPr marL="0" indent="0">
              <a:buNone/>
            </a:pPr>
            <a:r>
              <a:rPr lang="en-GB" sz="3000" dirty="0"/>
              <a:t>Please use the link to the book Titch to recap some of the familiar vocabulary related to this topic. </a:t>
            </a:r>
          </a:p>
          <a:p>
            <a:pPr marL="0" indent="0">
              <a:buNone/>
            </a:pPr>
            <a:r>
              <a:rPr lang="en-GB" sz="3000" dirty="0">
                <a:hlinkClick r:id="rId2"/>
              </a:rPr>
              <a:t>https://www.youtube.com/watch?v=Lm8Pg5iwJL4</a:t>
            </a:r>
            <a:endParaRPr lang="en-GB" sz="3000" dirty="0"/>
          </a:p>
          <a:p>
            <a:pPr marL="0" indent="0">
              <a:buNone/>
            </a:pPr>
            <a:r>
              <a:rPr lang="en-GB" sz="3000" dirty="0"/>
              <a:t>Can you compare your toys, yourselves or plants in the garden by length and height?</a:t>
            </a:r>
          </a:p>
        </p:txBody>
      </p:sp>
      <p:sp>
        <p:nvSpPr>
          <p:cNvPr id="7" name="TextBox 6">
            <a:extLst>
              <a:ext uri="{FF2B5EF4-FFF2-40B4-BE49-F238E27FC236}">
                <a16:creationId xmlns:a16="http://schemas.microsoft.com/office/drawing/2014/main" xmlns="" id="{B417B9F3-9196-4197-803C-1FDEC43904F0}"/>
              </a:ext>
            </a:extLst>
          </p:cNvPr>
          <p:cNvSpPr txBox="1"/>
          <p:nvPr/>
        </p:nvSpPr>
        <p:spPr>
          <a:xfrm>
            <a:off x="229955" y="774705"/>
            <a:ext cx="8662525" cy="1661993"/>
          </a:xfrm>
          <a:prstGeom prst="rect">
            <a:avLst/>
          </a:prstGeom>
          <a:noFill/>
        </p:spPr>
        <p:txBody>
          <a:bodyPr wrap="square" rtlCol="0">
            <a:spAutoFit/>
          </a:bodyPr>
          <a:lstStyle/>
          <a:p>
            <a:r>
              <a:rPr lang="en-GB" sz="2800" dirty="0"/>
              <a:t>This week we are learning about length, height and distance.</a:t>
            </a:r>
          </a:p>
          <a:p>
            <a:endParaRPr lang="en-GB" sz="2800" dirty="0"/>
          </a:p>
          <a:p>
            <a:r>
              <a:rPr lang="en-GB" dirty="0"/>
              <a:t>                                                                   </a:t>
            </a:r>
          </a:p>
        </p:txBody>
      </p:sp>
      <p:pic>
        <p:nvPicPr>
          <p:cNvPr id="6" name="Picture 5">
            <a:extLst>
              <a:ext uri="{FF2B5EF4-FFF2-40B4-BE49-F238E27FC236}">
                <a16:creationId xmlns:a16="http://schemas.microsoft.com/office/drawing/2014/main" xmlns="" id="{88338802-E5D0-4716-9448-25ACB0B4D5F5}"/>
              </a:ext>
            </a:extLst>
          </p:cNvPr>
          <p:cNvPicPr>
            <a:picLocks noChangeAspect="1"/>
          </p:cNvPicPr>
          <p:nvPr/>
        </p:nvPicPr>
        <p:blipFill>
          <a:blip r:embed="rId3"/>
          <a:stretch>
            <a:fillRect/>
          </a:stretch>
        </p:blipFill>
        <p:spPr>
          <a:xfrm>
            <a:off x="6592883" y="1917705"/>
            <a:ext cx="2205069" cy="2954159"/>
          </a:xfrm>
          <a:prstGeom prst="rect">
            <a:avLst/>
          </a:prstGeom>
        </p:spPr>
      </p:pic>
    </p:spTree>
    <p:extLst>
      <p:ext uri="{BB962C8B-B14F-4D97-AF65-F5344CB8AC3E}">
        <p14:creationId xmlns:p14="http://schemas.microsoft.com/office/powerpoint/2010/main" val="2153499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518864" y="836712"/>
            <a:ext cx="8106272" cy="3240360"/>
          </a:xfrm>
        </p:spPr>
        <p:txBody>
          <a:bodyPr>
            <a:noAutofit/>
          </a:bodyPr>
          <a:lstStyle/>
          <a:p>
            <a:pPr marL="0" indent="0">
              <a:buNone/>
            </a:pPr>
            <a:r>
              <a:rPr lang="en-GB" sz="2800" b="1" dirty="0"/>
              <a:t>Task 2</a:t>
            </a:r>
          </a:p>
          <a:p>
            <a:pPr marL="0" indent="0">
              <a:buNone/>
            </a:pPr>
            <a:r>
              <a:rPr lang="en-GB" sz="2800" dirty="0"/>
              <a:t>Can you build towers the same height as yourselves? </a:t>
            </a:r>
          </a:p>
          <a:p>
            <a:pPr marL="0" indent="0">
              <a:buNone/>
            </a:pPr>
            <a:r>
              <a:rPr lang="en-GB" sz="2800" dirty="0"/>
              <a:t>How tall is the tallest tower you can build?</a:t>
            </a:r>
          </a:p>
          <a:p>
            <a:pPr marL="0" indent="0">
              <a:buNone/>
            </a:pPr>
            <a:r>
              <a:rPr lang="en-GB" sz="2800" dirty="0"/>
              <a:t>Can you build a short tower?</a:t>
            </a:r>
          </a:p>
          <a:p>
            <a:pPr marL="0" indent="0">
              <a:buNone/>
            </a:pPr>
            <a:endParaRPr lang="en-GB" sz="2800" b="1" dirty="0"/>
          </a:p>
          <a:p>
            <a:pPr marL="0" indent="0">
              <a:buNone/>
            </a:pPr>
            <a:endParaRPr lang="en-GB" sz="2800" b="1"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a:p>
            <a:pPr marL="0" indent="0">
              <a:buNone/>
            </a:pPr>
            <a:endParaRPr lang="en-GB" sz="2800" dirty="0"/>
          </a:p>
        </p:txBody>
      </p:sp>
      <p:pic>
        <p:nvPicPr>
          <p:cNvPr id="8" name="Picture 7">
            <a:extLst>
              <a:ext uri="{FF2B5EF4-FFF2-40B4-BE49-F238E27FC236}">
                <a16:creationId xmlns:a16="http://schemas.microsoft.com/office/drawing/2014/main" xmlns="" id="{D761A06C-B0EF-4288-9965-1678E857EF7E}"/>
              </a:ext>
            </a:extLst>
          </p:cNvPr>
          <p:cNvPicPr>
            <a:picLocks noChangeAspect="1"/>
          </p:cNvPicPr>
          <p:nvPr/>
        </p:nvPicPr>
        <p:blipFill>
          <a:blip r:embed="rId2"/>
          <a:stretch>
            <a:fillRect/>
          </a:stretch>
        </p:blipFill>
        <p:spPr>
          <a:xfrm>
            <a:off x="395536" y="3068960"/>
            <a:ext cx="4514850" cy="2638425"/>
          </a:xfrm>
          <a:prstGeom prst="rect">
            <a:avLst/>
          </a:prstGeom>
        </p:spPr>
      </p:pic>
      <p:pic>
        <p:nvPicPr>
          <p:cNvPr id="9" name="Picture 8">
            <a:extLst>
              <a:ext uri="{FF2B5EF4-FFF2-40B4-BE49-F238E27FC236}">
                <a16:creationId xmlns:a16="http://schemas.microsoft.com/office/drawing/2014/main" xmlns="" id="{265B8208-6B93-4AD6-AE0C-61021EB9FE4D}"/>
              </a:ext>
            </a:extLst>
          </p:cNvPr>
          <p:cNvPicPr>
            <a:picLocks noChangeAspect="1"/>
          </p:cNvPicPr>
          <p:nvPr/>
        </p:nvPicPr>
        <p:blipFill>
          <a:blip r:embed="rId3"/>
          <a:stretch>
            <a:fillRect/>
          </a:stretch>
        </p:blipFill>
        <p:spPr>
          <a:xfrm>
            <a:off x="5292080" y="3059435"/>
            <a:ext cx="3171825" cy="2647950"/>
          </a:xfrm>
          <a:prstGeom prst="rect">
            <a:avLst/>
          </a:prstGeom>
        </p:spPr>
      </p:pic>
    </p:spTree>
    <p:extLst>
      <p:ext uri="{BB962C8B-B14F-4D97-AF65-F5344CB8AC3E}">
        <p14:creationId xmlns:p14="http://schemas.microsoft.com/office/powerpoint/2010/main" val="4135705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57200" y="971600"/>
            <a:ext cx="8291264" cy="4905672"/>
          </a:xfrm>
        </p:spPr>
        <p:txBody>
          <a:bodyPr>
            <a:normAutofit/>
          </a:bodyPr>
          <a:lstStyle/>
          <a:p>
            <a:pPr marL="0" indent="0">
              <a:buNone/>
            </a:pPr>
            <a:r>
              <a:rPr lang="en-GB" sz="3400" b="1" dirty="0"/>
              <a:t>Task 3</a:t>
            </a:r>
          </a:p>
          <a:p>
            <a:pPr marL="0" indent="0">
              <a:buNone/>
            </a:pPr>
            <a:endParaRPr lang="en-GB" sz="3000" b="1" dirty="0"/>
          </a:p>
          <a:p>
            <a:pPr marL="0" indent="0">
              <a:buNone/>
            </a:pPr>
            <a:r>
              <a:rPr lang="en-GB" sz="3000" dirty="0"/>
              <a:t>Test out how far you can push a toy car? How could you measure the distance? Does the type of car you use change your results?</a:t>
            </a: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7" name="Picture 6">
            <a:extLst>
              <a:ext uri="{FF2B5EF4-FFF2-40B4-BE49-F238E27FC236}">
                <a16:creationId xmlns:a16="http://schemas.microsoft.com/office/drawing/2014/main" xmlns="" id="{11AB47C1-FB81-4419-A87B-9A369A17558D}"/>
              </a:ext>
            </a:extLst>
          </p:cNvPr>
          <p:cNvPicPr>
            <a:picLocks noChangeAspect="1"/>
          </p:cNvPicPr>
          <p:nvPr/>
        </p:nvPicPr>
        <p:blipFill>
          <a:blip r:embed="rId2"/>
          <a:stretch>
            <a:fillRect/>
          </a:stretch>
        </p:blipFill>
        <p:spPr>
          <a:xfrm>
            <a:off x="3131840" y="3734147"/>
            <a:ext cx="4082405" cy="2602100"/>
          </a:xfrm>
          <a:prstGeom prst="rect">
            <a:avLst/>
          </a:prstGeom>
        </p:spPr>
      </p:pic>
    </p:spTree>
    <p:extLst>
      <p:ext uri="{BB962C8B-B14F-4D97-AF65-F5344CB8AC3E}">
        <p14:creationId xmlns:p14="http://schemas.microsoft.com/office/powerpoint/2010/main" val="1678607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alibri"/>
                <a:ea typeface="+mj-ea"/>
                <a:cs typeface="+mj-cs"/>
              </a:rPr>
              <a:t>Topic</a:t>
            </a:r>
          </a:p>
        </p:txBody>
      </p:sp>
      <p:sp>
        <p:nvSpPr>
          <p:cNvPr id="8" name="Content Placeholder 7"/>
          <p:cNvSpPr>
            <a:spLocks noGrp="1"/>
          </p:cNvSpPr>
          <p:nvPr>
            <p:ph idx="1"/>
          </p:nvPr>
        </p:nvSpPr>
        <p:spPr>
          <a:xfrm>
            <a:off x="251520" y="1080014"/>
            <a:ext cx="4608512" cy="1556898"/>
          </a:xfrm>
        </p:spPr>
        <p:txBody>
          <a:bodyPr>
            <a:normAutofit fontScale="85000" lnSpcReduction="10000"/>
          </a:bodyPr>
          <a:lstStyle/>
          <a:p>
            <a:pPr marL="0" indent="0">
              <a:buNone/>
            </a:pPr>
            <a:r>
              <a:rPr lang="en-GB" sz="2800" dirty="0"/>
              <a:t>This week we have been thinking about the places Granny visits and the things she buys. Here are some ideas you might like to explore.</a:t>
            </a:r>
          </a:p>
        </p:txBody>
      </p:sp>
      <p:sp>
        <p:nvSpPr>
          <p:cNvPr id="4" name="TextBox 3">
            <a:extLst>
              <a:ext uri="{FF2B5EF4-FFF2-40B4-BE49-F238E27FC236}">
                <a16:creationId xmlns:a16="http://schemas.microsoft.com/office/drawing/2014/main" xmlns="" id="{35167DAE-AE0C-4AAA-833F-2033E432FA12}"/>
              </a:ext>
            </a:extLst>
          </p:cNvPr>
          <p:cNvSpPr txBox="1"/>
          <p:nvPr/>
        </p:nvSpPr>
        <p:spPr>
          <a:xfrm>
            <a:off x="251520" y="2852936"/>
            <a:ext cx="3672408" cy="4247317"/>
          </a:xfrm>
          <a:prstGeom prst="rect">
            <a:avLst/>
          </a:prstGeom>
          <a:noFill/>
        </p:spPr>
        <p:txBody>
          <a:bodyPr wrap="square" rtlCol="0">
            <a:spAutoFit/>
          </a:bodyPr>
          <a:lstStyle/>
          <a:p>
            <a:pPr marL="342900" indent="-342900">
              <a:buFont typeface="+mj-lt"/>
              <a:buAutoNum type="arabicPeriod"/>
            </a:pPr>
            <a:r>
              <a:rPr lang="en-GB" dirty="0"/>
              <a:t>Can you decorate your own boomerang?</a:t>
            </a:r>
          </a:p>
          <a:p>
            <a:pPr marL="342900" indent="-342900">
              <a:buFont typeface="+mj-lt"/>
              <a:buAutoNum type="arabicPeriod"/>
            </a:pPr>
            <a:r>
              <a:rPr lang="en-GB" dirty="0"/>
              <a:t>Can you make your own drum to play?</a:t>
            </a:r>
          </a:p>
          <a:p>
            <a:pPr marL="342900" indent="-342900">
              <a:buFont typeface="+mj-lt"/>
              <a:buAutoNum type="arabicPeriod"/>
            </a:pPr>
            <a:r>
              <a:rPr lang="en-GB" dirty="0"/>
              <a:t>Can you write a shopping list and roleplay </a:t>
            </a:r>
            <a:r>
              <a:rPr lang="en-GB"/>
              <a:t>buying the objects </a:t>
            </a:r>
            <a:r>
              <a:rPr lang="en-GB" dirty="0"/>
              <a:t>in a shop?</a:t>
            </a:r>
          </a:p>
          <a:p>
            <a:pPr marL="342900" indent="-342900">
              <a:buFont typeface="+mj-lt"/>
              <a:buAutoNum type="arabicPeriod"/>
            </a:pPr>
            <a:r>
              <a:rPr lang="en-GB" dirty="0"/>
              <a:t>Can you make a traditional recipe from one of the countries Granny visited?</a:t>
            </a:r>
          </a:p>
          <a:p>
            <a:pPr marL="342900" indent="-342900">
              <a:buFont typeface="+mj-lt"/>
              <a:buAutoNum type="arabicPeriod"/>
            </a:pPr>
            <a:r>
              <a:rPr lang="en-GB" dirty="0"/>
              <a:t>Can you make your own kite to fly like Granny?</a:t>
            </a:r>
          </a:p>
          <a:p>
            <a:pPr marL="342900" indent="-342900">
              <a:buFont typeface="+mj-lt"/>
              <a:buAutoNum type="arabicPeriod"/>
            </a:pPr>
            <a:endParaRPr lang="en-GB" dirty="0"/>
          </a:p>
          <a:p>
            <a:pPr marL="342900" indent="-342900">
              <a:buFont typeface="+mj-lt"/>
              <a:buAutoNum type="arabicPeriod"/>
            </a:pPr>
            <a:endParaRPr lang="en-GB" dirty="0"/>
          </a:p>
          <a:p>
            <a:pPr marL="342900" indent="-342900">
              <a:buFont typeface="+mj-lt"/>
              <a:buAutoNum type="arabicPeriod"/>
            </a:pPr>
            <a:endParaRPr lang="en-GB" dirty="0"/>
          </a:p>
        </p:txBody>
      </p:sp>
      <p:pic>
        <p:nvPicPr>
          <p:cNvPr id="9" name="Picture 8">
            <a:extLst>
              <a:ext uri="{FF2B5EF4-FFF2-40B4-BE49-F238E27FC236}">
                <a16:creationId xmlns:a16="http://schemas.microsoft.com/office/drawing/2014/main" xmlns="" id="{AF2269F6-0F18-4562-89B3-5B414F01D149}"/>
              </a:ext>
            </a:extLst>
          </p:cNvPr>
          <p:cNvPicPr>
            <a:picLocks noChangeAspect="1"/>
          </p:cNvPicPr>
          <p:nvPr/>
        </p:nvPicPr>
        <p:blipFill>
          <a:blip r:embed="rId2"/>
          <a:stretch>
            <a:fillRect/>
          </a:stretch>
        </p:blipFill>
        <p:spPr>
          <a:xfrm>
            <a:off x="5796136" y="508515"/>
            <a:ext cx="2923243" cy="2799876"/>
          </a:xfrm>
          <a:prstGeom prst="rect">
            <a:avLst/>
          </a:prstGeom>
        </p:spPr>
      </p:pic>
      <p:pic>
        <p:nvPicPr>
          <p:cNvPr id="10" name="Picture 9">
            <a:extLst>
              <a:ext uri="{FF2B5EF4-FFF2-40B4-BE49-F238E27FC236}">
                <a16:creationId xmlns:a16="http://schemas.microsoft.com/office/drawing/2014/main" xmlns="" id="{D4FEACFC-5A43-4104-A8F0-0A40E6628341}"/>
              </a:ext>
            </a:extLst>
          </p:cNvPr>
          <p:cNvPicPr>
            <a:picLocks noChangeAspect="1"/>
          </p:cNvPicPr>
          <p:nvPr/>
        </p:nvPicPr>
        <p:blipFill>
          <a:blip r:embed="rId3"/>
          <a:stretch>
            <a:fillRect/>
          </a:stretch>
        </p:blipFill>
        <p:spPr>
          <a:xfrm>
            <a:off x="6684422" y="3619294"/>
            <a:ext cx="2400300" cy="1571625"/>
          </a:xfrm>
          <a:prstGeom prst="rect">
            <a:avLst/>
          </a:prstGeom>
        </p:spPr>
      </p:pic>
      <p:pic>
        <p:nvPicPr>
          <p:cNvPr id="11" name="Picture 10">
            <a:extLst>
              <a:ext uri="{FF2B5EF4-FFF2-40B4-BE49-F238E27FC236}">
                <a16:creationId xmlns:a16="http://schemas.microsoft.com/office/drawing/2014/main" xmlns="" id="{326D0DD4-B094-48CE-8FE1-736FD1CFB701}"/>
              </a:ext>
            </a:extLst>
          </p:cNvPr>
          <p:cNvPicPr>
            <a:picLocks noChangeAspect="1"/>
          </p:cNvPicPr>
          <p:nvPr/>
        </p:nvPicPr>
        <p:blipFill>
          <a:blip r:embed="rId4"/>
          <a:stretch>
            <a:fillRect/>
          </a:stretch>
        </p:blipFill>
        <p:spPr>
          <a:xfrm>
            <a:off x="4222734" y="3429000"/>
            <a:ext cx="2195095" cy="1952214"/>
          </a:xfrm>
          <a:prstGeom prst="rect">
            <a:avLst/>
          </a:prstGeom>
        </p:spPr>
      </p:pic>
    </p:spTree>
    <p:extLst>
      <p:ext uri="{BB962C8B-B14F-4D97-AF65-F5344CB8AC3E}">
        <p14:creationId xmlns:p14="http://schemas.microsoft.com/office/powerpoint/2010/main" val="2936767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a:bodyPr>
          <a:lstStyle/>
          <a:p>
            <a:pPr marL="0" indent="0">
              <a:buNone/>
            </a:pPr>
            <a:r>
              <a:rPr lang="en-GB" sz="2400" dirty="0"/>
              <a:t>A good site to use for reading is Oxford Owl, which is free. Please visit - </a:t>
            </a:r>
            <a:r>
              <a:rPr lang="en-GB" sz="2400" dirty="0">
                <a:hlinkClick r:id="rId2"/>
              </a:rPr>
              <a:t>https://www.oxfordowl.co.uk/</a:t>
            </a:r>
            <a:endParaRPr lang="en-GB" sz="2400"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xmlns="" id="{86802154-BC6C-4D5C-B06D-E49642D4AA31}"/>
              </a:ext>
            </a:extLst>
          </p:cNvPr>
          <p:cNvPicPr>
            <a:picLocks noChangeAspect="1"/>
          </p:cNvPicPr>
          <p:nvPr/>
        </p:nvPicPr>
        <p:blipFill>
          <a:blip r:embed="rId3"/>
          <a:stretch>
            <a:fillRect/>
          </a:stretch>
        </p:blipFill>
        <p:spPr>
          <a:xfrm>
            <a:off x="683568" y="2132856"/>
            <a:ext cx="7596336" cy="3854328"/>
          </a:xfrm>
          <a:prstGeom prst="rect">
            <a:avLst/>
          </a:prstGeom>
        </p:spPr>
      </p:pic>
      <p:sp>
        <p:nvSpPr>
          <p:cNvPr id="2" name="Title 1"/>
          <p:cNvSpPr>
            <a:spLocks noGrp="1"/>
          </p:cNvSpPr>
          <p:nvPr>
            <p:ph type="title"/>
          </p:nvPr>
        </p:nvSpPr>
        <p:spPr>
          <a:xfrm>
            <a:off x="539552" y="-315416"/>
            <a:ext cx="8229600" cy="1143000"/>
          </a:xfrm>
        </p:spPr>
        <p:txBody>
          <a:bodyPr/>
          <a:lstStyle/>
          <a:p>
            <a:r>
              <a:rPr lang="en-GB" dirty="0"/>
              <a:t>Reading</a:t>
            </a:r>
          </a:p>
        </p:txBody>
      </p:sp>
    </p:spTree>
    <p:extLst>
      <p:ext uri="{BB962C8B-B14F-4D97-AF65-F5344CB8AC3E}">
        <p14:creationId xmlns:p14="http://schemas.microsoft.com/office/powerpoint/2010/main" val="37869510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980728"/>
            <a:ext cx="8928992" cy="1224135"/>
          </a:xfrm>
        </p:spPr>
        <p:txBody>
          <a:bodyPr>
            <a:normAutofit fontScale="70000" lnSpcReduction="20000"/>
          </a:bodyPr>
          <a:lstStyle/>
          <a:p>
            <a:pPr marL="0" indent="0">
              <a:buNone/>
            </a:pPr>
            <a:r>
              <a:rPr lang="en-GB" dirty="0"/>
              <a:t>Another useful site for reading is Renaissance </a:t>
            </a:r>
            <a:r>
              <a:rPr lang="en-GB" dirty="0" err="1"/>
              <a:t>myON</a:t>
            </a:r>
            <a:r>
              <a:rPr lang="en-GB" dirty="0"/>
              <a:t>. This is a good source for books you can read to the children or provide information books that follow their interests. Please visit - </a:t>
            </a:r>
            <a:r>
              <a:rPr lang="en-GB" dirty="0">
                <a:hlinkClick r:id="rId2"/>
              </a:rPr>
              <a:t>http://readon.myon.co.uk</a:t>
            </a: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2" name="Title 1"/>
          <p:cNvSpPr>
            <a:spLocks noGrp="1"/>
          </p:cNvSpPr>
          <p:nvPr>
            <p:ph type="title"/>
          </p:nvPr>
        </p:nvSpPr>
        <p:spPr>
          <a:xfrm>
            <a:off x="457200" y="151172"/>
            <a:ext cx="8229600" cy="864096"/>
          </a:xfrm>
        </p:spPr>
        <p:txBody>
          <a:bodyPr/>
          <a:lstStyle/>
          <a:p>
            <a:r>
              <a:rPr lang="en-GB" dirty="0"/>
              <a:t>Reading</a:t>
            </a:r>
          </a:p>
        </p:txBody>
      </p:sp>
      <p:pic>
        <p:nvPicPr>
          <p:cNvPr id="5" name="Picture 4">
            <a:extLst>
              <a:ext uri="{FF2B5EF4-FFF2-40B4-BE49-F238E27FC236}">
                <a16:creationId xmlns:a16="http://schemas.microsoft.com/office/drawing/2014/main" xmlns="" id="{F09F802A-9FB3-4C51-964A-6A5A1EF8A5B5}"/>
              </a:ext>
            </a:extLst>
          </p:cNvPr>
          <p:cNvPicPr>
            <a:picLocks noChangeAspect="1"/>
          </p:cNvPicPr>
          <p:nvPr/>
        </p:nvPicPr>
        <p:blipFill>
          <a:blip r:embed="rId3"/>
          <a:stretch>
            <a:fillRect/>
          </a:stretch>
        </p:blipFill>
        <p:spPr>
          <a:xfrm>
            <a:off x="1581857" y="2342218"/>
            <a:ext cx="5980286" cy="3967101"/>
          </a:xfrm>
          <a:prstGeom prst="rect">
            <a:avLst/>
          </a:prstGeom>
        </p:spPr>
      </p:pic>
    </p:spTree>
    <p:extLst>
      <p:ext uri="{BB962C8B-B14F-4D97-AF65-F5344CB8AC3E}">
        <p14:creationId xmlns:p14="http://schemas.microsoft.com/office/powerpoint/2010/main" val="4116079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fontScale="70000" lnSpcReduction="20000"/>
          </a:bodyPr>
          <a:lstStyle/>
          <a:p>
            <a:pPr marL="0" indent="0">
              <a:buNone/>
            </a:pPr>
            <a:r>
              <a:rPr lang="en-GB" dirty="0"/>
              <a:t>Choose an area that interests you or use the search option</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Please continue sharing books together. Talking about the content and the characters in the books and making predictions about what might happen as you read.</a:t>
            </a:r>
          </a:p>
          <a:p>
            <a:pPr marL="0" indent="0">
              <a:buNone/>
            </a:pPr>
            <a:endParaRPr lang="en-GB" dirty="0"/>
          </a:p>
        </p:txBody>
      </p:sp>
      <p:sp>
        <p:nvSpPr>
          <p:cNvPr id="2" name="Title 1"/>
          <p:cNvSpPr>
            <a:spLocks noGrp="1"/>
          </p:cNvSpPr>
          <p:nvPr>
            <p:ph type="title"/>
          </p:nvPr>
        </p:nvSpPr>
        <p:spPr>
          <a:xfrm>
            <a:off x="539552" y="-315416"/>
            <a:ext cx="8229600" cy="1143000"/>
          </a:xfrm>
        </p:spPr>
        <p:txBody>
          <a:bodyPr/>
          <a:lstStyle/>
          <a:p>
            <a:r>
              <a:rPr lang="en-GB" dirty="0"/>
              <a:t>Reading</a:t>
            </a:r>
          </a:p>
        </p:txBody>
      </p:sp>
      <p:pic>
        <p:nvPicPr>
          <p:cNvPr id="6" name="Picture 5">
            <a:extLst>
              <a:ext uri="{FF2B5EF4-FFF2-40B4-BE49-F238E27FC236}">
                <a16:creationId xmlns:a16="http://schemas.microsoft.com/office/drawing/2014/main" xmlns="" id="{D3598FF6-8729-4DBD-A542-40BFDA84F544}"/>
              </a:ext>
            </a:extLst>
          </p:cNvPr>
          <p:cNvPicPr>
            <a:picLocks noChangeAspect="1"/>
          </p:cNvPicPr>
          <p:nvPr/>
        </p:nvPicPr>
        <p:blipFill>
          <a:blip r:embed="rId2"/>
          <a:stretch>
            <a:fillRect/>
          </a:stretch>
        </p:blipFill>
        <p:spPr>
          <a:xfrm>
            <a:off x="1259632" y="1123284"/>
            <a:ext cx="6348895" cy="3955107"/>
          </a:xfrm>
          <a:prstGeom prst="rect">
            <a:avLst/>
          </a:prstGeom>
        </p:spPr>
      </p:pic>
      <p:cxnSp>
        <p:nvCxnSpPr>
          <p:cNvPr id="7" name="Straight Arrow Connector 6">
            <a:extLst>
              <a:ext uri="{FF2B5EF4-FFF2-40B4-BE49-F238E27FC236}">
                <a16:creationId xmlns:a16="http://schemas.microsoft.com/office/drawing/2014/main" xmlns="" id="{35E128A0-8B56-4585-B7F4-A8FE3398D709}"/>
              </a:ext>
            </a:extLst>
          </p:cNvPr>
          <p:cNvCxnSpPr>
            <a:cxnSpLocks/>
          </p:cNvCxnSpPr>
          <p:nvPr/>
        </p:nvCxnSpPr>
        <p:spPr>
          <a:xfrm>
            <a:off x="3131840" y="827584"/>
            <a:ext cx="415542" cy="244552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xmlns="" id="{E6888806-35B1-49D2-8451-71488FD54AFD}"/>
              </a:ext>
            </a:extLst>
          </p:cNvPr>
          <p:cNvCxnSpPr>
            <a:cxnSpLocks/>
          </p:cNvCxnSpPr>
          <p:nvPr/>
        </p:nvCxnSpPr>
        <p:spPr>
          <a:xfrm flipH="1">
            <a:off x="5148064" y="827584"/>
            <a:ext cx="504057" cy="72920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7689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BE7C2C-B45E-4330-96A2-533DFB355609}"/>
              </a:ext>
            </a:extLst>
          </p:cNvPr>
          <p:cNvSpPr>
            <a:spLocks noGrp="1"/>
          </p:cNvSpPr>
          <p:nvPr>
            <p:ph type="title"/>
          </p:nvPr>
        </p:nvSpPr>
        <p:spPr>
          <a:xfrm>
            <a:off x="457200" y="116632"/>
            <a:ext cx="8229600" cy="1143000"/>
          </a:xfrm>
        </p:spPr>
        <p:txBody>
          <a:bodyPr/>
          <a:lstStyle/>
          <a:p>
            <a:r>
              <a:rPr lang="en-GB" dirty="0"/>
              <a:t>Phonics</a:t>
            </a:r>
          </a:p>
        </p:txBody>
      </p:sp>
      <p:sp>
        <p:nvSpPr>
          <p:cNvPr id="3" name="Content Placeholder 2">
            <a:extLst>
              <a:ext uri="{FF2B5EF4-FFF2-40B4-BE49-F238E27FC236}">
                <a16:creationId xmlns:a16="http://schemas.microsoft.com/office/drawing/2014/main" xmlns="" id="{DCB018C6-E1B6-4E80-85DC-7A4A7217B090}"/>
              </a:ext>
            </a:extLst>
          </p:cNvPr>
          <p:cNvSpPr>
            <a:spLocks noGrp="1"/>
          </p:cNvSpPr>
          <p:nvPr>
            <p:ph idx="1"/>
          </p:nvPr>
        </p:nvSpPr>
        <p:spPr>
          <a:xfrm>
            <a:off x="457200" y="1166018"/>
            <a:ext cx="8229600" cy="4525963"/>
          </a:xfrm>
        </p:spPr>
        <p:txBody>
          <a:bodyPr/>
          <a:lstStyle/>
          <a:p>
            <a:pPr marL="0" indent="0">
              <a:buNone/>
            </a:pPr>
            <a:r>
              <a:rPr lang="en-GB" sz="2200" dirty="0"/>
              <a:t>Continue using your Orange sound book and Blue tricky word book to practice the sounds and words. </a:t>
            </a:r>
          </a:p>
          <a:p>
            <a:pPr marL="0" indent="0">
              <a:buNone/>
            </a:pPr>
            <a:r>
              <a:rPr lang="en-GB" sz="2200" dirty="0"/>
              <a:t>Phonics play </a:t>
            </a:r>
            <a:r>
              <a:rPr lang="en-GB" sz="2200" dirty="0">
                <a:hlinkClick r:id="rId2"/>
              </a:rPr>
              <a:t>https://new.phonicsplay.co.uk/</a:t>
            </a:r>
            <a:r>
              <a:rPr lang="en-GB" sz="2200" dirty="0"/>
              <a:t> is a great site for reinforcing our phonics learning. It is free use at the moment.</a:t>
            </a:r>
          </a:p>
          <a:p>
            <a:pPr marL="0" indent="0">
              <a:buNone/>
            </a:pPr>
            <a:r>
              <a:rPr lang="en-GB" sz="2200" dirty="0"/>
              <a:t>We have covered all of phase 2 and most of phase 3 and there are lots of fun interactive games to play.</a:t>
            </a:r>
          </a:p>
          <a:p>
            <a:pPr marL="0" indent="0">
              <a:buNone/>
            </a:pPr>
            <a:endParaRPr lang="en-GB" dirty="0"/>
          </a:p>
          <a:p>
            <a:pPr marL="0" indent="0">
              <a:buNone/>
            </a:pPr>
            <a:endParaRPr lang="en-GB" dirty="0"/>
          </a:p>
        </p:txBody>
      </p:sp>
      <p:pic>
        <p:nvPicPr>
          <p:cNvPr id="7" name="Picture 6">
            <a:extLst>
              <a:ext uri="{FF2B5EF4-FFF2-40B4-BE49-F238E27FC236}">
                <a16:creationId xmlns:a16="http://schemas.microsoft.com/office/drawing/2014/main" xmlns="" id="{BE7D8D7E-DF16-4911-9241-4FB34739F6F2}"/>
              </a:ext>
            </a:extLst>
          </p:cNvPr>
          <p:cNvPicPr>
            <a:picLocks noChangeAspect="1"/>
          </p:cNvPicPr>
          <p:nvPr/>
        </p:nvPicPr>
        <p:blipFill>
          <a:blip r:embed="rId3"/>
          <a:stretch>
            <a:fillRect/>
          </a:stretch>
        </p:blipFill>
        <p:spPr>
          <a:xfrm>
            <a:off x="4863068" y="3525929"/>
            <a:ext cx="3823732" cy="466676"/>
          </a:xfrm>
          <a:prstGeom prst="rect">
            <a:avLst/>
          </a:prstGeom>
        </p:spPr>
      </p:pic>
      <p:pic>
        <p:nvPicPr>
          <p:cNvPr id="4" name="Picture 3">
            <a:extLst>
              <a:ext uri="{FF2B5EF4-FFF2-40B4-BE49-F238E27FC236}">
                <a16:creationId xmlns:a16="http://schemas.microsoft.com/office/drawing/2014/main" xmlns="" id="{8F085EEC-9F91-452C-85E6-328AE135061E}"/>
              </a:ext>
            </a:extLst>
          </p:cNvPr>
          <p:cNvPicPr>
            <a:picLocks noChangeAspect="1"/>
          </p:cNvPicPr>
          <p:nvPr/>
        </p:nvPicPr>
        <p:blipFill>
          <a:blip r:embed="rId4"/>
          <a:stretch>
            <a:fillRect/>
          </a:stretch>
        </p:blipFill>
        <p:spPr>
          <a:xfrm>
            <a:off x="371475" y="3992605"/>
            <a:ext cx="8315325" cy="2609850"/>
          </a:xfrm>
          <a:prstGeom prst="rect">
            <a:avLst/>
          </a:prstGeom>
        </p:spPr>
      </p:pic>
    </p:spTree>
    <p:extLst>
      <p:ext uri="{BB962C8B-B14F-4D97-AF65-F5344CB8AC3E}">
        <p14:creationId xmlns:p14="http://schemas.microsoft.com/office/powerpoint/2010/main" val="17821489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772190"/>
            <a:ext cx="5427555" cy="36350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a:t>Maths – White Rose Home Leaning</a:t>
            </a:r>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a:t>In school we follow the White Rose scheme of learning. Their website has put together free lessons and resources that link to the learning taking place in school. Please visit: </a:t>
            </a:r>
            <a:r>
              <a:rPr lang="en-GB" sz="2400" dirty="0">
                <a:hlinkClick r:id="rId3"/>
              </a:rPr>
              <a:t>https://whiterosemaths.com/homelearning/early-years/</a:t>
            </a:r>
            <a:endParaRPr lang="en-GB" sz="2400" dirty="0"/>
          </a:p>
          <a:p>
            <a:r>
              <a:rPr lang="en-GB" sz="2400" dirty="0"/>
              <a:t>Look out for EYFS pack.</a:t>
            </a:r>
          </a:p>
        </p:txBody>
      </p:sp>
    </p:spTree>
    <p:extLst>
      <p:ext uri="{BB962C8B-B14F-4D97-AF65-F5344CB8AC3E}">
        <p14:creationId xmlns:p14="http://schemas.microsoft.com/office/powerpoint/2010/main" val="3246125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a:t>Accessing </a:t>
            </a:r>
            <a:r>
              <a:rPr lang="en-GB" dirty="0" err="1"/>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a:t>Many educational content providers are offering free access to their resources. </a:t>
            </a:r>
            <a:r>
              <a:rPr lang="en-GB" sz="2800" dirty="0" err="1"/>
              <a:t>Twinkl</a:t>
            </a:r>
            <a:r>
              <a:rPr lang="en-GB" sz="2800" dirty="0"/>
              <a:t> is a website that we use from time to time to resource our lessons to aid in teacher input and pupil activities. </a:t>
            </a:r>
          </a:p>
          <a:p>
            <a:pPr marL="0" indent="0">
              <a:buNone/>
            </a:pPr>
            <a:r>
              <a:rPr lang="en-GB" sz="2800" dirty="0"/>
              <a:t>We will be able to direct you towards activities and learning via this website based on lessons that may be missed due to absence. To access </a:t>
            </a:r>
            <a:r>
              <a:rPr lang="en-GB" sz="2800" dirty="0" err="1"/>
              <a:t>Twinkl</a:t>
            </a:r>
            <a:r>
              <a:rPr lang="en-GB" sz="2800" dirty="0"/>
              <a:t> please visit: </a:t>
            </a:r>
            <a:r>
              <a:rPr lang="en-GB" sz="2800" dirty="0">
                <a:hlinkClick r:id="rId2"/>
              </a:rPr>
              <a:t>www.twinkl.co.uk/offer</a:t>
            </a:r>
            <a:endParaRPr lang="en-GB" sz="2800"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5EA5648A-35AE-42F6-9465-B98C0630B60A}"/>
              </a:ext>
            </a:extLst>
          </p:cNvPr>
          <p:cNvSpPr txBox="1"/>
          <p:nvPr/>
        </p:nvSpPr>
        <p:spPr>
          <a:xfrm>
            <a:off x="251520" y="6182147"/>
            <a:ext cx="2304256" cy="584775"/>
          </a:xfrm>
          <a:prstGeom prst="rect">
            <a:avLst/>
          </a:prstGeom>
          <a:noFill/>
        </p:spPr>
        <p:txBody>
          <a:bodyPr wrap="square" rtlCol="0">
            <a:spAutoFit/>
          </a:bodyPr>
          <a:lstStyle/>
          <a:p>
            <a:r>
              <a:rPr lang="en-GB" sz="3200" dirty="0">
                <a:solidFill>
                  <a:srgbClr val="0070C0"/>
                </a:solidFill>
              </a:rPr>
              <a:t>Search EYFS</a:t>
            </a:r>
          </a:p>
        </p:txBody>
      </p:sp>
    </p:spTree>
    <p:extLst>
      <p:ext uri="{BB962C8B-B14F-4D97-AF65-F5344CB8AC3E}">
        <p14:creationId xmlns:p14="http://schemas.microsoft.com/office/powerpoint/2010/main" val="41733948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a:t>P.E.</a:t>
            </a:r>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a:t>It is important to keep your children active. If it is safe to do so, ensure they have some time outside throughout the day. Please visit </a:t>
            </a:r>
            <a:r>
              <a:rPr lang="en-GB" sz="2800" b="1" dirty="0"/>
              <a:t>Joe Wicks</a:t>
            </a:r>
            <a:r>
              <a:rPr lang="en-GB" sz="2800" dirty="0"/>
              <a:t> YouTube channel (</a:t>
            </a:r>
            <a:r>
              <a:rPr lang="en-GB" sz="2800" dirty="0">
                <a:hlinkClick r:id="rId2"/>
              </a:rPr>
              <a:t>https://www.youtube.com/channel/UCAxW1XT0iEJo0TYlRfn6rYQ</a:t>
            </a:r>
            <a:r>
              <a:rPr lang="en-GB" sz="2800" dirty="0"/>
              <a:t>), which has lots of exercise videos for children. He will also be hosting a live P.E. lessons Monday to Friday at 9:00am.</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Reception (EYFS) packs 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40140150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520</TotalTime>
  <Words>1008</Words>
  <Application>Microsoft Office PowerPoint</Application>
  <PresentationFormat>On-screen Show (4:3)</PresentationFormat>
  <Paragraphs>164</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Home Learning </vt:lpstr>
      <vt:lpstr>Message from Mrs Coffey</vt:lpstr>
      <vt:lpstr>PowerPoint Presentation</vt:lpstr>
      <vt:lpstr>PowerPoint Presentation</vt:lpstr>
      <vt:lpstr>PowerPoint Presentation</vt:lpstr>
      <vt:lpstr>Maths Learning</vt:lpstr>
      <vt:lpstr>Maths Learning</vt:lpstr>
      <vt:lpstr>Maths Learning</vt:lpstr>
      <vt:lpstr>PowerPoint Presentation</vt:lpstr>
      <vt:lpstr>Reading</vt:lpstr>
      <vt:lpstr>Reading</vt:lpstr>
      <vt:lpstr>Reading</vt:lpstr>
      <vt:lpstr>Phonics</vt:lpstr>
      <vt:lpstr>PowerPoint Presentation</vt:lpstr>
      <vt:lpstr>Accessing Twinkl</vt:lpstr>
      <vt:lpstr>P.E.</vt:lpstr>
      <vt:lpstr>Classroom Secrets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Chris Coffey</dc:creator>
  <cp:lastModifiedBy>Owner</cp:lastModifiedBy>
  <cp:revision>34</cp:revision>
  <dcterms:created xsi:type="dcterms:W3CDTF">2020-05-24T10:52:13Z</dcterms:created>
  <dcterms:modified xsi:type="dcterms:W3CDTF">2020-06-21T00:15:13Z</dcterms:modified>
</cp:coreProperties>
</file>