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301" r:id="rId3"/>
    <p:sldId id="292" r:id="rId4"/>
    <p:sldId id="294" r:id="rId5"/>
    <p:sldId id="302" r:id="rId6"/>
    <p:sldId id="291" r:id="rId7"/>
    <p:sldId id="299" r:id="rId8"/>
    <p:sldId id="293" r:id="rId9"/>
    <p:sldId id="295" r:id="rId10"/>
    <p:sldId id="298" r:id="rId11"/>
    <p:sldId id="279" r:id="rId12"/>
    <p:sldId id="258" r:id="rId13"/>
    <p:sldId id="285" r:id="rId14"/>
    <p:sldId id="286" r:id="rId15"/>
    <p:sldId id="269" r:id="rId16"/>
    <p:sldId id="268" r:id="rId17"/>
    <p:sldId id="263" r:id="rId18"/>
    <p:sldId id="283" r:id="rId19"/>
    <p:sldId id="270"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F56DE2-397B-4578-AB59-80D968C99145}" type="datetimeFigureOut">
              <a:rPr lang="en-GB" smtClean="0"/>
              <a:t>09/05/2020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8255B1-5392-4F81-AE15-FB9BA65C8E60}" type="slidenum">
              <a:rPr lang="en-GB" smtClean="0"/>
              <a:t>‹#›</a:t>
            </a:fld>
            <a:endParaRPr lang="en-GB"/>
          </a:p>
        </p:txBody>
      </p:sp>
    </p:spTree>
    <p:extLst>
      <p:ext uri="{BB962C8B-B14F-4D97-AF65-F5344CB8AC3E}">
        <p14:creationId xmlns:p14="http://schemas.microsoft.com/office/powerpoint/2010/main" val="2413310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09/05/2020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09/05/2020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09/05/2020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09/05/2020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es.wikibooks.org/wiki/Wikichicos/Los_anfibios/El_sapo" TargetMode="External"/><Relationship Id="rId2" Type="http://schemas.openxmlformats.org/officeDocument/2006/relationships/image" Target="../media/image2.jpg"/><Relationship Id="rId1" Type="http://schemas.openxmlformats.org/officeDocument/2006/relationships/slideLayout" Target="../slideLayouts/slideLayout2.xml"/><Relationship Id="rId5" Type="http://schemas.openxmlformats.org/officeDocument/2006/relationships/hyperlink" Target="http://pl.wiktionary.org/wiki/kijanka" TargetMode="Externa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png"/><Relationship Id="rId17" Type="http://schemas.openxmlformats.org/officeDocument/2006/relationships/image" Target="../media/image19.png"/><Relationship Id="rId2" Type="http://schemas.openxmlformats.org/officeDocument/2006/relationships/image" Target="../media/image4.png"/><Relationship Id="rId16"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5" Type="http://schemas.openxmlformats.org/officeDocument/2006/relationships/image" Target="../media/image1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youtu.be/eKMl-a3-uNY?t=5"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bbc.co.uk/teach/school-radio/nursery-rhymes-five-little-speckled-frogs/zjjbnrd"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bbc.co.uk/iplayer/episode/m0006s5q/numberblocks-series-4-14-i-can-count-to-twenty"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freeimageslive.co.uk/free_stock_image/toy-blocks-jpg" TargetMode="External"/><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bbc.co.uk/cbeebies/makes/cbeebies-house-frog-make"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oxfordowl.co.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readon.myon.co.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new.phonicsplay.co.uk/" TargetMode="Externa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3" Type="http://schemas.openxmlformats.org/officeDocument/2006/relationships/hyperlink" Target="https://whiterosemaths.com/homelearning/early-years/" TargetMode="External"/><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a:t>Home Learning </a:t>
            </a:r>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a:t>Year R </a:t>
            </a:r>
          </a:p>
          <a:p>
            <a:r>
              <a:rPr lang="en-GB" sz="6600" dirty="0"/>
              <a:t>Term 5 Week 5</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2342" y="3719213"/>
            <a:ext cx="2468166" cy="2452687"/>
          </a:xfrm>
        </p:spPr>
        <p:txBody>
          <a:bodyPr anchor="ctr">
            <a:normAutofit/>
          </a:bodyPr>
          <a:lstStyle/>
          <a:p>
            <a:r>
              <a:rPr lang="en-GB" sz="3100" dirty="0"/>
              <a:t>Message from Mrs Coffey</a:t>
            </a:r>
          </a:p>
        </p:txBody>
      </p:sp>
      <p:sp>
        <p:nvSpPr>
          <p:cNvPr id="3" name="Content Placeholder 2"/>
          <p:cNvSpPr>
            <a:spLocks noGrp="1"/>
          </p:cNvSpPr>
          <p:nvPr>
            <p:ph idx="1"/>
          </p:nvPr>
        </p:nvSpPr>
        <p:spPr>
          <a:xfrm>
            <a:off x="3203848" y="3284984"/>
            <a:ext cx="5578198" cy="3456384"/>
          </a:xfrm>
        </p:spPr>
        <p:txBody>
          <a:bodyPr anchor="ctr">
            <a:normAutofit lnSpcReduction="10000"/>
          </a:bodyPr>
          <a:lstStyle/>
          <a:p>
            <a:pPr marL="0" indent="0">
              <a:lnSpc>
                <a:spcPct val="90000"/>
              </a:lnSpc>
              <a:buNone/>
            </a:pPr>
            <a:r>
              <a:rPr lang="en-GB" sz="1400" dirty="0"/>
              <a:t>Hi Everyone,</a:t>
            </a:r>
          </a:p>
          <a:p>
            <a:pPr marL="0" indent="0">
              <a:lnSpc>
                <a:spcPct val="90000"/>
              </a:lnSpc>
              <a:buNone/>
            </a:pPr>
            <a:endParaRPr lang="en-GB" sz="1400" dirty="0"/>
          </a:p>
          <a:p>
            <a:pPr marL="0" indent="0">
              <a:lnSpc>
                <a:spcPct val="90000"/>
              </a:lnSpc>
              <a:buNone/>
            </a:pPr>
            <a:r>
              <a:rPr lang="en-GB" sz="1400" dirty="0"/>
              <a:t>I hope you had fun this week learning about the lifecycle of a caterpillar in the story of ‘The Hungry Caterpillar’ last week. </a:t>
            </a:r>
          </a:p>
          <a:p>
            <a:pPr marL="0" indent="0">
              <a:lnSpc>
                <a:spcPct val="90000"/>
              </a:lnSpc>
              <a:buNone/>
            </a:pPr>
            <a:endParaRPr lang="en-GB" sz="1400" dirty="0"/>
          </a:p>
          <a:p>
            <a:pPr marL="0" indent="0">
              <a:lnSpc>
                <a:spcPct val="90000"/>
              </a:lnSpc>
              <a:buNone/>
            </a:pPr>
            <a:r>
              <a:rPr lang="en-GB" sz="1400" dirty="0"/>
              <a:t>This week we are continuing our  learning about life cycles. We are learning about how tadpoles grow into frogs. We are also going to practice our counting and ordering to 20.</a:t>
            </a:r>
          </a:p>
          <a:p>
            <a:pPr marL="0" indent="0">
              <a:lnSpc>
                <a:spcPct val="90000"/>
              </a:lnSpc>
              <a:buNone/>
            </a:pPr>
            <a:endParaRPr lang="en-GB" sz="1400" dirty="0"/>
          </a:p>
          <a:p>
            <a:pPr marL="0" indent="0">
              <a:lnSpc>
                <a:spcPct val="90000"/>
              </a:lnSpc>
              <a:buNone/>
            </a:pPr>
            <a:r>
              <a:rPr lang="en-GB" sz="1400" dirty="0"/>
              <a:t>I’ve enjoyed reading your comments and seeing your lovely photos and videos this week. They made me smile! As usual if you have any questions then I am contactable via Tapestry as usual. </a:t>
            </a:r>
          </a:p>
          <a:p>
            <a:pPr marL="0" indent="0">
              <a:lnSpc>
                <a:spcPct val="90000"/>
              </a:lnSpc>
              <a:buNone/>
            </a:pPr>
            <a:endParaRPr lang="en-GB" sz="1400" dirty="0"/>
          </a:p>
          <a:p>
            <a:pPr marL="0" indent="0">
              <a:lnSpc>
                <a:spcPct val="90000"/>
              </a:lnSpc>
              <a:buNone/>
            </a:pPr>
            <a:r>
              <a:rPr lang="en-GB" sz="1400" dirty="0"/>
              <a:t>Have fun. </a:t>
            </a:r>
          </a:p>
          <a:p>
            <a:pPr marL="0" indent="0">
              <a:lnSpc>
                <a:spcPct val="90000"/>
              </a:lnSpc>
              <a:buNone/>
            </a:pPr>
            <a:endParaRPr lang="en-GB" sz="1400" dirty="0"/>
          </a:p>
          <a:p>
            <a:pPr marL="0" indent="0">
              <a:lnSpc>
                <a:spcPct val="90000"/>
              </a:lnSpc>
              <a:buNone/>
            </a:pPr>
            <a:r>
              <a:rPr lang="en-GB" sz="1400" dirty="0"/>
              <a:t>Mrs. Coffey</a:t>
            </a:r>
          </a:p>
          <a:p>
            <a:pPr marL="0" indent="0">
              <a:lnSpc>
                <a:spcPct val="90000"/>
              </a:lnSpc>
              <a:buNone/>
            </a:pPr>
            <a:endParaRPr lang="en-GB" sz="1000" dirty="0"/>
          </a:p>
        </p:txBody>
      </p:sp>
      <p:pic>
        <p:nvPicPr>
          <p:cNvPr id="5" name="Picture 4" descr="A picture containing looking, close, small, front&#10;&#10;Description automatically generated">
            <a:extLst>
              <a:ext uri="{FF2B5EF4-FFF2-40B4-BE49-F238E27FC236}">
                <a16:creationId xmlns:a16="http://schemas.microsoft.com/office/drawing/2014/main" xmlns="" id="{A58ACDDE-D0F9-4902-B8D2-2F0CE2C7E77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110775" y="332655"/>
            <a:ext cx="4209183" cy="2806131"/>
          </a:xfrm>
          <a:prstGeom prst="rect">
            <a:avLst/>
          </a:prstGeom>
        </p:spPr>
      </p:pic>
      <p:pic>
        <p:nvPicPr>
          <p:cNvPr id="12" name="Picture 11" descr="A picture containing sitting, laying, table, standing&#10;&#10;Description automatically generated">
            <a:extLst>
              <a:ext uri="{FF2B5EF4-FFF2-40B4-BE49-F238E27FC236}">
                <a16:creationId xmlns:a16="http://schemas.microsoft.com/office/drawing/2014/main" xmlns="" id="{3D75263C-58BC-4816-A811-5856A37C05A6}"/>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4313319" y="332656"/>
            <a:ext cx="4075105" cy="2815528"/>
          </a:xfrm>
          <a:prstGeom prst="rect">
            <a:avLst/>
          </a:prstGeom>
        </p:spPr>
      </p:pic>
    </p:spTree>
    <p:extLst>
      <p:ext uri="{BB962C8B-B14F-4D97-AF65-F5344CB8AC3E}">
        <p14:creationId xmlns:p14="http://schemas.microsoft.com/office/powerpoint/2010/main" val="21077077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8428954" cy="5486400"/>
          </a:xfrm>
        </p:spPr>
        <p:txBody>
          <a:bodyPr>
            <a:normAutofit fontScale="92500" lnSpcReduction="20000"/>
          </a:bodyPr>
          <a:lstStyle/>
          <a:p>
            <a:pPr marL="82296" indent="0">
              <a:buNone/>
            </a:pPr>
            <a:r>
              <a:rPr lang="en-GB" sz="2600" b="1" dirty="0"/>
              <a:t>Task 1</a:t>
            </a:r>
          </a:p>
          <a:p>
            <a:pPr marL="82296" indent="0">
              <a:buNone/>
            </a:pPr>
            <a:r>
              <a:rPr lang="en-GB" sz="2600" dirty="0"/>
              <a:t>This week we don’t have new sounds or words. Instead we are practicing the new sounds we learnt. </a:t>
            </a:r>
          </a:p>
          <a:p>
            <a:pPr marL="939546" lvl="1" indent="-457200"/>
            <a:r>
              <a:rPr lang="en-GB" dirty="0"/>
              <a:t>ear</a:t>
            </a:r>
          </a:p>
          <a:p>
            <a:pPr marL="939546" lvl="1" indent="-457200"/>
            <a:r>
              <a:rPr lang="en-GB" dirty="0"/>
              <a:t>air</a:t>
            </a:r>
          </a:p>
          <a:p>
            <a:pPr marL="939546" lvl="1" indent="-457200"/>
            <a:r>
              <a:rPr lang="en-GB" dirty="0" err="1"/>
              <a:t>ure</a:t>
            </a:r>
            <a:endParaRPr lang="en-GB" dirty="0"/>
          </a:p>
          <a:p>
            <a:pPr marL="939546" lvl="1" indent="-457200"/>
            <a:r>
              <a:rPr lang="en-GB" dirty="0" err="1"/>
              <a:t>er</a:t>
            </a:r>
            <a:endParaRPr lang="en-GB" dirty="0"/>
          </a:p>
          <a:p>
            <a:pPr marL="82296" indent="0">
              <a:buNone/>
            </a:pPr>
            <a:endParaRPr lang="en-GB" sz="2600" dirty="0"/>
          </a:p>
          <a:p>
            <a:pPr marL="82296" indent="0">
              <a:buNone/>
            </a:pPr>
            <a:r>
              <a:rPr lang="en-GB" dirty="0"/>
              <a:t>We have a sorting game to play with these sounds. Have a piece of paper for each sound and then using the pictures on the next page, can you cut and stick the pictures to the correct sound? </a:t>
            </a:r>
          </a:p>
          <a:p>
            <a:pPr marL="82296" indent="0">
              <a:buNone/>
            </a:pPr>
            <a:r>
              <a:rPr lang="en-GB" dirty="0"/>
              <a:t>Then can you stick the right word with the picture.</a:t>
            </a:r>
          </a:p>
          <a:p>
            <a:pPr marL="82296" indent="0">
              <a:buNone/>
            </a:pPr>
            <a:endParaRPr lang="en-GB" dirty="0"/>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spTree>
    <p:extLst>
      <p:ext uri="{BB962C8B-B14F-4D97-AF65-F5344CB8AC3E}">
        <p14:creationId xmlns:p14="http://schemas.microsoft.com/office/powerpoint/2010/main" val="35456242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FEAAC7-4DD7-414D-9271-70310FA7FF6F}"/>
              </a:ext>
            </a:extLst>
          </p:cNvPr>
          <p:cNvSpPr>
            <a:spLocks noGrp="1"/>
          </p:cNvSpPr>
          <p:nvPr>
            <p:ph type="title"/>
          </p:nvPr>
        </p:nvSpPr>
        <p:spPr/>
        <p:txBody>
          <a:bodyPr/>
          <a:lstStyle/>
          <a:p>
            <a:r>
              <a:rPr lang="en-GB" dirty="0"/>
              <a:t>Sorting game</a:t>
            </a:r>
          </a:p>
        </p:txBody>
      </p:sp>
      <p:graphicFrame>
        <p:nvGraphicFramePr>
          <p:cNvPr id="6" name="Table 6">
            <a:extLst>
              <a:ext uri="{FF2B5EF4-FFF2-40B4-BE49-F238E27FC236}">
                <a16:creationId xmlns:a16="http://schemas.microsoft.com/office/drawing/2014/main" xmlns="" id="{C6849D3F-98C4-4D1A-9FA1-EEEEF83A3AD1}"/>
              </a:ext>
            </a:extLst>
          </p:cNvPr>
          <p:cNvGraphicFramePr>
            <a:graphicFrameLocks noGrp="1"/>
          </p:cNvGraphicFramePr>
          <p:nvPr>
            <p:ph idx="1"/>
            <p:extLst>
              <p:ext uri="{D42A27DB-BD31-4B8C-83A1-F6EECF244321}">
                <p14:modId xmlns:p14="http://schemas.microsoft.com/office/powerpoint/2010/main" val="3133331212"/>
              </p:ext>
            </p:extLst>
          </p:nvPr>
        </p:nvGraphicFramePr>
        <p:xfrm>
          <a:off x="457200" y="1417638"/>
          <a:ext cx="8229600" cy="5035700"/>
        </p:xfrm>
        <a:graphic>
          <a:graphicData uri="http://schemas.openxmlformats.org/drawingml/2006/table">
            <a:tbl>
              <a:tblPr firstRow="1" bandRow="1">
                <a:tableStyleId>{5940675A-B579-460E-94D1-54222C63F5DA}</a:tableStyleId>
              </a:tblPr>
              <a:tblGrid>
                <a:gridCol w="2057400">
                  <a:extLst>
                    <a:ext uri="{9D8B030D-6E8A-4147-A177-3AD203B41FA5}">
                      <a16:colId xmlns:a16="http://schemas.microsoft.com/office/drawing/2014/main" xmlns="" val="2697370987"/>
                    </a:ext>
                  </a:extLst>
                </a:gridCol>
                <a:gridCol w="2057400">
                  <a:extLst>
                    <a:ext uri="{9D8B030D-6E8A-4147-A177-3AD203B41FA5}">
                      <a16:colId xmlns:a16="http://schemas.microsoft.com/office/drawing/2014/main" xmlns="" val="3418660282"/>
                    </a:ext>
                  </a:extLst>
                </a:gridCol>
                <a:gridCol w="2057400">
                  <a:extLst>
                    <a:ext uri="{9D8B030D-6E8A-4147-A177-3AD203B41FA5}">
                      <a16:colId xmlns:a16="http://schemas.microsoft.com/office/drawing/2014/main" xmlns="" val="3668892102"/>
                    </a:ext>
                  </a:extLst>
                </a:gridCol>
                <a:gridCol w="2057400">
                  <a:extLst>
                    <a:ext uri="{9D8B030D-6E8A-4147-A177-3AD203B41FA5}">
                      <a16:colId xmlns:a16="http://schemas.microsoft.com/office/drawing/2014/main" xmlns="" val="3809963812"/>
                    </a:ext>
                  </a:extLst>
                </a:gridCol>
              </a:tblGrid>
              <a:tr h="1258925">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xmlns="" val="227509988"/>
                  </a:ext>
                </a:extLst>
              </a:tr>
              <a:tr h="1258925">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xmlns="" val="173084200"/>
                  </a:ext>
                </a:extLst>
              </a:tr>
              <a:tr h="1258925">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xmlns="" val="4162730391"/>
                  </a:ext>
                </a:extLst>
              </a:tr>
              <a:tr h="1258925">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xmlns="" val="2571601380"/>
                  </a:ext>
                </a:extLst>
              </a:tr>
            </a:tbl>
          </a:graphicData>
        </a:graphic>
      </p:graphicFrame>
      <p:pic>
        <p:nvPicPr>
          <p:cNvPr id="10" name="Picture 9">
            <a:extLst>
              <a:ext uri="{FF2B5EF4-FFF2-40B4-BE49-F238E27FC236}">
                <a16:creationId xmlns:a16="http://schemas.microsoft.com/office/drawing/2014/main" xmlns="" id="{24FA26D0-FDE4-4325-8660-19C44CF39D92}"/>
              </a:ext>
            </a:extLst>
          </p:cNvPr>
          <p:cNvPicPr>
            <a:picLocks noChangeAspect="1"/>
          </p:cNvPicPr>
          <p:nvPr/>
        </p:nvPicPr>
        <p:blipFill>
          <a:blip r:embed="rId2"/>
          <a:stretch>
            <a:fillRect/>
          </a:stretch>
        </p:blipFill>
        <p:spPr>
          <a:xfrm>
            <a:off x="982102" y="1498382"/>
            <a:ext cx="1096109" cy="1072663"/>
          </a:xfrm>
          <a:prstGeom prst="rect">
            <a:avLst/>
          </a:prstGeom>
        </p:spPr>
      </p:pic>
      <p:pic>
        <p:nvPicPr>
          <p:cNvPr id="11" name="Picture 10">
            <a:extLst>
              <a:ext uri="{FF2B5EF4-FFF2-40B4-BE49-F238E27FC236}">
                <a16:creationId xmlns:a16="http://schemas.microsoft.com/office/drawing/2014/main" xmlns="" id="{A98147FD-442B-46F1-AD12-B9253301A937}"/>
              </a:ext>
            </a:extLst>
          </p:cNvPr>
          <p:cNvPicPr>
            <a:picLocks noChangeAspect="1"/>
          </p:cNvPicPr>
          <p:nvPr/>
        </p:nvPicPr>
        <p:blipFill>
          <a:blip r:embed="rId3"/>
          <a:stretch>
            <a:fillRect/>
          </a:stretch>
        </p:blipFill>
        <p:spPr>
          <a:xfrm>
            <a:off x="5004048" y="2708920"/>
            <a:ext cx="1154348" cy="1148903"/>
          </a:xfrm>
          <a:prstGeom prst="rect">
            <a:avLst/>
          </a:prstGeom>
        </p:spPr>
      </p:pic>
      <p:pic>
        <p:nvPicPr>
          <p:cNvPr id="12" name="Picture 11">
            <a:extLst>
              <a:ext uri="{FF2B5EF4-FFF2-40B4-BE49-F238E27FC236}">
                <a16:creationId xmlns:a16="http://schemas.microsoft.com/office/drawing/2014/main" xmlns="" id="{301B7F66-7381-4171-99EA-D8449CB7999A}"/>
              </a:ext>
            </a:extLst>
          </p:cNvPr>
          <p:cNvPicPr>
            <a:picLocks noChangeAspect="1"/>
          </p:cNvPicPr>
          <p:nvPr/>
        </p:nvPicPr>
        <p:blipFill>
          <a:blip r:embed="rId4"/>
          <a:stretch>
            <a:fillRect/>
          </a:stretch>
        </p:blipFill>
        <p:spPr>
          <a:xfrm>
            <a:off x="7092280" y="5392229"/>
            <a:ext cx="1112268" cy="920303"/>
          </a:xfrm>
          <a:prstGeom prst="rect">
            <a:avLst/>
          </a:prstGeom>
        </p:spPr>
      </p:pic>
      <p:pic>
        <p:nvPicPr>
          <p:cNvPr id="13" name="Picture 12">
            <a:extLst>
              <a:ext uri="{FF2B5EF4-FFF2-40B4-BE49-F238E27FC236}">
                <a16:creationId xmlns:a16="http://schemas.microsoft.com/office/drawing/2014/main" xmlns="" id="{513E6F8D-CCFE-4980-983E-B30D64666956}"/>
              </a:ext>
            </a:extLst>
          </p:cNvPr>
          <p:cNvPicPr>
            <a:picLocks noChangeAspect="1"/>
          </p:cNvPicPr>
          <p:nvPr/>
        </p:nvPicPr>
        <p:blipFill>
          <a:blip r:embed="rId5"/>
          <a:stretch>
            <a:fillRect/>
          </a:stretch>
        </p:blipFill>
        <p:spPr>
          <a:xfrm>
            <a:off x="1057844" y="4010033"/>
            <a:ext cx="862113" cy="1004317"/>
          </a:xfrm>
          <a:prstGeom prst="rect">
            <a:avLst/>
          </a:prstGeom>
        </p:spPr>
      </p:pic>
      <p:pic>
        <p:nvPicPr>
          <p:cNvPr id="14" name="Picture 13">
            <a:extLst>
              <a:ext uri="{FF2B5EF4-FFF2-40B4-BE49-F238E27FC236}">
                <a16:creationId xmlns:a16="http://schemas.microsoft.com/office/drawing/2014/main" xmlns="" id="{3858A994-DCE2-4F70-A394-235FC27F802E}"/>
              </a:ext>
            </a:extLst>
          </p:cNvPr>
          <p:cNvPicPr>
            <a:picLocks noChangeAspect="1"/>
          </p:cNvPicPr>
          <p:nvPr/>
        </p:nvPicPr>
        <p:blipFill>
          <a:blip r:embed="rId6"/>
          <a:stretch>
            <a:fillRect/>
          </a:stretch>
        </p:blipFill>
        <p:spPr>
          <a:xfrm>
            <a:off x="7092280" y="1561120"/>
            <a:ext cx="1096109" cy="1004317"/>
          </a:xfrm>
          <a:prstGeom prst="rect">
            <a:avLst/>
          </a:prstGeom>
        </p:spPr>
      </p:pic>
      <p:pic>
        <p:nvPicPr>
          <p:cNvPr id="15" name="Picture 14">
            <a:extLst>
              <a:ext uri="{FF2B5EF4-FFF2-40B4-BE49-F238E27FC236}">
                <a16:creationId xmlns:a16="http://schemas.microsoft.com/office/drawing/2014/main" xmlns="" id="{1B84A4FE-2631-4CF0-AF91-323AF33E7021}"/>
              </a:ext>
            </a:extLst>
          </p:cNvPr>
          <p:cNvPicPr>
            <a:picLocks noChangeAspect="1"/>
          </p:cNvPicPr>
          <p:nvPr/>
        </p:nvPicPr>
        <p:blipFill>
          <a:blip r:embed="rId7"/>
          <a:stretch>
            <a:fillRect/>
          </a:stretch>
        </p:blipFill>
        <p:spPr>
          <a:xfrm>
            <a:off x="2987824" y="3950612"/>
            <a:ext cx="924345" cy="1148903"/>
          </a:xfrm>
          <a:prstGeom prst="rect">
            <a:avLst/>
          </a:prstGeom>
        </p:spPr>
      </p:pic>
      <p:pic>
        <p:nvPicPr>
          <p:cNvPr id="16" name="Picture 15">
            <a:extLst>
              <a:ext uri="{FF2B5EF4-FFF2-40B4-BE49-F238E27FC236}">
                <a16:creationId xmlns:a16="http://schemas.microsoft.com/office/drawing/2014/main" xmlns="" id="{FED3156D-7F74-464D-B204-3DE49689235E}"/>
              </a:ext>
            </a:extLst>
          </p:cNvPr>
          <p:cNvPicPr>
            <a:picLocks noChangeAspect="1"/>
          </p:cNvPicPr>
          <p:nvPr/>
        </p:nvPicPr>
        <p:blipFill>
          <a:blip r:embed="rId8"/>
          <a:stretch>
            <a:fillRect/>
          </a:stretch>
        </p:blipFill>
        <p:spPr>
          <a:xfrm>
            <a:off x="5148064" y="5392229"/>
            <a:ext cx="866316" cy="878751"/>
          </a:xfrm>
          <a:prstGeom prst="rect">
            <a:avLst/>
          </a:prstGeom>
        </p:spPr>
      </p:pic>
      <p:pic>
        <p:nvPicPr>
          <p:cNvPr id="17" name="Picture 16">
            <a:extLst>
              <a:ext uri="{FF2B5EF4-FFF2-40B4-BE49-F238E27FC236}">
                <a16:creationId xmlns:a16="http://schemas.microsoft.com/office/drawing/2014/main" xmlns="" id="{B9C9AB80-1A0C-4387-80D9-4D445DFBD3F0}"/>
              </a:ext>
            </a:extLst>
          </p:cNvPr>
          <p:cNvPicPr>
            <a:picLocks noChangeAspect="1"/>
          </p:cNvPicPr>
          <p:nvPr/>
        </p:nvPicPr>
        <p:blipFill>
          <a:blip r:embed="rId9"/>
          <a:stretch>
            <a:fillRect/>
          </a:stretch>
        </p:blipFill>
        <p:spPr>
          <a:xfrm>
            <a:off x="2987824" y="2814836"/>
            <a:ext cx="904875" cy="1042987"/>
          </a:xfrm>
          <a:prstGeom prst="rect">
            <a:avLst/>
          </a:prstGeom>
        </p:spPr>
      </p:pic>
      <p:pic>
        <p:nvPicPr>
          <p:cNvPr id="19" name="Picture 18">
            <a:extLst>
              <a:ext uri="{FF2B5EF4-FFF2-40B4-BE49-F238E27FC236}">
                <a16:creationId xmlns:a16="http://schemas.microsoft.com/office/drawing/2014/main" xmlns="" id="{10D19C11-1AFE-42F2-BAF0-9275EBC2A65B}"/>
              </a:ext>
            </a:extLst>
          </p:cNvPr>
          <p:cNvPicPr>
            <a:picLocks noChangeAspect="1"/>
          </p:cNvPicPr>
          <p:nvPr/>
        </p:nvPicPr>
        <p:blipFill>
          <a:blip r:embed="rId10"/>
          <a:stretch>
            <a:fillRect/>
          </a:stretch>
        </p:blipFill>
        <p:spPr>
          <a:xfrm>
            <a:off x="4968785" y="1487948"/>
            <a:ext cx="1210111" cy="1047742"/>
          </a:xfrm>
          <a:prstGeom prst="rect">
            <a:avLst/>
          </a:prstGeom>
        </p:spPr>
      </p:pic>
      <p:pic>
        <p:nvPicPr>
          <p:cNvPr id="20" name="Picture 19">
            <a:extLst>
              <a:ext uri="{FF2B5EF4-FFF2-40B4-BE49-F238E27FC236}">
                <a16:creationId xmlns:a16="http://schemas.microsoft.com/office/drawing/2014/main" xmlns="" id="{2B260263-0A4D-4ACA-9C1E-A84BACFE4CDC}"/>
              </a:ext>
            </a:extLst>
          </p:cNvPr>
          <p:cNvPicPr>
            <a:picLocks noChangeAspect="1"/>
          </p:cNvPicPr>
          <p:nvPr/>
        </p:nvPicPr>
        <p:blipFill>
          <a:blip r:embed="rId11"/>
          <a:stretch>
            <a:fillRect/>
          </a:stretch>
        </p:blipFill>
        <p:spPr>
          <a:xfrm>
            <a:off x="826440" y="2708920"/>
            <a:ext cx="1246214" cy="1148903"/>
          </a:xfrm>
          <a:prstGeom prst="rect">
            <a:avLst/>
          </a:prstGeom>
        </p:spPr>
      </p:pic>
      <p:pic>
        <p:nvPicPr>
          <p:cNvPr id="21" name="Picture 20">
            <a:extLst>
              <a:ext uri="{FF2B5EF4-FFF2-40B4-BE49-F238E27FC236}">
                <a16:creationId xmlns:a16="http://schemas.microsoft.com/office/drawing/2014/main" xmlns="" id="{82469C35-F5FB-4184-A360-883CD7DF51E5}"/>
              </a:ext>
            </a:extLst>
          </p:cNvPr>
          <p:cNvPicPr>
            <a:picLocks noChangeAspect="1"/>
          </p:cNvPicPr>
          <p:nvPr/>
        </p:nvPicPr>
        <p:blipFill>
          <a:blip r:embed="rId12"/>
          <a:stretch>
            <a:fillRect/>
          </a:stretch>
        </p:blipFill>
        <p:spPr>
          <a:xfrm>
            <a:off x="7114779" y="4010033"/>
            <a:ext cx="1089769" cy="1148904"/>
          </a:xfrm>
          <a:prstGeom prst="rect">
            <a:avLst/>
          </a:prstGeom>
        </p:spPr>
      </p:pic>
      <p:pic>
        <p:nvPicPr>
          <p:cNvPr id="22" name="Picture 21">
            <a:extLst>
              <a:ext uri="{FF2B5EF4-FFF2-40B4-BE49-F238E27FC236}">
                <a16:creationId xmlns:a16="http://schemas.microsoft.com/office/drawing/2014/main" xmlns="" id="{44A159EC-0449-49B5-A8DE-6B1E915F72C7}"/>
              </a:ext>
            </a:extLst>
          </p:cNvPr>
          <p:cNvPicPr>
            <a:picLocks noChangeAspect="1"/>
          </p:cNvPicPr>
          <p:nvPr/>
        </p:nvPicPr>
        <p:blipFill>
          <a:blip r:embed="rId13"/>
          <a:stretch>
            <a:fillRect/>
          </a:stretch>
        </p:blipFill>
        <p:spPr>
          <a:xfrm>
            <a:off x="2990119" y="5254271"/>
            <a:ext cx="1088736" cy="1148903"/>
          </a:xfrm>
          <a:prstGeom prst="rect">
            <a:avLst/>
          </a:prstGeom>
        </p:spPr>
      </p:pic>
      <p:pic>
        <p:nvPicPr>
          <p:cNvPr id="23" name="Picture 22">
            <a:extLst>
              <a:ext uri="{FF2B5EF4-FFF2-40B4-BE49-F238E27FC236}">
                <a16:creationId xmlns:a16="http://schemas.microsoft.com/office/drawing/2014/main" xmlns="" id="{268ECCB6-C365-4785-B4B7-EA2F4C7C4736}"/>
              </a:ext>
            </a:extLst>
          </p:cNvPr>
          <p:cNvPicPr>
            <a:picLocks noChangeAspect="1"/>
          </p:cNvPicPr>
          <p:nvPr/>
        </p:nvPicPr>
        <p:blipFill>
          <a:blip r:embed="rId14"/>
          <a:stretch>
            <a:fillRect/>
          </a:stretch>
        </p:blipFill>
        <p:spPr>
          <a:xfrm>
            <a:off x="3102130" y="1523303"/>
            <a:ext cx="790569" cy="1047742"/>
          </a:xfrm>
          <a:prstGeom prst="rect">
            <a:avLst/>
          </a:prstGeom>
        </p:spPr>
      </p:pic>
      <p:pic>
        <p:nvPicPr>
          <p:cNvPr id="24" name="Picture 23">
            <a:extLst>
              <a:ext uri="{FF2B5EF4-FFF2-40B4-BE49-F238E27FC236}">
                <a16:creationId xmlns:a16="http://schemas.microsoft.com/office/drawing/2014/main" xmlns="" id="{E5A3FC2F-E840-42DC-BB5C-872294077346}"/>
              </a:ext>
            </a:extLst>
          </p:cNvPr>
          <p:cNvPicPr>
            <a:picLocks noChangeAspect="1"/>
          </p:cNvPicPr>
          <p:nvPr/>
        </p:nvPicPr>
        <p:blipFill>
          <a:blip r:embed="rId15"/>
          <a:stretch>
            <a:fillRect/>
          </a:stretch>
        </p:blipFill>
        <p:spPr>
          <a:xfrm>
            <a:off x="7218710" y="2759097"/>
            <a:ext cx="985838" cy="1057275"/>
          </a:xfrm>
          <a:prstGeom prst="rect">
            <a:avLst/>
          </a:prstGeom>
        </p:spPr>
      </p:pic>
      <p:pic>
        <p:nvPicPr>
          <p:cNvPr id="25" name="Picture 24">
            <a:extLst>
              <a:ext uri="{FF2B5EF4-FFF2-40B4-BE49-F238E27FC236}">
                <a16:creationId xmlns:a16="http://schemas.microsoft.com/office/drawing/2014/main" xmlns="" id="{7E400B9F-9E8C-408F-A0CA-10FBCAB75B87}"/>
              </a:ext>
            </a:extLst>
          </p:cNvPr>
          <p:cNvPicPr>
            <a:picLocks noChangeAspect="1"/>
          </p:cNvPicPr>
          <p:nvPr/>
        </p:nvPicPr>
        <p:blipFill>
          <a:blip r:embed="rId16"/>
          <a:stretch>
            <a:fillRect/>
          </a:stretch>
        </p:blipFill>
        <p:spPr>
          <a:xfrm>
            <a:off x="5024548" y="3978306"/>
            <a:ext cx="1154348" cy="1121209"/>
          </a:xfrm>
          <a:prstGeom prst="rect">
            <a:avLst/>
          </a:prstGeom>
        </p:spPr>
      </p:pic>
      <p:pic>
        <p:nvPicPr>
          <p:cNvPr id="26" name="Picture 25">
            <a:extLst>
              <a:ext uri="{FF2B5EF4-FFF2-40B4-BE49-F238E27FC236}">
                <a16:creationId xmlns:a16="http://schemas.microsoft.com/office/drawing/2014/main" xmlns="" id="{7A7E91D6-2D9E-4D0A-A750-1975ADCF12DA}"/>
              </a:ext>
            </a:extLst>
          </p:cNvPr>
          <p:cNvPicPr>
            <a:picLocks noChangeAspect="1"/>
          </p:cNvPicPr>
          <p:nvPr/>
        </p:nvPicPr>
        <p:blipFill>
          <a:blip r:embed="rId17"/>
          <a:stretch>
            <a:fillRect/>
          </a:stretch>
        </p:blipFill>
        <p:spPr>
          <a:xfrm>
            <a:off x="1100966" y="5254271"/>
            <a:ext cx="858379" cy="1109973"/>
          </a:xfrm>
          <a:prstGeom prst="rect">
            <a:avLst/>
          </a:prstGeom>
        </p:spPr>
      </p:pic>
    </p:spTree>
    <p:extLst>
      <p:ext uri="{BB962C8B-B14F-4D97-AF65-F5344CB8AC3E}">
        <p14:creationId xmlns:p14="http://schemas.microsoft.com/office/powerpoint/2010/main" val="1003905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FEAAC7-4DD7-414D-9271-70310FA7FF6F}"/>
              </a:ext>
            </a:extLst>
          </p:cNvPr>
          <p:cNvSpPr>
            <a:spLocks noGrp="1"/>
          </p:cNvSpPr>
          <p:nvPr>
            <p:ph type="title"/>
          </p:nvPr>
        </p:nvSpPr>
        <p:spPr/>
        <p:txBody>
          <a:bodyPr/>
          <a:lstStyle/>
          <a:p>
            <a:r>
              <a:rPr lang="en-GB" dirty="0"/>
              <a:t>Sorting game - Words</a:t>
            </a:r>
          </a:p>
        </p:txBody>
      </p:sp>
      <p:graphicFrame>
        <p:nvGraphicFramePr>
          <p:cNvPr id="6" name="Table 6">
            <a:extLst>
              <a:ext uri="{FF2B5EF4-FFF2-40B4-BE49-F238E27FC236}">
                <a16:creationId xmlns:a16="http://schemas.microsoft.com/office/drawing/2014/main" xmlns="" id="{C6849D3F-98C4-4D1A-9FA1-EEEEF83A3AD1}"/>
              </a:ext>
            </a:extLst>
          </p:cNvPr>
          <p:cNvGraphicFramePr>
            <a:graphicFrameLocks noGrp="1"/>
          </p:cNvGraphicFramePr>
          <p:nvPr>
            <p:ph idx="1"/>
            <p:extLst>
              <p:ext uri="{D42A27DB-BD31-4B8C-83A1-F6EECF244321}">
                <p14:modId xmlns:p14="http://schemas.microsoft.com/office/powerpoint/2010/main" val="1827725425"/>
              </p:ext>
            </p:extLst>
          </p:nvPr>
        </p:nvGraphicFramePr>
        <p:xfrm>
          <a:off x="457200" y="1417638"/>
          <a:ext cx="8229600" cy="5035700"/>
        </p:xfrm>
        <a:graphic>
          <a:graphicData uri="http://schemas.openxmlformats.org/drawingml/2006/table">
            <a:tbl>
              <a:tblPr firstRow="1" bandRow="1">
                <a:tableStyleId>{5940675A-B579-460E-94D1-54222C63F5DA}</a:tableStyleId>
              </a:tblPr>
              <a:tblGrid>
                <a:gridCol w="2057400">
                  <a:extLst>
                    <a:ext uri="{9D8B030D-6E8A-4147-A177-3AD203B41FA5}">
                      <a16:colId xmlns:a16="http://schemas.microsoft.com/office/drawing/2014/main" xmlns="" val="2697370987"/>
                    </a:ext>
                  </a:extLst>
                </a:gridCol>
                <a:gridCol w="2057400">
                  <a:extLst>
                    <a:ext uri="{9D8B030D-6E8A-4147-A177-3AD203B41FA5}">
                      <a16:colId xmlns:a16="http://schemas.microsoft.com/office/drawing/2014/main" xmlns="" val="3418660282"/>
                    </a:ext>
                  </a:extLst>
                </a:gridCol>
                <a:gridCol w="2057400">
                  <a:extLst>
                    <a:ext uri="{9D8B030D-6E8A-4147-A177-3AD203B41FA5}">
                      <a16:colId xmlns:a16="http://schemas.microsoft.com/office/drawing/2014/main" xmlns="" val="3668892102"/>
                    </a:ext>
                  </a:extLst>
                </a:gridCol>
                <a:gridCol w="2057400">
                  <a:extLst>
                    <a:ext uri="{9D8B030D-6E8A-4147-A177-3AD203B41FA5}">
                      <a16:colId xmlns:a16="http://schemas.microsoft.com/office/drawing/2014/main" xmlns="" val="3809963812"/>
                    </a:ext>
                  </a:extLst>
                </a:gridCol>
              </a:tblGrid>
              <a:tr h="1258925">
                <a:tc>
                  <a:txBody>
                    <a:bodyPr/>
                    <a:lstStyle/>
                    <a:p>
                      <a:pPr algn="ctr"/>
                      <a:endParaRPr lang="en-GB" sz="2000" dirty="0">
                        <a:latin typeface="CCW Cursive Writing 5" panose="03050602040000000000" pitchFamily="66" charset="0"/>
                      </a:endParaRPr>
                    </a:p>
                    <a:p>
                      <a:pPr algn="ctr"/>
                      <a:r>
                        <a:rPr lang="en-GB" sz="2000" dirty="0">
                          <a:latin typeface="CCW Cursive Writing 5" panose="03050602040000000000" pitchFamily="66" charset="0"/>
                        </a:rPr>
                        <a:t>hear</a:t>
                      </a:r>
                    </a:p>
                  </a:txBody>
                  <a:tcPr/>
                </a:tc>
                <a:tc>
                  <a:txBody>
                    <a:bodyPr/>
                    <a:lstStyle/>
                    <a:p>
                      <a:pPr algn="ctr"/>
                      <a:endParaRPr lang="en-GB" sz="2000" dirty="0">
                        <a:latin typeface="CCW Cursive Writing 5" panose="03050602040000000000" pitchFamily="66" charset="0"/>
                      </a:endParaRPr>
                    </a:p>
                    <a:p>
                      <a:pPr algn="ctr"/>
                      <a:r>
                        <a:rPr lang="en-GB" sz="2000" dirty="0">
                          <a:latin typeface="CCW Cursive Writing 5" panose="03050602040000000000" pitchFamily="66" charset="0"/>
                        </a:rPr>
                        <a:t>finger</a:t>
                      </a:r>
                    </a:p>
                  </a:txBody>
                  <a:tcPr/>
                </a:tc>
                <a:tc>
                  <a:txBody>
                    <a:bodyPr/>
                    <a:lstStyle/>
                    <a:p>
                      <a:pPr algn="ctr"/>
                      <a:endParaRPr lang="en-GB" sz="2000" dirty="0">
                        <a:latin typeface="CCW Cursive Writing 5" panose="03050602040000000000" pitchFamily="66" charset="0"/>
                      </a:endParaRPr>
                    </a:p>
                    <a:p>
                      <a:pPr algn="ctr"/>
                      <a:r>
                        <a:rPr lang="en-GB" sz="2000" dirty="0">
                          <a:latin typeface="CCW Cursive Writing 5" panose="03050602040000000000" pitchFamily="66" charset="0"/>
                        </a:rPr>
                        <a:t>treasure</a:t>
                      </a:r>
                    </a:p>
                  </a:txBody>
                  <a:tcPr/>
                </a:tc>
                <a:tc>
                  <a:txBody>
                    <a:bodyPr/>
                    <a:lstStyle/>
                    <a:p>
                      <a:pPr algn="ctr"/>
                      <a:endParaRPr lang="en-GB" sz="2000" dirty="0">
                        <a:latin typeface="CCW Cursive Writing 5" panose="03050602040000000000" pitchFamily="66" charset="0"/>
                      </a:endParaRPr>
                    </a:p>
                    <a:p>
                      <a:pPr algn="ctr"/>
                      <a:r>
                        <a:rPr lang="en-GB" sz="2000" dirty="0">
                          <a:latin typeface="CCW Cursive Writing 5" panose="03050602040000000000" pitchFamily="66" charset="0"/>
                        </a:rPr>
                        <a:t>hair</a:t>
                      </a:r>
                    </a:p>
                  </a:txBody>
                  <a:tcPr/>
                </a:tc>
                <a:extLst>
                  <a:ext uri="{0D108BD9-81ED-4DB2-BD59-A6C34878D82A}">
                    <a16:rowId xmlns:a16="http://schemas.microsoft.com/office/drawing/2014/main" xmlns="" val="227509988"/>
                  </a:ext>
                </a:extLst>
              </a:tr>
              <a:tr h="1258925">
                <a:tc>
                  <a:txBody>
                    <a:bodyPr/>
                    <a:lstStyle/>
                    <a:p>
                      <a:pPr algn="ctr"/>
                      <a:endParaRPr lang="en-GB" sz="2000" dirty="0">
                        <a:latin typeface="CCW Cursive Writing 5" panose="03050602040000000000" pitchFamily="66" charset="0"/>
                      </a:endParaRPr>
                    </a:p>
                    <a:p>
                      <a:pPr algn="ctr"/>
                      <a:r>
                        <a:rPr lang="en-GB" sz="2000" dirty="0">
                          <a:latin typeface="CCW Cursive Writing 5" panose="03050602040000000000" pitchFamily="66" charset="0"/>
                        </a:rPr>
                        <a:t>picture</a:t>
                      </a:r>
                    </a:p>
                  </a:txBody>
                  <a:tcPr/>
                </a:tc>
                <a:tc>
                  <a:txBody>
                    <a:bodyPr/>
                    <a:lstStyle/>
                    <a:p>
                      <a:pPr algn="ctr"/>
                      <a:endParaRPr lang="en-GB" sz="2000" dirty="0">
                        <a:latin typeface="CCW Cursive Writing 5" panose="03050602040000000000" pitchFamily="66" charset="0"/>
                      </a:endParaRPr>
                    </a:p>
                    <a:p>
                      <a:pPr algn="ctr"/>
                      <a:r>
                        <a:rPr lang="en-GB" sz="2000" dirty="0">
                          <a:latin typeface="CCW Cursive Writing 5" panose="03050602040000000000" pitchFamily="66" charset="0"/>
                        </a:rPr>
                        <a:t>pair</a:t>
                      </a:r>
                    </a:p>
                  </a:txBody>
                  <a:tcPr/>
                </a:tc>
                <a:tc>
                  <a:txBody>
                    <a:bodyPr/>
                    <a:lstStyle/>
                    <a:p>
                      <a:pPr algn="ctr"/>
                      <a:endParaRPr lang="en-GB" sz="2000" dirty="0">
                        <a:latin typeface="CCW Cursive Writing 5" panose="03050602040000000000" pitchFamily="66" charset="0"/>
                      </a:endParaRPr>
                    </a:p>
                    <a:p>
                      <a:pPr algn="ctr"/>
                      <a:r>
                        <a:rPr lang="en-GB" sz="2000" dirty="0">
                          <a:latin typeface="CCW Cursive Writing 5" panose="03050602040000000000" pitchFamily="66" charset="0"/>
                        </a:rPr>
                        <a:t>tear</a:t>
                      </a:r>
                    </a:p>
                  </a:txBody>
                  <a:tcPr/>
                </a:tc>
                <a:tc>
                  <a:txBody>
                    <a:bodyPr/>
                    <a:lstStyle/>
                    <a:p>
                      <a:pPr algn="ctr"/>
                      <a:endParaRPr lang="en-GB" sz="2000" dirty="0">
                        <a:latin typeface="CCW Cursive Writing 5" panose="03050602040000000000" pitchFamily="66" charset="0"/>
                      </a:endParaRPr>
                    </a:p>
                    <a:p>
                      <a:pPr algn="ctr"/>
                      <a:r>
                        <a:rPr lang="en-GB" sz="2000" dirty="0">
                          <a:latin typeface="CCW Cursive Writing 5" panose="03050602040000000000" pitchFamily="66" charset="0"/>
                        </a:rPr>
                        <a:t>tower</a:t>
                      </a:r>
                    </a:p>
                  </a:txBody>
                  <a:tcPr/>
                </a:tc>
                <a:extLst>
                  <a:ext uri="{0D108BD9-81ED-4DB2-BD59-A6C34878D82A}">
                    <a16:rowId xmlns:a16="http://schemas.microsoft.com/office/drawing/2014/main" xmlns="" val="173084200"/>
                  </a:ext>
                </a:extLst>
              </a:tr>
              <a:tr h="1258925">
                <a:tc>
                  <a:txBody>
                    <a:bodyPr/>
                    <a:lstStyle/>
                    <a:p>
                      <a:pPr algn="ctr"/>
                      <a:endParaRPr lang="en-GB" sz="2000" dirty="0">
                        <a:latin typeface="CCW Cursive Writing 5" panose="03050602040000000000" pitchFamily="66" charset="0"/>
                      </a:endParaRPr>
                    </a:p>
                    <a:p>
                      <a:pPr algn="ctr"/>
                      <a:r>
                        <a:rPr lang="en-GB" sz="2000" dirty="0">
                          <a:latin typeface="CCW Cursive Writing 5" panose="03050602040000000000" pitchFamily="66" charset="0"/>
                        </a:rPr>
                        <a:t>ear</a:t>
                      </a:r>
                    </a:p>
                  </a:txBody>
                  <a:tcPr/>
                </a:tc>
                <a:tc>
                  <a:txBody>
                    <a:bodyPr/>
                    <a:lstStyle/>
                    <a:p>
                      <a:pPr algn="ctr"/>
                      <a:endParaRPr lang="en-GB" sz="2000" dirty="0">
                        <a:latin typeface="CCW Cursive Writing 5" panose="03050602040000000000" pitchFamily="66" charset="0"/>
                      </a:endParaRPr>
                    </a:p>
                    <a:p>
                      <a:pPr algn="ctr"/>
                      <a:r>
                        <a:rPr lang="en-GB" sz="2000" dirty="0">
                          <a:latin typeface="CCW Cursive Writing 5" panose="03050602040000000000" pitchFamily="66" charset="0"/>
                        </a:rPr>
                        <a:t>chair</a:t>
                      </a:r>
                    </a:p>
                  </a:txBody>
                  <a:tcPr/>
                </a:tc>
                <a:tc>
                  <a:txBody>
                    <a:bodyPr/>
                    <a:lstStyle/>
                    <a:p>
                      <a:pPr algn="ctr"/>
                      <a:endParaRPr lang="en-GB" sz="2000" dirty="0">
                        <a:latin typeface="CCW Cursive Writing 5" panose="03050602040000000000" pitchFamily="66" charset="0"/>
                      </a:endParaRPr>
                    </a:p>
                    <a:p>
                      <a:pPr algn="ctr"/>
                      <a:r>
                        <a:rPr lang="en-GB" sz="2000" dirty="0">
                          <a:latin typeface="CCW Cursive Writing 5" panose="03050602040000000000" pitchFamily="66" charset="0"/>
                        </a:rPr>
                        <a:t>dinner</a:t>
                      </a:r>
                    </a:p>
                  </a:txBody>
                  <a:tcPr/>
                </a:tc>
                <a:tc>
                  <a:txBody>
                    <a:bodyPr/>
                    <a:lstStyle/>
                    <a:p>
                      <a:pPr algn="ctr"/>
                      <a:endParaRPr lang="en-GB" sz="2000" dirty="0">
                        <a:latin typeface="CCW Cursive Writing 5" panose="03050602040000000000" pitchFamily="66" charset="0"/>
                      </a:endParaRPr>
                    </a:p>
                    <a:p>
                      <a:pPr algn="ctr"/>
                      <a:r>
                        <a:rPr lang="en-GB" sz="2000" dirty="0">
                          <a:latin typeface="CCW Cursive Writing 5" panose="03050602040000000000" pitchFamily="66" charset="0"/>
                        </a:rPr>
                        <a:t>mixture</a:t>
                      </a:r>
                    </a:p>
                  </a:txBody>
                  <a:tcPr/>
                </a:tc>
                <a:extLst>
                  <a:ext uri="{0D108BD9-81ED-4DB2-BD59-A6C34878D82A}">
                    <a16:rowId xmlns:a16="http://schemas.microsoft.com/office/drawing/2014/main" xmlns="" val="4162730391"/>
                  </a:ext>
                </a:extLst>
              </a:tr>
              <a:tr h="1258925">
                <a:tc>
                  <a:txBody>
                    <a:bodyPr/>
                    <a:lstStyle/>
                    <a:p>
                      <a:pPr algn="ctr"/>
                      <a:endParaRPr lang="en-GB" sz="2000" dirty="0">
                        <a:latin typeface="CCW Cursive Writing 5" panose="03050602040000000000" pitchFamily="66" charset="0"/>
                      </a:endParaRPr>
                    </a:p>
                    <a:p>
                      <a:pPr algn="ctr"/>
                      <a:r>
                        <a:rPr lang="en-GB" sz="2000" dirty="0">
                          <a:latin typeface="CCW Cursive Writing 5" panose="03050602040000000000" pitchFamily="66" charset="0"/>
                        </a:rPr>
                        <a:t>ladder</a:t>
                      </a:r>
                    </a:p>
                  </a:txBody>
                  <a:tcPr/>
                </a:tc>
                <a:tc>
                  <a:txBody>
                    <a:bodyPr/>
                    <a:lstStyle/>
                    <a:p>
                      <a:pPr algn="ctr"/>
                      <a:endParaRPr lang="en-GB" sz="2000" dirty="0">
                        <a:latin typeface="CCW Cursive Writing 5" panose="03050602040000000000" pitchFamily="66" charset="0"/>
                      </a:endParaRPr>
                    </a:p>
                    <a:p>
                      <a:pPr algn="ctr"/>
                      <a:r>
                        <a:rPr lang="en-GB" sz="2000" dirty="0">
                          <a:latin typeface="CCW Cursive Writing 5" panose="03050602040000000000" pitchFamily="66" charset="0"/>
                        </a:rPr>
                        <a:t>injure</a:t>
                      </a:r>
                    </a:p>
                  </a:txBody>
                  <a:tcPr/>
                </a:tc>
                <a:tc>
                  <a:txBody>
                    <a:bodyPr/>
                    <a:lstStyle/>
                    <a:p>
                      <a:pPr algn="ctr"/>
                      <a:endParaRPr lang="en-GB" sz="2000" dirty="0">
                        <a:latin typeface="CCW Cursive Writing 5" panose="03050602040000000000" pitchFamily="66" charset="0"/>
                      </a:endParaRPr>
                    </a:p>
                    <a:p>
                      <a:pPr algn="ctr"/>
                      <a:r>
                        <a:rPr lang="en-GB" sz="2000" dirty="0">
                          <a:latin typeface="CCW Cursive Writing 5" panose="03050602040000000000" pitchFamily="66" charset="0"/>
                        </a:rPr>
                        <a:t>air</a:t>
                      </a:r>
                    </a:p>
                  </a:txBody>
                  <a:tcPr/>
                </a:tc>
                <a:tc>
                  <a:txBody>
                    <a:bodyPr/>
                    <a:lstStyle/>
                    <a:p>
                      <a:pPr algn="ctr"/>
                      <a:endParaRPr lang="en-GB" sz="2000" dirty="0">
                        <a:latin typeface="CCW Cursive Writing 5" panose="03050602040000000000" pitchFamily="66" charset="0"/>
                      </a:endParaRPr>
                    </a:p>
                    <a:p>
                      <a:pPr algn="ctr"/>
                      <a:r>
                        <a:rPr lang="en-GB" sz="2000" dirty="0">
                          <a:latin typeface="CCW Cursive Writing 5" panose="03050602040000000000" pitchFamily="66" charset="0"/>
                        </a:rPr>
                        <a:t>beard</a:t>
                      </a:r>
                    </a:p>
                  </a:txBody>
                  <a:tcPr/>
                </a:tc>
                <a:extLst>
                  <a:ext uri="{0D108BD9-81ED-4DB2-BD59-A6C34878D82A}">
                    <a16:rowId xmlns:a16="http://schemas.microsoft.com/office/drawing/2014/main" xmlns="" val="2571601380"/>
                  </a:ext>
                </a:extLst>
              </a:tr>
            </a:tbl>
          </a:graphicData>
        </a:graphic>
      </p:graphicFrame>
    </p:spTree>
    <p:extLst>
      <p:ext uri="{BB962C8B-B14F-4D97-AF65-F5344CB8AC3E}">
        <p14:creationId xmlns:p14="http://schemas.microsoft.com/office/powerpoint/2010/main" val="1290965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5997268" cy="5486400"/>
          </a:xfrm>
        </p:spPr>
        <p:txBody>
          <a:bodyPr>
            <a:normAutofit fontScale="55000" lnSpcReduction="20000"/>
          </a:bodyPr>
          <a:lstStyle/>
          <a:p>
            <a:pPr marL="82296" indent="0">
              <a:buNone/>
            </a:pPr>
            <a:r>
              <a:rPr lang="en-GB" b="1" dirty="0"/>
              <a:t>Task 2</a:t>
            </a:r>
          </a:p>
          <a:p>
            <a:pPr marL="82296" indent="0">
              <a:buNone/>
            </a:pPr>
            <a:endParaRPr lang="en-GB" dirty="0"/>
          </a:p>
          <a:p>
            <a:pPr marL="82296" indent="0">
              <a:buNone/>
            </a:pPr>
            <a:r>
              <a:rPr lang="en-GB" dirty="0"/>
              <a:t>This week we are continuing our learning on life cycles. We are thinking about how frogs change and grow. </a:t>
            </a:r>
          </a:p>
          <a:p>
            <a:pPr marL="82296" indent="0">
              <a:buNone/>
            </a:pPr>
            <a:endParaRPr lang="en-GB" dirty="0"/>
          </a:p>
          <a:p>
            <a:pPr marL="82296" indent="0">
              <a:buNone/>
            </a:pPr>
            <a:r>
              <a:rPr lang="en-GB" dirty="0"/>
              <a:t>Recap from our learning last week about what a promise is.</a:t>
            </a:r>
          </a:p>
          <a:p>
            <a:pPr marL="82296" indent="0">
              <a:buNone/>
            </a:pPr>
            <a:endParaRPr lang="en-GB" dirty="0"/>
          </a:p>
          <a:p>
            <a:pPr marL="82296" indent="0">
              <a:buNone/>
            </a:pPr>
            <a:r>
              <a:rPr lang="en-GB" dirty="0"/>
              <a:t>Watch this clip of the tadpole’s promise –</a:t>
            </a:r>
          </a:p>
          <a:p>
            <a:pPr marL="82296" indent="0">
              <a:buNone/>
            </a:pPr>
            <a:r>
              <a:rPr lang="en-GB" dirty="0">
                <a:hlinkClick r:id="rId2"/>
              </a:rPr>
              <a:t>https://youtu.be/eKMl-a3-uNY?t=5</a:t>
            </a:r>
            <a:endParaRPr lang="en-GB" dirty="0"/>
          </a:p>
          <a:p>
            <a:pPr marL="82296" indent="0">
              <a:buNone/>
            </a:pPr>
            <a:endParaRPr lang="en-GB" dirty="0"/>
          </a:p>
          <a:p>
            <a:pPr marL="82296" indent="0">
              <a:buNone/>
            </a:pPr>
            <a:r>
              <a:rPr lang="en-GB" dirty="0"/>
              <a:t>Talk about how the tadpole feels at different points in the story and how he is changing. Did you guess the ending?</a:t>
            </a:r>
          </a:p>
          <a:p>
            <a:pPr marL="82296" indent="0">
              <a:buNone/>
            </a:pPr>
            <a:endParaRPr lang="en-GB" dirty="0"/>
          </a:p>
          <a:p>
            <a:pPr marL="82296" indent="0">
              <a:buNone/>
            </a:pPr>
            <a:r>
              <a:rPr lang="en-GB" dirty="0"/>
              <a:t>Have a go at writing about the different stages of a tadpole growing into a frog. Example on the next page. </a:t>
            </a:r>
          </a:p>
          <a:p>
            <a:pPr marL="82296" indent="0">
              <a:buNone/>
            </a:pPr>
            <a:endParaRPr lang="en-GB" dirty="0"/>
          </a:p>
          <a:p>
            <a:pPr marL="82296" indent="0">
              <a:buNone/>
            </a:pPr>
            <a:r>
              <a:rPr lang="en-GB" dirty="0"/>
              <a:t>Can you write a sentence for each stage?</a:t>
            </a:r>
          </a:p>
          <a:p>
            <a:pPr marL="82296" indent="0">
              <a:buNone/>
            </a:pPr>
            <a:endParaRPr lang="en-GB" dirty="0"/>
          </a:p>
          <a:p>
            <a:pPr marL="82296" indent="0">
              <a:buNone/>
            </a:pPr>
            <a:endParaRPr lang="en-GB" dirty="0"/>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2" name="Picture 1">
            <a:extLst>
              <a:ext uri="{FF2B5EF4-FFF2-40B4-BE49-F238E27FC236}">
                <a16:creationId xmlns:a16="http://schemas.microsoft.com/office/drawing/2014/main" xmlns="" id="{4B341429-C949-4421-A541-0D80B91312E5}"/>
              </a:ext>
            </a:extLst>
          </p:cNvPr>
          <p:cNvPicPr>
            <a:picLocks noChangeAspect="1"/>
          </p:cNvPicPr>
          <p:nvPr/>
        </p:nvPicPr>
        <p:blipFill>
          <a:blip r:embed="rId3"/>
          <a:stretch>
            <a:fillRect/>
          </a:stretch>
        </p:blipFill>
        <p:spPr>
          <a:xfrm>
            <a:off x="6084168" y="2204864"/>
            <a:ext cx="2987824" cy="2267025"/>
          </a:xfrm>
          <a:prstGeom prst="rect">
            <a:avLst/>
          </a:prstGeom>
        </p:spPr>
      </p:pic>
    </p:spTree>
    <p:extLst>
      <p:ext uri="{BB962C8B-B14F-4D97-AF65-F5344CB8AC3E}">
        <p14:creationId xmlns:p14="http://schemas.microsoft.com/office/powerpoint/2010/main" val="34213446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FEAAC7-4DD7-414D-9271-70310FA7FF6F}"/>
              </a:ext>
            </a:extLst>
          </p:cNvPr>
          <p:cNvSpPr>
            <a:spLocks noGrp="1"/>
          </p:cNvSpPr>
          <p:nvPr>
            <p:ph type="title"/>
          </p:nvPr>
        </p:nvSpPr>
        <p:spPr>
          <a:xfrm>
            <a:off x="457200" y="945738"/>
            <a:ext cx="8229600" cy="152326"/>
          </a:xfrm>
        </p:spPr>
        <p:txBody>
          <a:bodyPr>
            <a:normAutofit fontScale="90000"/>
          </a:bodyPr>
          <a:lstStyle/>
          <a:p>
            <a:pPr lvl="0" eaLnBrk="0" fontAlgn="base" hangingPunct="0">
              <a:spcAft>
                <a:spcPct val="0"/>
              </a:spcAft>
            </a:pPr>
            <a:r>
              <a:rPr lang="en-GB" altLang="en-US" sz="1800" dirty="0"/>
              <a:t/>
            </a:r>
            <a:br>
              <a:rPr lang="en-GB" altLang="en-US" sz="1800" dirty="0"/>
            </a:br>
            <a:r>
              <a:rPr lang="en-GB" altLang="en-US" b="1" u="sng" dirty="0">
                <a:latin typeface="CCW Cursive Writing 5" panose="03050602040000000000" pitchFamily="66" charset="0"/>
                <a:ea typeface="MS Mincho" panose="02020609040205080304" pitchFamily="49" charset="-128"/>
                <a:cs typeface="Times New Roman" panose="02020603050405020304" pitchFamily="18" charset="0"/>
              </a:rPr>
              <a:t>The life cycle of a frog</a:t>
            </a:r>
            <a:r>
              <a:rPr lang="en-GB" altLang="en-US" sz="1800" dirty="0"/>
              <a:t/>
            </a:r>
            <a:br>
              <a:rPr lang="en-GB" altLang="en-US" sz="1800" dirty="0"/>
            </a:br>
            <a:endParaRPr lang="en-GB" dirty="0"/>
          </a:p>
        </p:txBody>
      </p:sp>
      <p:sp>
        <p:nvSpPr>
          <p:cNvPr id="8" name="Rectangle 6">
            <a:extLst>
              <a:ext uri="{FF2B5EF4-FFF2-40B4-BE49-F238E27FC236}">
                <a16:creationId xmlns:a16="http://schemas.microsoft.com/office/drawing/2014/main" xmlns="" id="{2FBBA1E0-F68E-4F03-B3D5-A9E535877CCD}"/>
              </a:ext>
            </a:extLst>
          </p:cNvPr>
          <p:cNvSpPr>
            <a:spLocks noChangeArrowheads="1"/>
          </p:cNvSpPr>
          <p:nvPr/>
        </p:nvSpPr>
        <p:spPr bwMode="auto">
          <a:xfrm>
            <a:off x="530578" y="102190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8">
            <a:extLst>
              <a:ext uri="{FF2B5EF4-FFF2-40B4-BE49-F238E27FC236}">
                <a16:creationId xmlns:a16="http://schemas.microsoft.com/office/drawing/2014/main" xmlns="" id="{84FB470A-E086-4330-886A-5D71A22E065F}"/>
              </a:ext>
            </a:extLst>
          </p:cNvPr>
          <p:cNvSpPr>
            <a:spLocks noChangeArrowheads="1"/>
          </p:cNvSpPr>
          <p:nvPr/>
        </p:nvSpPr>
        <p:spPr bwMode="auto">
          <a:xfrm>
            <a:off x="3022600" y="2070556"/>
            <a:ext cx="505267"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200" b="1"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Calibri" panose="020F0502020204030204" pitchFamily="34" charset="0"/>
              </a:rPr>
              <a:t>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xmlns="" id="{96E8D750-0019-484A-8F65-53D27391C577}"/>
              </a:ext>
            </a:extLst>
          </p:cNvPr>
          <p:cNvSpPr>
            <a:spLocks noChangeArrowheads="1"/>
          </p:cNvSpPr>
          <p:nvPr/>
        </p:nvSpPr>
        <p:spPr bwMode="auto">
          <a:xfrm>
            <a:off x="2565400" y="25146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5" name="Picture 4">
            <a:extLst>
              <a:ext uri="{FF2B5EF4-FFF2-40B4-BE49-F238E27FC236}">
                <a16:creationId xmlns:a16="http://schemas.microsoft.com/office/drawing/2014/main" xmlns="" id="{13091396-445B-404E-AEB3-C2AE86175804}"/>
              </a:ext>
            </a:extLst>
          </p:cNvPr>
          <p:cNvPicPr>
            <a:picLocks noChangeAspect="1"/>
          </p:cNvPicPr>
          <p:nvPr/>
        </p:nvPicPr>
        <p:blipFill>
          <a:blip r:embed="rId2"/>
          <a:stretch>
            <a:fillRect/>
          </a:stretch>
        </p:blipFill>
        <p:spPr>
          <a:xfrm>
            <a:off x="457200" y="1576555"/>
            <a:ext cx="8100392" cy="4474814"/>
          </a:xfrm>
          <a:prstGeom prst="rect">
            <a:avLst/>
          </a:prstGeom>
        </p:spPr>
      </p:pic>
    </p:spTree>
    <p:extLst>
      <p:ext uri="{BB962C8B-B14F-4D97-AF65-F5344CB8AC3E}">
        <p14:creationId xmlns:p14="http://schemas.microsoft.com/office/powerpoint/2010/main" val="31370938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8682168" cy="5486400"/>
          </a:xfrm>
        </p:spPr>
        <p:txBody>
          <a:bodyPr>
            <a:normAutofit lnSpcReduction="10000"/>
          </a:bodyPr>
          <a:lstStyle/>
          <a:p>
            <a:pPr marL="82296" indent="0">
              <a:buNone/>
            </a:pPr>
            <a:r>
              <a:rPr lang="en-GB" b="1" dirty="0"/>
              <a:t>Task 3</a:t>
            </a:r>
          </a:p>
          <a:p>
            <a:pPr marL="82296" indent="0">
              <a:buNone/>
            </a:pPr>
            <a:endParaRPr lang="en-GB" dirty="0"/>
          </a:p>
          <a:p>
            <a:pPr marL="82296" indent="0">
              <a:buNone/>
            </a:pPr>
            <a:r>
              <a:rPr lang="en-GB" sz="3300" dirty="0"/>
              <a:t>Together sing five little speckled frogs or listen to the link. </a:t>
            </a:r>
          </a:p>
          <a:p>
            <a:pPr marL="82296" indent="0">
              <a:buNone/>
            </a:pPr>
            <a:r>
              <a:rPr lang="en-GB" sz="3300" dirty="0">
                <a:hlinkClick r:id="rId2"/>
              </a:rPr>
              <a:t>https://www.bbc.co.uk/teach/school-radio/nursery-rhymes-five-little-speckled-frogs/zjjbnrd</a:t>
            </a:r>
            <a:endParaRPr lang="en-GB" sz="3300" dirty="0"/>
          </a:p>
          <a:p>
            <a:pPr marL="82296" indent="0">
              <a:buNone/>
            </a:pPr>
            <a:endParaRPr lang="en-GB" sz="3300" dirty="0"/>
          </a:p>
          <a:p>
            <a:pPr marL="82296" indent="0">
              <a:buNone/>
            </a:pPr>
            <a:r>
              <a:rPr lang="en-GB" sz="3300" dirty="0"/>
              <a:t>Can you make a mask to go with the song? Or make up your own version?</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2" name="Picture 1">
            <a:extLst>
              <a:ext uri="{FF2B5EF4-FFF2-40B4-BE49-F238E27FC236}">
                <a16:creationId xmlns:a16="http://schemas.microsoft.com/office/drawing/2014/main" xmlns="" id="{789BFB51-EE93-4E88-8BD9-78B77907AE2C}"/>
              </a:ext>
            </a:extLst>
          </p:cNvPr>
          <p:cNvPicPr>
            <a:picLocks noChangeAspect="1"/>
          </p:cNvPicPr>
          <p:nvPr/>
        </p:nvPicPr>
        <p:blipFill>
          <a:blip r:embed="rId3"/>
          <a:stretch>
            <a:fillRect/>
          </a:stretch>
        </p:blipFill>
        <p:spPr>
          <a:xfrm>
            <a:off x="5884805" y="620688"/>
            <a:ext cx="2828925" cy="1514475"/>
          </a:xfrm>
          <a:prstGeom prst="rect">
            <a:avLst/>
          </a:prstGeom>
        </p:spPr>
      </p:pic>
    </p:spTree>
    <p:extLst>
      <p:ext uri="{BB962C8B-B14F-4D97-AF65-F5344CB8AC3E}">
        <p14:creationId xmlns:p14="http://schemas.microsoft.com/office/powerpoint/2010/main" val="25049086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443053" y="2171148"/>
            <a:ext cx="4114800" cy="3754662"/>
          </a:xfrm>
        </p:spPr>
        <p:txBody>
          <a:bodyPr>
            <a:normAutofit fontScale="70000" lnSpcReduction="20000"/>
          </a:bodyPr>
          <a:lstStyle/>
          <a:p>
            <a:pPr marL="0" indent="0">
              <a:buNone/>
            </a:pPr>
            <a:r>
              <a:rPr lang="en-GB" b="1" dirty="0"/>
              <a:t>Task 1 </a:t>
            </a:r>
          </a:p>
          <a:p>
            <a:pPr marL="0" indent="0">
              <a:buNone/>
            </a:pPr>
            <a:endParaRPr lang="en-GB" b="1" dirty="0"/>
          </a:p>
          <a:p>
            <a:pPr marL="0" indent="0">
              <a:buNone/>
            </a:pPr>
            <a:r>
              <a:rPr lang="en-GB" dirty="0"/>
              <a:t>Watch ‘I can count to 20’ on Number blocks </a:t>
            </a:r>
          </a:p>
          <a:p>
            <a:pPr marL="0" indent="0">
              <a:buNone/>
            </a:pPr>
            <a:r>
              <a:rPr lang="en-GB" dirty="0"/>
              <a:t> </a:t>
            </a:r>
            <a:r>
              <a:rPr lang="en-GB" dirty="0">
                <a:hlinkClick r:id="rId2"/>
              </a:rPr>
              <a:t>https://www.bbc.co.uk/iplayer/episode/m0006s5q/numberblocks-series-4-14-i-can-count-to-twenty</a:t>
            </a:r>
            <a:endParaRPr lang="en-GB" dirty="0"/>
          </a:p>
          <a:p>
            <a:pPr marL="0" indent="0">
              <a:buNone/>
            </a:pPr>
            <a:endParaRPr lang="en-GB" b="1" dirty="0"/>
          </a:p>
          <a:p>
            <a:pPr marL="0" indent="0">
              <a:buNone/>
            </a:pPr>
            <a:r>
              <a:rPr lang="en-GB" dirty="0"/>
              <a:t>Then practice counting to 20. Can you count out 20 objects?</a:t>
            </a:r>
          </a:p>
          <a:p>
            <a:pPr marL="0" indent="0">
              <a:buNone/>
            </a:pPr>
            <a:endParaRPr lang="en-GB" b="1" dirty="0"/>
          </a:p>
          <a:p>
            <a:pPr marL="0" indent="0">
              <a:buNone/>
            </a:pPr>
            <a:endParaRPr lang="en-GB" dirty="0"/>
          </a:p>
          <a:p>
            <a:pPr marL="0" indent="0">
              <a:buNone/>
            </a:pPr>
            <a:endParaRPr lang="en-GB" dirty="0"/>
          </a:p>
        </p:txBody>
      </p:sp>
      <p:sp>
        <p:nvSpPr>
          <p:cNvPr id="7" name="TextBox 6">
            <a:extLst>
              <a:ext uri="{FF2B5EF4-FFF2-40B4-BE49-F238E27FC236}">
                <a16:creationId xmlns:a16="http://schemas.microsoft.com/office/drawing/2014/main" xmlns="" id="{B417B9F3-9196-4197-803C-1FDEC43904F0}"/>
              </a:ext>
            </a:extLst>
          </p:cNvPr>
          <p:cNvSpPr txBox="1"/>
          <p:nvPr/>
        </p:nvSpPr>
        <p:spPr>
          <a:xfrm>
            <a:off x="401515" y="774705"/>
            <a:ext cx="8363272" cy="1231106"/>
          </a:xfrm>
          <a:prstGeom prst="rect">
            <a:avLst/>
          </a:prstGeom>
          <a:noFill/>
        </p:spPr>
        <p:txBody>
          <a:bodyPr wrap="square" rtlCol="0">
            <a:spAutoFit/>
          </a:bodyPr>
          <a:lstStyle/>
          <a:p>
            <a:r>
              <a:rPr lang="en-GB" sz="2800" dirty="0"/>
              <a:t>This week we are counting to 20 as well as ordering numbers to 20.</a:t>
            </a:r>
          </a:p>
          <a:p>
            <a:endParaRPr lang="en-GB" dirty="0"/>
          </a:p>
        </p:txBody>
      </p:sp>
      <p:pic>
        <p:nvPicPr>
          <p:cNvPr id="4" name="Picture 3">
            <a:extLst>
              <a:ext uri="{FF2B5EF4-FFF2-40B4-BE49-F238E27FC236}">
                <a16:creationId xmlns:a16="http://schemas.microsoft.com/office/drawing/2014/main" xmlns="" id="{5A0FA4F0-A287-4D09-9C9F-4CF064F4B9B1}"/>
              </a:ext>
            </a:extLst>
          </p:cNvPr>
          <p:cNvPicPr>
            <a:picLocks noChangeAspect="1"/>
          </p:cNvPicPr>
          <p:nvPr/>
        </p:nvPicPr>
        <p:blipFill>
          <a:blip r:embed="rId3"/>
          <a:stretch>
            <a:fillRect/>
          </a:stretch>
        </p:blipFill>
        <p:spPr>
          <a:xfrm>
            <a:off x="4995860" y="2436698"/>
            <a:ext cx="3810465" cy="3048372"/>
          </a:xfrm>
          <a:prstGeom prst="rect">
            <a:avLst/>
          </a:prstGeom>
        </p:spPr>
      </p:pic>
    </p:spTree>
    <p:extLst>
      <p:ext uri="{BB962C8B-B14F-4D97-AF65-F5344CB8AC3E}">
        <p14:creationId xmlns:p14="http://schemas.microsoft.com/office/powerpoint/2010/main" val="2153499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457200" y="971600"/>
            <a:ext cx="7931224" cy="5184576"/>
          </a:xfrm>
        </p:spPr>
        <p:txBody>
          <a:bodyPr>
            <a:normAutofit fontScale="62500" lnSpcReduction="20000"/>
          </a:bodyPr>
          <a:lstStyle/>
          <a:p>
            <a:pPr marL="0" indent="0">
              <a:buNone/>
            </a:pPr>
            <a:r>
              <a:rPr lang="en-GB" sz="3400" b="1" dirty="0"/>
              <a:t>Task 2	</a:t>
            </a:r>
          </a:p>
          <a:p>
            <a:pPr marL="0" indent="0">
              <a:buNone/>
            </a:pPr>
            <a:endParaRPr lang="en-GB" sz="3400" b="1" dirty="0"/>
          </a:p>
          <a:p>
            <a:pPr marL="0" indent="0">
              <a:buNone/>
            </a:pPr>
            <a:r>
              <a:rPr lang="en-GB" sz="3400" dirty="0"/>
              <a:t>Can you order numbers 1 to 20? </a:t>
            </a:r>
          </a:p>
          <a:p>
            <a:pPr marL="0" indent="0">
              <a:buNone/>
            </a:pPr>
            <a:endParaRPr lang="en-GB" sz="3400" dirty="0"/>
          </a:p>
          <a:p>
            <a:pPr marL="0" indent="0">
              <a:buNone/>
            </a:pPr>
            <a:r>
              <a:rPr lang="en-GB" sz="3400" dirty="0"/>
              <a:t>If you can do this already can you count to 30, 40, 50 and even all the way up to 100.</a:t>
            </a:r>
          </a:p>
          <a:p>
            <a:pPr marL="0" indent="0">
              <a:buNone/>
            </a:pPr>
            <a:endParaRPr lang="en-GB" dirty="0"/>
          </a:p>
          <a:p>
            <a:pPr marL="0" indent="0">
              <a:buNone/>
            </a:pPr>
            <a:endParaRPr lang="en-GB" b="1" dirty="0"/>
          </a:p>
          <a:p>
            <a:pPr marL="0" indent="0">
              <a:buNone/>
            </a:pPr>
            <a:endParaRPr lang="en-GB" b="1" dirty="0"/>
          </a:p>
          <a:p>
            <a:pPr marL="0" indent="0">
              <a:buNone/>
            </a:pPr>
            <a:endParaRPr lang="en-GB" sz="3400" b="1" dirty="0"/>
          </a:p>
          <a:p>
            <a:pPr marL="0" indent="0">
              <a:buNone/>
            </a:pPr>
            <a:r>
              <a:rPr lang="en-GB" sz="3400" b="1" dirty="0"/>
              <a:t>Task 3</a:t>
            </a:r>
          </a:p>
          <a:p>
            <a:pPr marL="0" indent="0">
              <a:buNone/>
            </a:pPr>
            <a:endParaRPr lang="en-GB" sz="3400" b="1" dirty="0"/>
          </a:p>
          <a:p>
            <a:pPr marL="0" indent="0">
              <a:buNone/>
            </a:pPr>
            <a:r>
              <a:rPr lang="en-GB" sz="3400" dirty="0"/>
              <a:t>Make a tower with between 10-19 bricks. How many more do you need to use to get to 20 bricks? Try to encourage your child to count on from the number of bricks in their tower.</a:t>
            </a:r>
          </a:p>
          <a:p>
            <a:pPr marL="0" indent="0">
              <a:buNone/>
            </a:pPr>
            <a:endParaRPr lang="en-GB" dirty="0"/>
          </a:p>
          <a:p>
            <a:pPr marL="0" indent="0">
              <a:buNone/>
            </a:pPr>
            <a:endParaRPr lang="en-GB" b="1" dirty="0"/>
          </a:p>
          <a:p>
            <a:pPr marL="0" indent="0">
              <a:buNone/>
            </a:pPr>
            <a:endParaRPr lang="en-GB" b="1"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6" name="Picture 5">
            <a:extLst>
              <a:ext uri="{FF2B5EF4-FFF2-40B4-BE49-F238E27FC236}">
                <a16:creationId xmlns:a16="http://schemas.microsoft.com/office/drawing/2014/main" xmlns="" id="{4EC029FE-7E90-499E-B5A5-5E8E8AB6A373}"/>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6484484" y="2835042"/>
            <a:ext cx="2407996" cy="1602070"/>
          </a:xfrm>
          <a:prstGeom prst="rect">
            <a:avLst/>
          </a:prstGeom>
        </p:spPr>
      </p:pic>
    </p:spTree>
    <p:extLst>
      <p:ext uri="{BB962C8B-B14F-4D97-AF65-F5344CB8AC3E}">
        <p14:creationId xmlns:p14="http://schemas.microsoft.com/office/powerpoint/2010/main" val="4135705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Calibri"/>
                <a:ea typeface="+mj-ea"/>
                <a:cs typeface="+mj-cs"/>
              </a:rPr>
              <a:t>Topic</a:t>
            </a:r>
          </a:p>
        </p:txBody>
      </p:sp>
      <p:sp>
        <p:nvSpPr>
          <p:cNvPr id="8" name="Content Placeholder 7"/>
          <p:cNvSpPr>
            <a:spLocks noGrp="1"/>
          </p:cNvSpPr>
          <p:nvPr>
            <p:ph idx="1"/>
          </p:nvPr>
        </p:nvSpPr>
        <p:spPr>
          <a:xfrm>
            <a:off x="827584" y="908720"/>
            <a:ext cx="7704856" cy="5491601"/>
          </a:xfrm>
        </p:spPr>
        <p:txBody>
          <a:bodyPr>
            <a:normAutofit/>
          </a:bodyPr>
          <a:lstStyle/>
          <a:p>
            <a:pPr marL="0" indent="0">
              <a:buNone/>
            </a:pPr>
            <a:r>
              <a:rPr lang="en-GB" sz="2800" dirty="0"/>
              <a:t>This week we’ve been learning about the life cycle of how tadpoles change into a frog so I thought of some ideas you might like to try</a:t>
            </a:r>
            <a:r>
              <a:rPr lang="en-GB" dirty="0"/>
              <a:t>:</a:t>
            </a:r>
          </a:p>
          <a:p>
            <a:pPr marL="514350" indent="-514350">
              <a:buFont typeface="+mj-lt"/>
              <a:buAutoNum type="arabicPeriod"/>
            </a:pPr>
            <a:r>
              <a:rPr lang="en-GB" sz="2000" dirty="0"/>
              <a:t>Frogspawn jelly, with raisins as the frogspawn’s centre. This will help the children get the idea of the texture of frogspawn.</a:t>
            </a:r>
          </a:p>
          <a:p>
            <a:pPr marL="514350" indent="-514350">
              <a:buFont typeface="+mj-lt"/>
              <a:buAutoNum type="arabicPeriod"/>
            </a:pPr>
            <a:r>
              <a:rPr lang="en-GB" sz="2000" dirty="0"/>
              <a:t>Tiddlywinks, the action of the counters mimics the action of the frog jumping into a pond.</a:t>
            </a:r>
          </a:p>
          <a:p>
            <a:pPr marL="514350" indent="-514350">
              <a:buFont typeface="+mj-lt"/>
              <a:buAutoNum type="arabicPeriod"/>
            </a:pPr>
            <a:r>
              <a:rPr lang="en-GB" sz="2000" dirty="0"/>
              <a:t>Leapfrog, can you jump over the back of someone in your family crouched down or if not over a pillow.</a:t>
            </a:r>
          </a:p>
          <a:p>
            <a:pPr marL="514350" indent="-514350">
              <a:buFont typeface="+mj-lt"/>
              <a:buAutoNum type="arabicPeriod"/>
            </a:pPr>
            <a:r>
              <a:rPr lang="en-GB" sz="2000" dirty="0"/>
              <a:t>Make your own frog. Watch this </a:t>
            </a:r>
            <a:r>
              <a:rPr lang="en-GB" sz="2000" dirty="0" err="1"/>
              <a:t>cbeebies</a:t>
            </a:r>
            <a:r>
              <a:rPr lang="en-GB" sz="2000" dirty="0"/>
              <a:t> </a:t>
            </a:r>
          </a:p>
          <a:p>
            <a:pPr marL="0" indent="0">
              <a:buNone/>
            </a:pPr>
            <a:r>
              <a:rPr lang="en-GB" sz="2000" dirty="0"/>
              <a:t>         clip below and have a go. </a:t>
            </a:r>
          </a:p>
          <a:p>
            <a:pPr marL="0" indent="0">
              <a:buNone/>
            </a:pPr>
            <a:r>
              <a:rPr lang="en-GB" sz="2000" dirty="0">
                <a:hlinkClick r:id="rId2"/>
              </a:rPr>
              <a:t>https://www.bbc.co.uk/cbeebies/makes/</a:t>
            </a:r>
          </a:p>
          <a:p>
            <a:pPr marL="0" indent="0">
              <a:buNone/>
            </a:pPr>
            <a:r>
              <a:rPr lang="en-GB" sz="2000" dirty="0" err="1">
                <a:hlinkClick r:id="rId2"/>
              </a:rPr>
              <a:t>cbeebies</a:t>
            </a:r>
            <a:r>
              <a:rPr lang="en-GB" sz="2000" dirty="0">
                <a:hlinkClick r:id="rId2"/>
              </a:rPr>
              <a:t>-house-frog-make</a:t>
            </a:r>
            <a:endParaRPr lang="en-GB" sz="2000" dirty="0"/>
          </a:p>
          <a:p>
            <a:pPr marL="0" indent="0">
              <a:buNone/>
            </a:pPr>
            <a:endParaRPr lang="en-GB" dirty="0"/>
          </a:p>
        </p:txBody>
      </p:sp>
      <p:pic>
        <p:nvPicPr>
          <p:cNvPr id="3" name="Picture 2">
            <a:extLst>
              <a:ext uri="{FF2B5EF4-FFF2-40B4-BE49-F238E27FC236}">
                <a16:creationId xmlns:a16="http://schemas.microsoft.com/office/drawing/2014/main" xmlns="" id="{3CF782F7-8C04-49FD-AC03-1C5D23936775}"/>
              </a:ext>
            </a:extLst>
          </p:cNvPr>
          <p:cNvPicPr>
            <a:picLocks noChangeAspect="1"/>
          </p:cNvPicPr>
          <p:nvPr/>
        </p:nvPicPr>
        <p:blipFill>
          <a:blip r:embed="rId3"/>
          <a:stretch>
            <a:fillRect/>
          </a:stretch>
        </p:blipFill>
        <p:spPr>
          <a:xfrm>
            <a:off x="6488542" y="4668570"/>
            <a:ext cx="2066925" cy="1743075"/>
          </a:xfrm>
          <a:prstGeom prst="rect">
            <a:avLst/>
          </a:prstGeom>
        </p:spPr>
      </p:pic>
    </p:spTree>
    <p:extLst>
      <p:ext uri="{BB962C8B-B14F-4D97-AF65-F5344CB8AC3E}">
        <p14:creationId xmlns:p14="http://schemas.microsoft.com/office/powerpoint/2010/main" val="29367671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a:bodyPr>
          <a:lstStyle/>
          <a:p>
            <a:pPr marL="0" indent="0">
              <a:buNone/>
            </a:pPr>
            <a:r>
              <a:rPr lang="en-GB" sz="2400" dirty="0"/>
              <a:t>A good site to use for reading is Oxford Owl, which is free. Please visit - </a:t>
            </a:r>
            <a:r>
              <a:rPr lang="en-GB" sz="2400" dirty="0">
                <a:hlinkClick r:id="rId2"/>
              </a:rPr>
              <a:t>https://www.oxfordowl.co.uk/</a:t>
            </a:r>
            <a:endParaRPr lang="en-GB" sz="2400"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xmlns="" id="{86802154-BC6C-4D5C-B06D-E49642D4AA31}"/>
              </a:ext>
            </a:extLst>
          </p:cNvPr>
          <p:cNvPicPr>
            <a:picLocks noChangeAspect="1"/>
          </p:cNvPicPr>
          <p:nvPr/>
        </p:nvPicPr>
        <p:blipFill>
          <a:blip r:embed="rId3"/>
          <a:stretch>
            <a:fillRect/>
          </a:stretch>
        </p:blipFill>
        <p:spPr>
          <a:xfrm>
            <a:off x="683568" y="2132856"/>
            <a:ext cx="7596336" cy="3854328"/>
          </a:xfrm>
          <a:prstGeom prst="rect">
            <a:avLst/>
          </a:prstGeom>
        </p:spPr>
      </p:pic>
      <p:sp>
        <p:nvSpPr>
          <p:cNvPr id="2" name="Title 1"/>
          <p:cNvSpPr>
            <a:spLocks noGrp="1"/>
          </p:cNvSpPr>
          <p:nvPr>
            <p:ph type="title"/>
          </p:nvPr>
        </p:nvSpPr>
        <p:spPr>
          <a:xfrm>
            <a:off x="539552" y="-315416"/>
            <a:ext cx="8229600" cy="1143000"/>
          </a:xfrm>
        </p:spPr>
        <p:txBody>
          <a:bodyPr/>
          <a:lstStyle/>
          <a:p>
            <a:r>
              <a:rPr lang="en-GB" dirty="0"/>
              <a:t>Reading</a:t>
            </a:r>
          </a:p>
        </p:txBody>
      </p:sp>
    </p:spTree>
    <p:extLst>
      <p:ext uri="{BB962C8B-B14F-4D97-AF65-F5344CB8AC3E}">
        <p14:creationId xmlns:p14="http://schemas.microsoft.com/office/powerpoint/2010/main" val="37869510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980728"/>
            <a:ext cx="8928992" cy="1224135"/>
          </a:xfrm>
        </p:spPr>
        <p:txBody>
          <a:bodyPr>
            <a:normAutofit fontScale="70000" lnSpcReduction="20000"/>
          </a:bodyPr>
          <a:lstStyle/>
          <a:p>
            <a:pPr marL="0" indent="0">
              <a:buNone/>
            </a:pPr>
            <a:r>
              <a:rPr lang="en-GB" dirty="0"/>
              <a:t>Another useful site for reading is Renaissance </a:t>
            </a:r>
            <a:r>
              <a:rPr lang="en-GB" dirty="0" err="1"/>
              <a:t>myON</a:t>
            </a:r>
            <a:r>
              <a:rPr lang="en-GB" dirty="0"/>
              <a:t>. This is a good source for books you can read to the children or provide information books that follow their interests. Please visit - </a:t>
            </a:r>
            <a:r>
              <a:rPr lang="en-GB" dirty="0">
                <a:hlinkClick r:id="rId2"/>
              </a:rPr>
              <a:t>http://readon.myon.co.uk</a:t>
            </a: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2" name="Title 1"/>
          <p:cNvSpPr>
            <a:spLocks noGrp="1"/>
          </p:cNvSpPr>
          <p:nvPr>
            <p:ph type="title"/>
          </p:nvPr>
        </p:nvSpPr>
        <p:spPr>
          <a:xfrm>
            <a:off x="457200" y="151172"/>
            <a:ext cx="8229600" cy="864096"/>
          </a:xfrm>
        </p:spPr>
        <p:txBody>
          <a:bodyPr/>
          <a:lstStyle/>
          <a:p>
            <a:r>
              <a:rPr lang="en-GB" dirty="0"/>
              <a:t>Reading</a:t>
            </a:r>
          </a:p>
        </p:txBody>
      </p:sp>
      <p:pic>
        <p:nvPicPr>
          <p:cNvPr id="5" name="Picture 4">
            <a:extLst>
              <a:ext uri="{FF2B5EF4-FFF2-40B4-BE49-F238E27FC236}">
                <a16:creationId xmlns:a16="http://schemas.microsoft.com/office/drawing/2014/main" xmlns="" id="{F09F802A-9FB3-4C51-964A-6A5A1EF8A5B5}"/>
              </a:ext>
            </a:extLst>
          </p:cNvPr>
          <p:cNvPicPr>
            <a:picLocks noChangeAspect="1"/>
          </p:cNvPicPr>
          <p:nvPr/>
        </p:nvPicPr>
        <p:blipFill>
          <a:blip r:embed="rId3"/>
          <a:stretch>
            <a:fillRect/>
          </a:stretch>
        </p:blipFill>
        <p:spPr>
          <a:xfrm>
            <a:off x="1581857" y="2342218"/>
            <a:ext cx="5980286" cy="3967101"/>
          </a:xfrm>
          <a:prstGeom prst="rect">
            <a:avLst/>
          </a:prstGeom>
        </p:spPr>
      </p:pic>
    </p:spTree>
    <p:extLst>
      <p:ext uri="{BB962C8B-B14F-4D97-AF65-F5344CB8AC3E}">
        <p14:creationId xmlns:p14="http://schemas.microsoft.com/office/powerpoint/2010/main" val="41160798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fontScale="70000" lnSpcReduction="20000"/>
          </a:bodyPr>
          <a:lstStyle/>
          <a:p>
            <a:pPr marL="0" indent="0">
              <a:buNone/>
            </a:pPr>
            <a:r>
              <a:rPr lang="en-GB" dirty="0"/>
              <a:t>Choose an area that interests you or use the search option</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Please continue sharing books together. Talking about the content and the characters in the books and making predictions about what might happen as you read.</a:t>
            </a:r>
          </a:p>
          <a:p>
            <a:pPr marL="0" indent="0">
              <a:buNone/>
            </a:pPr>
            <a:endParaRPr lang="en-GB" dirty="0"/>
          </a:p>
        </p:txBody>
      </p:sp>
      <p:sp>
        <p:nvSpPr>
          <p:cNvPr id="2" name="Title 1"/>
          <p:cNvSpPr>
            <a:spLocks noGrp="1"/>
          </p:cNvSpPr>
          <p:nvPr>
            <p:ph type="title"/>
          </p:nvPr>
        </p:nvSpPr>
        <p:spPr>
          <a:xfrm>
            <a:off x="539552" y="-315416"/>
            <a:ext cx="8229600" cy="1143000"/>
          </a:xfrm>
        </p:spPr>
        <p:txBody>
          <a:bodyPr/>
          <a:lstStyle/>
          <a:p>
            <a:r>
              <a:rPr lang="en-GB" dirty="0"/>
              <a:t>Reading</a:t>
            </a:r>
          </a:p>
        </p:txBody>
      </p:sp>
      <p:pic>
        <p:nvPicPr>
          <p:cNvPr id="6" name="Picture 5">
            <a:extLst>
              <a:ext uri="{FF2B5EF4-FFF2-40B4-BE49-F238E27FC236}">
                <a16:creationId xmlns:a16="http://schemas.microsoft.com/office/drawing/2014/main" xmlns="" id="{D3598FF6-8729-4DBD-A542-40BFDA84F544}"/>
              </a:ext>
            </a:extLst>
          </p:cNvPr>
          <p:cNvPicPr>
            <a:picLocks noChangeAspect="1"/>
          </p:cNvPicPr>
          <p:nvPr/>
        </p:nvPicPr>
        <p:blipFill>
          <a:blip r:embed="rId2"/>
          <a:stretch>
            <a:fillRect/>
          </a:stretch>
        </p:blipFill>
        <p:spPr>
          <a:xfrm>
            <a:off x="1259632" y="1123284"/>
            <a:ext cx="6348895" cy="3955107"/>
          </a:xfrm>
          <a:prstGeom prst="rect">
            <a:avLst/>
          </a:prstGeom>
        </p:spPr>
      </p:pic>
      <p:cxnSp>
        <p:nvCxnSpPr>
          <p:cNvPr id="7" name="Straight Arrow Connector 6">
            <a:extLst>
              <a:ext uri="{FF2B5EF4-FFF2-40B4-BE49-F238E27FC236}">
                <a16:creationId xmlns:a16="http://schemas.microsoft.com/office/drawing/2014/main" xmlns="" id="{35E128A0-8B56-4585-B7F4-A8FE3398D709}"/>
              </a:ext>
            </a:extLst>
          </p:cNvPr>
          <p:cNvCxnSpPr>
            <a:cxnSpLocks/>
          </p:cNvCxnSpPr>
          <p:nvPr/>
        </p:nvCxnSpPr>
        <p:spPr>
          <a:xfrm>
            <a:off x="3131840" y="827584"/>
            <a:ext cx="415542" cy="244552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xmlns="" id="{E6888806-35B1-49D2-8451-71488FD54AFD}"/>
              </a:ext>
            </a:extLst>
          </p:cNvPr>
          <p:cNvCxnSpPr>
            <a:cxnSpLocks/>
          </p:cNvCxnSpPr>
          <p:nvPr/>
        </p:nvCxnSpPr>
        <p:spPr>
          <a:xfrm flipH="1">
            <a:off x="5148064" y="827584"/>
            <a:ext cx="504057" cy="72920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76895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BE7C2C-B45E-4330-96A2-533DFB355609}"/>
              </a:ext>
            </a:extLst>
          </p:cNvPr>
          <p:cNvSpPr>
            <a:spLocks noGrp="1"/>
          </p:cNvSpPr>
          <p:nvPr>
            <p:ph type="title"/>
          </p:nvPr>
        </p:nvSpPr>
        <p:spPr>
          <a:xfrm>
            <a:off x="457200" y="116632"/>
            <a:ext cx="8229600" cy="1143000"/>
          </a:xfrm>
        </p:spPr>
        <p:txBody>
          <a:bodyPr/>
          <a:lstStyle/>
          <a:p>
            <a:r>
              <a:rPr lang="en-GB" dirty="0"/>
              <a:t>Phonics</a:t>
            </a:r>
          </a:p>
        </p:txBody>
      </p:sp>
      <p:sp>
        <p:nvSpPr>
          <p:cNvPr id="3" name="Content Placeholder 2">
            <a:extLst>
              <a:ext uri="{FF2B5EF4-FFF2-40B4-BE49-F238E27FC236}">
                <a16:creationId xmlns:a16="http://schemas.microsoft.com/office/drawing/2014/main" xmlns="" id="{DCB018C6-E1B6-4E80-85DC-7A4A7217B090}"/>
              </a:ext>
            </a:extLst>
          </p:cNvPr>
          <p:cNvSpPr>
            <a:spLocks noGrp="1"/>
          </p:cNvSpPr>
          <p:nvPr>
            <p:ph idx="1"/>
          </p:nvPr>
        </p:nvSpPr>
        <p:spPr>
          <a:xfrm>
            <a:off x="457200" y="1166018"/>
            <a:ext cx="8229600" cy="4525963"/>
          </a:xfrm>
        </p:spPr>
        <p:txBody>
          <a:bodyPr/>
          <a:lstStyle/>
          <a:p>
            <a:pPr marL="0" indent="0">
              <a:buNone/>
            </a:pPr>
            <a:r>
              <a:rPr lang="en-GB" sz="2200" dirty="0"/>
              <a:t>Continue using your Orange sound book and Blue tricky word book to practice the sounds and words. </a:t>
            </a:r>
          </a:p>
          <a:p>
            <a:pPr marL="0" indent="0">
              <a:buNone/>
            </a:pPr>
            <a:r>
              <a:rPr lang="en-GB" sz="2200" dirty="0"/>
              <a:t>Phonics play </a:t>
            </a:r>
            <a:r>
              <a:rPr lang="en-GB" sz="2200" dirty="0">
                <a:hlinkClick r:id="rId2"/>
              </a:rPr>
              <a:t>https://new.phonicsplay.co.uk/</a:t>
            </a:r>
            <a:r>
              <a:rPr lang="en-GB" sz="2200" dirty="0"/>
              <a:t> is a great site for reinforcing our phonics learning. It is free use at the moment.</a:t>
            </a:r>
          </a:p>
          <a:p>
            <a:pPr marL="0" indent="0">
              <a:buNone/>
            </a:pPr>
            <a:r>
              <a:rPr lang="en-GB" sz="2200" dirty="0"/>
              <a:t>We have covered all of phase 2 and most of phase 3 and there are lots of fun interactive games to play.</a:t>
            </a:r>
          </a:p>
          <a:p>
            <a:pPr marL="0" indent="0">
              <a:buNone/>
            </a:pPr>
            <a:endParaRPr lang="en-GB" dirty="0"/>
          </a:p>
          <a:p>
            <a:pPr marL="0" indent="0">
              <a:buNone/>
            </a:pPr>
            <a:endParaRPr lang="en-GB" dirty="0"/>
          </a:p>
        </p:txBody>
      </p:sp>
      <p:pic>
        <p:nvPicPr>
          <p:cNvPr id="7" name="Picture 6">
            <a:extLst>
              <a:ext uri="{FF2B5EF4-FFF2-40B4-BE49-F238E27FC236}">
                <a16:creationId xmlns:a16="http://schemas.microsoft.com/office/drawing/2014/main" xmlns="" id="{BE7D8D7E-DF16-4911-9241-4FB34739F6F2}"/>
              </a:ext>
            </a:extLst>
          </p:cNvPr>
          <p:cNvPicPr>
            <a:picLocks noChangeAspect="1"/>
          </p:cNvPicPr>
          <p:nvPr/>
        </p:nvPicPr>
        <p:blipFill>
          <a:blip r:embed="rId3"/>
          <a:stretch>
            <a:fillRect/>
          </a:stretch>
        </p:blipFill>
        <p:spPr>
          <a:xfrm>
            <a:off x="4863068" y="3525929"/>
            <a:ext cx="3823732" cy="466676"/>
          </a:xfrm>
          <a:prstGeom prst="rect">
            <a:avLst/>
          </a:prstGeom>
        </p:spPr>
      </p:pic>
      <p:pic>
        <p:nvPicPr>
          <p:cNvPr id="4" name="Picture 3">
            <a:extLst>
              <a:ext uri="{FF2B5EF4-FFF2-40B4-BE49-F238E27FC236}">
                <a16:creationId xmlns:a16="http://schemas.microsoft.com/office/drawing/2014/main" xmlns="" id="{8F085EEC-9F91-452C-85E6-328AE135061E}"/>
              </a:ext>
            </a:extLst>
          </p:cNvPr>
          <p:cNvPicPr>
            <a:picLocks noChangeAspect="1"/>
          </p:cNvPicPr>
          <p:nvPr/>
        </p:nvPicPr>
        <p:blipFill>
          <a:blip r:embed="rId4"/>
          <a:stretch>
            <a:fillRect/>
          </a:stretch>
        </p:blipFill>
        <p:spPr>
          <a:xfrm>
            <a:off x="371475" y="3992605"/>
            <a:ext cx="8315325" cy="2609850"/>
          </a:xfrm>
          <a:prstGeom prst="rect">
            <a:avLst/>
          </a:prstGeom>
        </p:spPr>
      </p:pic>
    </p:spTree>
    <p:extLst>
      <p:ext uri="{BB962C8B-B14F-4D97-AF65-F5344CB8AC3E}">
        <p14:creationId xmlns:p14="http://schemas.microsoft.com/office/powerpoint/2010/main" val="17821489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772190"/>
            <a:ext cx="5427555" cy="36350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a:t>Maths – White Rose Home Leaning</a:t>
            </a:r>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a:t>In school we follow the White Rose scheme of learning. Their website has put together free lessons and resources that link to the learning taking place in school. Please visit: </a:t>
            </a:r>
            <a:r>
              <a:rPr lang="en-GB" sz="2400" dirty="0">
                <a:hlinkClick r:id="rId3"/>
              </a:rPr>
              <a:t>https://whiterosemaths.com/homelearning/early-years/</a:t>
            </a:r>
            <a:endParaRPr lang="en-GB" sz="2400" dirty="0"/>
          </a:p>
          <a:p>
            <a:r>
              <a:rPr lang="en-GB" sz="2400" dirty="0"/>
              <a:t>Look out for EYFS pack.</a:t>
            </a:r>
          </a:p>
        </p:txBody>
      </p:sp>
    </p:spTree>
    <p:extLst>
      <p:ext uri="{BB962C8B-B14F-4D97-AF65-F5344CB8AC3E}">
        <p14:creationId xmlns:p14="http://schemas.microsoft.com/office/powerpoint/2010/main" val="32461251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a:t>Accessing </a:t>
            </a:r>
            <a:r>
              <a:rPr lang="en-GB" dirty="0" err="1"/>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a:t>Many educational content providers are offering free access to their resources. </a:t>
            </a:r>
            <a:r>
              <a:rPr lang="en-GB" sz="2800" dirty="0" err="1"/>
              <a:t>Twinkl</a:t>
            </a:r>
            <a:r>
              <a:rPr lang="en-GB" sz="2800" dirty="0"/>
              <a:t> is a website that we use from time to time to resource our lessons to aid in teacher input and pupil activities. </a:t>
            </a:r>
          </a:p>
          <a:p>
            <a:pPr marL="0" indent="0">
              <a:buNone/>
            </a:pPr>
            <a:r>
              <a:rPr lang="en-GB" sz="2800" dirty="0"/>
              <a:t>We will be able to direct you towards activities and learning via this website based on lessons that may be missed due to absence. To access </a:t>
            </a:r>
            <a:r>
              <a:rPr lang="en-GB" sz="2800" dirty="0" err="1"/>
              <a:t>Twinkl</a:t>
            </a:r>
            <a:r>
              <a:rPr lang="en-GB" sz="2800" dirty="0"/>
              <a:t> please visit: </a:t>
            </a:r>
            <a:r>
              <a:rPr lang="en-GB" sz="2800" dirty="0">
                <a:hlinkClick r:id="rId2"/>
              </a:rPr>
              <a:t>www.twinkl.co.uk/offer</a:t>
            </a:r>
            <a:endParaRPr lang="en-GB" sz="2800"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5EA5648A-35AE-42F6-9465-B98C0630B60A}"/>
              </a:ext>
            </a:extLst>
          </p:cNvPr>
          <p:cNvSpPr txBox="1"/>
          <p:nvPr/>
        </p:nvSpPr>
        <p:spPr>
          <a:xfrm>
            <a:off x="251520" y="6182147"/>
            <a:ext cx="2304256" cy="584775"/>
          </a:xfrm>
          <a:prstGeom prst="rect">
            <a:avLst/>
          </a:prstGeom>
          <a:noFill/>
        </p:spPr>
        <p:txBody>
          <a:bodyPr wrap="square" rtlCol="0">
            <a:spAutoFit/>
          </a:bodyPr>
          <a:lstStyle/>
          <a:p>
            <a:r>
              <a:rPr lang="en-GB" sz="3200" dirty="0">
                <a:solidFill>
                  <a:srgbClr val="0070C0"/>
                </a:solidFill>
              </a:rPr>
              <a:t>Search EYFS</a:t>
            </a:r>
          </a:p>
        </p:txBody>
      </p:sp>
    </p:spTree>
    <p:extLst>
      <p:ext uri="{BB962C8B-B14F-4D97-AF65-F5344CB8AC3E}">
        <p14:creationId xmlns:p14="http://schemas.microsoft.com/office/powerpoint/2010/main" val="41733948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a:t>P.E.</a:t>
            </a:r>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a:t>It is important to keep your children active. If it is safe to do so, ensure they have some time outside throughout the day. Please visit </a:t>
            </a:r>
            <a:r>
              <a:rPr lang="en-GB" sz="2800" b="1" dirty="0"/>
              <a:t>Joe Wicks</a:t>
            </a:r>
            <a:r>
              <a:rPr lang="en-GB" sz="2800" dirty="0"/>
              <a:t> YouTube channel (</a:t>
            </a:r>
            <a:r>
              <a:rPr lang="en-GB" sz="2800" dirty="0">
                <a:hlinkClick r:id="rId2"/>
              </a:rPr>
              <a:t>https://www.youtube.com/channel/UCAxW1XT0iEJo0TYlRfn6rYQ</a:t>
            </a:r>
            <a:r>
              <a:rPr lang="en-GB" sz="2800" dirty="0"/>
              <a:t>), which has lots of exercise videos for children. He will also be hosting a live P.E. lessons Monday to Friday at 9:00am.</a:t>
            </a: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Reception (EYFS) packs 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40140150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TotalTime>
  <Words>921</Words>
  <Application>Microsoft Office PowerPoint</Application>
  <PresentationFormat>On-screen Show (4:3)</PresentationFormat>
  <Paragraphs>190</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Home Learning </vt:lpstr>
      <vt:lpstr>Message from Mrs Coffey</vt:lpstr>
      <vt:lpstr>PowerPoint Presentation</vt:lpstr>
      <vt:lpstr>Sorting game</vt:lpstr>
      <vt:lpstr>Sorting game - Words</vt:lpstr>
      <vt:lpstr>PowerPoint Presentation</vt:lpstr>
      <vt:lpstr> The life cycle of a frog </vt:lpstr>
      <vt:lpstr>PowerPoint Presentation</vt:lpstr>
      <vt:lpstr>Maths Learning</vt:lpstr>
      <vt:lpstr>Maths Learning</vt:lpstr>
      <vt:lpstr>PowerPoint Presentation</vt:lpstr>
      <vt:lpstr>Reading</vt:lpstr>
      <vt:lpstr>Reading</vt:lpstr>
      <vt:lpstr>Reading</vt:lpstr>
      <vt:lpstr>Phonics</vt:lpstr>
      <vt:lpstr>PowerPoint Presentation</vt:lpstr>
      <vt:lpstr>Accessing Twinkl</vt:lpstr>
      <vt:lpstr>P.E.</vt:lpstr>
      <vt:lpstr>Classroom Secrets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Chris Coffey</dc:creator>
  <cp:lastModifiedBy>Owner</cp:lastModifiedBy>
  <cp:revision>17</cp:revision>
  <dcterms:created xsi:type="dcterms:W3CDTF">2020-04-28T13:59:02Z</dcterms:created>
  <dcterms:modified xsi:type="dcterms:W3CDTF">2020-05-09T22:30:42Z</dcterms:modified>
</cp:coreProperties>
</file>