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302" r:id="rId3"/>
    <p:sldId id="292" r:id="rId4"/>
    <p:sldId id="291" r:id="rId5"/>
    <p:sldId id="293" r:id="rId6"/>
    <p:sldId id="295" r:id="rId7"/>
    <p:sldId id="298" r:id="rId8"/>
    <p:sldId id="279" r:id="rId9"/>
    <p:sldId id="258" r:id="rId10"/>
    <p:sldId id="285" r:id="rId11"/>
    <p:sldId id="286" r:id="rId12"/>
    <p:sldId id="269" r:id="rId13"/>
    <p:sldId id="268" r:id="rId14"/>
    <p:sldId id="263" r:id="rId15"/>
    <p:sldId id="283" r:id="rId16"/>
    <p:sldId id="270"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2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F56DE2-397B-4578-AB59-80D968C99145}" type="datetimeFigureOut">
              <a:rPr lang="en-GB" smtClean="0"/>
              <a:t>16/05/2020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8255B1-5392-4F81-AE15-FB9BA65C8E60}" type="slidenum">
              <a:rPr lang="en-GB" smtClean="0"/>
              <a:t>‹#›</a:t>
            </a:fld>
            <a:endParaRPr lang="en-GB"/>
          </a:p>
        </p:txBody>
      </p:sp>
    </p:spTree>
    <p:extLst>
      <p:ext uri="{BB962C8B-B14F-4D97-AF65-F5344CB8AC3E}">
        <p14:creationId xmlns:p14="http://schemas.microsoft.com/office/powerpoint/2010/main" val="24133109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16/05/2020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16/05/2020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16/05/2020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16/05/2020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MbBWj0OEcaI"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oxfordowl.co.u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readon.myon.co.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new.phonicsplay.co.uk/" TargetMode="Externa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hyperlink" Target="https://whiterosemaths.com/homelearning/early-years/" TargetMode="External"/><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a:t>Home Learning </a:t>
            </a:r>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a:t>Year R </a:t>
            </a:r>
          </a:p>
          <a:p>
            <a:r>
              <a:rPr lang="en-GB" sz="6600" dirty="0"/>
              <a:t>Term 5 Week 6</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p:spPr>
        <p:txBody>
          <a:bodyPr>
            <a:normAutofit/>
          </a:bodyPr>
          <a:lstStyle/>
          <a:p>
            <a:r>
              <a:rPr lang="en-GB"/>
              <a:t>Message from Mrs Coffey</a:t>
            </a:r>
          </a:p>
        </p:txBody>
      </p:sp>
      <p:sp>
        <p:nvSpPr>
          <p:cNvPr id="3" name="Content Placeholder 2"/>
          <p:cNvSpPr>
            <a:spLocks noGrp="1"/>
          </p:cNvSpPr>
          <p:nvPr>
            <p:ph idx="1"/>
          </p:nvPr>
        </p:nvSpPr>
        <p:spPr>
          <a:xfrm>
            <a:off x="628650" y="1825625"/>
            <a:ext cx="3761613" cy="4351338"/>
          </a:xfrm>
        </p:spPr>
        <p:txBody>
          <a:bodyPr>
            <a:normAutofit/>
          </a:bodyPr>
          <a:lstStyle/>
          <a:p>
            <a:pPr marL="0" indent="0">
              <a:lnSpc>
                <a:spcPct val="90000"/>
              </a:lnSpc>
              <a:buNone/>
            </a:pPr>
            <a:r>
              <a:rPr lang="en-GB" sz="1300"/>
              <a:t>Hi Everyone,</a:t>
            </a:r>
          </a:p>
          <a:p>
            <a:pPr marL="0" indent="0">
              <a:lnSpc>
                <a:spcPct val="90000"/>
              </a:lnSpc>
              <a:buNone/>
            </a:pPr>
            <a:endParaRPr lang="en-GB" sz="1300"/>
          </a:p>
          <a:p>
            <a:pPr marL="0" indent="0">
              <a:lnSpc>
                <a:spcPct val="90000"/>
              </a:lnSpc>
              <a:buNone/>
            </a:pPr>
            <a:r>
              <a:rPr lang="en-GB" sz="1300"/>
              <a:t>I hope you had fun this week learning about the lifecycle of a frog last week and did lots of good hopping. </a:t>
            </a:r>
          </a:p>
          <a:p>
            <a:pPr marL="0" indent="0">
              <a:lnSpc>
                <a:spcPct val="90000"/>
              </a:lnSpc>
              <a:buNone/>
            </a:pPr>
            <a:endParaRPr lang="en-GB" sz="1300"/>
          </a:p>
          <a:p>
            <a:pPr marL="0" indent="0">
              <a:lnSpc>
                <a:spcPct val="90000"/>
              </a:lnSpc>
              <a:buNone/>
            </a:pPr>
            <a:r>
              <a:rPr lang="en-GB" sz="1300"/>
              <a:t>This week we are thinking about helping each other and how important it is to have people that help us. We are using our counting skills to count money, so we can go shopping! One day… </a:t>
            </a:r>
          </a:p>
          <a:p>
            <a:pPr marL="0" indent="0">
              <a:lnSpc>
                <a:spcPct val="90000"/>
              </a:lnSpc>
              <a:buNone/>
            </a:pPr>
            <a:endParaRPr lang="en-GB" sz="1300"/>
          </a:p>
          <a:p>
            <a:pPr marL="0" indent="0">
              <a:lnSpc>
                <a:spcPct val="90000"/>
              </a:lnSpc>
              <a:buNone/>
            </a:pPr>
            <a:r>
              <a:rPr lang="en-GB" sz="1300"/>
              <a:t>I’ve enjoyed reading your comments and seeing your lovely photos and videos this week. They made me smile! As usual if you have any questions then I am contactable via Tapestry as usual. </a:t>
            </a:r>
          </a:p>
          <a:p>
            <a:pPr marL="0" indent="0">
              <a:lnSpc>
                <a:spcPct val="90000"/>
              </a:lnSpc>
              <a:buNone/>
            </a:pPr>
            <a:endParaRPr lang="en-GB" sz="1300"/>
          </a:p>
          <a:p>
            <a:pPr marL="0" indent="0">
              <a:lnSpc>
                <a:spcPct val="90000"/>
              </a:lnSpc>
              <a:buNone/>
            </a:pPr>
            <a:r>
              <a:rPr lang="en-GB" sz="1300"/>
              <a:t>Have fun. </a:t>
            </a:r>
          </a:p>
          <a:p>
            <a:pPr marL="0" indent="0">
              <a:lnSpc>
                <a:spcPct val="90000"/>
              </a:lnSpc>
              <a:buNone/>
            </a:pPr>
            <a:endParaRPr lang="en-GB" sz="1300"/>
          </a:p>
          <a:p>
            <a:pPr marL="0" indent="0">
              <a:lnSpc>
                <a:spcPct val="90000"/>
              </a:lnSpc>
              <a:buNone/>
            </a:pPr>
            <a:r>
              <a:rPr lang="en-GB" sz="1300"/>
              <a:t>Mrs. Coffey</a:t>
            </a:r>
          </a:p>
          <a:p>
            <a:pPr marL="0" indent="0">
              <a:lnSpc>
                <a:spcPct val="90000"/>
              </a:lnSpc>
              <a:buNone/>
            </a:pPr>
            <a:endParaRPr lang="en-GB" sz="1300"/>
          </a:p>
        </p:txBody>
      </p:sp>
      <p:pic>
        <p:nvPicPr>
          <p:cNvPr id="4" name="Picture 3">
            <a:extLst>
              <a:ext uri="{FF2B5EF4-FFF2-40B4-BE49-F238E27FC236}">
                <a16:creationId xmlns:a16="http://schemas.microsoft.com/office/drawing/2014/main" xmlns="" id="{8B39E3A1-AAEB-415C-AD38-936499DF28B8}"/>
              </a:ext>
            </a:extLst>
          </p:cNvPr>
          <p:cNvPicPr>
            <a:picLocks noChangeAspect="1"/>
          </p:cNvPicPr>
          <p:nvPr/>
        </p:nvPicPr>
        <p:blipFill rotWithShape="1">
          <a:blip r:embed="rId2"/>
          <a:srcRect l="2515" r="14431" b="1"/>
          <a:stretch/>
        </p:blipFill>
        <p:spPr>
          <a:xfrm>
            <a:off x="4753737" y="1904281"/>
            <a:ext cx="3805552" cy="4272681"/>
          </a:xfrm>
          <a:prstGeom prst="rect">
            <a:avLst/>
          </a:prstGeom>
        </p:spPr>
      </p:pic>
    </p:spTree>
    <p:extLst>
      <p:ext uri="{BB962C8B-B14F-4D97-AF65-F5344CB8AC3E}">
        <p14:creationId xmlns:p14="http://schemas.microsoft.com/office/powerpoint/2010/main" val="3944099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0916" y="1052736"/>
            <a:ext cx="8428954" cy="5486400"/>
          </a:xfrm>
        </p:spPr>
        <p:txBody>
          <a:bodyPr>
            <a:normAutofit/>
          </a:bodyPr>
          <a:lstStyle/>
          <a:p>
            <a:pPr marL="82296" indent="0">
              <a:buNone/>
            </a:pPr>
            <a:r>
              <a:rPr lang="en-GB" sz="2600" b="1" dirty="0"/>
              <a:t>Task 1</a:t>
            </a:r>
          </a:p>
          <a:p>
            <a:pPr marL="82296" indent="0">
              <a:buNone/>
            </a:pPr>
            <a:r>
              <a:rPr lang="en-GB" sz="2600" dirty="0"/>
              <a:t>This week we don’t have new sounds or words. Instead we are going to practice our reading of captions and sentences. Can you read them below then choose two to draw/paint a picture to match:</a:t>
            </a:r>
          </a:p>
          <a:p>
            <a:pPr marL="939546" lvl="1" indent="-457200"/>
            <a:r>
              <a:rPr lang="en-GB" dirty="0"/>
              <a:t>looking at books</a:t>
            </a:r>
          </a:p>
          <a:p>
            <a:pPr marL="939546" lvl="1" indent="-457200"/>
            <a:r>
              <a:rPr lang="en-GB" dirty="0"/>
              <a:t>bow down to the King and Queen</a:t>
            </a:r>
          </a:p>
          <a:p>
            <a:pPr marL="939546" lvl="1" indent="-457200"/>
            <a:r>
              <a:rPr lang="en-GB" dirty="0"/>
              <a:t>boats on the river</a:t>
            </a:r>
          </a:p>
          <a:p>
            <a:pPr marL="939546" lvl="1" indent="-457200"/>
            <a:r>
              <a:rPr lang="en-GB" dirty="0"/>
              <a:t>Nan is sitting in the rocking chair.</a:t>
            </a:r>
          </a:p>
          <a:p>
            <a:pPr marL="939546" lvl="1" indent="-457200"/>
            <a:r>
              <a:rPr lang="en-GB" dirty="0"/>
              <a:t>The farmer gets up at six in the morning.</a:t>
            </a:r>
          </a:p>
          <a:p>
            <a:pPr marL="939546" lvl="1" indent="-457200"/>
            <a:endParaRPr lang="en-GB" dirty="0"/>
          </a:p>
          <a:p>
            <a:pPr marL="82296" indent="0">
              <a:buNone/>
            </a:pPr>
            <a:endParaRPr lang="en-GB" dirty="0"/>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spTree>
    <p:extLst>
      <p:ext uri="{BB962C8B-B14F-4D97-AF65-F5344CB8AC3E}">
        <p14:creationId xmlns:p14="http://schemas.microsoft.com/office/powerpoint/2010/main" val="35456242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0916" y="1052736"/>
            <a:ext cx="5997268" cy="5112568"/>
          </a:xfrm>
        </p:spPr>
        <p:txBody>
          <a:bodyPr>
            <a:normAutofit fontScale="62500" lnSpcReduction="20000"/>
          </a:bodyPr>
          <a:lstStyle/>
          <a:p>
            <a:pPr marL="82296" indent="0">
              <a:buNone/>
            </a:pPr>
            <a:r>
              <a:rPr lang="en-GB" b="1" dirty="0"/>
              <a:t>Task 2</a:t>
            </a:r>
          </a:p>
          <a:p>
            <a:pPr marL="82296" indent="0">
              <a:buNone/>
            </a:pPr>
            <a:endParaRPr lang="en-GB" dirty="0"/>
          </a:p>
          <a:p>
            <a:pPr marL="82296" indent="0">
              <a:buNone/>
            </a:pPr>
            <a:r>
              <a:rPr lang="en-GB" dirty="0"/>
              <a:t>This week we are going to be thinking about People Who Help Us.</a:t>
            </a:r>
          </a:p>
          <a:p>
            <a:pPr marL="82296" indent="0">
              <a:buNone/>
            </a:pPr>
            <a:endParaRPr lang="en-GB" dirty="0"/>
          </a:p>
          <a:p>
            <a:pPr marL="82296" indent="0">
              <a:buNone/>
            </a:pPr>
            <a:r>
              <a:rPr lang="en-GB" dirty="0"/>
              <a:t>Can you think of some examples and tell your grown-up?</a:t>
            </a:r>
          </a:p>
          <a:p>
            <a:pPr marL="82296" indent="0">
              <a:buNone/>
            </a:pPr>
            <a:endParaRPr lang="en-GB" dirty="0"/>
          </a:p>
          <a:p>
            <a:pPr marL="82296" indent="0">
              <a:buNone/>
            </a:pPr>
            <a:r>
              <a:rPr lang="en-GB" dirty="0"/>
              <a:t>Watch this clip of The Very Helpful Hedgehog –</a:t>
            </a:r>
          </a:p>
          <a:p>
            <a:pPr marL="82296" indent="0">
              <a:buNone/>
            </a:pPr>
            <a:r>
              <a:rPr lang="en-GB" dirty="0">
                <a:hlinkClick r:id="rId2"/>
              </a:rPr>
              <a:t>https://www.youtube.com/watch?v=MbBWj0OEcaI</a:t>
            </a:r>
            <a:endParaRPr lang="en-GB" dirty="0"/>
          </a:p>
          <a:p>
            <a:pPr marL="82296" indent="0">
              <a:buNone/>
            </a:pPr>
            <a:endParaRPr lang="en-GB" dirty="0"/>
          </a:p>
          <a:p>
            <a:pPr marL="482346" lvl="1" indent="0">
              <a:buNone/>
            </a:pPr>
            <a:r>
              <a:rPr lang="en-GB" dirty="0"/>
              <a:t>How does the Hedgehog’s behaviour change in the story? </a:t>
            </a:r>
          </a:p>
          <a:p>
            <a:pPr marL="482346" lvl="1" indent="0">
              <a:buNone/>
            </a:pPr>
            <a:r>
              <a:rPr lang="en-GB" dirty="0"/>
              <a:t>Can you think of any times you have been helpful at home? </a:t>
            </a:r>
          </a:p>
          <a:p>
            <a:pPr marL="482346" lvl="1" indent="0">
              <a:buNone/>
            </a:pPr>
            <a:r>
              <a:rPr lang="en-GB" dirty="0"/>
              <a:t>Can you draw me a picture of a time and tell me about it by labelling or writing me a sentence?</a:t>
            </a:r>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pic>
        <p:nvPicPr>
          <p:cNvPr id="5" name="Picture 4">
            <a:extLst>
              <a:ext uri="{FF2B5EF4-FFF2-40B4-BE49-F238E27FC236}">
                <a16:creationId xmlns:a16="http://schemas.microsoft.com/office/drawing/2014/main" xmlns="" id="{AA218CE9-B6C9-4681-9CD0-3D2AE7FB127A}"/>
              </a:ext>
            </a:extLst>
          </p:cNvPr>
          <p:cNvPicPr>
            <a:picLocks noChangeAspect="1"/>
          </p:cNvPicPr>
          <p:nvPr/>
        </p:nvPicPr>
        <p:blipFill>
          <a:blip r:embed="rId3"/>
          <a:stretch>
            <a:fillRect/>
          </a:stretch>
        </p:blipFill>
        <p:spPr>
          <a:xfrm>
            <a:off x="6125257" y="1052984"/>
            <a:ext cx="2787827" cy="2592288"/>
          </a:xfrm>
          <a:prstGeom prst="rect">
            <a:avLst/>
          </a:prstGeom>
        </p:spPr>
      </p:pic>
    </p:spTree>
    <p:extLst>
      <p:ext uri="{BB962C8B-B14F-4D97-AF65-F5344CB8AC3E}">
        <p14:creationId xmlns:p14="http://schemas.microsoft.com/office/powerpoint/2010/main" val="34213446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0916" y="1052736"/>
            <a:ext cx="5133172" cy="5486400"/>
          </a:xfrm>
        </p:spPr>
        <p:txBody>
          <a:bodyPr>
            <a:normAutofit/>
          </a:bodyPr>
          <a:lstStyle/>
          <a:p>
            <a:pPr marL="82296" indent="0">
              <a:buNone/>
            </a:pPr>
            <a:r>
              <a:rPr lang="en-GB" b="1" dirty="0"/>
              <a:t>Task 3</a:t>
            </a:r>
          </a:p>
          <a:p>
            <a:pPr marL="82296" indent="0">
              <a:buNone/>
            </a:pPr>
            <a:r>
              <a:rPr lang="en-GB" sz="2400" dirty="0"/>
              <a:t>In our story this week Isaac the hedgehog is helped by the donkey eating the stuck apple from his back. </a:t>
            </a:r>
          </a:p>
          <a:p>
            <a:pPr marL="82296" indent="0">
              <a:buNone/>
            </a:pPr>
            <a:r>
              <a:rPr lang="en-GB" sz="2400" dirty="0"/>
              <a:t>Can you make you own thank you card to someone? </a:t>
            </a:r>
          </a:p>
          <a:p>
            <a:pPr marL="82296" indent="0">
              <a:buNone/>
            </a:pPr>
            <a:endParaRPr lang="en-GB" sz="2400" dirty="0"/>
          </a:p>
          <a:p>
            <a:pPr marL="82296" indent="0">
              <a:buNone/>
            </a:pPr>
            <a:r>
              <a:rPr lang="en-GB" sz="2400" dirty="0"/>
              <a:t>It might be to someone in you family or to someone in the NHS to brighten their day. Remember to include a beautiful picture on the front and then inside who it is to, a lovely thank you message and who it is from.</a:t>
            </a:r>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pic>
        <p:nvPicPr>
          <p:cNvPr id="5" name="Picture 4">
            <a:extLst>
              <a:ext uri="{FF2B5EF4-FFF2-40B4-BE49-F238E27FC236}">
                <a16:creationId xmlns:a16="http://schemas.microsoft.com/office/drawing/2014/main" xmlns="" id="{EF9227A1-26F1-4AA8-8F68-449E3A56B8B6}"/>
              </a:ext>
            </a:extLst>
          </p:cNvPr>
          <p:cNvPicPr>
            <a:picLocks noChangeAspect="1"/>
          </p:cNvPicPr>
          <p:nvPr/>
        </p:nvPicPr>
        <p:blipFill>
          <a:blip r:embed="rId2"/>
          <a:stretch>
            <a:fillRect/>
          </a:stretch>
        </p:blipFill>
        <p:spPr>
          <a:xfrm>
            <a:off x="5809445" y="4293096"/>
            <a:ext cx="2283718" cy="1920015"/>
          </a:xfrm>
          <a:prstGeom prst="rect">
            <a:avLst/>
          </a:prstGeom>
        </p:spPr>
      </p:pic>
      <p:pic>
        <p:nvPicPr>
          <p:cNvPr id="6" name="Picture 5">
            <a:extLst>
              <a:ext uri="{FF2B5EF4-FFF2-40B4-BE49-F238E27FC236}">
                <a16:creationId xmlns:a16="http://schemas.microsoft.com/office/drawing/2014/main" xmlns="" id="{E5F8CAE1-0B27-4C6A-8DC6-50975EE84BC1}"/>
              </a:ext>
            </a:extLst>
          </p:cNvPr>
          <p:cNvPicPr>
            <a:picLocks noChangeAspect="1"/>
          </p:cNvPicPr>
          <p:nvPr/>
        </p:nvPicPr>
        <p:blipFill>
          <a:blip r:embed="rId3"/>
          <a:stretch>
            <a:fillRect/>
          </a:stretch>
        </p:blipFill>
        <p:spPr>
          <a:xfrm>
            <a:off x="5364088" y="1367500"/>
            <a:ext cx="3174432" cy="2040162"/>
          </a:xfrm>
          <a:prstGeom prst="rect">
            <a:avLst/>
          </a:prstGeom>
        </p:spPr>
      </p:pic>
    </p:spTree>
    <p:extLst>
      <p:ext uri="{BB962C8B-B14F-4D97-AF65-F5344CB8AC3E}">
        <p14:creationId xmlns:p14="http://schemas.microsoft.com/office/powerpoint/2010/main" val="25049086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407368" y="1801028"/>
            <a:ext cx="7873363" cy="1977932"/>
          </a:xfrm>
        </p:spPr>
        <p:txBody>
          <a:bodyPr>
            <a:normAutofit/>
          </a:bodyPr>
          <a:lstStyle/>
          <a:p>
            <a:pPr marL="0" indent="0">
              <a:buNone/>
            </a:pPr>
            <a:r>
              <a:rPr lang="en-GB" b="1" dirty="0"/>
              <a:t>Task 1 </a:t>
            </a:r>
          </a:p>
          <a:p>
            <a:pPr marL="0" indent="0">
              <a:buNone/>
            </a:pPr>
            <a:r>
              <a:rPr lang="en-GB" dirty="0"/>
              <a:t>Look at the different coins we have in the UK. Can you put them in order?</a:t>
            </a:r>
          </a:p>
          <a:p>
            <a:pPr marL="0" indent="0">
              <a:buNone/>
            </a:pPr>
            <a:endParaRPr lang="en-GB" b="1" dirty="0"/>
          </a:p>
          <a:p>
            <a:pPr marL="0" indent="0">
              <a:buNone/>
            </a:pPr>
            <a:endParaRPr lang="en-GB" dirty="0"/>
          </a:p>
          <a:p>
            <a:pPr marL="0" indent="0">
              <a:buNone/>
            </a:pPr>
            <a:endParaRPr lang="en-GB" dirty="0"/>
          </a:p>
        </p:txBody>
      </p:sp>
      <p:sp>
        <p:nvSpPr>
          <p:cNvPr id="7" name="TextBox 6">
            <a:extLst>
              <a:ext uri="{FF2B5EF4-FFF2-40B4-BE49-F238E27FC236}">
                <a16:creationId xmlns:a16="http://schemas.microsoft.com/office/drawing/2014/main" xmlns="" id="{B417B9F3-9196-4197-803C-1FDEC43904F0}"/>
              </a:ext>
            </a:extLst>
          </p:cNvPr>
          <p:cNvSpPr txBox="1"/>
          <p:nvPr/>
        </p:nvSpPr>
        <p:spPr>
          <a:xfrm>
            <a:off x="401515" y="774705"/>
            <a:ext cx="8363272" cy="800219"/>
          </a:xfrm>
          <a:prstGeom prst="rect">
            <a:avLst/>
          </a:prstGeom>
          <a:noFill/>
        </p:spPr>
        <p:txBody>
          <a:bodyPr wrap="square" rtlCol="0">
            <a:spAutoFit/>
          </a:bodyPr>
          <a:lstStyle/>
          <a:p>
            <a:r>
              <a:rPr lang="en-GB" sz="2800" dirty="0"/>
              <a:t>This week we are counting but using money.</a:t>
            </a:r>
          </a:p>
          <a:p>
            <a:endParaRPr lang="en-GB" dirty="0"/>
          </a:p>
        </p:txBody>
      </p:sp>
      <p:pic>
        <p:nvPicPr>
          <p:cNvPr id="3" name="Picture 2">
            <a:extLst>
              <a:ext uri="{FF2B5EF4-FFF2-40B4-BE49-F238E27FC236}">
                <a16:creationId xmlns:a16="http://schemas.microsoft.com/office/drawing/2014/main" xmlns="" id="{BA5CFC4E-E432-4C22-8C21-E717288DEB7E}"/>
              </a:ext>
            </a:extLst>
          </p:cNvPr>
          <p:cNvPicPr>
            <a:picLocks noChangeAspect="1"/>
          </p:cNvPicPr>
          <p:nvPr/>
        </p:nvPicPr>
        <p:blipFill>
          <a:blip r:embed="rId2"/>
          <a:stretch>
            <a:fillRect/>
          </a:stretch>
        </p:blipFill>
        <p:spPr>
          <a:xfrm>
            <a:off x="1907704" y="3778960"/>
            <a:ext cx="4436701" cy="2332112"/>
          </a:xfrm>
          <a:prstGeom prst="rect">
            <a:avLst/>
          </a:prstGeom>
        </p:spPr>
      </p:pic>
    </p:spTree>
    <p:extLst>
      <p:ext uri="{BB962C8B-B14F-4D97-AF65-F5344CB8AC3E}">
        <p14:creationId xmlns:p14="http://schemas.microsoft.com/office/powerpoint/2010/main" val="21534992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457200" y="971600"/>
            <a:ext cx="4186808" cy="4905672"/>
          </a:xfrm>
        </p:spPr>
        <p:txBody>
          <a:bodyPr>
            <a:normAutofit fontScale="77500" lnSpcReduction="20000"/>
          </a:bodyPr>
          <a:lstStyle/>
          <a:p>
            <a:pPr marL="0" indent="0">
              <a:buNone/>
            </a:pPr>
            <a:r>
              <a:rPr lang="en-GB" sz="3400" b="1" dirty="0"/>
              <a:t>Task 2	</a:t>
            </a:r>
          </a:p>
          <a:p>
            <a:pPr marL="0" indent="0">
              <a:buNone/>
            </a:pPr>
            <a:endParaRPr lang="en-GB" sz="3400" b="1" dirty="0"/>
          </a:p>
          <a:p>
            <a:pPr marL="0" indent="0">
              <a:buNone/>
            </a:pPr>
            <a:r>
              <a:rPr lang="en-GB" sz="3400" dirty="0"/>
              <a:t>Can you work out how many pennies are in each of the other coins?</a:t>
            </a:r>
            <a:endParaRPr lang="en-GB" b="1" dirty="0"/>
          </a:p>
          <a:p>
            <a:pPr marL="0" indent="0">
              <a:buNone/>
            </a:pPr>
            <a:endParaRPr lang="en-GB" sz="3400" b="1" dirty="0"/>
          </a:p>
          <a:p>
            <a:pPr marL="0" indent="0">
              <a:buNone/>
            </a:pPr>
            <a:r>
              <a:rPr lang="en-GB" sz="3400" b="1" dirty="0"/>
              <a:t>Task 3</a:t>
            </a:r>
          </a:p>
          <a:p>
            <a:pPr marL="0" indent="0">
              <a:buNone/>
            </a:pPr>
            <a:endParaRPr lang="en-GB" sz="3400" b="1" dirty="0"/>
          </a:p>
          <a:p>
            <a:pPr marL="0" indent="0">
              <a:buNone/>
            </a:pPr>
            <a:r>
              <a:rPr lang="en-GB" sz="3400" dirty="0"/>
              <a:t>Play a game as shopkeeper or someone who is shopping. Use your money to pay for your toys. Make sure you get enough change!</a:t>
            </a:r>
          </a:p>
          <a:p>
            <a:pPr marL="0" indent="0">
              <a:buNone/>
            </a:pPr>
            <a:endParaRPr lang="en-GB" dirty="0"/>
          </a:p>
          <a:p>
            <a:pPr marL="0" indent="0">
              <a:buNone/>
            </a:pPr>
            <a:endParaRPr lang="en-GB" b="1" dirty="0"/>
          </a:p>
          <a:p>
            <a:pPr marL="0" indent="0">
              <a:buNone/>
            </a:pPr>
            <a:endParaRPr lang="en-GB" b="1"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3" name="Picture 2">
            <a:extLst>
              <a:ext uri="{FF2B5EF4-FFF2-40B4-BE49-F238E27FC236}">
                <a16:creationId xmlns:a16="http://schemas.microsoft.com/office/drawing/2014/main" xmlns="" id="{F9BC8BE9-B309-4FE6-B870-AB446212848C}"/>
              </a:ext>
            </a:extLst>
          </p:cNvPr>
          <p:cNvPicPr>
            <a:picLocks noChangeAspect="1"/>
          </p:cNvPicPr>
          <p:nvPr/>
        </p:nvPicPr>
        <p:blipFill>
          <a:blip r:embed="rId2"/>
          <a:stretch>
            <a:fillRect/>
          </a:stretch>
        </p:blipFill>
        <p:spPr>
          <a:xfrm>
            <a:off x="5305144" y="2197910"/>
            <a:ext cx="3286125" cy="2419350"/>
          </a:xfrm>
          <a:prstGeom prst="rect">
            <a:avLst/>
          </a:prstGeom>
        </p:spPr>
      </p:pic>
    </p:spTree>
    <p:extLst>
      <p:ext uri="{BB962C8B-B14F-4D97-AF65-F5344CB8AC3E}">
        <p14:creationId xmlns:p14="http://schemas.microsoft.com/office/powerpoint/2010/main" val="41357059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dirty="0">
                <a:ln>
                  <a:noFill/>
                </a:ln>
                <a:solidFill>
                  <a:prstClr val="black"/>
                </a:solidFill>
                <a:effectLst/>
                <a:uLnTx/>
                <a:uFillTx/>
                <a:latin typeface="Calibri"/>
                <a:ea typeface="+mj-ea"/>
                <a:cs typeface="+mj-cs"/>
              </a:rPr>
              <a:t>Topic</a:t>
            </a:r>
          </a:p>
        </p:txBody>
      </p:sp>
      <p:sp>
        <p:nvSpPr>
          <p:cNvPr id="8" name="Content Placeholder 7"/>
          <p:cNvSpPr>
            <a:spLocks noGrp="1"/>
          </p:cNvSpPr>
          <p:nvPr>
            <p:ph idx="1"/>
          </p:nvPr>
        </p:nvSpPr>
        <p:spPr>
          <a:xfrm>
            <a:off x="719572" y="1192097"/>
            <a:ext cx="7704856" cy="1620763"/>
          </a:xfrm>
        </p:spPr>
        <p:txBody>
          <a:bodyPr>
            <a:normAutofit/>
          </a:bodyPr>
          <a:lstStyle/>
          <a:p>
            <a:pPr marL="0" indent="0">
              <a:buNone/>
            </a:pPr>
            <a:r>
              <a:rPr lang="en-GB" sz="2800" dirty="0"/>
              <a:t>This week we have read about helping each other and people that help us. So have a go at our fun ideas:</a:t>
            </a:r>
          </a:p>
        </p:txBody>
      </p:sp>
      <p:pic>
        <p:nvPicPr>
          <p:cNvPr id="2" name="Picture 1">
            <a:extLst>
              <a:ext uri="{FF2B5EF4-FFF2-40B4-BE49-F238E27FC236}">
                <a16:creationId xmlns:a16="http://schemas.microsoft.com/office/drawing/2014/main" xmlns="" id="{B2BBE361-23BC-42CA-A3E3-AA0E5D54AF11}"/>
              </a:ext>
            </a:extLst>
          </p:cNvPr>
          <p:cNvPicPr>
            <a:picLocks noChangeAspect="1"/>
          </p:cNvPicPr>
          <p:nvPr/>
        </p:nvPicPr>
        <p:blipFill rotWithShape="1">
          <a:blip r:embed="rId2"/>
          <a:srcRect b="2208"/>
          <a:stretch/>
        </p:blipFill>
        <p:spPr>
          <a:xfrm>
            <a:off x="5436096" y="2924944"/>
            <a:ext cx="2854188" cy="2032073"/>
          </a:xfrm>
          <a:prstGeom prst="rect">
            <a:avLst/>
          </a:prstGeom>
        </p:spPr>
      </p:pic>
      <p:sp>
        <p:nvSpPr>
          <p:cNvPr id="4" name="TextBox 3">
            <a:extLst>
              <a:ext uri="{FF2B5EF4-FFF2-40B4-BE49-F238E27FC236}">
                <a16:creationId xmlns:a16="http://schemas.microsoft.com/office/drawing/2014/main" xmlns="" id="{35167DAE-AE0C-4AAA-833F-2033E432FA12}"/>
              </a:ext>
            </a:extLst>
          </p:cNvPr>
          <p:cNvSpPr txBox="1"/>
          <p:nvPr/>
        </p:nvSpPr>
        <p:spPr>
          <a:xfrm>
            <a:off x="719572" y="2524658"/>
            <a:ext cx="4582380" cy="2616101"/>
          </a:xfrm>
          <a:prstGeom prst="rect">
            <a:avLst/>
          </a:prstGeom>
          <a:noFill/>
        </p:spPr>
        <p:txBody>
          <a:bodyPr wrap="square" rtlCol="0">
            <a:spAutoFit/>
          </a:bodyPr>
          <a:lstStyle/>
          <a:p>
            <a:endParaRPr lang="en-GB" sz="2000" dirty="0"/>
          </a:p>
          <a:p>
            <a:pPr marL="514350" indent="-514350">
              <a:buAutoNum type="arabicPeriod"/>
            </a:pPr>
            <a:r>
              <a:rPr lang="en-GB" dirty="0"/>
              <a:t>Can you make your own hedgehog or donkey? You might use play dough or an old sock or some recycling junk. </a:t>
            </a:r>
          </a:p>
          <a:p>
            <a:pPr marL="514350" indent="-514350">
              <a:buAutoNum type="arabicPeriod"/>
            </a:pPr>
            <a:r>
              <a:rPr lang="en-GB" dirty="0"/>
              <a:t>In our story the donkey loved apples, can you make a recipe using apples? </a:t>
            </a:r>
          </a:p>
          <a:p>
            <a:pPr marL="514350" indent="-514350">
              <a:buAutoNum type="arabicPeriod"/>
            </a:pPr>
            <a:r>
              <a:rPr lang="en-GB" dirty="0"/>
              <a:t>Make someone smile and take a photo. </a:t>
            </a:r>
          </a:p>
          <a:p>
            <a:pPr marL="514350" indent="-514350">
              <a:buAutoNum type="arabicPeriod"/>
            </a:pPr>
            <a:r>
              <a:rPr lang="en-GB" dirty="0"/>
              <a:t>Write or tell me about what makes people smile.</a:t>
            </a:r>
          </a:p>
        </p:txBody>
      </p:sp>
    </p:spTree>
    <p:extLst>
      <p:ext uri="{BB962C8B-B14F-4D97-AF65-F5344CB8AC3E}">
        <p14:creationId xmlns:p14="http://schemas.microsoft.com/office/powerpoint/2010/main" val="29367671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735" y="548680"/>
            <a:ext cx="8928992" cy="6309320"/>
          </a:xfrm>
        </p:spPr>
        <p:txBody>
          <a:bodyPr>
            <a:normAutofit/>
          </a:bodyPr>
          <a:lstStyle/>
          <a:p>
            <a:pPr marL="0" indent="0">
              <a:buNone/>
            </a:pPr>
            <a:r>
              <a:rPr lang="en-GB" sz="2400" dirty="0"/>
              <a:t>A good site to use for reading is Oxford Owl, which is free. Please visit - </a:t>
            </a:r>
            <a:r>
              <a:rPr lang="en-GB" sz="2400" dirty="0">
                <a:hlinkClick r:id="rId2"/>
              </a:rPr>
              <a:t>https://www.oxfordowl.co.uk/</a:t>
            </a:r>
            <a:endParaRPr lang="en-GB" sz="2400"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xmlns="" id="{86802154-BC6C-4D5C-B06D-E49642D4AA31}"/>
              </a:ext>
            </a:extLst>
          </p:cNvPr>
          <p:cNvPicPr>
            <a:picLocks noChangeAspect="1"/>
          </p:cNvPicPr>
          <p:nvPr/>
        </p:nvPicPr>
        <p:blipFill>
          <a:blip r:embed="rId3"/>
          <a:stretch>
            <a:fillRect/>
          </a:stretch>
        </p:blipFill>
        <p:spPr>
          <a:xfrm>
            <a:off x="683568" y="2132856"/>
            <a:ext cx="7596336" cy="3854328"/>
          </a:xfrm>
          <a:prstGeom prst="rect">
            <a:avLst/>
          </a:prstGeom>
        </p:spPr>
      </p:pic>
      <p:sp>
        <p:nvSpPr>
          <p:cNvPr id="2" name="Title 1"/>
          <p:cNvSpPr>
            <a:spLocks noGrp="1"/>
          </p:cNvSpPr>
          <p:nvPr>
            <p:ph type="title"/>
          </p:nvPr>
        </p:nvSpPr>
        <p:spPr>
          <a:xfrm>
            <a:off x="539552" y="-315416"/>
            <a:ext cx="8229600" cy="1143000"/>
          </a:xfrm>
        </p:spPr>
        <p:txBody>
          <a:bodyPr/>
          <a:lstStyle/>
          <a:p>
            <a:r>
              <a:rPr lang="en-GB" dirty="0"/>
              <a:t>Reading</a:t>
            </a:r>
          </a:p>
        </p:txBody>
      </p:sp>
    </p:spTree>
    <p:extLst>
      <p:ext uri="{BB962C8B-B14F-4D97-AF65-F5344CB8AC3E}">
        <p14:creationId xmlns:p14="http://schemas.microsoft.com/office/powerpoint/2010/main" val="37869510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980728"/>
            <a:ext cx="8928992" cy="1224135"/>
          </a:xfrm>
        </p:spPr>
        <p:txBody>
          <a:bodyPr>
            <a:normAutofit fontScale="70000" lnSpcReduction="20000"/>
          </a:bodyPr>
          <a:lstStyle/>
          <a:p>
            <a:pPr marL="0" indent="0">
              <a:buNone/>
            </a:pPr>
            <a:r>
              <a:rPr lang="en-GB" dirty="0"/>
              <a:t>Another useful site for reading is Renaissance </a:t>
            </a:r>
            <a:r>
              <a:rPr lang="en-GB" dirty="0" err="1"/>
              <a:t>myON</a:t>
            </a:r>
            <a:r>
              <a:rPr lang="en-GB" dirty="0"/>
              <a:t>. This is a good source for books you can read to the children or provide information books that follow their interests. Please visit - </a:t>
            </a:r>
            <a:r>
              <a:rPr lang="en-GB" dirty="0">
                <a:hlinkClick r:id="rId2"/>
              </a:rPr>
              <a:t>http://readon.myon.co.uk</a:t>
            </a: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2" name="Title 1"/>
          <p:cNvSpPr>
            <a:spLocks noGrp="1"/>
          </p:cNvSpPr>
          <p:nvPr>
            <p:ph type="title"/>
          </p:nvPr>
        </p:nvSpPr>
        <p:spPr>
          <a:xfrm>
            <a:off x="457200" y="151172"/>
            <a:ext cx="8229600" cy="864096"/>
          </a:xfrm>
        </p:spPr>
        <p:txBody>
          <a:bodyPr/>
          <a:lstStyle/>
          <a:p>
            <a:r>
              <a:rPr lang="en-GB" dirty="0"/>
              <a:t>Reading</a:t>
            </a:r>
          </a:p>
        </p:txBody>
      </p:sp>
      <p:pic>
        <p:nvPicPr>
          <p:cNvPr id="5" name="Picture 4">
            <a:extLst>
              <a:ext uri="{FF2B5EF4-FFF2-40B4-BE49-F238E27FC236}">
                <a16:creationId xmlns:a16="http://schemas.microsoft.com/office/drawing/2014/main" xmlns="" id="{F09F802A-9FB3-4C51-964A-6A5A1EF8A5B5}"/>
              </a:ext>
            </a:extLst>
          </p:cNvPr>
          <p:cNvPicPr>
            <a:picLocks noChangeAspect="1"/>
          </p:cNvPicPr>
          <p:nvPr/>
        </p:nvPicPr>
        <p:blipFill>
          <a:blip r:embed="rId3"/>
          <a:stretch>
            <a:fillRect/>
          </a:stretch>
        </p:blipFill>
        <p:spPr>
          <a:xfrm>
            <a:off x="1581857" y="2342218"/>
            <a:ext cx="5980286" cy="3967101"/>
          </a:xfrm>
          <a:prstGeom prst="rect">
            <a:avLst/>
          </a:prstGeom>
        </p:spPr>
      </p:pic>
    </p:spTree>
    <p:extLst>
      <p:ext uri="{BB962C8B-B14F-4D97-AF65-F5344CB8AC3E}">
        <p14:creationId xmlns:p14="http://schemas.microsoft.com/office/powerpoint/2010/main" val="41160798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735" y="548680"/>
            <a:ext cx="8928992" cy="6309320"/>
          </a:xfrm>
        </p:spPr>
        <p:txBody>
          <a:bodyPr>
            <a:normAutofit fontScale="70000" lnSpcReduction="20000"/>
          </a:bodyPr>
          <a:lstStyle/>
          <a:p>
            <a:pPr marL="0" indent="0">
              <a:buNone/>
            </a:pPr>
            <a:r>
              <a:rPr lang="en-GB" dirty="0"/>
              <a:t>Choose an area that interests you or use the search option</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Please continue sharing books together. Talking about the content and the characters in the books and making predictions about what might happen as you read.</a:t>
            </a:r>
          </a:p>
          <a:p>
            <a:pPr marL="0" indent="0">
              <a:buNone/>
            </a:pPr>
            <a:endParaRPr lang="en-GB" dirty="0"/>
          </a:p>
        </p:txBody>
      </p:sp>
      <p:sp>
        <p:nvSpPr>
          <p:cNvPr id="2" name="Title 1"/>
          <p:cNvSpPr>
            <a:spLocks noGrp="1"/>
          </p:cNvSpPr>
          <p:nvPr>
            <p:ph type="title"/>
          </p:nvPr>
        </p:nvSpPr>
        <p:spPr>
          <a:xfrm>
            <a:off x="539552" y="-315416"/>
            <a:ext cx="8229600" cy="1143000"/>
          </a:xfrm>
        </p:spPr>
        <p:txBody>
          <a:bodyPr/>
          <a:lstStyle/>
          <a:p>
            <a:r>
              <a:rPr lang="en-GB" dirty="0"/>
              <a:t>Reading</a:t>
            </a:r>
          </a:p>
        </p:txBody>
      </p:sp>
      <p:pic>
        <p:nvPicPr>
          <p:cNvPr id="6" name="Picture 5">
            <a:extLst>
              <a:ext uri="{FF2B5EF4-FFF2-40B4-BE49-F238E27FC236}">
                <a16:creationId xmlns:a16="http://schemas.microsoft.com/office/drawing/2014/main" xmlns="" id="{D3598FF6-8729-4DBD-A542-40BFDA84F544}"/>
              </a:ext>
            </a:extLst>
          </p:cNvPr>
          <p:cNvPicPr>
            <a:picLocks noChangeAspect="1"/>
          </p:cNvPicPr>
          <p:nvPr/>
        </p:nvPicPr>
        <p:blipFill>
          <a:blip r:embed="rId2"/>
          <a:stretch>
            <a:fillRect/>
          </a:stretch>
        </p:blipFill>
        <p:spPr>
          <a:xfrm>
            <a:off x="1259632" y="1123284"/>
            <a:ext cx="6348895" cy="3955107"/>
          </a:xfrm>
          <a:prstGeom prst="rect">
            <a:avLst/>
          </a:prstGeom>
        </p:spPr>
      </p:pic>
      <p:cxnSp>
        <p:nvCxnSpPr>
          <p:cNvPr id="7" name="Straight Arrow Connector 6">
            <a:extLst>
              <a:ext uri="{FF2B5EF4-FFF2-40B4-BE49-F238E27FC236}">
                <a16:creationId xmlns:a16="http://schemas.microsoft.com/office/drawing/2014/main" xmlns="" id="{35E128A0-8B56-4585-B7F4-A8FE3398D709}"/>
              </a:ext>
            </a:extLst>
          </p:cNvPr>
          <p:cNvCxnSpPr>
            <a:cxnSpLocks/>
          </p:cNvCxnSpPr>
          <p:nvPr/>
        </p:nvCxnSpPr>
        <p:spPr>
          <a:xfrm>
            <a:off x="3131840" y="827584"/>
            <a:ext cx="415542" cy="244552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xmlns="" id="{E6888806-35B1-49D2-8451-71488FD54AFD}"/>
              </a:ext>
            </a:extLst>
          </p:cNvPr>
          <p:cNvCxnSpPr>
            <a:cxnSpLocks/>
          </p:cNvCxnSpPr>
          <p:nvPr/>
        </p:nvCxnSpPr>
        <p:spPr>
          <a:xfrm flipH="1">
            <a:off x="5148064" y="827584"/>
            <a:ext cx="504057" cy="729208"/>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676895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BE7C2C-B45E-4330-96A2-533DFB355609}"/>
              </a:ext>
            </a:extLst>
          </p:cNvPr>
          <p:cNvSpPr>
            <a:spLocks noGrp="1"/>
          </p:cNvSpPr>
          <p:nvPr>
            <p:ph type="title"/>
          </p:nvPr>
        </p:nvSpPr>
        <p:spPr>
          <a:xfrm>
            <a:off x="457200" y="116632"/>
            <a:ext cx="8229600" cy="1143000"/>
          </a:xfrm>
        </p:spPr>
        <p:txBody>
          <a:bodyPr/>
          <a:lstStyle/>
          <a:p>
            <a:r>
              <a:rPr lang="en-GB" dirty="0"/>
              <a:t>Phonics</a:t>
            </a:r>
          </a:p>
        </p:txBody>
      </p:sp>
      <p:sp>
        <p:nvSpPr>
          <p:cNvPr id="3" name="Content Placeholder 2">
            <a:extLst>
              <a:ext uri="{FF2B5EF4-FFF2-40B4-BE49-F238E27FC236}">
                <a16:creationId xmlns:a16="http://schemas.microsoft.com/office/drawing/2014/main" xmlns="" id="{DCB018C6-E1B6-4E80-85DC-7A4A7217B090}"/>
              </a:ext>
            </a:extLst>
          </p:cNvPr>
          <p:cNvSpPr>
            <a:spLocks noGrp="1"/>
          </p:cNvSpPr>
          <p:nvPr>
            <p:ph idx="1"/>
          </p:nvPr>
        </p:nvSpPr>
        <p:spPr>
          <a:xfrm>
            <a:off x="457200" y="1166018"/>
            <a:ext cx="8229600" cy="4525963"/>
          </a:xfrm>
        </p:spPr>
        <p:txBody>
          <a:bodyPr/>
          <a:lstStyle/>
          <a:p>
            <a:pPr marL="0" indent="0">
              <a:buNone/>
            </a:pPr>
            <a:r>
              <a:rPr lang="en-GB" sz="2200" dirty="0"/>
              <a:t>Continue using your Orange sound book and Blue tricky word book to practice the sounds and words. </a:t>
            </a:r>
          </a:p>
          <a:p>
            <a:pPr marL="0" indent="0">
              <a:buNone/>
            </a:pPr>
            <a:r>
              <a:rPr lang="en-GB" sz="2200" dirty="0"/>
              <a:t>Phonics play </a:t>
            </a:r>
            <a:r>
              <a:rPr lang="en-GB" sz="2200" dirty="0">
                <a:hlinkClick r:id="rId2"/>
              </a:rPr>
              <a:t>https://new.phonicsplay.co.uk/</a:t>
            </a:r>
            <a:r>
              <a:rPr lang="en-GB" sz="2200" dirty="0"/>
              <a:t> is a great site for reinforcing our phonics learning. It is free use at the moment.</a:t>
            </a:r>
          </a:p>
          <a:p>
            <a:pPr marL="0" indent="0">
              <a:buNone/>
            </a:pPr>
            <a:r>
              <a:rPr lang="en-GB" sz="2200" dirty="0"/>
              <a:t>We have covered all of phase 2 and most of phase 3 and there are lots of fun interactive games to play.</a:t>
            </a:r>
          </a:p>
          <a:p>
            <a:pPr marL="0" indent="0">
              <a:buNone/>
            </a:pPr>
            <a:endParaRPr lang="en-GB" dirty="0"/>
          </a:p>
          <a:p>
            <a:pPr marL="0" indent="0">
              <a:buNone/>
            </a:pPr>
            <a:endParaRPr lang="en-GB" dirty="0"/>
          </a:p>
        </p:txBody>
      </p:sp>
      <p:pic>
        <p:nvPicPr>
          <p:cNvPr id="7" name="Picture 6">
            <a:extLst>
              <a:ext uri="{FF2B5EF4-FFF2-40B4-BE49-F238E27FC236}">
                <a16:creationId xmlns:a16="http://schemas.microsoft.com/office/drawing/2014/main" xmlns="" id="{BE7D8D7E-DF16-4911-9241-4FB34739F6F2}"/>
              </a:ext>
            </a:extLst>
          </p:cNvPr>
          <p:cNvPicPr>
            <a:picLocks noChangeAspect="1"/>
          </p:cNvPicPr>
          <p:nvPr/>
        </p:nvPicPr>
        <p:blipFill>
          <a:blip r:embed="rId3"/>
          <a:stretch>
            <a:fillRect/>
          </a:stretch>
        </p:blipFill>
        <p:spPr>
          <a:xfrm>
            <a:off x="4863068" y="3525929"/>
            <a:ext cx="3823732" cy="466676"/>
          </a:xfrm>
          <a:prstGeom prst="rect">
            <a:avLst/>
          </a:prstGeom>
        </p:spPr>
      </p:pic>
      <p:pic>
        <p:nvPicPr>
          <p:cNvPr id="4" name="Picture 3">
            <a:extLst>
              <a:ext uri="{FF2B5EF4-FFF2-40B4-BE49-F238E27FC236}">
                <a16:creationId xmlns:a16="http://schemas.microsoft.com/office/drawing/2014/main" xmlns="" id="{8F085EEC-9F91-452C-85E6-328AE135061E}"/>
              </a:ext>
            </a:extLst>
          </p:cNvPr>
          <p:cNvPicPr>
            <a:picLocks noChangeAspect="1"/>
          </p:cNvPicPr>
          <p:nvPr/>
        </p:nvPicPr>
        <p:blipFill>
          <a:blip r:embed="rId4"/>
          <a:stretch>
            <a:fillRect/>
          </a:stretch>
        </p:blipFill>
        <p:spPr>
          <a:xfrm>
            <a:off x="371475" y="3992605"/>
            <a:ext cx="8315325" cy="2609850"/>
          </a:xfrm>
          <a:prstGeom prst="rect">
            <a:avLst/>
          </a:prstGeom>
        </p:spPr>
      </p:pic>
    </p:spTree>
    <p:extLst>
      <p:ext uri="{BB962C8B-B14F-4D97-AF65-F5344CB8AC3E}">
        <p14:creationId xmlns:p14="http://schemas.microsoft.com/office/powerpoint/2010/main" val="17821489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772190"/>
            <a:ext cx="5427555" cy="36350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a:t>Maths – White Rose Home Leaning</a:t>
            </a:r>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a:t>In school we follow the White Rose scheme of learning. Their website has put together free lessons and resources that link to the learning taking place in school. Please visit: </a:t>
            </a:r>
            <a:r>
              <a:rPr lang="en-GB" sz="2400" dirty="0">
                <a:hlinkClick r:id="rId3"/>
              </a:rPr>
              <a:t>https://whiterosemaths.com/homelearning/early-years/</a:t>
            </a:r>
            <a:endParaRPr lang="en-GB" sz="2400" dirty="0"/>
          </a:p>
          <a:p>
            <a:r>
              <a:rPr lang="en-GB" sz="2400" dirty="0"/>
              <a:t>Look out for EYFS pack.</a:t>
            </a:r>
          </a:p>
        </p:txBody>
      </p:sp>
    </p:spTree>
    <p:extLst>
      <p:ext uri="{BB962C8B-B14F-4D97-AF65-F5344CB8AC3E}">
        <p14:creationId xmlns:p14="http://schemas.microsoft.com/office/powerpoint/2010/main" val="32461251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a:t>Accessing </a:t>
            </a:r>
            <a:r>
              <a:rPr lang="en-GB" dirty="0" err="1"/>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a:t>Many educational content providers are offering free access to their resources. </a:t>
            </a:r>
            <a:r>
              <a:rPr lang="en-GB" sz="2800" dirty="0" err="1"/>
              <a:t>Twinkl</a:t>
            </a:r>
            <a:r>
              <a:rPr lang="en-GB" sz="2800" dirty="0"/>
              <a:t> is a website that we use from time to time to resource our lessons to aid in teacher input and pupil activities. </a:t>
            </a:r>
          </a:p>
          <a:p>
            <a:pPr marL="0" indent="0">
              <a:buNone/>
            </a:pPr>
            <a:r>
              <a:rPr lang="en-GB" sz="2800" dirty="0"/>
              <a:t>We will be able to direct you towards activities and learning via this website based on lessons that may be missed due to absence. To access </a:t>
            </a:r>
            <a:r>
              <a:rPr lang="en-GB" sz="2800" dirty="0" err="1"/>
              <a:t>Twinkl</a:t>
            </a:r>
            <a:r>
              <a:rPr lang="en-GB" sz="2800" dirty="0"/>
              <a:t> please visit: </a:t>
            </a:r>
            <a:r>
              <a:rPr lang="en-GB" sz="2800" dirty="0">
                <a:hlinkClick r:id="rId2"/>
              </a:rPr>
              <a:t>www.twinkl.co.uk/offer</a:t>
            </a:r>
            <a:endParaRPr lang="en-GB" sz="2800"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xmlns="" id="{5EA5648A-35AE-42F6-9465-B98C0630B60A}"/>
              </a:ext>
            </a:extLst>
          </p:cNvPr>
          <p:cNvSpPr txBox="1"/>
          <p:nvPr/>
        </p:nvSpPr>
        <p:spPr>
          <a:xfrm>
            <a:off x="251520" y="6182147"/>
            <a:ext cx="2304256" cy="584775"/>
          </a:xfrm>
          <a:prstGeom prst="rect">
            <a:avLst/>
          </a:prstGeom>
          <a:noFill/>
        </p:spPr>
        <p:txBody>
          <a:bodyPr wrap="square" rtlCol="0">
            <a:spAutoFit/>
          </a:bodyPr>
          <a:lstStyle/>
          <a:p>
            <a:r>
              <a:rPr lang="en-GB" sz="3200" dirty="0">
                <a:solidFill>
                  <a:srgbClr val="0070C0"/>
                </a:solidFill>
              </a:rPr>
              <a:t>Search EYFS</a:t>
            </a:r>
          </a:p>
        </p:txBody>
      </p:sp>
    </p:spTree>
    <p:extLst>
      <p:ext uri="{BB962C8B-B14F-4D97-AF65-F5344CB8AC3E}">
        <p14:creationId xmlns:p14="http://schemas.microsoft.com/office/powerpoint/2010/main" val="41733948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a:t>P.E.</a:t>
            </a:r>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a:t>It is important to keep your children active. If it is safe to do so, ensure they have some time outside throughout the day. Please visit </a:t>
            </a:r>
            <a:r>
              <a:rPr lang="en-GB" sz="2800" b="1" dirty="0"/>
              <a:t>Joe Wicks</a:t>
            </a:r>
            <a:r>
              <a:rPr lang="en-GB" sz="2800" dirty="0"/>
              <a:t> YouTube channel (</a:t>
            </a:r>
            <a:r>
              <a:rPr lang="en-GB" sz="2800" dirty="0">
                <a:hlinkClick r:id="rId2"/>
              </a:rPr>
              <a:t>https://www.youtube.com/channel/UCAxW1XT0iEJo0TYlRfn6rYQ</a:t>
            </a:r>
            <a:r>
              <a:rPr lang="en-GB" sz="2800" dirty="0"/>
              <a:t>), which has lots of exercise videos for children. He will also be hosting a live P.E. lessons Monday to Friday at 9:00am.</a:t>
            </a: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Reception (EYFS) packs 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40140150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875</Words>
  <Application>Microsoft Office PowerPoint</Application>
  <PresentationFormat>On-screen Show (4:3)</PresentationFormat>
  <Paragraphs>138</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Home Learning </vt:lpstr>
      <vt:lpstr>Message from Mrs Coffey</vt:lpstr>
      <vt:lpstr>PowerPoint Presentation</vt:lpstr>
      <vt:lpstr>PowerPoint Presentation</vt:lpstr>
      <vt:lpstr>PowerPoint Presentation</vt:lpstr>
      <vt:lpstr>Maths Learning</vt:lpstr>
      <vt:lpstr>Maths Learning</vt:lpstr>
      <vt:lpstr>PowerPoint Presentation</vt:lpstr>
      <vt:lpstr>Reading</vt:lpstr>
      <vt:lpstr>Reading</vt:lpstr>
      <vt:lpstr>Reading</vt:lpstr>
      <vt:lpstr>Phonics</vt:lpstr>
      <vt:lpstr>PowerPoint Presentation</vt:lpstr>
      <vt:lpstr>Accessing Twinkl</vt:lpstr>
      <vt:lpstr>P.E.</vt:lpstr>
      <vt:lpstr>Classroom Secrets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Chris Coffey</dc:creator>
  <cp:lastModifiedBy>Owner</cp:lastModifiedBy>
  <cp:revision>2</cp:revision>
  <dcterms:created xsi:type="dcterms:W3CDTF">2020-05-12T13:31:05Z</dcterms:created>
  <dcterms:modified xsi:type="dcterms:W3CDTF">2020-05-16T18:59:42Z</dcterms:modified>
</cp:coreProperties>
</file>