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6" r:id="rId2"/>
    <p:sldId id="257" r:id="rId3"/>
    <p:sldId id="258" r:id="rId4"/>
    <p:sldId id="259" r:id="rId5"/>
    <p:sldId id="281" r:id="rId6"/>
    <p:sldId id="282" r:id="rId7"/>
    <p:sldId id="260" r:id="rId8"/>
    <p:sldId id="261" r:id="rId9"/>
    <p:sldId id="283" r:id="rId10"/>
    <p:sldId id="284" r:id="rId11"/>
    <p:sldId id="285" r:id="rId12"/>
    <p:sldId id="268" r:id="rId13"/>
    <p:sldId id="286" r:id="rId14"/>
    <p:sldId id="262" r:id="rId15"/>
    <p:sldId id="263" r:id="rId16"/>
    <p:sldId id="297" r:id="rId17"/>
    <p:sldId id="301" r:id="rId18"/>
    <p:sldId id="302" r:id="rId19"/>
    <p:sldId id="303" r:id="rId20"/>
    <p:sldId id="300" r:id="rId21"/>
    <p:sldId id="288" r:id="rId22"/>
    <p:sldId id="289" r:id="rId23"/>
    <p:sldId id="279" r:id="rId24"/>
    <p:sldId id="269" r:id="rId25"/>
    <p:sldId id="299" r:id="rId26"/>
    <p:sldId id="270" r:id="rId2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5" d="100"/>
          <a:sy n="75" d="100"/>
        </p:scale>
        <p:origin x="-1224" y="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7469B5E-71D2-4907-B164-90711F8DCA03}" type="datetimeFigureOut">
              <a:rPr lang="en-GB" smtClean="0"/>
              <a:t>03/05/2020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ACE4A94-E5D8-4789-A33C-77A44B3E133A}" type="slidenum">
              <a:rPr lang="en-GB" smtClean="0"/>
              <a:t>‹#›</a:t>
            </a:fld>
            <a:endParaRPr lang="en-GB"/>
          </a:p>
        </p:txBody>
      </p:sp>
    </p:spTree>
    <p:extLst>
      <p:ext uri="{BB962C8B-B14F-4D97-AF65-F5344CB8AC3E}">
        <p14:creationId xmlns:p14="http://schemas.microsoft.com/office/powerpoint/2010/main" val="8759965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ACE4A94-E5D8-4789-A33C-77A44B3E133A}" type="slidenum">
              <a:rPr lang="en-GB" smtClean="0"/>
              <a:t>10</a:t>
            </a:fld>
            <a:endParaRPr lang="en-GB"/>
          </a:p>
        </p:txBody>
      </p:sp>
    </p:spTree>
    <p:extLst>
      <p:ext uri="{BB962C8B-B14F-4D97-AF65-F5344CB8AC3E}">
        <p14:creationId xmlns:p14="http://schemas.microsoft.com/office/powerpoint/2010/main" val="39168410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03/05/2020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03/05/2020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03/05/2020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03/05/2020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03/05/2020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03/05/2020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03/05/2020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03/05/2020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arbookfind.co.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ukhosted27.renlearn.co.uk/2240835/" TargetMode="Externa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hyperlink" Target="http://readon.myon.co.uk/"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whiterosemaths.com/resources/schemes-of-learning/primary-sols/"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s://whiterosemaths.com/homelearning/" TargetMode="Externa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hyperlink" Target="https://play.ttrockstars.com/auth/school" TargetMode="External"/><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png"/></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hyperlink" Target="https://www.biblegateway.com/"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s://collins.co.uk/pages/support-learning-at-home" TargetMode="External"/><Relationship Id="rId7" Type="http://schemas.openxmlformats.org/officeDocument/2006/relationships/image" Target="../media/image33.png"/><Relationship Id="rId2" Type="http://schemas.openxmlformats.org/officeDocument/2006/relationships/hyperlink" Target="https://www.outoftheark.co.uk/ootam-at-home/" TargetMode="External"/><Relationship Id="rId1" Type="http://schemas.openxmlformats.org/officeDocument/2006/relationships/slideLayout" Target="../slideLayouts/slideLayout4.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hyperlink" Target="https://connect.collins.co.uk/school/Portal.aspx"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115616" y="4725144"/>
            <a:ext cx="7016825" cy="1752600"/>
          </a:xfrm>
        </p:spPr>
        <p:txBody>
          <a:bodyPr>
            <a:normAutofit fontScale="92500"/>
          </a:bodyPr>
          <a:lstStyle/>
          <a:p>
            <a:r>
              <a:rPr lang="en-GB" sz="6600" dirty="0" smtClean="0"/>
              <a:t>Year 4 Term 5 Week 4 </a:t>
            </a:r>
            <a:endParaRPr lang="en-GB" sz="6600" dirty="0"/>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Message from the class teacher</a:t>
            </a:r>
            <a:endParaRPr lang="en-GB" dirty="0"/>
          </a:p>
        </p:txBody>
      </p:sp>
      <p:sp>
        <p:nvSpPr>
          <p:cNvPr id="3" name="Content Placeholder 2"/>
          <p:cNvSpPr>
            <a:spLocks noGrp="1"/>
          </p:cNvSpPr>
          <p:nvPr>
            <p:ph idx="1"/>
          </p:nvPr>
        </p:nvSpPr>
        <p:spPr>
          <a:xfrm>
            <a:off x="446856" y="1412776"/>
            <a:ext cx="8229600" cy="4997152"/>
          </a:xfrm>
        </p:spPr>
        <p:txBody>
          <a:bodyPr>
            <a:normAutofit fontScale="55000" lnSpcReduction="20000"/>
          </a:bodyPr>
          <a:lstStyle/>
          <a:p>
            <a:pPr marL="0" indent="0" algn="ctr">
              <a:buNone/>
            </a:pPr>
            <a:r>
              <a:rPr lang="en-GB" sz="4500" dirty="0" smtClean="0"/>
              <a:t>Hi Year 4,</a:t>
            </a:r>
          </a:p>
          <a:p>
            <a:pPr marL="0" indent="0">
              <a:buNone/>
            </a:pPr>
            <a:r>
              <a:rPr lang="en-GB" sz="4500" dirty="0" smtClean="0"/>
              <a:t>You all have done great so far! So many of you have shown a lot of resilience over the last number of weeks, through adapting into school life being at home, during this lockdown. Over the last week you may have noticed a video created by all the teachers. Well that’s what I have spent my week helping to edit together. If you haven’t had a chance to see it. I would recommend you heading towards the school website to find a link to the video on YouTube. It was all for a bit of fun and I hope it brought a little smile to your faces, as much as it brought to the teachers whilst they were making their videos. Remember stay safe and hopefully see you all soon.</a:t>
            </a:r>
          </a:p>
          <a:p>
            <a:pPr marL="0" indent="0" algn="ctr">
              <a:buNone/>
            </a:pPr>
            <a:r>
              <a:rPr lang="en-GB" sz="4500" dirty="0" smtClean="0"/>
              <a:t>Best Wishes, </a:t>
            </a:r>
          </a:p>
          <a:p>
            <a:pPr marL="0" indent="0" algn="ctr">
              <a:buNone/>
            </a:pPr>
            <a:r>
              <a:rPr lang="en-GB" sz="4500" dirty="0" smtClean="0"/>
              <a:t>Miss Solomon</a:t>
            </a:r>
          </a:p>
          <a:p>
            <a:pPr marL="0" indent="0">
              <a:buNone/>
            </a:pPr>
            <a:endParaRPr lang="en-GB" dirty="0"/>
          </a:p>
        </p:txBody>
      </p:sp>
    </p:spTree>
    <p:extLst>
      <p:ext uri="{BB962C8B-B14F-4D97-AF65-F5344CB8AC3E}">
        <p14:creationId xmlns:p14="http://schemas.microsoft.com/office/powerpoint/2010/main" val="39463598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199735" y="548680"/>
            <a:ext cx="8928992" cy="4525963"/>
          </a:xfrm>
        </p:spPr>
        <p:txBody>
          <a:bodyPr>
            <a:normAutofit fontScale="85000" lnSpcReduction="10000"/>
          </a:bodyPr>
          <a:lstStyle/>
          <a:p>
            <a:pPr marL="0" indent="0">
              <a:buNone/>
            </a:pPr>
            <a:r>
              <a:rPr lang="en-GB" dirty="0" smtClean="0"/>
              <a:t>Hopefully you have access to books at home, but we have sent home extra books with your child.</a:t>
            </a:r>
          </a:p>
          <a:p>
            <a:pPr marL="0" indent="0">
              <a:buNone/>
            </a:pPr>
            <a:r>
              <a:rPr lang="en-GB" b="1" u="sng" dirty="0" smtClean="0"/>
              <a:t>Accelerated Reading</a:t>
            </a:r>
          </a:p>
          <a:p>
            <a:pPr marL="0" indent="0">
              <a:buNone/>
            </a:pPr>
            <a:r>
              <a:rPr lang="en-GB" dirty="0" smtClean="0"/>
              <a:t>Home quizzing is not always recommended but in this case we have adjusted the settings to allow quizzing to happen at home. </a:t>
            </a:r>
          </a:p>
          <a:p>
            <a:pPr marL="0" indent="0">
              <a:buNone/>
            </a:pPr>
            <a:r>
              <a:rPr lang="en-GB" dirty="0" smtClean="0"/>
              <a:t>If your child wants to read a book from home, please check that there is a quiz available for the book and that the book level (BL) is within or near to your child’s reading range. Also take note of the quiz number for future reference. </a:t>
            </a:r>
          </a:p>
          <a:p>
            <a:pPr marL="0" indent="0">
              <a:buNone/>
            </a:pPr>
            <a:r>
              <a:rPr lang="en-GB" dirty="0" smtClean="0"/>
              <a:t>To check books please visit: </a:t>
            </a:r>
            <a:r>
              <a:rPr lang="en-GB" dirty="0" smtClean="0">
                <a:hlinkClick r:id="rId2"/>
              </a:rPr>
              <a:t>https://www.arbookfind.co.uk/</a:t>
            </a:r>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830" y="5013176"/>
            <a:ext cx="4264486" cy="1844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3347864" y="4437112"/>
            <a:ext cx="72008" cy="136815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1259632" y="4077072"/>
            <a:ext cx="1800200" cy="20162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444208" y="6093296"/>
            <a:ext cx="2448272" cy="707886"/>
          </a:xfrm>
          <a:prstGeom prst="rect">
            <a:avLst/>
          </a:prstGeom>
          <a:noFill/>
        </p:spPr>
        <p:txBody>
          <a:bodyPr wrap="square" rtlCol="0">
            <a:spAutoFit/>
          </a:bodyPr>
          <a:lstStyle/>
          <a:p>
            <a:r>
              <a:rPr lang="en-GB" sz="2000" dirty="0" smtClean="0"/>
              <a:t>Go to the next page for how to quiz.</a:t>
            </a:r>
            <a:endParaRPr lang="en-GB" sz="2000" dirty="0"/>
          </a:p>
        </p:txBody>
      </p:sp>
    </p:spTree>
    <p:extLst>
      <p:ext uri="{BB962C8B-B14F-4D97-AF65-F5344CB8AC3E}">
        <p14:creationId xmlns:p14="http://schemas.microsoft.com/office/powerpoint/2010/main" val="37869510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43408"/>
            <a:ext cx="8229600" cy="1143000"/>
          </a:xfrm>
        </p:spPr>
        <p:txBody>
          <a:bodyPr/>
          <a:lstStyle/>
          <a:p>
            <a:r>
              <a:rPr lang="en-GB" dirty="0" smtClean="0"/>
              <a:t>AR quizzing at home.</a:t>
            </a:r>
            <a:endParaRPr lang="en-GB" dirty="0"/>
          </a:p>
        </p:txBody>
      </p:sp>
      <p:sp>
        <p:nvSpPr>
          <p:cNvPr id="3" name="Content Placeholder 2"/>
          <p:cNvSpPr>
            <a:spLocks noGrp="1"/>
          </p:cNvSpPr>
          <p:nvPr>
            <p:ph idx="1"/>
          </p:nvPr>
        </p:nvSpPr>
        <p:spPr>
          <a:xfrm>
            <a:off x="172847" y="4653136"/>
            <a:ext cx="8971153" cy="1772816"/>
          </a:xfrm>
        </p:spPr>
        <p:txBody>
          <a:bodyPr>
            <a:noAutofit/>
          </a:bodyPr>
          <a:lstStyle/>
          <a:p>
            <a:pPr marL="0" indent="0">
              <a:buNone/>
            </a:pPr>
            <a:r>
              <a:rPr lang="en-GB" sz="2000" dirty="0"/>
              <a:t>We advise students complete quizzes unaided. If parents/carers wish to support their child, they can do so in the following ways:</a:t>
            </a:r>
          </a:p>
          <a:p>
            <a:r>
              <a:rPr lang="en-GB" sz="2000" dirty="0"/>
              <a:t>Discuss the book with your child as the book is being read</a:t>
            </a:r>
          </a:p>
          <a:p>
            <a:r>
              <a:rPr lang="en-GB" sz="2000" dirty="0"/>
              <a:t>Ask your child to read the question </a:t>
            </a:r>
            <a:r>
              <a:rPr lang="en-GB" sz="2000" dirty="0" smtClean="0"/>
              <a:t>out loud</a:t>
            </a:r>
            <a:endParaRPr lang="en-GB" sz="2000" dirty="0"/>
          </a:p>
          <a:p>
            <a:r>
              <a:rPr lang="en-GB" sz="2000" dirty="0"/>
              <a:t>Re-word questions for your child, if necessary</a:t>
            </a:r>
          </a:p>
          <a:p>
            <a:r>
              <a:rPr lang="en-GB" sz="2000" dirty="0"/>
              <a:t>Ask your child which answers are </a:t>
            </a:r>
            <a:r>
              <a:rPr lang="en-GB" sz="2000" b="1" dirty="0"/>
              <a:t>not</a:t>
            </a:r>
            <a:r>
              <a:rPr lang="en-GB" sz="2000" dirty="0"/>
              <a:t> correct</a:t>
            </a:r>
          </a:p>
          <a:p>
            <a:pPr marL="0" indent="0">
              <a:buNone/>
            </a:pPr>
            <a:endParaRPr lang="en-GB" sz="2000" dirty="0"/>
          </a:p>
        </p:txBody>
      </p:sp>
      <p:sp>
        <p:nvSpPr>
          <p:cNvPr id="4" name="Rectangle 3"/>
          <p:cNvSpPr/>
          <p:nvPr/>
        </p:nvSpPr>
        <p:spPr>
          <a:xfrm>
            <a:off x="22168" y="836712"/>
            <a:ext cx="8942319" cy="646331"/>
          </a:xfrm>
          <a:prstGeom prst="rect">
            <a:avLst/>
          </a:prstGeom>
        </p:spPr>
        <p:txBody>
          <a:bodyPr wrap="square">
            <a:spAutoFit/>
          </a:bodyPr>
          <a:lstStyle/>
          <a:p>
            <a:r>
              <a:rPr lang="en-GB" dirty="0" smtClean="0"/>
              <a:t>To log into AR to take a quiz please visit: </a:t>
            </a:r>
            <a:r>
              <a:rPr lang="en-GB" dirty="0" smtClean="0">
                <a:hlinkClick r:id="rId2"/>
              </a:rPr>
              <a:t>https://ukhosted27.renlearn.co.uk/2240835/</a:t>
            </a:r>
            <a:endParaRPr lang="en-GB" dirty="0" smtClean="0"/>
          </a:p>
          <a:p>
            <a:endParaRPr lang="en-GB" dirty="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0206" y="1327959"/>
            <a:ext cx="2899146" cy="15279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1979712" y="1651481"/>
            <a:ext cx="3035529" cy="18002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5148064" y="1272857"/>
            <a:ext cx="3096344" cy="1477328"/>
          </a:xfrm>
          <a:prstGeom prst="rect">
            <a:avLst/>
          </a:prstGeom>
          <a:noFill/>
        </p:spPr>
        <p:txBody>
          <a:bodyPr wrap="square" rtlCol="0">
            <a:spAutoFit/>
          </a:bodyPr>
          <a:lstStyle/>
          <a:p>
            <a:r>
              <a:rPr lang="en-GB" dirty="0" smtClean="0"/>
              <a:t>Your child should know what to do from here and should know their login details.  If they are not aware, most details are written in their reading record. </a:t>
            </a:r>
            <a:endParaRPr lang="en-GB" dirty="0"/>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678" y="2852936"/>
            <a:ext cx="2893673" cy="1812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21709" y="2965752"/>
            <a:ext cx="2786595" cy="1508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3" name="Straight Arrow Connector 12"/>
          <p:cNvCxnSpPr/>
          <p:nvPr/>
        </p:nvCxnSpPr>
        <p:spPr>
          <a:xfrm flipH="1">
            <a:off x="1331641" y="3140968"/>
            <a:ext cx="1944215" cy="324036"/>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3259161" y="2848685"/>
            <a:ext cx="1584176" cy="923330"/>
          </a:xfrm>
          <a:prstGeom prst="rect">
            <a:avLst/>
          </a:prstGeom>
          <a:noFill/>
        </p:spPr>
        <p:txBody>
          <a:bodyPr wrap="square" rtlCol="0">
            <a:spAutoFit/>
          </a:bodyPr>
          <a:lstStyle/>
          <a:p>
            <a:r>
              <a:rPr lang="en-GB" dirty="0" smtClean="0"/>
              <a:t>Click on Accelerated reader.</a:t>
            </a:r>
            <a:endParaRPr lang="en-GB" dirty="0"/>
          </a:p>
        </p:txBody>
      </p:sp>
      <p:cxnSp>
        <p:nvCxnSpPr>
          <p:cNvPr id="16" name="Straight Arrow Connector 15"/>
          <p:cNvCxnSpPr/>
          <p:nvPr/>
        </p:nvCxnSpPr>
        <p:spPr>
          <a:xfrm flipH="1">
            <a:off x="5364090" y="3140968"/>
            <a:ext cx="2088230" cy="17373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7524328" y="2965752"/>
            <a:ext cx="1440159" cy="1200329"/>
          </a:xfrm>
          <a:prstGeom prst="rect">
            <a:avLst/>
          </a:prstGeom>
          <a:noFill/>
        </p:spPr>
        <p:txBody>
          <a:bodyPr wrap="square" rtlCol="0">
            <a:spAutoFit/>
          </a:bodyPr>
          <a:lstStyle/>
          <a:p>
            <a:r>
              <a:rPr lang="en-GB" dirty="0" smtClean="0"/>
              <a:t>Type in the name the book or the quiz number. </a:t>
            </a:r>
            <a:endParaRPr lang="en-GB" dirty="0"/>
          </a:p>
        </p:txBody>
      </p:sp>
    </p:spTree>
    <p:extLst>
      <p:ext uri="{BB962C8B-B14F-4D97-AF65-F5344CB8AC3E}">
        <p14:creationId xmlns:p14="http://schemas.microsoft.com/office/powerpoint/2010/main" val="8187054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E963AFAD-1E91-412C-BD16-F0D1E51D4575}"/>
              </a:ext>
            </a:extLst>
          </p:cNvPr>
          <p:cNvPicPr>
            <a:picLocks noChangeAspect="1"/>
          </p:cNvPicPr>
          <p:nvPr/>
        </p:nvPicPr>
        <p:blipFill>
          <a:blip r:embed="rId2"/>
          <a:stretch>
            <a:fillRect/>
          </a:stretch>
        </p:blipFill>
        <p:spPr>
          <a:xfrm>
            <a:off x="967978" y="1038225"/>
            <a:ext cx="7208044" cy="4781550"/>
          </a:xfrm>
          <a:prstGeom prst="rect">
            <a:avLst/>
          </a:prstGeom>
        </p:spPr>
      </p:pic>
      <p:cxnSp>
        <p:nvCxnSpPr>
          <p:cNvPr id="6" name="Straight Arrow Connector 5">
            <a:extLst>
              <a:ext uri="{FF2B5EF4-FFF2-40B4-BE49-F238E27FC236}">
                <a16:creationId xmlns="" xmlns:a16="http://schemas.microsoft.com/office/drawing/2014/main" id="{CDDC0847-0376-4625-8D07-2F2563A4D9D8}"/>
              </a:ext>
            </a:extLst>
          </p:cNvPr>
          <p:cNvCxnSpPr/>
          <p:nvPr/>
        </p:nvCxnSpPr>
        <p:spPr>
          <a:xfrm flipH="1">
            <a:off x="5546035" y="2862470"/>
            <a:ext cx="1431235" cy="46382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 xmlns:a16="http://schemas.microsoft.com/office/drawing/2014/main" id="{99F8439A-F94A-4AF4-8067-CA1C12F13CBA}"/>
              </a:ext>
            </a:extLst>
          </p:cNvPr>
          <p:cNvSpPr txBox="1"/>
          <p:nvPr/>
        </p:nvSpPr>
        <p:spPr>
          <a:xfrm>
            <a:off x="2574235" y="395495"/>
            <a:ext cx="7092656" cy="1815882"/>
          </a:xfrm>
          <a:prstGeom prst="rect">
            <a:avLst/>
          </a:prstGeom>
          <a:noFill/>
        </p:spPr>
        <p:txBody>
          <a:bodyPr wrap="square" rtlCol="0">
            <a:spAutoFit/>
          </a:bodyPr>
          <a:lstStyle/>
          <a:p>
            <a:r>
              <a:rPr lang="en-GB" sz="2800" dirty="0"/>
              <a:t>Visit </a:t>
            </a:r>
            <a:r>
              <a:rPr lang="en-GB" sz="2800" dirty="0">
                <a:hlinkClick r:id="rId3"/>
              </a:rPr>
              <a:t>http://readon.myon.co.uk</a:t>
            </a:r>
            <a:endParaRPr lang="en-GB" sz="2800" dirty="0"/>
          </a:p>
          <a:p>
            <a:endParaRPr lang="en-GB" sz="2800" dirty="0"/>
          </a:p>
          <a:p>
            <a:endParaRPr lang="en-GB" sz="2800" dirty="0"/>
          </a:p>
          <a:p>
            <a:endParaRPr lang="en-GB" sz="2800" dirty="0"/>
          </a:p>
        </p:txBody>
      </p:sp>
    </p:spTree>
    <p:extLst>
      <p:ext uri="{BB962C8B-B14F-4D97-AF65-F5344CB8AC3E}">
        <p14:creationId xmlns:p14="http://schemas.microsoft.com/office/powerpoint/2010/main" val="29981213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 xmlns:a16="http://schemas.microsoft.com/office/drawing/2014/main" id="{90BC30C8-0910-44C2-A747-D61954E89128}"/>
              </a:ext>
            </a:extLst>
          </p:cNvPr>
          <p:cNvPicPr>
            <a:picLocks noChangeAspect="1"/>
          </p:cNvPicPr>
          <p:nvPr/>
        </p:nvPicPr>
        <p:blipFill>
          <a:blip r:embed="rId2"/>
          <a:stretch>
            <a:fillRect/>
          </a:stretch>
        </p:blipFill>
        <p:spPr>
          <a:xfrm>
            <a:off x="267891" y="919991"/>
            <a:ext cx="8608219" cy="5362575"/>
          </a:xfrm>
          <a:prstGeom prst="rect">
            <a:avLst/>
          </a:prstGeom>
        </p:spPr>
      </p:pic>
      <p:sp>
        <p:nvSpPr>
          <p:cNvPr id="3" name="TextBox 2">
            <a:extLst>
              <a:ext uri="{FF2B5EF4-FFF2-40B4-BE49-F238E27FC236}">
                <a16:creationId xmlns="" xmlns:a16="http://schemas.microsoft.com/office/drawing/2014/main" id="{3EC09F94-9C9C-4CEE-9D4A-69F559DE385D}"/>
              </a:ext>
            </a:extLst>
          </p:cNvPr>
          <p:cNvSpPr txBox="1"/>
          <p:nvPr/>
        </p:nvSpPr>
        <p:spPr>
          <a:xfrm>
            <a:off x="347403" y="344603"/>
            <a:ext cx="8130209" cy="461665"/>
          </a:xfrm>
          <a:prstGeom prst="rect">
            <a:avLst/>
          </a:prstGeom>
          <a:noFill/>
        </p:spPr>
        <p:txBody>
          <a:bodyPr wrap="square" rtlCol="0">
            <a:spAutoFit/>
          </a:bodyPr>
          <a:lstStyle/>
          <a:p>
            <a:r>
              <a:rPr lang="en-GB" sz="2400" dirty="0"/>
              <a:t>Choose an area that interests you or use the search option.</a:t>
            </a:r>
          </a:p>
        </p:txBody>
      </p:sp>
      <p:cxnSp>
        <p:nvCxnSpPr>
          <p:cNvPr id="5" name="Straight Arrow Connector 4">
            <a:extLst>
              <a:ext uri="{FF2B5EF4-FFF2-40B4-BE49-F238E27FC236}">
                <a16:creationId xmlns="" xmlns:a16="http://schemas.microsoft.com/office/drawing/2014/main" id="{37D82565-F62C-4D90-AB78-EE66CEDE6F9D}"/>
              </a:ext>
            </a:extLst>
          </p:cNvPr>
          <p:cNvCxnSpPr/>
          <p:nvPr/>
        </p:nvCxnSpPr>
        <p:spPr>
          <a:xfrm>
            <a:off x="2892287" y="675862"/>
            <a:ext cx="387626" cy="356483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 xmlns:a16="http://schemas.microsoft.com/office/drawing/2014/main" id="{BFB9677A-804E-4B41-B557-E023DD5CEAE9}"/>
              </a:ext>
            </a:extLst>
          </p:cNvPr>
          <p:cNvCxnSpPr>
            <a:cxnSpLocks/>
          </p:cNvCxnSpPr>
          <p:nvPr/>
        </p:nvCxnSpPr>
        <p:spPr>
          <a:xfrm>
            <a:off x="4969565" y="806268"/>
            <a:ext cx="109331" cy="85025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26312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22831513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37710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Maths – White Rose Home Learning</a:t>
            </a:r>
          </a:p>
        </p:txBody>
      </p:sp>
      <p:sp>
        <p:nvSpPr>
          <p:cNvPr id="3" name="Content Placeholder 2"/>
          <p:cNvSpPr>
            <a:spLocks noGrp="1"/>
          </p:cNvSpPr>
          <p:nvPr>
            <p:ph idx="1"/>
          </p:nvPr>
        </p:nvSpPr>
        <p:spPr>
          <a:xfrm>
            <a:off x="179512" y="1268760"/>
            <a:ext cx="8712968" cy="4525963"/>
          </a:xfrm>
        </p:spPr>
        <p:txBody>
          <a:bodyPr>
            <a:normAutofit/>
          </a:bodyPr>
          <a:lstStyle/>
          <a:p>
            <a:r>
              <a:rPr lang="en-GB" sz="2000" dirty="0" smtClean="0"/>
              <a:t>As well as the work that can be accessed through My Maths and TT Rockstars, you can see below the future topics we would be covering.</a:t>
            </a:r>
          </a:p>
          <a:p>
            <a:r>
              <a:rPr lang="en-GB" sz="2000" dirty="0" smtClean="0"/>
              <a:t>To </a:t>
            </a:r>
            <a:r>
              <a:rPr lang="en-GB" sz="2000" dirty="0"/>
              <a:t>find further support for </a:t>
            </a:r>
            <a:r>
              <a:rPr lang="en-GB" sz="2000" dirty="0" smtClean="0"/>
              <a:t>the rest of our </a:t>
            </a:r>
            <a:r>
              <a:rPr lang="en-GB" sz="2000" dirty="0"/>
              <a:t>year curriculum, visit the White Rose website for the schemes of learning. (</a:t>
            </a:r>
            <a:r>
              <a:rPr lang="en-GB" sz="2000" dirty="0">
                <a:hlinkClick r:id="rId2"/>
              </a:rPr>
              <a:t>https://whiterosemaths.com/resources/schemes-of-learning/primary-sols/</a:t>
            </a:r>
            <a:r>
              <a:rPr lang="en-GB" sz="2000" dirty="0"/>
              <a:t>) </a:t>
            </a:r>
          </a:p>
          <a:p>
            <a:r>
              <a:rPr lang="en-GB" sz="2000" dirty="0"/>
              <a:t>Here, you can find everything we should be covering across year </a:t>
            </a:r>
            <a:r>
              <a:rPr lang="en-GB" sz="2000" dirty="0" smtClean="0"/>
              <a:t>4 and </a:t>
            </a:r>
            <a:r>
              <a:rPr lang="en-GB" sz="2000" dirty="0"/>
              <a:t>the small steps within this. For example…</a:t>
            </a:r>
          </a:p>
          <a:p>
            <a:endParaRPr lang="en-GB" sz="2000" dirty="0"/>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6153" y="3817386"/>
            <a:ext cx="5045373" cy="28519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Oval 3"/>
          <p:cNvSpPr/>
          <p:nvPr/>
        </p:nvSpPr>
        <p:spPr>
          <a:xfrm>
            <a:off x="3419872" y="3789040"/>
            <a:ext cx="720080" cy="43204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p:cNvSpPr/>
          <p:nvPr/>
        </p:nvSpPr>
        <p:spPr>
          <a:xfrm>
            <a:off x="5364088" y="5215027"/>
            <a:ext cx="1224136" cy="66224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2195343" y="5942872"/>
            <a:ext cx="936498" cy="66224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534181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Maths – White Rose Home Learning</a:t>
            </a:r>
          </a:p>
        </p:txBody>
      </p:sp>
      <p:sp>
        <p:nvSpPr>
          <p:cNvPr id="4" name="TextBox 3"/>
          <p:cNvSpPr txBox="1"/>
          <p:nvPr/>
        </p:nvSpPr>
        <p:spPr>
          <a:xfrm>
            <a:off x="179512" y="1124744"/>
            <a:ext cx="8496944" cy="923330"/>
          </a:xfrm>
          <a:prstGeom prst="rect">
            <a:avLst/>
          </a:prstGeom>
          <a:noFill/>
        </p:spPr>
        <p:txBody>
          <a:bodyPr wrap="square" rtlCol="0">
            <a:spAutoFit/>
          </a:bodyPr>
          <a:lstStyle/>
          <a:p>
            <a:r>
              <a:rPr lang="en-GB" dirty="0" smtClean="0"/>
              <a:t>Our next topic within maths was going to be looking at Decimals so if I follow that link from the previous slide, it’ll open up a PDF that shows me all the information for that topic.</a:t>
            </a:r>
            <a:endParaRPr lang="en-GB"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2214128"/>
            <a:ext cx="4032448" cy="38791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16016" y="2225353"/>
            <a:ext cx="3782288" cy="26438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Point Star 5"/>
          <p:cNvSpPr/>
          <p:nvPr/>
        </p:nvSpPr>
        <p:spPr>
          <a:xfrm>
            <a:off x="4457894" y="5129081"/>
            <a:ext cx="288032" cy="360040"/>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4745926" y="5159511"/>
            <a:ext cx="4176464" cy="1200329"/>
          </a:xfrm>
          <a:prstGeom prst="rect">
            <a:avLst/>
          </a:prstGeom>
          <a:noFill/>
        </p:spPr>
        <p:txBody>
          <a:bodyPr wrap="square" rtlCol="0">
            <a:spAutoFit/>
          </a:bodyPr>
          <a:lstStyle/>
          <a:p>
            <a:r>
              <a:rPr lang="en-GB" dirty="0" smtClean="0"/>
              <a:t>I’ve put a star next to the areas we are going to focus on this week. My tip would be to focus on the small steps and to try not too rush. Take your time!</a:t>
            </a:r>
          </a:p>
        </p:txBody>
      </p:sp>
      <p:sp>
        <p:nvSpPr>
          <p:cNvPr id="8" name="5-Point Star 7"/>
          <p:cNvSpPr/>
          <p:nvPr/>
        </p:nvSpPr>
        <p:spPr>
          <a:xfrm>
            <a:off x="253721" y="5159511"/>
            <a:ext cx="288032" cy="360040"/>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5-Point Star 8"/>
          <p:cNvSpPr/>
          <p:nvPr/>
        </p:nvSpPr>
        <p:spPr>
          <a:xfrm>
            <a:off x="253721" y="5579655"/>
            <a:ext cx="288032" cy="360040"/>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5-Point Star 9"/>
          <p:cNvSpPr/>
          <p:nvPr/>
        </p:nvSpPr>
        <p:spPr>
          <a:xfrm>
            <a:off x="4601910" y="2348880"/>
            <a:ext cx="288032" cy="360040"/>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5-Point Star 10"/>
          <p:cNvSpPr/>
          <p:nvPr/>
        </p:nvSpPr>
        <p:spPr>
          <a:xfrm>
            <a:off x="4601910" y="2708920"/>
            <a:ext cx="288032" cy="360040"/>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668482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Maths – White Rose Home Learning</a:t>
            </a:r>
          </a:p>
        </p:txBody>
      </p:sp>
      <p:sp>
        <p:nvSpPr>
          <p:cNvPr id="18" name="TextBox 17"/>
          <p:cNvSpPr txBox="1"/>
          <p:nvPr/>
        </p:nvSpPr>
        <p:spPr>
          <a:xfrm>
            <a:off x="0" y="1404526"/>
            <a:ext cx="9144000" cy="1015663"/>
          </a:xfrm>
          <a:prstGeom prst="rect">
            <a:avLst/>
          </a:prstGeom>
          <a:noFill/>
        </p:spPr>
        <p:txBody>
          <a:bodyPr wrap="square" rtlCol="0">
            <a:spAutoFit/>
          </a:bodyPr>
          <a:lstStyle/>
          <a:p>
            <a:r>
              <a:rPr lang="en-GB" sz="2000" dirty="0" smtClean="0"/>
              <a:t>Each small step has notes and guidance for the topic and fluency suggestions. The second page provides reasoning and problem solving questions that the children can try to consolidate their learning.</a:t>
            </a:r>
            <a:endParaRPr lang="en-GB" sz="20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2420189"/>
            <a:ext cx="4703410" cy="31690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39952" y="3284984"/>
            <a:ext cx="4769346" cy="31401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515717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89528" y="23167"/>
            <a:ext cx="7848872" cy="707886"/>
          </a:xfrm>
          <a:prstGeom prst="rect">
            <a:avLst/>
          </a:prstGeom>
          <a:noFill/>
        </p:spPr>
        <p:txBody>
          <a:bodyPr wrap="square" rtlCol="0">
            <a:spAutoFit/>
          </a:bodyPr>
          <a:lstStyle/>
          <a:p>
            <a:r>
              <a:rPr lang="en-GB" sz="4000" dirty="0" smtClean="0"/>
              <a:t>Maths – White Rose Home Learning</a:t>
            </a:r>
            <a:endParaRPr lang="en-GB" sz="4000" dirty="0"/>
          </a:p>
        </p:txBody>
      </p:sp>
      <p:sp>
        <p:nvSpPr>
          <p:cNvPr id="3" name="TextBox 2"/>
          <p:cNvSpPr txBox="1"/>
          <p:nvPr/>
        </p:nvSpPr>
        <p:spPr>
          <a:xfrm>
            <a:off x="467544" y="697920"/>
            <a:ext cx="7992888" cy="1938992"/>
          </a:xfrm>
          <a:prstGeom prst="rect">
            <a:avLst/>
          </a:prstGeom>
          <a:noFill/>
        </p:spPr>
        <p:txBody>
          <a:bodyPr wrap="square" rtlCol="0">
            <a:spAutoFit/>
          </a:bodyPr>
          <a:lstStyle/>
          <a:p>
            <a:r>
              <a:rPr lang="en-GB" sz="2400" dirty="0" smtClean="0"/>
              <a:t>In school as we follow the White Rose scheme of learning. Their website has put together free lessons and resources that link to the learning taking place in school. Please visit: </a:t>
            </a:r>
            <a:r>
              <a:rPr lang="en-GB" sz="2400" dirty="0" smtClean="0">
                <a:hlinkClick r:id="rId2"/>
              </a:rPr>
              <a:t>https://whiterosemaths.com/homelearning/</a:t>
            </a:r>
            <a:endParaRPr lang="en-GB" sz="2400" dirty="0" smtClean="0"/>
          </a:p>
          <a:p>
            <a:endParaRPr lang="en-GB" sz="2400"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5572" y="2501196"/>
            <a:ext cx="7056784" cy="42401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Oval 6"/>
          <p:cNvSpPr/>
          <p:nvPr/>
        </p:nvSpPr>
        <p:spPr>
          <a:xfrm>
            <a:off x="6562359" y="6381328"/>
            <a:ext cx="1224136" cy="50203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p:cNvSpPr/>
          <p:nvPr/>
        </p:nvSpPr>
        <p:spPr>
          <a:xfrm>
            <a:off x="3347864" y="2385895"/>
            <a:ext cx="904083" cy="50203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461251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Maths – White Rose Home Learning</a:t>
            </a:r>
          </a:p>
        </p:txBody>
      </p:sp>
      <p:sp>
        <p:nvSpPr>
          <p:cNvPr id="3" name="Content Placeholder 2"/>
          <p:cNvSpPr>
            <a:spLocks noGrp="1"/>
          </p:cNvSpPr>
          <p:nvPr>
            <p:ph idx="1"/>
          </p:nvPr>
        </p:nvSpPr>
        <p:spPr>
          <a:xfrm>
            <a:off x="440904" y="1268760"/>
            <a:ext cx="8229600" cy="4525963"/>
          </a:xfrm>
        </p:spPr>
        <p:txBody>
          <a:bodyPr/>
          <a:lstStyle/>
          <a:p>
            <a:pPr marL="0" lvl="0" indent="0">
              <a:spcBef>
                <a:spcPts val="0"/>
              </a:spcBef>
              <a:buNone/>
            </a:pPr>
            <a:r>
              <a:rPr lang="en-GB" sz="2000" dirty="0" smtClean="0">
                <a:solidFill>
                  <a:prstClr val="black"/>
                </a:solidFill>
              </a:rPr>
              <a:t>Complete Week 2, Lesson 4-5 and then move onto Summer Term-Week 1, Lessons 1-2 throughout the week. Each Lesson has linked a PowerPoint video to explain how to do that specific maths activity. It also contains an activity with the answers which you can complete and check after. </a:t>
            </a:r>
            <a:endParaRPr lang="en-GB" sz="2000" dirty="0">
              <a:solidFill>
                <a:prstClr val="black"/>
              </a:solidFill>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688" y="2564904"/>
            <a:ext cx="5688111" cy="4042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45186" y="3284984"/>
            <a:ext cx="5525113" cy="33219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908007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TT </a:t>
            </a:r>
            <a:r>
              <a:rPr lang="en-GB" dirty="0" err="1" smtClean="0"/>
              <a:t>Rockstars</a:t>
            </a:r>
            <a:endParaRPr lang="en-GB" dirty="0"/>
          </a:p>
        </p:txBody>
      </p:sp>
      <p:sp>
        <p:nvSpPr>
          <p:cNvPr id="3" name="Content Placeholder 2"/>
          <p:cNvSpPr>
            <a:spLocks noGrp="1"/>
          </p:cNvSpPr>
          <p:nvPr>
            <p:ph idx="1"/>
          </p:nvPr>
        </p:nvSpPr>
        <p:spPr>
          <a:xfrm>
            <a:off x="251520" y="980728"/>
            <a:ext cx="8229600" cy="1108720"/>
          </a:xfrm>
        </p:spPr>
        <p:txBody>
          <a:bodyPr/>
          <a:lstStyle/>
          <a:p>
            <a:pPr marL="0" indent="0">
              <a:buNone/>
            </a:pPr>
            <a:r>
              <a:rPr lang="en-GB" dirty="0" smtClean="0"/>
              <a:t>To access TT </a:t>
            </a:r>
            <a:r>
              <a:rPr lang="en-GB" dirty="0" err="1" smtClean="0"/>
              <a:t>Rockstars</a:t>
            </a:r>
            <a:r>
              <a:rPr lang="en-GB" dirty="0" smtClean="0"/>
              <a:t> please visit: </a:t>
            </a:r>
            <a:r>
              <a:rPr lang="en-GB" dirty="0" smtClean="0">
                <a:hlinkClick r:id="rId2"/>
              </a:rPr>
              <a:t>https://play.ttrockstars.com/auth/school</a:t>
            </a:r>
            <a:endParaRPr lang="en-GB" dirty="0" smtClean="0"/>
          </a:p>
          <a:p>
            <a:pPr marL="0" indent="0">
              <a:buNone/>
            </a:pPr>
            <a:endParaRPr lang="en-GB" dirty="0"/>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9357" y="2265064"/>
            <a:ext cx="1946379" cy="1988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5936" y="2306972"/>
            <a:ext cx="3485859" cy="19045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a:off x="1619672" y="2924944"/>
            <a:ext cx="2880320" cy="2160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481795" y="2492896"/>
            <a:ext cx="1554701" cy="1631216"/>
          </a:xfrm>
          <a:prstGeom prst="rect">
            <a:avLst/>
          </a:prstGeom>
          <a:noFill/>
        </p:spPr>
        <p:txBody>
          <a:bodyPr wrap="square" rtlCol="0">
            <a:spAutoFit/>
          </a:bodyPr>
          <a:lstStyle/>
          <a:p>
            <a:r>
              <a:rPr lang="en-GB" sz="2000" dirty="0" smtClean="0"/>
              <a:t>Start typing in the school name or the post code (ME99NL</a:t>
            </a:r>
            <a:r>
              <a:rPr lang="en-GB" dirty="0" smtClean="0"/>
              <a:t>)</a:t>
            </a:r>
            <a:endParaRPr lang="en-GB" dirty="0"/>
          </a:p>
        </p:txBody>
      </p:sp>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5083" y="4253452"/>
            <a:ext cx="2368951" cy="24879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8" name="Straight Arrow Connector 7"/>
          <p:cNvCxnSpPr/>
          <p:nvPr/>
        </p:nvCxnSpPr>
        <p:spPr>
          <a:xfrm flipH="1">
            <a:off x="2771800" y="3501008"/>
            <a:ext cx="1584176" cy="199640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491880" y="4527914"/>
            <a:ext cx="5400600" cy="1938992"/>
          </a:xfrm>
          <a:prstGeom prst="rect">
            <a:avLst/>
          </a:prstGeom>
          <a:noFill/>
        </p:spPr>
        <p:txBody>
          <a:bodyPr wrap="square" rtlCol="0">
            <a:spAutoFit/>
          </a:bodyPr>
          <a:lstStyle/>
          <a:p>
            <a:r>
              <a:rPr lang="en-GB" sz="2000" dirty="0" smtClean="0"/>
              <a:t>Pupils type in their username and password, usually written in their reading record.</a:t>
            </a:r>
          </a:p>
          <a:p>
            <a:r>
              <a:rPr lang="en-GB" sz="2000" dirty="0" smtClean="0"/>
              <a:t>Pupils can practice all tables</a:t>
            </a:r>
          </a:p>
          <a:p>
            <a:endParaRPr lang="en-GB" sz="2000" dirty="0"/>
          </a:p>
          <a:p>
            <a:r>
              <a:rPr lang="en-GB" sz="2000" dirty="0" smtClean="0"/>
              <a:t>I have specifically allocated different times tables for you to practise each week.</a:t>
            </a:r>
            <a:endParaRPr lang="en-GB" sz="2000" dirty="0"/>
          </a:p>
        </p:txBody>
      </p:sp>
    </p:spTree>
    <p:extLst>
      <p:ext uri="{BB962C8B-B14F-4D97-AF65-F5344CB8AC3E}">
        <p14:creationId xmlns:p14="http://schemas.microsoft.com/office/powerpoint/2010/main" val="110743262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39480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xmlns="" id="{17718681-A12E-49D6-9925-DD7C68176D6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xmlns="" id="{FBD77573-9EF2-4C35-8285-A1CF6FBB0EA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1" y="0"/>
            <a:ext cx="4133778" cy="6858000"/>
          </a:xfrm>
          <a:custGeom>
            <a:avLst/>
            <a:gdLst>
              <a:gd name="connsiteX0" fmla="*/ 5511704 w 5511704"/>
              <a:gd name="connsiteY0" fmla="*/ 0 h 6886576"/>
              <a:gd name="connsiteX1" fmla="*/ 1008599 w 5511704"/>
              <a:gd name="connsiteY1" fmla="*/ 0 h 6886576"/>
              <a:gd name="connsiteX2" fmla="*/ 1310975 w 5511704"/>
              <a:gd name="connsiteY2" fmla="*/ 110728 h 6886576"/>
              <a:gd name="connsiteX3" fmla="*/ 1267362 w 5511704"/>
              <a:gd name="connsiteY3" fmla="*/ 135731 h 6886576"/>
              <a:gd name="connsiteX4" fmla="*/ 1005692 w 5511704"/>
              <a:gd name="connsiteY4" fmla="*/ 71437 h 6886576"/>
              <a:gd name="connsiteX5" fmla="*/ 953358 w 5511704"/>
              <a:gd name="connsiteY5" fmla="*/ 89297 h 6886576"/>
              <a:gd name="connsiteX6" fmla="*/ 979525 w 5511704"/>
              <a:gd name="connsiteY6" fmla="*/ 164307 h 6886576"/>
              <a:gd name="connsiteX7" fmla="*/ 1092915 w 5511704"/>
              <a:gd name="connsiteY7" fmla="*/ 192882 h 6886576"/>
              <a:gd name="connsiteX8" fmla="*/ 1270270 w 5511704"/>
              <a:gd name="connsiteY8" fmla="*/ 375047 h 6886576"/>
              <a:gd name="connsiteX9" fmla="*/ 1002784 w 5511704"/>
              <a:gd name="connsiteY9" fmla="*/ 353615 h 6886576"/>
              <a:gd name="connsiteX10" fmla="*/ 956265 w 5511704"/>
              <a:gd name="connsiteY10" fmla="*/ 396479 h 6886576"/>
              <a:gd name="connsiteX11" fmla="*/ 938820 w 5511704"/>
              <a:gd name="connsiteY11" fmla="*/ 453629 h 6886576"/>
              <a:gd name="connsiteX12" fmla="*/ 860319 w 5511704"/>
              <a:gd name="connsiteY12" fmla="*/ 360759 h 6886576"/>
              <a:gd name="connsiteX13" fmla="*/ 793447 w 5511704"/>
              <a:gd name="connsiteY13" fmla="*/ 335757 h 6886576"/>
              <a:gd name="connsiteX14" fmla="*/ 773095 w 5511704"/>
              <a:gd name="connsiteY14" fmla="*/ 417910 h 6886576"/>
              <a:gd name="connsiteX15" fmla="*/ 834151 w 5511704"/>
              <a:gd name="connsiteY15" fmla="*/ 507206 h 6886576"/>
              <a:gd name="connsiteX16" fmla="*/ 996969 w 5511704"/>
              <a:gd name="connsiteY16" fmla="*/ 560785 h 6886576"/>
              <a:gd name="connsiteX17" fmla="*/ 822522 w 5511704"/>
              <a:gd name="connsiteY17" fmla="*/ 560785 h 6886576"/>
              <a:gd name="connsiteX18" fmla="*/ 621908 w 5511704"/>
              <a:gd name="connsiteY18" fmla="*/ 525066 h 6886576"/>
              <a:gd name="connsiteX19" fmla="*/ 409664 w 5511704"/>
              <a:gd name="connsiteY19" fmla="*/ 535781 h 6886576"/>
              <a:gd name="connsiteX20" fmla="*/ 209049 w 5511704"/>
              <a:gd name="connsiteY20" fmla="*/ 464344 h 6886576"/>
              <a:gd name="connsiteX21" fmla="*/ 5527 w 5511704"/>
              <a:gd name="connsiteY21" fmla="*/ 467916 h 6886576"/>
              <a:gd name="connsiteX22" fmla="*/ 906838 w 5511704"/>
              <a:gd name="connsiteY22" fmla="*/ 914400 h 6886576"/>
              <a:gd name="connsiteX23" fmla="*/ 863226 w 5511704"/>
              <a:gd name="connsiteY23" fmla="*/ 925116 h 6886576"/>
              <a:gd name="connsiteX24" fmla="*/ 805077 w 5511704"/>
              <a:gd name="connsiteY24" fmla="*/ 953691 h 6886576"/>
              <a:gd name="connsiteX25" fmla="*/ 848689 w 5511704"/>
              <a:gd name="connsiteY25" fmla="*/ 1010841 h 6886576"/>
              <a:gd name="connsiteX26" fmla="*/ 1084193 w 5511704"/>
              <a:gd name="connsiteY26" fmla="*/ 1117997 h 6886576"/>
              <a:gd name="connsiteX27" fmla="*/ 1142342 w 5511704"/>
              <a:gd name="connsiteY27" fmla="*/ 1225153 h 6886576"/>
              <a:gd name="connsiteX28" fmla="*/ 1069655 w 5511704"/>
              <a:gd name="connsiteY28" fmla="*/ 1214438 h 6886576"/>
              <a:gd name="connsiteX29" fmla="*/ 1005692 w 5511704"/>
              <a:gd name="connsiteY29" fmla="*/ 1235869 h 6886576"/>
              <a:gd name="connsiteX30" fmla="*/ 1031858 w 5511704"/>
              <a:gd name="connsiteY30" fmla="*/ 1371600 h 6886576"/>
              <a:gd name="connsiteX31" fmla="*/ 1366216 w 5511704"/>
              <a:gd name="connsiteY31" fmla="*/ 1546622 h 6886576"/>
              <a:gd name="connsiteX32" fmla="*/ 1395290 w 5511704"/>
              <a:gd name="connsiteY32" fmla="*/ 1603772 h 6886576"/>
              <a:gd name="connsiteX33" fmla="*/ 1354586 w 5511704"/>
              <a:gd name="connsiteY33" fmla="*/ 1643063 h 6886576"/>
              <a:gd name="connsiteX34" fmla="*/ 1247011 w 5511704"/>
              <a:gd name="connsiteY34" fmla="*/ 1664494 h 6886576"/>
              <a:gd name="connsiteX35" fmla="*/ 1398198 w 5511704"/>
              <a:gd name="connsiteY35" fmla="*/ 1857375 h 6886576"/>
              <a:gd name="connsiteX36" fmla="*/ 1453440 w 5511704"/>
              <a:gd name="connsiteY36" fmla="*/ 1910954 h 6886576"/>
              <a:gd name="connsiteX37" fmla="*/ 1549386 w 5511704"/>
              <a:gd name="connsiteY37" fmla="*/ 1993106 h 6886576"/>
              <a:gd name="connsiteX38" fmla="*/ 1549386 w 5511704"/>
              <a:gd name="connsiteY38" fmla="*/ 2021681 h 6886576"/>
              <a:gd name="connsiteX39" fmla="*/ 1421458 w 5511704"/>
              <a:gd name="connsiteY39" fmla="*/ 2110978 h 6886576"/>
              <a:gd name="connsiteX40" fmla="*/ 1188861 w 5511704"/>
              <a:gd name="connsiteY40" fmla="*/ 2085976 h 6886576"/>
              <a:gd name="connsiteX41" fmla="*/ 1531941 w 5511704"/>
              <a:gd name="connsiteY41" fmla="*/ 2218135 h 6886576"/>
              <a:gd name="connsiteX42" fmla="*/ 421293 w 5511704"/>
              <a:gd name="connsiteY42" fmla="*/ 1900238 h 6886576"/>
              <a:gd name="connsiteX43" fmla="*/ 491072 w 5511704"/>
              <a:gd name="connsiteY43" fmla="*/ 1982391 h 6886576"/>
              <a:gd name="connsiteX44" fmla="*/ 880671 w 5511704"/>
              <a:gd name="connsiteY44" fmla="*/ 2200276 h 6886576"/>
              <a:gd name="connsiteX45" fmla="*/ 991154 w 5511704"/>
              <a:gd name="connsiteY45" fmla="*/ 2336007 h 6886576"/>
              <a:gd name="connsiteX46" fmla="*/ 1107453 w 5511704"/>
              <a:gd name="connsiteY46" fmla="*/ 2411016 h 6886576"/>
              <a:gd name="connsiteX47" fmla="*/ 1270270 w 5511704"/>
              <a:gd name="connsiteY47" fmla="*/ 2411016 h 6886576"/>
              <a:gd name="connsiteX48" fmla="*/ 1386568 w 5511704"/>
              <a:gd name="connsiteY48" fmla="*/ 2528889 h 6886576"/>
              <a:gd name="connsiteX49" fmla="*/ 1267362 w 5511704"/>
              <a:gd name="connsiteY49" fmla="*/ 2553891 h 6886576"/>
              <a:gd name="connsiteX50" fmla="*/ 1127805 w 5511704"/>
              <a:gd name="connsiteY50" fmla="*/ 2536032 h 6886576"/>
              <a:gd name="connsiteX51" fmla="*/ 970802 w 5511704"/>
              <a:gd name="connsiteY51" fmla="*/ 2575322 h 6886576"/>
              <a:gd name="connsiteX52" fmla="*/ 825429 w 5511704"/>
              <a:gd name="connsiteY52" fmla="*/ 2543176 h 6886576"/>
              <a:gd name="connsiteX53" fmla="*/ 650982 w 5511704"/>
              <a:gd name="connsiteY53" fmla="*/ 2564607 h 6886576"/>
              <a:gd name="connsiteX54" fmla="*/ 595740 w 5511704"/>
              <a:gd name="connsiteY54" fmla="*/ 2703909 h 6886576"/>
              <a:gd name="connsiteX55" fmla="*/ 578296 w 5511704"/>
              <a:gd name="connsiteY55" fmla="*/ 2714626 h 6886576"/>
              <a:gd name="connsiteX56" fmla="*/ 255568 w 5511704"/>
              <a:gd name="connsiteY56" fmla="*/ 2936081 h 6886576"/>
              <a:gd name="connsiteX57" fmla="*/ 165437 w 5511704"/>
              <a:gd name="connsiteY57" fmla="*/ 2953941 h 6886576"/>
              <a:gd name="connsiteX58" fmla="*/ 697501 w 5511704"/>
              <a:gd name="connsiteY58" fmla="*/ 3343275 h 6886576"/>
              <a:gd name="connsiteX59" fmla="*/ 339884 w 5511704"/>
              <a:gd name="connsiteY59" fmla="*/ 3243263 h 6886576"/>
              <a:gd name="connsiteX60" fmla="*/ 290458 w 5511704"/>
              <a:gd name="connsiteY60" fmla="*/ 3407569 h 6886576"/>
              <a:gd name="connsiteX61" fmla="*/ 459090 w 5511704"/>
              <a:gd name="connsiteY61" fmla="*/ 3554016 h 6886576"/>
              <a:gd name="connsiteX62" fmla="*/ 520147 w 5511704"/>
              <a:gd name="connsiteY62" fmla="*/ 3843338 h 6886576"/>
              <a:gd name="connsiteX63" fmla="*/ 491072 w 5511704"/>
              <a:gd name="connsiteY63" fmla="*/ 4107657 h 6886576"/>
              <a:gd name="connsiteX64" fmla="*/ 418386 w 5511704"/>
              <a:gd name="connsiteY64" fmla="*/ 4189810 h 6886576"/>
              <a:gd name="connsiteX65" fmla="*/ 313718 w 5511704"/>
              <a:gd name="connsiteY65" fmla="*/ 4339829 h 6886576"/>
              <a:gd name="connsiteX66" fmla="*/ 249753 w 5511704"/>
              <a:gd name="connsiteY66" fmla="*/ 4432698 h 6886576"/>
              <a:gd name="connsiteX67" fmla="*/ 25879 w 5511704"/>
              <a:gd name="connsiteY67" fmla="*/ 4396979 h 6886576"/>
              <a:gd name="connsiteX68" fmla="*/ 325347 w 5511704"/>
              <a:gd name="connsiteY68" fmla="*/ 4632722 h 6886576"/>
              <a:gd name="connsiteX69" fmla="*/ 84029 w 5511704"/>
              <a:gd name="connsiteY69" fmla="*/ 4604147 h 6886576"/>
              <a:gd name="connsiteX70" fmla="*/ 5527 w 5511704"/>
              <a:gd name="connsiteY70" fmla="*/ 4622007 h 6886576"/>
              <a:gd name="connsiteX71" fmla="*/ 49139 w 5511704"/>
              <a:gd name="connsiteY71" fmla="*/ 4697016 h 6886576"/>
              <a:gd name="connsiteX72" fmla="*/ 226494 w 5511704"/>
              <a:gd name="connsiteY72" fmla="*/ 4825604 h 6886576"/>
              <a:gd name="connsiteX73" fmla="*/ 592833 w 5511704"/>
              <a:gd name="connsiteY73" fmla="*/ 5175647 h 6886576"/>
              <a:gd name="connsiteX74" fmla="*/ 238123 w 5511704"/>
              <a:gd name="connsiteY74" fmla="*/ 5014913 h 6886576"/>
              <a:gd name="connsiteX75" fmla="*/ 610278 w 5511704"/>
              <a:gd name="connsiteY75" fmla="*/ 5375673 h 6886576"/>
              <a:gd name="connsiteX76" fmla="*/ 691686 w 5511704"/>
              <a:gd name="connsiteY76" fmla="*/ 5497116 h 6886576"/>
              <a:gd name="connsiteX77" fmla="*/ 860319 w 5511704"/>
              <a:gd name="connsiteY77" fmla="*/ 5793582 h 6886576"/>
              <a:gd name="connsiteX78" fmla="*/ 851597 w 5511704"/>
              <a:gd name="connsiteY78" fmla="*/ 5825729 h 6886576"/>
              <a:gd name="connsiteX79" fmla="*/ 659704 w 5511704"/>
              <a:gd name="connsiteY79" fmla="*/ 5779295 h 6886576"/>
              <a:gd name="connsiteX80" fmla="*/ 909746 w 5511704"/>
              <a:gd name="connsiteY80" fmla="*/ 6029326 h 6886576"/>
              <a:gd name="connsiteX81" fmla="*/ 1168509 w 5511704"/>
              <a:gd name="connsiteY81" fmla="*/ 6222207 h 6886576"/>
              <a:gd name="connsiteX82" fmla="*/ 985339 w 5511704"/>
              <a:gd name="connsiteY82" fmla="*/ 6193632 h 6886576"/>
              <a:gd name="connsiteX83" fmla="*/ 732391 w 5511704"/>
              <a:gd name="connsiteY83" fmla="*/ 6082904 h 6886576"/>
              <a:gd name="connsiteX84" fmla="*/ 645167 w 5511704"/>
              <a:gd name="connsiteY84" fmla="*/ 6125766 h 6886576"/>
              <a:gd name="connsiteX85" fmla="*/ 883579 w 5511704"/>
              <a:gd name="connsiteY85" fmla="*/ 6307932 h 6886576"/>
              <a:gd name="connsiteX86" fmla="*/ 1020229 w 5511704"/>
              <a:gd name="connsiteY86" fmla="*/ 6393657 h 6886576"/>
              <a:gd name="connsiteX87" fmla="*/ 1075471 w 5511704"/>
              <a:gd name="connsiteY87" fmla="*/ 6457950 h 6886576"/>
              <a:gd name="connsiteX88" fmla="*/ 1232473 w 5511704"/>
              <a:gd name="connsiteY88" fmla="*/ 6686551 h 6886576"/>
              <a:gd name="connsiteX89" fmla="*/ 1592997 w 5511704"/>
              <a:gd name="connsiteY89" fmla="*/ 6886576 h 6886576"/>
              <a:gd name="connsiteX90" fmla="*/ 5511704 w 5511704"/>
              <a:gd name="connsiteY90" fmla="*/ 6886576 h 6886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5511704" h="6886576">
                <a:moveTo>
                  <a:pt x="5511704" y="0"/>
                </a:moveTo>
                <a:lnTo>
                  <a:pt x="1008599" y="0"/>
                </a:lnTo>
                <a:cubicBezTo>
                  <a:pt x="1110360" y="35719"/>
                  <a:pt x="1209214" y="78581"/>
                  <a:pt x="1310975" y="110728"/>
                </a:cubicBezTo>
                <a:cubicBezTo>
                  <a:pt x="1296437" y="146447"/>
                  <a:pt x="1281900" y="139303"/>
                  <a:pt x="1267362" y="135731"/>
                </a:cubicBezTo>
                <a:cubicBezTo>
                  <a:pt x="1180139" y="121445"/>
                  <a:pt x="1090008" y="110728"/>
                  <a:pt x="1005692" y="71437"/>
                </a:cubicBezTo>
                <a:cubicBezTo>
                  <a:pt x="985339" y="64294"/>
                  <a:pt x="962080" y="64294"/>
                  <a:pt x="953358" y="89297"/>
                </a:cubicBezTo>
                <a:cubicBezTo>
                  <a:pt x="938820" y="125016"/>
                  <a:pt x="959172" y="146447"/>
                  <a:pt x="979525" y="164307"/>
                </a:cubicBezTo>
                <a:cubicBezTo>
                  <a:pt x="1014414" y="196453"/>
                  <a:pt x="1055118" y="189310"/>
                  <a:pt x="1092915" y="192882"/>
                </a:cubicBezTo>
                <a:cubicBezTo>
                  <a:pt x="1197583" y="210741"/>
                  <a:pt x="1247011" y="260747"/>
                  <a:pt x="1270270" y="375047"/>
                </a:cubicBezTo>
                <a:cubicBezTo>
                  <a:pt x="1180139" y="328613"/>
                  <a:pt x="1090008" y="385763"/>
                  <a:pt x="1002784" y="353615"/>
                </a:cubicBezTo>
                <a:cubicBezTo>
                  <a:pt x="979525" y="346472"/>
                  <a:pt x="944635" y="357188"/>
                  <a:pt x="956265" y="396479"/>
                </a:cubicBezTo>
                <a:cubicBezTo>
                  <a:pt x="967894" y="432198"/>
                  <a:pt x="1005692" y="460772"/>
                  <a:pt x="938820" y="453629"/>
                </a:cubicBezTo>
                <a:cubicBezTo>
                  <a:pt x="889393" y="450056"/>
                  <a:pt x="874856" y="407194"/>
                  <a:pt x="860319" y="360759"/>
                </a:cubicBezTo>
                <a:cubicBezTo>
                  <a:pt x="848689" y="335757"/>
                  <a:pt x="816707" y="321469"/>
                  <a:pt x="793447" y="335757"/>
                </a:cubicBezTo>
                <a:cubicBezTo>
                  <a:pt x="764373" y="350044"/>
                  <a:pt x="773095" y="389335"/>
                  <a:pt x="773095" y="417910"/>
                </a:cubicBezTo>
                <a:cubicBezTo>
                  <a:pt x="770187" y="471488"/>
                  <a:pt x="793447" y="496491"/>
                  <a:pt x="834151" y="507206"/>
                </a:cubicBezTo>
                <a:cubicBezTo>
                  <a:pt x="883579" y="521494"/>
                  <a:pt x="933005" y="539354"/>
                  <a:pt x="996969" y="560785"/>
                </a:cubicBezTo>
                <a:cubicBezTo>
                  <a:pt x="927190" y="596503"/>
                  <a:pt x="874856" y="589360"/>
                  <a:pt x="822522" y="560785"/>
                </a:cubicBezTo>
                <a:cubicBezTo>
                  <a:pt x="758558" y="528637"/>
                  <a:pt x="674242" y="485775"/>
                  <a:pt x="621908" y="525066"/>
                </a:cubicBezTo>
                <a:cubicBezTo>
                  <a:pt x="543407" y="582216"/>
                  <a:pt x="479443" y="546497"/>
                  <a:pt x="409664" y="535781"/>
                </a:cubicBezTo>
                <a:cubicBezTo>
                  <a:pt x="264290" y="514350"/>
                  <a:pt x="354422" y="482204"/>
                  <a:pt x="209049" y="464344"/>
                </a:cubicBezTo>
                <a:cubicBezTo>
                  <a:pt x="150900" y="457200"/>
                  <a:pt x="89843" y="428625"/>
                  <a:pt x="5527" y="467916"/>
                </a:cubicBezTo>
                <a:cubicBezTo>
                  <a:pt x="386404" y="675085"/>
                  <a:pt x="566666" y="660797"/>
                  <a:pt x="906838" y="914400"/>
                </a:cubicBezTo>
                <a:cubicBezTo>
                  <a:pt x="892301" y="939404"/>
                  <a:pt x="877764" y="928688"/>
                  <a:pt x="863226" y="925116"/>
                </a:cubicBezTo>
                <a:cubicBezTo>
                  <a:pt x="839967" y="921544"/>
                  <a:pt x="810892" y="907256"/>
                  <a:pt x="805077" y="953691"/>
                </a:cubicBezTo>
                <a:cubicBezTo>
                  <a:pt x="802169" y="989410"/>
                  <a:pt x="819615" y="1007269"/>
                  <a:pt x="848689" y="1010841"/>
                </a:cubicBezTo>
                <a:cubicBezTo>
                  <a:pt x="933005" y="1025129"/>
                  <a:pt x="1008599" y="1075135"/>
                  <a:pt x="1084193" y="1117997"/>
                </a:cubicBezTo>
                <a:cubicBezTo>
                  <a:pt x="1119082" y="1135857"/>
                  <a:pt x="1156879" y="1160860"/>
                  <a:pt x="1142342" y="1225153"/>
                </a:cubicBezTo>
                <a:cubicBezTo>
                  <a:pt x="1113268" y="1243013"/>
                  <a:pt x="1092915" y="1218009"/>
                  <a:pt x="1069655" y="1214438"/>
                </a:cubicBezTo>
                <a:cubicBezTo>
                  <a:pt x="1046396" y="1210866"/>
                  <a:pt x="991154" y="1225153"/>
                  <a:pt x="1005692" y="1235869"/>
                </a:cubicBezTo>
                <a:cubicBezTo>
                  <a:pt x="1072563" y="1275159"/>
                  <a:pt x="950450" y="1371600"/>
                  <a:pt x="1031858" y="1371600"/>
                </a:cubicBezTo>
                <a:cubicBezTo>
                  <a:pt x="1165601" y="1371600"/>
                  <a:pt x="1238288" y="1543050"/>
                  <a:pt x="1366216" y="1546622"/>
                </a:cubicBezTo>
                <a:cubicBezTo>
                  <a:pt x="1386568" y="1546622"/>
                  <a:pt x="1395290" y="1578770"/>
                  <a:pt x="1395290" y="1603772"/>
                </a:cubicBezTo>
                <a:cubicBezTo>
                  <a:pt x="1395290" y="1635920"/>
                  <a:pt x="1374939" y="1639491"/>
                  <a:pt x="1354586" y="1643063"/>
                </a:cubicBezTo>
                <a:cubicBezTo>
                  <a:pt x="1322604" y="1646635"/>
                  <a:pt x="1287715" y="1603772"/>
                  <a:pt x="1247011" y="1664494"/>
                </a:cubicBezTo>
                <a:cubicBezTo>
                  <a:pt x="1322604" y="1700213"/>
                  <a:pt x="1401105" y="1735932"/>
                  <a:pt x="1398198" y="1857375"/>
                </a:cubicBezTo>
                <a:cubicBezTo>
                  <a:pt x="1398198" y="1889523"/>
                  <a:pt x="1430180" y="1903810"/>
                  <a:pt x="1453440" y="1910954"/>
                </a:cubicBezTo>
                <a:cubicBezTo>
                  <a:pt x="1494144" y="1925241"/>
                  <a:pt x="1526126" y="1946673"/>
                  <a:pt x="1549386" y="1993106"/>
                </a:cubicBezTo>
                <a:cubicBezTo>
                  <a:pt x="1549386" y="2003822"/>
                  <a:pt x="1549386" y="2010966"/>
                  <a:pt x="1549386" y="2021681"/>
                </a:cubicBezTo>
                <a:cubicBezTo>
                  <a:pt x="1543571" y="2132410"/>
                  <a:pt x="1485422" y="2128838"/>
                  <a:pt x="1421458" y="2110978"/>
                </a:cubicBezTo>
                <a:cubicBezTo>
                  <a:pt x="1345864" y="2089547"/>
                  <a:pt x="1270270" y="2046685"/>
                  <a:pt x="1188861" y="2085976"/>
                </a:cubicBezTo>
                <a:cubicBezTo>
                  <a:pt x="1302252" y="2139554"/>
                  <a:pt x="1427272" y="2143126"/>
                  <a:pt x="1531941" y="2218135"/>
                </a:cubicBezTo>
                <a:cubicBezTo>
                  <a:pt x="1142342" y="2232422"/>
                  <a:pt x="799262" y="1993106"/>
                  <a:pt x="421293" y="1900238"/>
                </a:cubicBezTo>
                <a:cubicBezTo>
                  <a:pt x="432923" y="1960960"/>
                  <a:pt x="464905" y="1975247"/>
                  <a:pt x="491072" y="1982391"/>
                </a:cubicBezTo>
                <a:cubicBezTo>
                  <a:pt x="630630" y="2028825"/>
                  <a:pt x="752743" y="2121695"/>
                  <a:pt x="880671" y="2200276"/>
                </a:cubicBezTo>
                <a:cubicBezTo>
                  <a:pt x="933005" y="2232422"/>
                  <a:pt x="970802" y="2268142"/>
                  <a:pt x="991154" y="2336007"/>
                </a:cubicBezTo>
                <a:cubicBezTo>
                  <a:pt x="1008599" y="2400300"/>
                  <a:pt x="1043489" y="2428875"/>
                  <a:pt x="1107453" y="2411016"/>
                </a:cubicBezTo>
                <a:cubicBezTo>
                  <a:pt x="1159787" y="2396729"/>
                  <a:pt x="1215029" y="2403873"/>
                  <a:pt x="1270270" y="2411016"/>
                </a:cubicBezTo>
                <a:cubicBezTo>
                  <a:pt x="1331326" y="2418160"/>
                  <a:pt x="1401105" y="2489597"/>
                  <a:pt x="1386568" y="2528889"/>
                </a:cubicBezTo>
                <a:cubicBezTo>
                  <a:pt x="1357494" y="2593182"/>
                  <a:pt x="1308067" y="2561035"/>
                  <a:pt x="1267362" y="2553891"/>
                </a:cubicBezTo>
                <a:cubicBezTo>
                  <a:pt x="1217936" y="2546748"/>
                  <a:pt x="1127805" y="2528889"/>
                  <a:pt x="1127805" y="2536032"/>
                </a:cubicBezTo>
                <a:cubicBezTo>
                  <a:pt x="1095822" y="2696766"/>
                  <a:pt x="1023136" y="2575322"/>
                  <a:pt x="970802" y="2575322"/>
                </a:cubicBezTo>
                <a:cubicBezTo>
                  <a:pt x="921375" y="2575322"/>
                  <a:pt x="871949" y="2557463"/>
                  <a:pt x="825429" y="2543176"/>
                </a:cubicBezTo>
                <a:cubicBezTo>
                  <a:pt x="764373" y="2525316"/>
                  <a:pt x="709132" y="2557463"/>
                  <a:pt x="650982" y="2564607"/>
                </a:cubicBezTo>
                <a:cubicBezTo>
                  <a:pt x="598648" y="2571751"/>
                  <a:pt x="627722" y="2664620"/>
                  <a:pt x="595740" y="2703909"/>
                </a:cubicBezTo>
                <a:cubicBezTo>
                  <a:pt x="589926" y="2714626"/>
                  <a:pt x="584111" y="2714626"/>
                  <a:pt x="578296" y="2714626"/>
                </a:cubicBezTo>
                <a:cubicBezTo>
                  <a:pt x="560851" y="2993232"/>
                  <a:pt x="255568" y="2925366"/>
                  <a:pt x="255568" y="2936081"/>
                </a:cubicBezTo>
                <a:cubicBezTo>
                  <a:pt x="229401" y="2953941"/>
                  <a:pt x="197419" y="2911079"/>
                  <a:pt x="165437" y="2953941"/>
                </a:cubicBezTo>
                <a:cubicBezTo>
                  <a:pt x="302087" y="3150394"/>
                  <a:pt x="511425" y="3196828"/>
                  <a:pt x="697501" y="3343275"/>
                </a:cubicBezTo>
                <a:cubicBezTo>
                  <a:pt x="543407" y="3393282"/>
                  <a:pt x="453275" y="3221832"/>
                  <a:pt x="339884" y="3243263"/>
                </a:cubicBezTo>
                <a:cubicBezTo>
                  <a:pt x="284643" y="3296842"/>
                  <a:pt x="450368" y="3382566"/>
                  <a:pt x="290458" y="3407569"/>
                </a:cubicBezTo>
                <a:cubicBezTo>
                  <a:pt x="360236" y="3454004"/>
                  <a:pt x="409664" y="3500439"/>
                  <a:pt x="459090" y="3554016"/>
                </a:cubicBezTo>
                <a:cubicBezTo>
                  <a:pt x="543407" y="3650457"/>
                  <a:pt x="560851" y="3714751"/>
                  <a:pt x="520147" y="3843338"/>
                </a:cubicBezTo>
                <a:cubicBezTo>
                  <a:pt x="493979" y="3929063"/>
                  <a:pt x="456183" y="4007645"/>
                  <a:pt x="491072" y="4107657"/>
                </a:cubicBezTo>
                <a:cubicBezTo>
                  <a:pt x="514332" y="4175522"/>
                  <a:pt x="505609" y="4221957"/>
                  <a:pt x="418386" y="4189810"/>
                </a:cubicBezTo>
                <a:cubicBezTo>
                  <a:pt x="325347" y="4157663"/>
                  <a:pt x="290458" y="4218386"/>
                  <a:pt x="313718" y="4339829"/>
                </a:cubicBezTo>
                <a:cubicBezTo>
                  <a:pt x="328254" y="4418410"/>
                  <a:pt x="313718" y="4443413"/>
                  <a:pt x="249753" y="4432698"/>
                </a:cubicBezTo>
                <a:cubicBezTo>
                  <a:pt x="179975" y="4421982"/>
                  <a:pt x="113103" y="4371976"/>
                  <a:pt x="25879" y="4396979"/>
                </a:cubicBezTo>
                <a:cubicBezTo>
                  <a:pt x="95658" y="4539854"/>
                  <a:pt x="243939" y="4496991"/>
                  <a:pt x="325347" y="4632722"/>
                </a:cubicBezTo>
                <a:cubicBezTo>
                  <a:pt x="229401" y="4632722"/>
                  <a:pt x="153807" y="4632722"/>
                  <a:pt x="84029" y="4604147"/>
                </a:cubicBezTo>
                <a:cubicBezTo>
                  <a:pt x="54954" y="4593433"/>
                  <a:pt x="22972" y="4579145"/>
                  <a:pt x="5527" y="4622007"/>
                </a:cubicBezTo>
                <a:cubicBezTo>
                  <a:pt x="-14826" y="4672014"/>
                  <a:pt x="25879" y="4689872"/>
                  <a:pt x="49139" y="4697016"/>
                </a:cubicBezTo>
                <a:cubicBezTo>
                  <a:pt x="116011" y="4722019"/>
                  <a:pt x="168344" y="4779170"/>
                  <a:pt x="226494" y="4825604"/>
                </a:cubicBezTo>
                <a:cubicBezTo>
                  <a:pt x="351514" y="4925616"/>
                  <a:pt x="488165" y="5011341"/>
                  <a:pt x="592833" y="5175647"/>
                </a:cubicBezTo>
                <a:cubicBezTo>
                  <a:pt x="461997" y="5132785"/>
                  <a:pt x="363144" y="5032772"/>
                  <a:pt x="238123" y="5014913"/>
                </a:cubicBezTo>
                <a:cubicBezTo>
                  <a:pt x="345700" y="5164932"/>
                  <a:pt x="482350" y="5264944"/>
                  <a:pt x="610278" y="5375673"/>
                </a:cubicBezTo>
                <a:cubicBezTo>
                  <a:pt x="648075" y="5407819"/>
                  <a:pt x="685872" y="5429250"/>
                  <a:pt x="691686" y="5497116"/>
                </a:cubicBezTo>
                <a:cubicBezTo>
                  <a:pt x="709132" y="5629276"/>
                  <a:pt x="755650" y="5736432"/>
                  <a:pt x="860319" y="5793582"/>
                </a:cubicBezTo>
                <a:cubicBezTo>
                  <a:pt x="860319" y="5793582"/>
                  <a:pt x="854504" y="5815013"/>
                  <a:pt x="851597" y="5825729"/>
                </a:cubicBezTo>
                <a:cubicBezTo>
                  <a:pt x="787632" y="5829301"/>
                  <a:pt x="738206" y="5750720"/>
                  <a:pt x="659704" y="5779295"/>
                </a:cubicBezTo>
                <a:cubicBezTo>
                  <a:pt x="738206" y="5886451"/>
                  <a:pt x="802169" y="5979319"/>
                  <a:pt x="909746" y="6029326"/>
                </a:cubicBezTo>
                <a:cubicBezTo>
                  <a:pt x="996969" y="6068616"/>
                  <a:pt x="1104545" y="6093620"/>
                  <a:pt x="1168509" y="6222207"/>
                </a:cubicBezTo>
                <a:cubicBezTo>
                  <a:pt x="1095822" y="6247210"/>
                  <a:pt x="1040581" y="6215063"/>
                  <a:pt x="985339" y="6193632"/>
                </a:cubicBezTo>
                <a:cubicBezTo>
                  <a:pt x="901023" y="6157913"/>
                  <a:pt x="816707" y="6118623"/>
                  <a:pt x="732391" y="6082904"/>
                </a:cubicBezTo>
                <a:cubicBezTo>
                  <a:pt x="700408" y="6068616"/>
                  <a:pt x="665519" y="6061472"/>
                  <a:pt x="645167" y="6125766"/>
                </a:cubicBezTo>
                <a:cubicBezTo>
                  <a:pt x="752743" y="6140053"/>
                  <a:pt x="816707" y="6225779"/>
                  <a:pt x="883579" y="6307932"/>
                </a:cubicBezTo>
                <a:cubicBezTo>
                  <a:pt x="921375" y="6354366"/>
                  <a:pt x="953358" y="6415088"/>
                  <a:pt x="1020229" y="6393657"/>
                </a:cubicBezTo>
                <a:cubicBezTo>
                  <a:pt x="1055118" y="6382942"/>
                  <a:pt x="1078378" y="6415088"/>
                  <a:pt x="1075471" y="6457950"/>
                </a:cubicBezTo>
                <a:cubicBezTo>
                  <a:pt x="1060933" y="6607970"/>
                  <a:pt x="1145250" y="6657976"/>
                  <a:pt x="1232473" y="6686551"/>
                </a:cubicBezTo>
                <a:cubicBezTo>
                  <a:pt x="1360401" y="6729413"/>
                  <a:pt x="1473792" y="6815138"/>
                  <a:pt x="1592997" y="6886576"/>
                </a:cubicBezTo>
                <a:lnTo>
                  <a:pt x="5511704" y="6886576"/>
                </a:lnTo>
                <a:close/>
              </a:path>
            </a:pathLst>
          </a:custGeom>
          <a:solidFill>
            <a:srgbClr val="C0998B"/>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xmlns="" id="{6ABE10F1-38A3-5C41-9BE9-C9F4F9E00338}"/>
              </a:ext>
            </a:extLst>
          </p:cNvPr>
          <p:cNvSpPr>
            <a:spLocks noGrp="1"/>
          </p:cNvSpPr>
          <p:nvPr>
            <p:ph type="title"/>
          </p:nvPr>
        </p:nvSpPr>
        <p:spPr>
          <a:xfrm>
            <a:off x="-1" y="2526"/>
            <a:ext cx="3347865" cy="3210450"/>
          </a:xfrm>
        </p:spPr>
        <p:txBody>
          <a:bodyPr>
            <a:normAutofit fontScale="90000"/>
          </a:bodyPr>
          <a:lstStyle/>
          <a:p>
            <a:r>
              <a:rPr lang="en-GB" sz="3700" dirty="0" smtClean="0">
                <a:solidFill>
                  <a:srgbClr val="FFFFFF"/>
                </a:solidFill>
              </a:rPr>
              <a:t>English </a:t>
            </a:r>
            <a:br>
              <a:rPr lang="en-GB" sz="3700" dirty="0" smtClean="0">
                <a:solidFill>
                  <a:srgbClr val="FFFFFF"/>
                </a:solidFill>
              </a:rPr>
            </a:br>
            <a:r>
              <a:rPr lang="en-GB" sz="3700" dirty="0" smtClean="0">
                <a:solidFill>
                  <a:srgbClr val="FFFFFF"/>
                </a:solidFill>
              </a:rPr>
              <a:t>Task 1:</a:t>
            </a:r>
            <a:br>
              <a:rPr lang="en-GB" sz="3700" dirty="0" smtClean="0">
                <a:solidFill>
                  <a:srgbClr val="FFFFFF"/>
                </a:solidFill>
              </a:rPr>
            </a:br>
            <a:r>
              <a:rPr lang="en-GB" sz="2000" dirty="0" smtClean="0">
                <a:solidFill>
                  <a:srgbClr val="FFFFFF"/>
                </a:solidFill>
              </a:rPr>
              <a:t>Read the question in the speech bubble and then read the story over the next three slides and then answer the questions.</a:t>
            </a:r>
            <a:r>
              <a:rPr lang="en-GB" sz="3700" dirty="0" smtClean="0">
                <a:solidFill>
                  <a:srgbClr val="FFFFFF"/>
                </a:solidFill>
              </a:rPr>
              <a:t/>
            </a:r>
            <a:br>
              <a:rPr lang="en-GB" sz="3700" dirty="0" smtClean="0">
                <a:solidFill>
                  <a:srgbClr val="FFFFFF"/>
                </a:solidFill>
              </a:rPr>
            </a:br>
            <a:endParaRPr lang="en-GB" sz="3700" dirty="0">
              <a:solidFill>
                <a:srgbClr val="FFFFFF"/>
              </a:solidFill>
            </a:endParaRP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776" y="2758524"/>
            <a:ext cx="6768752" cy="40739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4" name="Picture 6"/>
          <p:cNvPicPr>
            <a:picLocks noChangeAspect="1" noChangeArrowheads="1"/>
          </p:cNvPicPr>
          <p:nvPr/>
        </p:nvPicPr>
        <p:blipFill rotWithShape="1">
          <a:blip r:embed="rId3">
            <a:extLst>
              <a:ext uri="{28A0092B-C50C-407E-A947-70E740481C1C}">
                <a14:useLocalDpi xmlns:a14="http://schemas.microsoft.com/office/drawing/2010/main" val="0"/>
              </a:ext>
            </a:extLst>
          </a:blip>
          <a:srcRect l="4068" t="50000" r="4967" b="5008"/>
          <a:stretch/>
        </p:blipFill>
        <p:spPr bwMode="auto">
          <a:xfrm>
            <a:off x="4788024" y="260648"/>
            <a:ext cx="3426044" cy="13850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641625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5888" y="44624"/>
            <a:ext cx="7308520" cy="6741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194244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18937"/>
            <a:ext cx="6835806" cy="38421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746289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8774" t="3642"/>
          <a:stretch/>
        </p:blipFill>
        <p:spPr bwMode="auto">
          <a:xfrm>
            <a:off x="1619672" y="-14242"/>
            <a:ext cx="4680520" cy="6781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345593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3682752" cy="1143000"/>
          </a:xfrm>
        </p:spPr>
        <p:txBody>
          <a:bodyPr/>
          <a:lstStyle/>
          <a:p>
            <a:r>
              <a:rPr lang="en-GB" dirty="0" smtClean="0"/>
              <a:t>English Task 2</a:t>
            </a:r>
            <a:endParaRPr lang="en-GB" dirty="0"/>
          </a:p>
        </p:txBody>
      </p:sp>
      <p:sp>
        <p:nvSpPr>
          <p:cNvPr id="3" name="Content Placeholder 2"/>
          <p:cNvSpPr>
            <a:spLocks noGrp="1"/>
          </p:cNvSpPr>
          <p:nvPr>
            <p:ph idx="1"/>
          </p:nvPr>
        </p:nvSpPr>
        <p:spPr/>
        <p:txBody>
          <a:bodyPr/>
          <a:lstStyle/>
          <a:p>
            <a:endParaRPr lang="en-GB"/>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7943" y="0"/>
            <a:ext cx="4750777" cy="6669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991404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xmlns="" id="{5DF0A98B-63F0-47BD-9203-AD26B8E336C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xmlns="" id="{AD3D6B5C-B8B4-4071-9480-DEE5EC781CB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298501" y="1327051"/>
            <a:ext cx="4559757" cy="4114233"/>
          </a:xfrm>
          <a:custGeom>
            <a:avLst/>
            <a:gdLst>
              <a:gd name="connsiteX0" fmla="*/ 1164045 w 7323233"/>
              <a:gd name="connsiteY0" fmla="*/ 25 h 5835507"/>
              <a:gd name="connsiteX1" fmla="*/ 1213723 w 7323233"/>
              <a:gd name="connsiteY1" fmla="*/ 8385 h 5835507"/>
              <a:gd name="connsiteX2" fmla="*/ 2251656 w 7323233"/>
              <a:gd name="connsiteY2" fmla="*/ 138318 h 5835507"/>
              <a:gd name="connsiteX3" fmla="*/ 3226534 w 7323233"/>
              <a:gd name="connsiteY3" fmla="*/ 205194 h 5835507"/>
              <a:gd name="connsiteX4" fmla="*/ 4404335 w 7323233"/>
              <a:gd name="connsiteY4" fmla="*/ 316784 h 5835507"/>
              <a:gd name="connsiteX5" fmla="*/ 5225968 w 7323233"/>
              <a:gd name="connsiteY5" fmla="*/ 350415 h 5835507"/>
              <a:gd name="connsiteX6" fmla="*/ 5266859 w 7323233"/>
              <a:gd name="connsiteY6" fmla="*/ 348884 h 5835507"/>
              <a:gd name="connsiteX7" fmla="*/ 5685318 w 7323233"/>
              <a:gd name="connsiteY7" fmla="*/ 399712 h 5835507"/>
              <a:gd name="connsiteX8" fmla="*/ 5411315 w 7323233"/>
              <a:gd name="connsiteY8" fmla="*/ 618305 h 5835507"/>
              <a:gd name="connsiteX9" fmla="*/ 5805698 w 7323233"/>
              <a:gd name="connsiteY9" fmla="*/ 721868 h 5835507"/>
              <a:gd name="connsiteX10" fmla="*/ 6188997 w 7323233"/>
              <a:gd name="connsiteY10" fmla="*/ 868233 h 5835507"/>
              <a:gd name="connsiteX11" fmla="*/ 6261225 w 7323233"/>
              <a:gd name="connsiteY11" fmla="*/ 928614 h 5835507"/>
              <a:gd name="connsiteX12" fmla="*/ 6858533 w 7323233"/>
              <a:gd name="connsiteY12" fmla="*/ 1323379 h 5835507"/>
              <a:gd name="connsiteX13" fmla="*/ 6744269 w 7323233"/>
              <a:gd name="connsiteY13" fmla="*/ 1407072 h 5835507"/>
              <a:gd name="connsiteX14" fmla="*/ 6956365 w 7323233"/>
              <a:gd name="connsiteY14" fmla="*/ 1507197 h 5835507"/>
              <a:gd name="connsiteX15" fmla="*/ 7004134 w 7323233"/>
              <a:gd name="connsiteY15" fmla="*/ 1549234 h 5835507"/>
              <a:gd name="connsiteX16" fmla="*/ 6963627 w 7323233"/>
              <a:gd name="connsiteY16" fmla="*/ 1599678 h 5835507"/>
              <a:gd name="connsiteX17" fmla="*/ 6875731 w 7323233"/>
              <a:gd name="connsiteY17" fmla="*/ 1634837 h 5835507"/>
              <a:gd name="connsiteX18" fmla="*/ 6759175 w 7323233"/>
              <a:gd name="connsiteY18" fmla="*/ 1723878 h 5835507"/>
              <a:gd name="connsiteX19" fmla="*/ 6763759 w 7323233"/>
              <a:gd name="connsiteY19" fmla="*/ 1793431 h 5835507"/>
              <a:gd name="connsiteX20" fmla="*/ 6832931 w 7323233"/>
              <a:gd name="connsiteY20" fmla="*/ 1919543 h 5835507"/>
              <a:gd name="connsiteX21" fmla="*/ 6728984 w 7323233"/>
              <a:gd name="connsiteY21" fmla="*/ 2051386 h 5835507"/>
              <a:gd name="connsiteX22" fmla="*/ 6675481 w 7323233"/>
              <a:gd name="connsiteY22" fmla="*/ 2090365 h 5835507"/>
              <a:gd name="connsiteX23" fmla="*/ 6778665 w 7323233"/>
              <a:gd name="connsiteY23" fmla="*/ 2103740 h 5835507"/>
              <a:gd name="connsiteX24" fmla="*/ 6814587 w 7323233"/>
              <a:gd name="connsiteY24" fmla="*/ 2158771 h 5835507"/>
              <a:gd name="connsiteX25" fmla="*/ 6830637 w 7323233"/>
              <a:gd name="connsiteY25" fmla="*/ 2186286 h 5835507"/>
              <a:gd name="connsiteX26" fmla="*/ 6928087 w 7323233"/>
              <a:gd name="connsiteY26" fmla="*/ 2358639 h 5835507"/>
              <a:gd name="connsiteX27" fmla="*/ 6911653 w 7323233"/>
              <a:gd name="connsiteY27" fmla="*/ 2406789 h 5835507"/>
              <a:gd name="connsiteX28" fmla="*/ 6749237 w 7323233"/>
              <a:gd name="connsiteY28" fmla="*/ 2639522 h 5835507"/>
              <a:gd name="connsiteX29" fmla="*/ 6921971 w 7323233"/>
              <a:gd name="connsiteY29" fmla="*/ 2704488 h 5835507"/>
              <a:gd name="connsiteX30" fmla="*/ 6932290 w 7323233"/>
              <a:gd name="connsiteY30" fmla="*/ 2814548 h 5835507"/>
              <a:gd name="connsiteX31" fmla="*/ 7020186 w 7323233"/>
              <a:gd name="connsiteY31" fmla="*/ 2937603 h 5835507"/>
              <a:gd name="connsiteX32" fmla="*/ 7213555 w 7323233"/>
              <a:gd name="connsiteY32" fmla="*/ 3110719 h 5835507"/>
              <a:gd name="connsiteX33" fmla="*/ 7323233 w 7323233"/>
              <a:gd name="connsiteY33" fmla="*/ 3226893 h 5835507"/>
              <a:gd name="connsiteX34" fmla="*/ 7134067 w 7323233"/>
              <a:gd name="connsiteY34" fmla="*/ 3257847 h 5835507"/>
              <a:gd name="connsiteX35" fmla="*/ 7104643 w 7323233"/>
              <a:gd name="connsiteY35" fmla="*/ 3275809 h 5835507"/>
              <a:gd name="connsiteX36" fmla="*/ 7127189 w 7323233"/>
              <a:gd name="connsiteY36" fmla="*/ 3336953 h 5835507"/>
              <a:gd name="connsiteX37" fmla="*/ 7157379 w 7323233"/>
              <a:gd name="connsiteY37" fmla="*/ 3397718 h 5835507"/>
              <a:gd name="connsiteX38" fmla="*/ 7136361 w 7323233"/>
              <a:gd name="connsiteY38" fmla="*/ 3445487 h 5835507"/>
              <a:gd name="connsiteX39" fmla="*/ 6988849 w 7323233"/>
              <a:gd name="connsiteY39" fmla="*/ 3652233 h 5835507"/>
              <a:gd name="connsiteX40" fmla="*/ 6867705 w 7323233"/>
              <a:gd name="connsiteY40" fmla="*/ 3734395 h 5835507"/>
              <a:gd name="connsiteX41" fmla="*/ 6591791 w 7323233"/>
              <a:gd name="connsiteY41" fmla="*/ 4107760 h 5835507"/>
              <a:gd name="connsiteX42" fmla="*/ 6505041 w 7323233"/>
              <a:gd name="connsiteY42" fmla="*/ 4228904 h 5835507"/>
              <a:gd name="connsiteX43" fmla="*/ 6569243 w 7323233"/>
              <a:gd name="connsiteY43" fmla="*/ 4271704 h 5835507"/>
              <a:gd name="connsiteX44" fmla="*/ 6446188 w 7323233"/>
              <a:gd name="connsiteY44" fmla="*/ 4398582 h 5835507"/>
              <a:gd name="connsiteX45" fmla="*/ 6301351 w 7323233"/>
              <a:gd name="connsiteY45" fmla="*/ 4539595 h 5835507"/>
              <a:gd name="connsiteX46" fmla="*/ 6263519 w 7323233"/>
              <a:gd name="connsiteY46" fmla="*/ 4577047 h 5835507"/>
              <a:gd name="connsiteX47" fmla="*/ 3277744 w 7323233"/>
              <a:gd name="connsiteY47" fmla="*/ 5834336 h 5835507"/>
              <a:gd name="connsiteX48" fmla="*/ 2490505 w 7323233"/>
              <a:gd name="connsiteY48" fmla="*/ 5648992 h 5835507"/>
              <a:gd name="connsiteX49" fmla="*/ 2179046 w 7323233"/>
              <a:gd name="connsiteY49" fmla="*/ 5504920 h 5835507"/>
              <a:gd name="connsiteX50" fmla="*/ 1780078 w 7323233"/>
              <a:gd name="connsiteY50" fmla="*/ 5273715 h 5835507"/>
              <a:gd name="connsiteX51" fmla="*/ 1353592 w 7323233"/>
              <a:gd name="connsiteY51" fmla="*/ 5087606 h 5835507"/>
              <a:gd name="connsiteX52" fmla="*/ 1208373 w 7323233"/>
              <a:gd name="connsiteY52" fmla="*/ 4917165 h 5835507"/>
              <a:gd name="connsiteX53" fmla="*/ 1157548 w 7323233"/>
              <a:gd name="connsiteY53" fmla="*/ 4869396 h 5835507"/>
              <a:gd name="connsiteX54" fmla="*/ 1030289 w 7323233"/>
              <a:gd name="connsiteY54" fmla="*/ 4807103 h 5835507"/>
              <a:gd name="connsiteX55" fmla="*/ 808258 w 7323233"/>
              <a:gd name="connsiteY55" fmla="*/ 4672585 h 5835507"/>
              <a:gd name="connsiteX56" fmla="*/ 889658 w 7323233"/>
              <a:gd name="connsiteY56" fmla="*/ 4642013 h 5835507"/>
              <a:gd name="connsiteX57" fmla="*/ 1123917 w 7323233"/>
              <a:gd name="connsiteY57" fmla="*/ 4723412 h 5835507"/>
              <a:gd name="connsiteX58" fmla="*/ 1294360 w 7323233"/>
              <a:gd name="connsiteY58" fmla="*/ 4745194 h 5835507"/>
              <a:gd name="connsiteX59" fmla="*/ 1054367 w 7323233"/>
              <a:gd name="connsiteY59" fmla="*/ 4603034 h 5835507"/>
              <a:gd name="connsiteX60" fmla="*/ 822015 w 7323233"/>
              <a:gd name="connsiteY60" fmla="*/ 4418070 h 5835507"/>
              <a:gd name="connsiteX61" fmla="*/ 1001246 w 7323233"/>
              <a:gd name="connsiteY61" fmla="*/ 4453610 h 5835507"/>
              <a:gd name="connsiteX62" fmla="*/ 1008889 w 7323233"/>
              <a:gd name="connsiteY62" fmla="*/ 4428770 h 5835507"/>
              <a:gd name="connsiteX63" fmla="*/ 853733 w 7323233"/>
              <a:gd name="connsiteY63" fmla="*/ 4208648 h 5835507"/>
              <a:gd name="connsiteX64" fmla="*/ 776921 w 7323233"/>
              <a:gd name="connsiteY64" fmla="*/ 4119989 h 5835507"/>
              <a:gd name="connsiteX65" fmla="*/ 431453 w 7323233"/>
              <a:gd name="connsiteY65" fmla="*/ 3852864 h 5835507"/>
              <a:gd name="connsiteX66" fmla="*/ 759342 w 7323233"/>
              <a:gd name="connsiteY66" fmla="*/ 3972095 h 5835507"/>
              <a:gd name="connsiteX67" fmla="*/ 420753 w 7323233"/>
              <a:gd name="connsiteY67" fmla="*/ 3712230 h 5835507"/>
              <a:gd name="connsiteX68" fmla="*/ 256425 w 7323233"/>
              <a:gd name="connsiteY68" fmla="*/ 3616309 h 5835507"/>
              <a:gd name="connsiteX69" fmla="*/ 214772 w 7323233"/>
              <a:gd name="connsiteY69" fmla="*/ 3559749 h 5835507"/>
              <a:gd name="connsiteX70" fmla="*/ 287762 w 7323233"/>
              <a:gd name="connsiteY70" fmla="*/ 3547521 h 5835507"/>
              <a:gd name="connsiteX71" fmla="*/ 511706 w 7323233"/>
              <a:gd name="connsiteY71" fmla="*/ 3569305 h 5835507"/>
              <a:gd name="connsiteX72" fmla="*/ 235409 w 7323233"/>
              <a:gd name="connsiteY72" fmla="*/ 3394659 h 5835507"/>
              <a:gd name="connsiteX73" fmla="*/ 442537 w 7323233"/>
              <a:gd name="connsiteY73" fmla="*/ 3421409 h 5835507"/>
              <a:gd name="connsiteX74" fmla="*/ 502152 w 7323233"/>
              <a:gd name="connsiteY74" fmla="*/ 3352622 h 5835507"/>
              <a:gd name="connsiteX75" fmla="*/ 598455 w 7323233"/>
              <a:gd name="connsiteY75" fmla="*/ 3241415 h 5835507"/>
              <a:gd name="connsiteX76" fmla="*/ 664949 w 7323233"/>
              <a:gd name="connsiteY76" fmla="*/ 3179506 h 5835507"/>
              <a:gd name="connsiteX77" fmla="*/ 692846 w 7323233"/>
              <a:gd name="connsiteY77" fmla="*/ 2984607 h 5835507"/>
              <a:gd name="connsiteX78" fmla="*/ 635524 w 7323233"/>
              <a:gd name="connsiteY78" fmla="*/ 2771366 h 5835507"/>
              <a:gd name="connsiteX79" fmla="*/ 480368 w 7323233"/>
              <a:gd name="connsiteY79" fmla="*/ 2663598 h 5835507"/>
              <a:gd name="connsiteX80" fmla="*/ 525081 w 7323233"/>
              <a:gd name="connsiteY80" fmla="*/ 2542454 h 5835507"/>
              <a:gd name="connsiteX81" fmla="*/ 855264 w 7323233"/>
              <a:gd name="connsiteY81" fmla="*/ 2615829 h 5835507"/>
              <a:gd name="connsiteX82" fmla="*/ 361137 w 7323233"/>
              <a:gd name="connsiteY82" fmla="*/ 2327301 h 5835507"/>
              <a:gd name="connsiteX83" fmla="*/ 444065 w 7323233"/>
              <a:gd name="connsiteY83" fmla="*/ 2312780 h 5835507"/>
              <a:gd name="connsiteX84" fmla="*/ 440625 w 7323233"/>
              <a:gd name="connsiteY84" fmla="*/ 2290233 h 5835507"/>
              <a:gd name="connsiteX85" fmla="*/ 445975 w 7323233"/>
              <a:gd name="connsiteY85" fmla="*/ 2151509 h 5835507"/>
              <a:gd name="connsiteX86" fmla="*/ 459734 w 7323233"/>
              <a:gd name="connsiteY86" fmla="*/ 2087690 h 5835507"/>
              <a:gd name="connsiteX87" fmla="*/ 437950 w 7323233"/>
              <a:gd name="connsiteY87" fmla="*/ 2014315 h 5835507"/>
              <a:gd name="connsiteX88" fmla="*/ 808640 w 7323233"/>
              <a:gd name="connsiteY88" fmla="*/ 2042977 h 5835507"/>
              <a:gd name="connsiteX89" fmla="*/ 969908 w 7323233"/>
              <a:gd name="connsiteY89" fmla="*/ 2026162 h 5835507"/>
              <a:gd name="connsiteX90" fmla="*/ 1251176 w 7323233"/>
              <a:gd name="connsiteY90" fmla="*/ 2021577 h 5835507"/>
              <a:gd name="connsiteX91" fmla="*/ 1381491 w 7323233"/>
              <a:gd name="connsiteY91" fmla="*/ 2035718 h 5835507"/>
              <a:gd name="connsiteX92" fmla="*/ 1492697 w 7323233"/>
              <a:gd name="connsiteY92" fmla="*/ 2017374 h 5835507"/>
              <a:gd name="connsiteX93" fmla="*/ 1386076 w 7323233"/>
              <a:gd name="connsiteY93" fmla="*/ 1931006 h 5835507"/>
              <a:gd name="connsiteX94" fmla="*/ 1235889 w 7323233"/>
              <a:gd name="connsiteY94" fmla="*/ 1932153 h 5835507"/>
              <a:gd name="connsiteX95" fmla="*/ 1128886 w 7323233"/>
              <a:gd name="connsiteY95" fmla="*/ 1875977 h 5835507"/>
              <a:gd name="connsiteX96" fmla="*/ 1026851 w 7323233"/>
              <a:gd name="connsiteY96" fmla="*/ 1774322 h 5835507"/>
              <a:gd name="connsiteX97" fmla="*/ 666861 w 7323233"/>
              <a:gd name="connsiteY97" fmla="*/ 1612290 h 5835507"/>
              <a:gd name="connsiteX98" fmla="*/ 601130 w 7323233"/>
              <a:gd name="connsiteY98" fmla="*/ 1550762 h 5835507"/>
              <a:gd name="connsiteX99" fmla="*/ 1630272 w 7323233"/>
              <a:gd name="connsiteY99" fmla="*/ 1785787 h 5835507"/>
              <a:gd name="connsiteX100" fmla="*/ 1312320 w 7323233"/>
              <a:gd name="connsiteY100" fmla="*/ 1687191 h 5835507"/>
              <a:gd name="connsiteX101" fmla="*/ 1527473 w 7323233"/>
              <a:gd name="connsiteY101" fmla="*/ 1705153 h 5835507"/>
              <a:gd name="connsiteX102" fmla="*/ 1646706 w 7323233"/>
              <a:gd name="connsiteY102" fmla="*/ 1639040 h 5835507"/>
              <a:gd name="connsiteX103" fmla="*/ 1645178 w 7323233"/>
              <a:gd name="connsiteY103" fmla="*/ 1620315 h 5835507"/>
              <a:gd name="connsiteX104" fmla="*/ 1557663 w 7323233"/>
              <a:gd name="connsiteY104" fmla="*/ 1558787 h 5835507"/>
              <a:gd name="connsiteX105" fmla="*/ 1506454 w 7323233"/>
              <a:gd name="connsiteY105" fmla="*/ 1519044 h 5835507"/>
              <a:gd name="connsiteX106" fmla="*/ 1366204 w 7323233"/>
              <a:gd name="connsiteY106" fmla="*/ 1375735 h 5835507"/>
              <a:gd name="connsiteX107" fmla="*/ 1466329 w 7323233"/>
              <a:gd name="connsiteY107" fmla="*/ 1360450 h 5835507"/>
              <a:gd name="connsiteX108" fmla="*/ 1503397 w 7323233"/>
              <a:gd name="connsiteY108" fmla="*/ 1330641 h 5835507"/>
              <a:gd name="connsiteX109" fmla="*/ 1475501 w 7323233"/>
              <a:gd name="connsiteY109" fmla="*/ 1288604 h 5835507"/>
              <a:gd name="connsiteX110" fmla="*/ 1165573 w 7323233"/>
              <a:gd name="connsiteY110" fmla="*/ 1159435 h 5835507"/>
              <a:gd name="connsiteX111" fmla="*/ 1141498 w 7323233"/>
              <a:gd name="connsiteY111" fmla="*/ 1059311 h 5835507"/>
              <a:gd name="connsiteX112" fmla="*/ 1199585 w 7323233"/>
              <a:gd name="connsiteY112" fmla="*/ 1044407 h 5835507"/>
              <a:gd name="connsiteX113" fmla="*/ 1267226 w 7323233"/>
              <a:gd name="connsiteY113" fmla="*/ 1051286 h 5835507"/>
              <a:gd name="connsiteX114" fmla="*/ 1213342 w 7323233"/>
              <a:gd name="connsiteY114" fmla="*/ 972561 h 5835507"/>
              <a:gd name="connsiteX115" fmla="*/ 993986 w 7323233"/>
              <a:gd name="connsiteY115" fmla="*/ 893073 h 5835507"/>
              <a:gd name="connsiteX116" fmla="*/ 1047486 w 7323233"/>
              <a:gd name="connsiteY116" fmla="*/ 820083 h 5835507"/>
              <a:gd name="connsiteX117" fmla="*/ 0 w 7323233"/>
              <a:gd name="connsiteY117" fmla="*/ 488371 h 5835507"/>
              <a:gd name="connsiteX118" fmla="*/ 188403 w 7323233"/>
              <a:gd name="connsiteY118" fmla="*/ 484933 h 5835507"/>
              <a:gd name="connsiteX119" fmla="*/ 584315 w 7323233"/>
              <a:gd name="connsiteY119" fmla="*/ 534230 h 5835507"/>
              <a:gd name="connsiteX120" fmla="*/ 782271 w 7323233"/>
              <a:gd name="connsiteY120" fmla="*/ 525824 h 5835507"/>
              <a:gd name="connsiteX121" fmla="*/ 967998 w 7323233"/>
              <a:gd name="connsiteY121" fmla="*/ 552574 h 5835507"/>
              <a:gd name="connsiteX122" fmla="*/ 1129651 w 7323233"/>
              <a:gd name="connsiteY122" fmla="*/ 552574 h 5835507"/>
              <a:gd name="connsiteX123" fmla="*/ 978317 w 7323233"/>
              <a:gd name="connsiteY123" fmla="*/ 513593 h 5835507"/>
              <a:gd name="connsiteX124" fmla="*/ 1074620 w 7323233"/>
              <a:gd name="connsiteY124" fmla="*/ 478818 h 5835507"/>
              <a:gd name="connsiteX125" fmla="*/ 1091435 w 7323233"/>
              <a:gd name="connsiteY125" fmla="*/ 436781 h 5835507"/>
              <a:gd name="connsiteX126" fmla="*/ 1135383 w 7323233"/>
              <a:gd name="connsiteY126" fmla="*/ 404296 h 5835507"/>
              <a:gd name="connsiteX127" fmla="*/ 1384166 w 7323233"/>
              <a:gd name="connsiteY127" fmla="*/ 420349 h 5835507"/>
              <a:gd name="connsiteX128" fmla="*/ 1219839 w 7323233"/>
              <a:gd name="connsiteY128" fmla="*/ 286593 h 5835507"/>
              <a:gd name="connsiteX129" fmla="*/ 1114364 w 7323233"/>
              <a:gd name="connsiteY129" fmla="*/ 264428 h 5835507"/>
              <a:gd name="connsiteX130" fmla="*/ 1090289 w 7323233"/>
              <a:gd name="connsiteY130" fmla="*/ 207487 h 5835507"/>
              <a:gd name="connsiteX131" fmla="*/ 1139204 w 7323233"/>
              <a:gd name="connsiteY131" fmla="*/ 195259 h 5835507"/>
              <a:gd name="connsiteX132" fmla="*/ 1382254 w 7323233"/>
              <a:gd name="connsiteY132" fmla="*/ 242265 h 5835507"/>
              <a:gd name="connsiteX133" fmla="*/ 1423145 w 7323233"/>
              <a:gd name="connsiteY133" fmla="*/ 223537 h 5835507"/>
              <a:gd name="connsiteX134" fmla="*/ 965705 w 7323233"/>
              <a:gd name="connsiteY134" fmla="*/ 102013 h 5835507"/>
              <a:gd name="connsiteX135" fmla="*/ 972586 w 7323233"/>
              <a:gd name="connsiteY135" fmla="*/ 69912 h 5835507"/>
              <a:gd name="connsiteX136" fmla="*/ 1375376 w 7323233"/>
              <a:gd name="connsiteY136" fmla="*/ 119593 h 5835507"/>
              <a:gd name="connsiteX137" fmla="*/ 1117804 w 7323233"/>
              <a:gd name="connsiteY137" fmla="*/ 25200 h 5835507"/>
              <a:gd name="connsiteX138" fmla="*/ 1164045 w 7323233"/>
              <a:gd name="connsiteY138" fmla="*/ 25 h 5835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7323233" h="5835507">
                <a:moveTo>
                  <a:pt x="1164045" y="25"/>
                </a:moveTo>
                <a:cubicBezTo>
                  <a:pt x="1180764" y="455"/>
                  <a:pt x="1198056" y="6474"/>
                  <a:pt x="1213723" y="8385"/>
                </a:cubicBezTo>
                <a:cubicBezTo>
                  <a:pt x="1559575" y="51187"/>
                  <a:pt x="1905425" y="97428"/>
                  <a:pt x="2251656" y="138318"/>
                </a:cubicBezTo>
                <a:cubicBezTo>
                  <a:pt x="2575343" y="176534"/>
                  <a:pt x="2901320" y="185322"/>
                  <a:pt x="3226534" y="205194"/>
                </a:cubicBezTo>
                <a:cubicBezTo>
                  <a:pt x="3620153" y="229271"/>
                  <a:pt x="4013008" y="263284"/>
                  <a:pt x="4404335" y="316784"/>
                </a:cubicBezTo>
                <a:cubicBezTo>
                  <a:pt x="4676048" y="354236"/>
                  <a:pt x="4950435" y="380221"/>
                  <a:pt x="5225968" y="350415"/>
                </a:cubicBezTo>
                <a:cubicBezTo>
                  <a:pt x="5239725" y="348884"/>
                  <a:pt x="5255394" y="343918"/>
                  <a:pt x="5266859" y="348884"/>
                </a:cubicBezTo>
                <a:cubicBezTo>
                  <a:pt x="5400614" y="404680"/>
                  <a:pt x="5546596" y="364553"/>
                  <a:pt x="5685318" y="399712"/>
                </a:cubicBezTo>
                <a:cubicBezTo>
                  <a:pt x="5649777" y="535377"/>
                  <a:pt x="5497299" y="524293"/>
                  <a:pt x="5411315" y="618305"/>
                </a:cubicBezTo>
                <a:cubicBezTo>
                  <a:pt x="5551565" y="655755"/>
                  <a:pt x="5677676" y="693589"/>
                  <a:pt x="5805698" y="721868"/>
                </a:cubicBezTo>
                <a:cubicBezTo>
                  <a:pt x="5941363" y="751677"/>
                  <a:pt x="6056391" y="832311"/>
                  <a:pt x="6188997" y="868233"/>
                </a:cubicBezTo>
                <a:cubicBezTo>
                  <a:pt x="6217279" y="875876"/>
                  <a:pt x="6251291" y="902627"/>
                  <a:pt x="6261225" y="928614"/>
                </a:cubicBezTo>
                <a:cubicBezTo>
                  <a:pt x="6293326" y="1012688"/>
                  <a:pt x="6934199" y="1248479"/>
                  <a:pt x="6858533" y="1323379"/>
                </a:cubicBezTo>
                <a:cubicBezTo>
                  <a:pt x="6827197" y="1354335"/>
                  <a:pt x="6786687" y="1376500"/>
                  <a:pt x="6744269" y="1407072"/>
                </a:cubicBezTo>
                <a:cubicBezTo>
                  <a:pt x="6808090" y="1464778"/>
                  <a:pt x="6879934" y="1490000"/>
                  <a:pt x="6956365" y="1507197"/>
                </a:cubicBezTo>
                <a:cubicBezTo>
                  <a:pt x="6979295" y="1512547"/>
                  <a:pt x="7001843" y="1523247"/>
                  <a:pt x="7004134" y="1549234"/>
                </a:cubicBezTo>
                <a:cubicBezTo>
                  <a:pt x="7006427" y="1576366"/>
                  <a:pt x="6983115" y="1587066"/>
                  <a:pt x="6963627" y="1599678"/>
                </a:cubicBezTo>
                <a:cubicBezTo>
                  <a:pt x="6936493" y="1617256"/>
                  <a:pt x="6910125" y="1632543"/>
                  <a:pt x="6875731" y="1634837"/>
                </a:cubicBezTo>
                <a:cubicBezTo>
                  <a:pt x="6819171" y="1638275"/>
                  <a:pt x="6792040" y="1687191"/>
                  <a:pt x="6759175" y="1723878"/>
                </a:cubicBezTo>
                <a:cubicBezTo>
                  <a:pt x="6740831" y="1744515"/>
                  <a:pt x="6731659" y="1786169"/>
                  <a:pt x="6763759" y="1793431"/>
                </a:cubicBezTo>
                <a:cubicBezTo>
                  <a:pt x="6840955" y="1811009"/>
                  <a:pt x="6834840" y="1861837"/>
                  <a:pt x="6832931" y="1919543"/>
                </a:cubicBezTo>
                <a:cubicBezTo>
                  <a:pt x="6830255" y="1991005"/>
                  <a:pt x="6784777" y="2023871"/>
                  <a:pt x="6728984" y="2051386"/>
                </a:cubicBezTo>
                <a:cubicBezTo>
                  <a:pt x="6709875" y="2060939"/>
                  <a:pt x="6682743" y="2060556"/>
                  <a:pt x="6675481" y="2090365"/>
                </a:cubicBezTo>
                <a:cubicBezTo>
                  <a:pt x="6706819" y="2118645"/>
                  <a:pt x="6745034" y="2095715"/>
                  <a:pt x="6778665" y="2103740"/>
                </a:cubicBezTo>
                <a:cubicBezTo>
                  <a:pt x="6806561" y="2110237"/>
                  <a:pt x="6852802" y="2106799"/>
                  <a:pt x="6814587" y="2158771"/>
                </a:cubicBezTo>
                <a:cubicBezTo>
                  <a:pt x="6803503" y="2173674"/>
                  <a:pt x="6816497" y="2185139"/>
                  <a:pt x="6830637" y="2186286"/>
                </a:cubicBezTo>
                <a:cubicBezTo>
                  <a:pt x="6943755" y="2198133"/>
                  <a:pt x="6891781" y="2303226"/>
                  <a:pt x="6928087" y="2358639"/>
                </a:cubicBezTo>
                <a:cubicBezTo>
                  <a:pt x="6938021" y="2373923"/>
                  <a:pt x="6927321" y="2400292"/>
                  <a:pt x="6911653" y="2406789"/>
                </a:cubicBezTo>
                <a:cubicBezTo>
                  <a:pt x="6811528" y="2449592"/>
                  <a:pt x="6797771" y="2551626"/>
                  <a:pt x="6749237" y="2639522"/>
                </a:cubicBezTo>
                <a:cubicBezTo>
                  <a:pt x="6801975" y="2674298"/>
                  <a:pt x="6865031" y="2681941"/>
                  <a:pt x="6921971" y="2704488"/>
                </a:cubicBezTo>
                <a:cubicBezTo>
                  <a:pt x="6981205" y="2728182"/>
                  <a:pt x="6981205" y="2745760"/>
                  <a:pt x="6932290" y="2814548"/>
                </a:cubicBezTo>
                <a:cubicBezTo>
                  <a:pt x="7059546" y="2829453"/>
                  <a:pt x="7059546" y="2829453"/>
                  <a:pt x="7020186" y="2937603"/>
                </a:cubicBezTo>
                <a:cubicBezTo>
                  <a:pt x="7126808" y="2947538"/>
                  <a:pt x="7197123" y="2998747"/>
                  <a:pt x="7213555" y="3110719"/>
                </a:cubicBezTo>
                <a:cubicBezTo>
                  <a:pt x="7221580" y="3164984"/>
                  <a:pt x="7269733" y="3190588"/>
                  <a:pt x="7323233" y="3226893"/>
                </a:cubicBezTo>
                <a:cubicBezTo>
                  <a:pt x="7256739" y="3262053"/>
                  <a:pt x="7211645" y="3335425"/>
                  <a:pt x="7134067" y="3257847"/>
                </a:cubicBezTo>
                <a:cubicBezTo>
                  <a:pt x="7105789" y="3229569"/>
                  <a:pt x="7108462" y="3265491"/>
                  <a:pt x="7104643" y="3275809"/>
                </a:cubicBezTo>
                <a:cubicBezTo>
                  <a:pt x="7095471" y="3301031"/>
                  <a:pt x="7114577" y="3317846"/>
                  <a:pt x="7127189" y="3336953"/>
                </a:cubicBezTo>
                <a:cubicBezTo>
                  <a:pt x="7139417" y="3356062"/>
                  <a:pt x="7153939" y="3376315"/>
                  <a:pt x="7157379" y="3397718"/>
                </a:cubicBezTo>
                <a:cubicBezTo>
                  <a:pt x="7159671" y="3412621"/>
                  <a:pt x="7148589" y="3434403"/>
                  <a:pt x="7136361" y="3445487"/>
                </a:cubicBezTo>
                <a:cubicBezTo>
                  <a:pt x="7072159" y="3503956"/>
                  <a:pt x="7110374" y="3635418"/>
                  <a:pt x="6988849" y="3652233"/>
                </a:cubicBezTo>
                <a:cubicBezTo>
                  <a:pt x="6934199" y="3659874"/>
                  <a:pt x="6907831" y="3708027"/>
                  <a:pt x="6867705" y="3734395"/>
                </a:cubicBezTo>
                <a:cubicBezTo>
                  <a:pt x="6728219" y="3826495"/>
                  <a:pt x="6634972" y="3944964"/>
                  <a:pt x="6591791" y="4107760"/>
                </a:cubicBezTo>
                <a:cubicBezTo>
                  <a:pt x="6579943" y="4152854"/>
                  <a:pt x="6534466" y="4189160"/>
                  <a:pt x="6505041" y="4228904"/>
                </a:cubicBezTo>
                <a:cubicBezTo>
                  <a:pt x="6519181" y="4257948"/>
                  <a:pt x="6596375" y="4195273"/>
                  <a:pt x="6569243" y="4271704"/>
                </a:cubicBezTo>
                <a:cubicBezTo>
                  <a:pt x="6548606" y="4329029"/>
                  <a:pt x="6495869" y="4364569"/>
                  <a:pt x="6446188" y="4398582"/>
                </a:cubicBezTo>
                <a:cubicBezTo>
                  <a:pt x="6389629" y="4437179"/>
                  <a:pt x="6326957" y="4468132"/>
                  <a:pt x="6301351" y="4539595"/>
                </a:cubicBezTo>
                <a:cubicBezTo>
                  <a:pt x="6296001" y="4554882"/>
                  <a:pt x="6278804" y="4570932"/>
                  <a:pt x="6263519" y="4577047"/>
                </a:cubicBezTo>
                <a:cubicBezTo>
                  <a:pt x="5466343" y="5834719"/>
                  <a:pt x="3503978" y="5843126"/>
                  <a:pt x="3277744" y="5834336"/>
                </a:cubicBezTo>
                <a:cubicBezTo>
                  <a:pt x="3003739" y="5823254"/>
                  <a:pt x="2744636" y="5745676"/>
                  <a:pt x="2490505" y="5648992"/>
                </a:cubicBezTo>
                <a:cubicBezTo>
                  <a:pt x="2383118" y="5608101"/>
                  <a:pt x="2283377" y="5550014"/>
                  <a:pt x="2179046" y="5504920"/>
                </a:cubicBezTo>
                <a:cubicBezTo>
                  <a:pt x="2034975" y="5442627"/>
                  <a:pt x="1923768" y="5323777"/>
                  <a:pt x="1780078" y="5273715"/>
                </a:cubicBezTo>
                <a:cubicBezTo>
                  <a:pt x="1632184" y="5222124"/>
                  <a:pt x="1505691" y="5127731"/>
                  <a:pt x="1353592" y="5087606"/>
                </a:cubicBezTo>
                <a:cubicBezTo>
                  <a:pt x="1273341" y="5066205"/>
                  <a:pt x="1195763" y="5027608"/>
                  <a:pt x="1208373" y="4917165"/>
                </a:cubicBezTo>
                <a:cubicBezTo>
                  <a:pt x="1211813" y="4885828"/>
                  <a:pt x="1190795" y="4860224"/>
                  <a:pt x="1157548" y="4869396"/>
                </a:cubicBezTo>
                <a:cubicBezTo>
                  <a:pt x="1094110" y="4886593"/>
                  <a:pt x="1065448" y="4841115"/>
                  <a:pt x="1030289" y="4807103"/>
                </a:cubicBezTo>
                <a:cubicBezTo>
                  <a:pt x="967617" y="4746725"/>
                  <a:pt x="908001" y="4682522"/>
                  <a:pt x="808258" y="4672585"/>
                </a:cubicBezTo>
                <a:cubicBezTo>
                  <a:pt x="827365" y="4625197"/>
                  <a:pt x="859849" y="4632078"/>
                  <a:pt x="889658" y="4642013"/>
                </a:cubicBezTo>
                <a:cubicBezTo>
                  <a:pt x="967998" y="4668000"/>
                  <a:pt x="1045576" y="4697425"/>
                  <a:pt x="1123917" y="4723412"/>
                </a:cubicBezTo>
                <a:cubicBezTo>
                  <a:pt x="1175126" y="4740228"/>
                  <a:pt x="1225954" y="4763921"/>
                  <a:pt x="1294360" y="4745194"/>
                </a:cubicBezTo>
                <a:cubicBezTo>
                  <a:pt x="1235507" y="4649656"/>
                  <a:pt x="1135383" y="4632459"/>
                  <a:pt x="1054367" y="4603034"/>
                </a:cubicBezTo>
                <a:cubicBezTo>
                  <a:pt x="953095" y="4565966"/>
                  <a:pt x="893480" y="4496029"/>
                  <a:pt x="822015" y="4418070"/>
                </a:cubicBezTo>
                <a:cubicBezTo>
                  <a:pt x="896536" y="4399344"/>
                  <a:pt x="942777" y="4456669"/>
                  <a:pt x="1001246" y="4453610"/>
                </a:cubicBezTo>
                <a:cubicBezTo>
                  <a:pt x="1004304" y="4443675"/>
                  <a:pt x="1009654" y="4429153"/>
                  <a:pt x="1008889" y="4428770"/>
                </a:cubicBezTo>
                <a:cubicBezTo>
                  <a:pt x="913351" y="4385969"/>
                  <a:pt x="868639" y="4305717"/>
                  <a:pt x="853733" y="4208648"/>
                </a:cubicBezTo>
                <a:cubicBezTo>
                  <a:pt x="846092" y="4158588"/>
                  <a:pt x="811315" y="4142920"/>
                  <a:pt x="776921" y="4119989"/>
                </a:cubicBezTo>
                <a:cubicBezTo>
                  <a:pt x="656924" y="4038591"/>
                  <a:pt x="530049" y="3964835"/>
                  <a:pt x="431453" y="3852864"/>
                </a:cubicBezTo>
                <a:cubicBezTo>
                  <a:pt x="545336" y="3867767"/>
                  <a:pt x="636671" y="3940758"/>
                  <a:pt x="759342" y="3972095"/>
                </a:cubicBezTo>
                <a:cubicBezTo>
                  <a:pt x="661893" y="3849042"/>
                  <a:pt x="535781" y="3786751"/>
                  <a:pt x="420753" y="3712230"/>
                </a:cubicBezTo>
                <a:cubicBezTo>
                  <a:pt x="368397" y="3678218"/>
                  <a:pt x="319865" y="3634652"/>
                  <a:pt x="256425" y="3616309"/>
                </a:cubicBezTo>
                <a:cubicBezTo>
                  <a:pt x="233878" y="3609812"/>
                  <a:pt x="196810" y="3596055"/>
                  <a:pt x="214772" y="3559749"/>
                </a:cubicBezTo>
                <a:cubicBezTo>
                  <a:pt x="230057" y="3529561"/>
                  <a:pt x="260247" y="3538731"/>
                  <a:pt x="287762" y="3547521"/>
                </a:cubicBezTo>
                <a:cubicBezTo>
                  <a:pt x="353875" y="3569305"/>
                  <a:pt x="422281" y="3569687"/>
                  <a:pt x="511706" y="3569305"/>
                </a:cubicBezTo>
                <a:cubicBezTo>
                  <a:pt x="436803" y="3469562"/>
                  <a:pt x="299609" y="3499371"/>
                  <a:pt x="235409" y="3394659"/>
                </a:cubicBezTo>
                <a:cubicBezTo>
                  <a:pt x="315659" y="3376315"/>
                  <a:pt x="377569" y="3414149"/>
                  <a:pt x="442537" y="3421409"/>
                </a:cubicBezTo>
                <a:cubicBezTo>
                  <a:pt x="501387" y="3427906"/>
                  <a:pt x="515909" y="3410328"/>
                  <a:pt x="502152" y="3352622"/>
                </a:cubicBezTo>
                <a:cubicBezTo>
                  <a:pt x="480752" y="3262815"/>
                  <a:pt x="512852" y="3216956"/>
                  <a:pt x="598455" y="3241415"/>
                </a:cubicBezTo>
                <a:cubicBezTo>
                  <a:pt x="677943" y="3264344"/>
                  <a:pt x="686349" y="3230715"/>
                  <a:pt x="664949" y="3179506"/>
                </a:cubicBezTo>
                <a:cubicBezTo>
                  <a:pt x="634377" y="3104987"/>
                  <a:pt x="669153" y="3047281"/>
                  <a:pt x="692846" y="2984607"/>
                </a:cubicBezTo>
                <a:cubicBezTo>
                  <a:pt x="729152" y="2889069"/>
                  <a:pt x="713865" y="2842445"/>
                  <a:pt x="635524" y="2771366"/>
                </a:cubicBezTo>
                <a:cubicBezTo>
                  <a:pt x="591577" y="2731620"/>
                  <a:pt x="544190" y="2697991"/>
                  <a:pt x="480368" y="2663598"/>
                </a:cubicBezTo>
                <a:cubicBezTo>
                  <a:pt x="627499" y="2644872"/>
                  <a:pt x="473109" y="2581817"/>
                  <a:pt x="525081" y="2542454"/>
                </a:cubicBezTo>
                <a:cubicBezTo>
                  <a:pt x="629027" y="2526404"/>
                  <a:pt x="713865" y="2651751"/>
                  <a:pt x="855264" y="2615829"/>
                </a:cubicBezTo>
                <a:cubicBezTo>
                  <a:pt x="680618" y="2507295"/>
                  <a:pt x="487630" y="2471755"/>
                  <a:pt x="361137" y="2327301"/>
                </a:cubicBezTo>
                <a:cubicBezTo>
                  <a:pt x="390181" y="2294436"/>
                  <a:pt x="419224" y="2325008"/>
                  <a:pt x="444065" y="2312780"/>
                </a:cubicBezTo>
                <a:cubicBezTo>
                  <a:pt x="443300" y="2305136"/>
                  <a:pt x="445212" y="2293671"/>
                  <a:pt x="440625" y="2290233"/>
                </a:cubicBezTo>
                <a:cubicBezTo>
                  <a:pt x="346234" y="2211508"/>
                  <a:pt x="344703" y="2209598"/>
                  <a:pt x="445975" y="2151509"/>
                </a:cubicBezTo>
                <a:cubicBezTo>
                  <a:pt x="481515" y="2131255"/>
                  <a:pt x="478459" y="2113293"/>
                  <a:pt x="459734" y="2087690"/>
                </a:cubicBezTo>
                <a:cubicBezTo>
                  <a:pt x="446356" y="2069728"/>
                  <a:pt x="430306" y="2053677"/>
                  <a:pt x="437950" y="2014315"/>
                </a:cubicBezTo>
                <a:cubicBezTo>
                  <a:pt x="493362" y="2064761"/>
                  <a:pt x="761252" y="2048327"/>
                  <a:pt x="808640" y="2042977"/>
                </a:cubicBezTo>
                <a:cubicBezTo>
                  <a:pt x="861758" y="2037246"/>
                  <a:pt x="914114" y="2012787"/>
                  <a:pt x="969908" y="2026162"/>
                </a:cubicBezTo>
                <a:cubicBezTo>
                  <a:pt x="1014621" y="2036864"/>
                  <a:pt x="1221748" y="2140427"/>
                  <a:pt x="1251176" y="2021577"/>
                </a:cubicBezTo>
                <a:cubicBezTo>
                  <a:pt x="1252704" y="2015846"/>
                  <a:pt x="1336395" y="2029221"/>
                  <a:pt x="1381491" y="2035718"/>
                </a:cubicBezTo>
                <a:cubicBezTo>
                  <a:pt x="1421235" y="2041068"/>
                  <a:pt x="1465947" y="2064761"/>
                  <a:pt x="1492697" y="2017374"/>
                </a:cubicBezTo>
                <a:cubicBezTo>
                  <a:pt x="1508366" y="1989477"/>
                  <a:pt x="1443782" y="1935593"/>
                  <a:pt x="1386076" y="1931006"/>
                </a:cubicBezTo>
                <a:cubicBezTo>
                  <a:pt x="1336013" y="1926802"/>
                  <a:pt x="1283658" y="1920687"/>
                  <a:pt x="1235889" y="1932153"/>
                </a:cubicBezTo>
                <a:cubicBezTo>
                  <a:pt x="1177038" y="1945911"/>
                  <a:pt x="1145320" y="1923746"/>
                  <a:pt x="1128886" y="1875977"/>
                </a:cubicBezTo>
                <a:cubicBezTo>
                  <a:pt x="1110542" y="1823240"/>
                  <a:pt x="1075383" y="1798781"/>
                  <a:pt x="1026851" y="1774322"/>
                </a:cubicBezTo>
                <a:cubicBezTo>
                  <a:pt x="909146" y="1715090"/>
                  <a:pt x="796030" y="1646684"/>
                  <a:pt x="666861" y="1612290"/>
                </a:cubicBezTo>
                <a:cubicBezTo>
                  <a:pt x="641255" y="1605409"/>
                  <a:pt x="612977" y="1596238"/>
                  <a:pt x="601130" y="1550762"/>
                </a:cubicBezTo>
                <a:cubicBezTo>
                  <a:pt x="950802" y="1618785"/>
                  <a:pt x="1269520" y="1796106"/>
                  <a:pt x="1630272" y="1785787"/>
                </a:cubicBezTo>
                <a:cubicBezTo>
                  <a:pt x="1531678" y="1729610"/>
                  <a:pt x="1417413" y="1726553"/>
                  <a:pt x="1312320" y="1687191"/>
                </a:cubicBezTo>
                <a:cubicBezTo>
                  <a:pt x="1386841" y="1657765"/>
                  <a:pt x="1456775" y="1688337"/>
                  <a:pt x="1527473" y="1705153"/>
                </a:cubicBezTo>
                <a:cubicBezTo>
                  <a:pt x="1586707" y="1718909"/>
                  <a:pt x="1640210" y="1721203"/>
                  <a:pt x="1646706" y="1639040"/>
                </a:cubicBezTo>
                <a:cubicBezTo>
                  <a:pt x="1644413" y="1633690"/>
                  <a:pt x="1644794" y="1626812"/>
                  <a:pt x="1645178" y="1620315"/>
                </a:cubicBezTo>
                <a:cubicBezTo>
                  <a:pt x="1625304" y="1586303"/>
                  <a:pt x="1594350" y="1568725"/>
                  <a:pt x="1557663" y="1558787"/>
                </a:cubicBezTo>
                <a:cubicBezTo>
                  <a:pt x="1535498" y="1552672"/>
                  <a:pt x="1506073" y="1543500"/>
                  <a:pt x="1506454" y="1519044"/>
                </a:cubicBezTo>
                <a:cubicBezTo>
                  <a:pt x="1507601" y="1428472"/>
                  <a:pt x="1436904" y="1402104"/>
                  <a:pt x="1366204" y="1375735"/>
                </a:cubicBezTo>
                <a:cubicBezTo>
                  <a:pt x="1405566" y="1330641"/>
                  <a:pt x="1436520" y="1363888"/>
                  <a:pt x="1466329" y="1360450"/>
                </a:cubicBezTo>
                <a:cubicBezTo>
                  <a:pt x="1485819" y="1358157"/>
                  <a:pt x="1503397" y="1353953"/>
                  <a:pt x="1503397" y="1330641"/>
                </a:cubicBezTo>
                <a:cubicBezTo>
                  <a:pt x="1503779" y="1311151"/>
                  <a:pt x="1494607" y="1288985"/>
                  <a:pt x="1475501" y="1288604"/>
                </a:cubicBezTo>
                <a:cubicBezTo>
                  <a:pt x="1355885" y="1285163"/>
                  <a:pt x="1289773" y="1159817"/>
                  <a:pt x="1165573" y="1159435"/>
                </a:cubicBezTo>
                <a:cubicBezTo>
                  <a:pt x="1091435" y="1159435"/>
                  <a:pt x="1204170" y="1088738"/>
                  <a:pt x="1141498" y="1059311"/>
                </a:cubicBezTo>
                <a:cubicBezTo>
                  <a:pt x="1127739" y="1052814"/>
                  <a:pt x="1177420" y="1042879"/>
                  <a:pt x="1199585" y="1044407"/>
                </a:cubicBezTo>
                <a:cubicBezTo>
                  <a:pt x="1221367" y="1045935"/>
                  <a:pt x="1240857" y="1064661"/>
                  <a:pt x="1267226" y="1051286"/>
                </a:cubicBezTo>
                <a:cubicBezTo>
                  <a:pt x="1281748" y="1003517"/>
                  <a:pt x="1244298" y="985938"/>
                  <a:pt x="1213342" y="972561"/>
                </a:cubicBezTo>
                <a:cubicBezTo>
                  <a:pt x="1141879" y="941607"/>
                  <a:pt x="1072327" y="904157"/>
                  <a:pt x="993986" y="893073"/>
                </a:cubicBezTo>
                <a:cubicBezTo>
                  <a:pt x="966089" y="889252"/>
                  <a:pt x="1034111" y="838042"/>
                  <a:pt x="1047486" y="820083"/>
                </a:cubicBezTo>
                <a:cubicBezTo>
                  <a:pt x="732209" y="631299"/>
                  <a:pt x="353112" y="640852"/>
                  <a:pt x="0" y="488371"/>
                </a:cubicBezTo>
                <a:cubicBezTo>
                  <a:pt x="77960" y="458564"/>
                  <a:pt x="135284" y="480346"/>
                  <a:pt x="188403" y="484933"/>
                </a:cubicBezTo>
                <a:cubicBezTo>
                  <a:pt x="321009" y="496396"/>
                  <a:pt x="452090" y="520090"/>
                  <a:pt x="584315" y="534230"/>
                </a:cubicBezTo>
                <a:cubicBezTo>
                  <a:pt x="649281" y="541108"/>
                  <a:pt x="709662" y="567096"/>
                  <a:pt x="782271" y="525824"/>
                </a:cubicBezTo>
                <a:cubicBezTo>
                  <a:pt x="830805" y="498308"/>
                  <a:pt x="908383" y="528115"/>
                  <a:pt x="967998" y="552574"/>
                </a:cubicBezTo>
                <a:cubicBezTo>
                  <a:pt x="1017296" y="572827"/>
                  <a:pt x="1064301" y="578177"/>
                  <a:pt x="1129651" y="552574"/>
                </a:cubicBezTo>
                <a:cubicBezTo>
                  <a:pt x="1070417" y="536905"/>
                  <a:pt x="1024939" y="523149"/>
                  <a:pt x="978317" y="513593"/>
                </a:cubicBezTo>
                <a:cubicBezTo>
                  <a:pt x="941248" y="505952"/>
                  <a:pt x="1029526" y="474996"/>
                  <a:pt x="1074620" y="478818"/>
                </a:cubicBezTo>
                <a:cubicBezTo>
                  <a:pt x="1137676" y="484168"/>
                  <a:pt x="1102136" y="464296"/>
                  <a:pt x="1091435" y="436781"/>
                </a:cubicBezTo>
                <a:cubicBezTo>
                  <a:pt x="1079970" y="407355"/>
                  <a:pt x="1113982" y="398184"/>
                  <a:pt x="1135383" y="404296"/>
                </a:cubicBezTo>
                <a:cubicBezTo>
                  <a:pt x="1217545" y="428374"/>
                  <a:pt x="1299326" y="385955"/>
                  <a:pt x="1384166" y="420349"/>
                </a:cubicBezTo>
                <a:cubicBezTo>
                  <a:pt x="1362764" y="335509"/>
                  <a:pt x="1316523" y="298440"/>
                  <a:pt x="1219839" y="286593"/>
                </a:cubicBezTo>
                <a:cubicBezTo>
                  <a:pt x="1183533" y="282009"/>
                  <a:pt x="1145701" y="288887"/>
                  <a:pt x="1114364" y="264428"/>
                </a:cubicBezTo>
                <a:cubicBezTo>
                  <a:pt x="1096402" y="250290"/>
                  <a:pt x="1076148" y="233474"/>
                  <a:pt x="1090289" y="207487"/>
                </a:cubicBezTo>
                <a:cubicBezTo>
                  <a:pt x="1100223" y="189144"/>
                  <a:pt x="1121626" y="189144"/>
                  <a:pt x="1139204" y="195259"/>
                </a:cubicBezTo>
                <a:cubicBezTo>
                  <a:pt x="1217929" y="222393"/>
                  <a:pt x="1300091" y="232328"/>
                  <a:pt x="1382254" y="242265"/>
                </a:cubicBezTo>
                <a:cubicBezTo>
                  <a:pt x="1394866" y="243793"/>
                  <a:pt x="1409004" y="248762"/>
                  <a:pt x="1423145" y="223537"/>
                </a:cubicBezTo>
                <a:cubicBezTo>
                  <a:pt x="1269520" y="182647"/>
                  <a:pt x="1123536" y="124559"/>
                  <a:pt x="965705" y="102013"/>
                </a:cubicBezTo>
                <a:cubicBezTo>
                  <a:pt x="967998" y="91312"/>
                  <a:pt x="970292" y="80612"/>
                  <a:pt x="972586" y="69912"/>
                </a:cubicBezTo>
                <a:cubicBezTo>
                  <a:pt x="1096020" y="85197"/>
                  <a:pt x="1219457" y="100484"/>
                  <a:pt x="1375376" y="119593"/>
                </a:cubicBezTo>
                <a:cubicBezTo>
                  <a:pt x="1279454" y="58828"/>
                  <a:pt x="1188885" y="79084"/>
                  <a:pt x="1117804" y="25200"/>
                </a:cubicBezTo>
                <a:cubicBezTo>
                  <a:pt x="1131179" y="4755"/>
                  <a:pt x="1147325" y="-405"/>
                  <a:pt x="1164045" y="25"/>
                </a:cubicBezTo>
                <a:close/>
              </a:path>
            </a:pathLst>
          </a:custGeom>
          <a:solidFill>
            <a:srgbClr val="C0998B">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xmlns="" id="{E90C0AA3-4358-DC4E-B369-92A18F3D4AFC}"/>
              </a:ext>
            </a:extLst>
          </p:cNvPr>
          <p:cNvSpPr>
            <a:spLocks noGrp="1"/>
          </p:cNvSpPr>
          <p:nvPr>
            <p:ph type="title"/>
          </p:nvPr>
        </p:nvSpPr>
        <p:spPr>
          <a:xfrm>
            <a:off x="5332743" y="2242457"/>
            <a:ext cx="2798887" cy="2373086"/>
          </a:xfrm>
        </p:spPr>
        <p:txBody>
          <a:bodyPr>
            <a:normAutofit/>
          </a:bodyPr>
          <a:lstStyle/>
          <a:p>
            <a:r>
              <a:rPr lang="en-GB" dirty="0"/>
              <a:t>Spelling list…</a:t>
            </a:r>
          </a:p>
        </p:txBody>
      </p:sp>
      <p:sp>
        <p:nvSpPr>
          <p:cNvPr id="3" name="Content Placeholder 2">
            <a:extLst>
              <a:ext uri="{FF2B5EF4-FFF2-40B4-BE49-F238E27FC236}">
                <a16:creationId xmlns:a16="http://schemas.microsoft.com/office/drawing/2014/main" xmlns="" id="{398F0A27-3863-1942-9870-A2E92EC02196}"/>
              </a:ext>
            </a:extLst>
          </p:cNvPr>
          <p:cNvSpPr>
            <a:spLocks noGrp="1"/>
          </p:cNvSpPr>
          <p:nvPr>
            <p:ph idx="1"/>
          </p:nvPr>
        </p:nvSpPr>
        <p:spPr>
          <a:xfrm>
            <a:off x="628650" y="713313"/>
            <a:ext cx="3463036" cy="5431376"/>
          </a:xfrm>
        </p:spPr>
        <p:txBody>
          <a:bodyPr anchor="ctr">
            <a:normAutofit/>
          </a:bodyPr>
          <a:lstStyle/>
          <a:p>
            <a:pPr>
              <a:lnSpc>
                <a:spcPct val="90000"/>
              </a:lnSpc>
            </a:pPr>
            <a:r>
              <a:rPr lang="en-GB" sz="2000" dirty="0" smtClean="0"/>
              <a:t>You </a:t>
            </a:r>
            <a:r>
              <a:rPr lang="en-GB" sz="2000" dirty="0"/>
              <a:t>can practice and learn these spellings in whichever way suits you best (just like </a:t>
            </a:r>
            <a:r>
              <a:rPr lang="en-GB" sz="2000" dirty="0" smtClean="0"/>
              <a:t>your homework</a:t>
            </a:r>
            <a:r>
              <a:rPr lang="en-GB" sz="2000" dirty="0"/>
              <a:t>, e.g. look, cover, write, </a:t>
            </a:r>
            <a:r>
              <a:rPr lang="en-GB" sz="2000" dirty="0" smtClean="0"/>
              <a:t>check):</a:t>
            </a:r>
          </a:p>
          <a:p>
            <a:pPr lvl="1">
              <a:lnSpc>
                <a:spcPct val="90000"/>
              </a:lnSpc>
            </a:pPr>
            <a:r>
              <a:rPr lang="en-GB" sz="2000" dirty="0" smtClean="0"/>
              <a:t>enough</a:t>
            </a:r>
          </a:p>
          <a:p>
            <a:pPr lvl="1">
              <a:lnSpc>
                <a:spcPct val="90000"/>
              </a:lnSpc>
            </a:pPr>
            <a:r>
              <a:rPr lang="en-GB" sz="2000" dirty="0" smtClean="0"/>
              <a:t>Length</a:t>
            </a:r>
            <a:endParaRPr lang="en-GB" sz="2000" dirty="0"/>
          </a:p>
          <a:p>
            <a:pPr lvl="1">
              <a:lnSpc>
                <a:spcPct val="90000"/>
              </a:lnSpc>
            </a:pPr>
            <a:r>
              <a:rPr lang="en-GB" sz="2000" dirty="0" smtClean="0"/>
              <a:t>strength</a:t>
            </a:r>
          </a:p>
          <a:p>
            <a:pPr lvl="1">
              <a:lnSpc>
                <a:spcPct val="90000"/>
              </a:lnSpc>
            </a:pPr>
            <a:r>
              <a:rPr lang="en-GB" sz="2000" dirty="0" smtClean="0"/>
              <a:t>potatoes</a:t>
            </a:r>
          </a:p>
          <a:p>
            <a:pPr lvl="1">
              <a:lnSpc>
                <a:spcPct val="90000"/>
              </a:lnSpc>
            </a:pPr>
            <a:r>
              <a:rPr lang="en-GB" sz="2000" dirty="0" smtClean="0"/>
              <a:t>separate</a:t>
            </a:r>
          </a:p>
          <a:p>
            <a:pPr lvl="1">
              <a:lnSpc>
                <a:spcPct val="90000"/>
              </a:lnSpc>
            </a:pPr>
            <a:r>
              <a:rPr lang="en-GB" sz="2000" dirty="0" smtClean="0"/>
              <a:t>suppose</a:t>
            </a:r>
          </a:p>
          <a:p>
            <a:pPr lvl="1">
              <a:lnSpc>
                <a:spcPct val="90000"/>
              </a:lnSpc>
            </a:pPr>
            <a:r>
              <a:rPr lang="en-GB" sz="2000" dirty="0" smtClean="0"/>
              <a:t>particular</a:t>
            </a:r>
          </a:p>
          <a:p>
            <a:pPr lvl="1">
              <a:lnSpc>
                <a:spcPct val="90000"/>
              </a:lnSpc>
            </a:pPr>
            <a:r>
              <a:rPr lang="en-GB" sz="2000" dirty="0" smtClean="0"/>
              <a:t>peculiar</a:t>
            </a:r>
          </a:p>
          <a:p>
            <a:pPr lvl="1">
              <a:lnSpc>
                <a:spcPct val="90000"/>
              </a:lnSpc>
            </a:pPr>
            <a:r>
              <a:rPr lang="en-GB" sz="2000" dirty="0" smtClean="0"/>
              <a:t>pressure</a:t>
            </a:r>
          </a:p>
          <a:p>
            <a:pPr lvl="1">
              <a:lnSpc>
                <a:spcPct val="90000"/>
              </a:lnSpc>
            </a:pPr>
            <a:r>
              <a:rPr lang="en-GB" sz="2000" dirty="0" smtClean="0"/>
              <a:t>grammar</a:t>
            </a:r>
          </a:p>
        </p:txBody>
      </p:sp>
    </p:spTree>
    <p:extLst>
      <p:ext uri="{BB962C8B-B14F-4D97-AF65-F5344CB8AC3E}">
        <p14:creationId xmlns:p14="http://schemas.microsoft.com/office/powerpoint/2010/main" val="31856392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8389EC3-639C-224B-9EB0-9B3B7974AC56}"/>
              </a:ext>
            </a:extLst>
          </p:cNvPr>
          <p:cNvSpPr>
            <a:spLocks noGrp="1"/>
          </p:cNvSpPr>
          <p:nvPr>
            <p:ph type="title"/>
          </p:nvPr>
        </p:nvSpPr>
        <p:spPr/>
        <p:txBody>
          <a:bodyPr>
            <a:normAutofit fontScale="90000"/>
          </a:bodyPr>
          <a:lstStyle/>
          <a:p>
            <a:r>
              <a:rPr lang="en-GB" dirty="0" smtClean="0"/>
              <a:t>Task 3: Applying </a:t>
            </a:r>
            <a:r>
              <a:rPr lang="en-GB" dirty="0"/>
              <a:t>the spellings and optional additional spelling tasks…</a:t>
            </a:r>
          </a:p>
        </p:txBody>
      </p:sp>
      <p:sp>
        <p:nvSpPr>
          <p:cNvPr id="3" name="Content Placeholder 2">
            <a:extLst>
              <a:ext uri="{FF2B5EF4-FFF2-40B4-BE49-F238E27FC236}">
                <a16:creationId xmlns:a16="http://schemas.microsoft.com/office/drawing/2014/main" xmlns="" id="{10D872EB-4169-D245-87A3-F8A1E625BF85}"/>
              </a:ext>
            </a:extLst>
          </p:cNvPr>
          <p:cNvSpPr>
            <a:spLocks noGrp="1"/>
          </p:cNvSpPr>
          <p:nvPr>
            <p:ph idx="1"/>
          </p:nvPr>
        </p:nvSpPr>
        <p:spPr/>
        <p:txBody>
          <a:bodyPr>
            <a:normAutofit fontScale="85000" lnSpcReduction="10000"/>
          </a:bodyPr>
          <a:lstStyle/>
          <a:p>
            <a:pPr marL="0" indent="0">
              <a:buNone/>
            </a:pPr>
            <a:r>
              <a:rPr lang="en-GB" dirty="0" smtClean="0"/>
              <a:t>Choose one of the options from below to revise the spellings.</a:t>
            </a:r>
          </a:p>
          <a:p>
            <a:r>
              <a:rPr lang="en-GB" dirty="0" smtClean="0"/>
              <a:t>Write </a:t>
            </a:r>
            <a:r>
              <a:rPr lang="en-GB" dirty="0"/>
              <a:t>a definition for each of the words. </a:t>
            </a:r>
          </a:p>
          <a:p>
            <a:r>
              <a:rPr lang="en-GB" dirty="0"/>
              <a:t>Write sentences including each of the words.</a:t>
            </a:r>
          </a:p>
          <a:p>
            <a:r>
              <a:rPr lang="en-GB" dirty="0"/>
              <a:t>Write a small passage trying to include as many of the words as you can. </a:t>
            </a:r>
          </a:p>
          <a:p>
            <a:r>
              <a:rPr lang="en-GB" dirty="0"/>
              <a:t>Create your own word search/crossword puzzle. </a:t>
            </a:r>
          </a:p>
          <a:p>
            <a:r>
              <a:rPr lang="en-GB" dirty="0"/>
              <a:t>Dictation – can an adult in your house tell you a sentence with the word in and you have to write the sentence and check your spellings are correct? </a:t>
            </a:r>
          </a:p>
        </p:txBody>
      </p:sp>
    </p:spTree>
    <p:extLst>
      <p:ext uri="{BB962C8B-B14F-4D97-AF65-F5344CB8AC3E}">
        <p14:creationId xmlns:p14="http://schemas.microsoft.com/office/powerpoint/2010/main" val="22140864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p:cNvSpPr txBox="1">
            <a:spLocks/>
          </p:cNvSpPr>
          <p:nvPr/>
        </p:nvSpPr>
        <p:spPr>
          <a:xfrm>
            <a:off x="458275" y="197768"/>
            <a:ext cx="8229600" cy="1143000"/>
          </a:xfrm>
          <a:prstGeom prst="rect">
            <a:avLst/>
          </a:prstGeom>
        </p:spPr>
        <p:txBody>
          <a:bodyPr vert="horz" lIns="91440" tIns="45720" rIns="91440" bIns="45720" rtlCol="0" anchor="ctr">
            <a:normAutofit fontScale="9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R.E</a:t>
            </a:r>
          </a:p>
          <a:p>
            <a:r>
              <a:rPr lang="en-GB" b="1" dirty="0" smtClean="0"/>
              <a:t>The Good Samaritan (Luke 10:25-37)</a:t>
            </a:r>
            <a:endParaRPr lang="en-GB" b="1" dirty="0"/>
          </a:p>
        </p:txBody>
      </p:sp>
      <p:sp>
        <p:nvSpPr>
          <p:cNvPr id="8" name="Content Placeholder 7"/>
          <p:cNvSpPr>
            <a:spLocks noGrp="1"/>
          </p:cNvSpPr>
          <p:nvPr>
            <p:ph idx="1"/>
          </p:nvPr>
        </p:nvSpPr>
        <p:spPr>
          <a:xfrm>
            <a:off x="457200" y="1340768"/>
            <a:ext cx="8229600" cy="5328592"/>
          </a:xfrm>
        </p:spPr>
        <p:txBody>
          <a:bodyPr>
            <a:normAutofit fontScale="62500" lnSpcReduction="20000"/>
          </a:bodyPr>
          <a:lstStyle/>
          <a:p>
            <a:pPr marL="0" indent="0">
              <a:buNone/>
            </a:pPr>
            <a:r>
              <a:rPr lang="en-GB" dirty="0" smtClean="0"/>
              <a:t>We are going to continue to focus on this passage from last week. The passage is highlighted above and </a:t>
            </a:r>
            <a:r>
              <a:rPr lang="en-GB" dirty="0"/>
              <a:t>if you do not have a Bible at home, you can use this link to search for the passage: </a:t>
            </a:r>
            <a:r>
              <a:rPr lang="en-GB" u="sng" dirty="0">
                <a:hlinkClick r:id="rId2"/>
              </a:rPr>
              <a:t>https://www.biblegateway.com/</a:t>
            </a:r>
            <a:endParaRPr lang="en-GB" u="sng" dirty="0"/>
          </a:p>
          <a:p>
            <a:pPr marL="0" indent="0">
              <a:buNone/>
            </a:pPr>
            <a:endParaRPr lang="en-GB" dirty="0" smtClean="0"/>
          </a:p>
          <a:p>
            <a:pPr marL="0" indent="0">
              <a:buNone/>
            </a:pPr>
            <a:endParaRPr lang="en-GB" dirty="0" smtClean="0"/>
          </a:p>
          <a:p>
            <a:pPr marL="0" indent="0">
              <a:buNone/>
            </a:pPr>
            <a:endParaRPr lang="en-GB" dirty="0"/>
          </a:p>
          <a:p>
            <a:pPr marL="0" indent="0">
              <a:buNone/>
            </a:pPr>
            <a:endParaRPr lang="en-GB" dirty="0" smtClean="0"/>
          </a:p>
          <a:p>
            <a:pPr marL="0" indent="0">
              <a:buNone/>
            </a:pPr>
            <a:endParaRPr lang="en-GB" dirty="0"/>
          </a:p>
          <a:p>
            <a:pPr marL="0" indent="0">
              <a:buNone/>
            </a:pPr>
            <a:endParaRPr lang="en-GB" dirty="0" smtClean="0"/>
          </a:p>
          <a:p>
            <a:pPr marL="0" indent="0">
              <a:buNone/>
            </a:pPr>
            <a:endParaRPr lang="en-GB" dirty="0"/>
          </a:p>
          <a:p>
            <a:pPr marL="0" indent="0">
              <a:buNone/>
            </a:pPr>
            <a:endParaRPr lang="en-GB" dirty="0"/>
          </a:p>
          <a:p>
            <a:pPr marL="0" indent="0">
              <a:buNone/>
            </a:pPr>
            <a:endParaRPr lang="en-GB" dirty="0" smtClean="0"/>
          </a:p>
          <a:p>
            <a:pPr marL="0" lvl="0" indent="0">
              <a:buNone/>
            </a:pPr>
            <a:r>
              <a:rPr lang="en-GB" dirty="0" smtClean="0"/>
              <a:t>Following on from the questions from last week I would now like you to </a:t>
            </a:r>
            <a:r>
              <a:rPr lang="en-GB" dirty="0"/>
              <a:t>d</a:t>
            </a:r>
            <a:r>
              <a:rPr lang="en-GB" dirty="0" smtClean="0"/>
              <a:t>raw </a:t>
            </a:r>
            <a:r>
              <a:rPr lang="en-GB" dirty="0"/>
              <a:t>a picture of yourself in the centre of a piece of paper. Surround yourself with pictures of people who have been good Samaritans to you</a:t>
            </a:r>
            <a:r>
              <a:rPr lang="en-GB" dirty="0" smtClean="0"/>
              <a:t>.</a:t>
            </a:r>
          </a:p>
          <a:p>
            <a:pPr marL="0" lvl="0" indent="0">
              <a:buNone/>
            </a:pPr>
            <a:r>
              <a:rPr lang="en-GB" dirty="0" smtClean="0"/>
              <a:t>Can </a:t>
            </a:r>
            <a:r>
              <a:rPr lang="en-GB" dirty="0"/>
              <a:t>you note down how they have been good Samaritans?</a:t>
            </a:r>
          </a:p>
          <a:p>
            <a:pPr marL="0" indent="0">
              <a:buNone/>
            </a:pPr>
            <a:endParaRPr lang="en-GB" dirty="0" smtClean="0"/>
          </a:p>
          <a:p>
            <a:pPr marL="0" indent="0">
              <a:buNone/>
            </a:pPr>
            <a:endParaRPr lang="en-GB" dirty="0"/>
          </a:p>
          <a:p>
            <a:endParaRPr lang="en-GB" dirty="0"/>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71800" y="2276872"/>
            <a:ext cx="3349352" cy="23912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8739444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smtClean="0"/>
              <a:t>P.E.</a:t>
            </a:r>
            <a:endParaRPr lang="en-GB" dirty="0"/>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smtClean="0"/>
              <a:t>It is important to keep your children active. If it is safe to do so, ensure they have some time outside throughout the day. Please visit </a:t>
            </a:r>
            <a:r>
              <a:rPr lang="en-GB" sz="2800" b="1" dirty="0" smtClean="0"/>
              <a:t>Joe Wicks</a:t>
            </a:r>
            <a:r>
              <a:rPr lang="en-GB" sz="2800" dirty="0" smtClean="0"/>
              <a:t> YouTube channel (</a:t>
            </a:r>
            <a:r>
              <a:rPr lang="en-GB" sz="2800" dirty="0" smtClean="0">
                <a:hlinkClick r:id="rId2"/>
              </a:rPr>
              <a:t>https://www.youtube.com/channel/UCAxW1XT0iEJo0TYlRfn6rYQ</a:t>
            </a:r>
            <a:r>
              <a:rPr lang="en-GB" sz="2800" dirty="0" smtClean="0"/>
              <a:t>), which has lots of exercise videos for children. He will also be hosting a live P.E. lessons Monday to Friday at 9:00am.</a:t>
            </a:r>
            <a:endParaRPr lang="en-GB" sz="28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2441413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7653" y="257431"/>
            <a:ext cx="8229600" cy="1143000"/>
          </a:xfrm>
        </p:spPr>
        <p:txBody>
          <a:bodyPr/>
          <a:lstStyle/>
          <a:p>
            <a:r>
              <a:rPr lang="en-GB" dirty="0" smtClean="0"/>
              <a:t>Music</a:t>
            </a:r>
            <a:endParaRPr lang="en-GB" dirty="0"/>
          </a:p>
        </p:txBody>
      </p:sp>
      <p:sp>
        <p:nvSpPr>
          <p:cNvPr id="4" name="Content Placeholder 3"/>
          <p:cNvSpPr>
            <a:spLocks noGrp="1"/>
          </p:cNvSpPr>
          <p:nvPr>
            <p:ph sz="half" idx="1"/>
          </p:nvPr>
        </p:nvSpPr>
        <p:spPr>
          <a:xfrm>
            <a:off x="4644008" y="1340768"/>
            <a:ext cx="4038600" cy="4525963"/>
          </a:xfrm>
        </p:spPr>
        <p:txBody>
          <a:bodyPr>
            <a:normAutofit/>
          </a:bodyPr>
          <a:lstStyle/>
          <a:p>
            <a:r>
              <a:rPr lang="en-GB" sz="1600" b="1" dirty="0"/>
              <a:t>'Out of the Ark</a:t>
            </a:r>
            <a:r>
              <a:rPr lang="en-GB" sz="1600" dirty="0"/>
              <a:t>' music have created 'Out of the Ark </a:t>
            </a:r>
            <a:r>
              <a:rPr lang="en-GB" sz="1600" dirty="0" smtClean="0"/>
              <a:t>at </a:t>
            </a:r>
            <a:r>
              <a:rPr lang="en-GB" sz="1600" dirty="0"/>
              <a:t>Home'  </a:t>
            </a:r>
            <a:r>
              <a:rPr lang="en-GB" sz="1600" dirty="0" smtClean="0"/>
              <a:t>via this website </a:t>
            </a:r>
            <a:r>
              <a:rPr lang="en-GB" sz="1600" dirty="0" smtClean="0">
                <a:hlinkClick r:id="rId2" tooltip="https://www.outoftheark.co.uk/ootam-at-home/&#10;Ctrl+Click or tap to follow the link"/>
              </a:rPr>
              <a:t>https</a:t>
            </a:r>
            <a:r>
              <a:rPr lang="en-GB" sz="1600" dirty="0">
                <a:hlinkClick r:id="rId2" tooltip="https://www.outoftheark.co.uk/ootam-at-home/&#10;Ctrl+Click or tap to follow the link"/>
              </a:rPr>
              <a:t>://www.outoftheark.co.uk/ootam-at-home/</a:t>
            </a:r>
            <a:r>
              <a:rPr lang="en-GB" sz="1600" dirty="0"/>
              <a:t>​  </a:t>
            </a:r>
            <a:endParaRPr lang="en-GB" sz="1600" dirty="0" smtClean="0"/>
          </a:p>
          <a:p>
            <a:endParaRPr lang="en-GB" sz="1600" dirty="0"/>
          </a:p>
          <a:p>
            <a:r>
              <a:rPr lang="en-GB" sz="1600" dirty="0" smtClean="0"/>
              <a:t>There </a:t>
            </a:r>
            <a:r>
              <a:rPr lang="en-GB" sz="1600" dirty="0"/>
              <a:t>are 4 weeks on the website so far and when you click on </a:t>
            </a:r>
            <a:r>
              <a:rPr lang="en-GB" sz="1600" dirty="0" err="1"/>
              <a:t>e.g</a:t>
            </a:r>
            <a:r>
              <a:rPr lang="en-GB" sz="1600" dirty="0"/>
              <a:t> week 1, there is a lively fun song video for every single day. Definitely something </a:t>
            </a:r>
            <a:r>
              <a:rPr lang="en-GB" sz="1600" dirty="0" smtClean="0"/>
              <a:t>you </a:t>
            </a:r>
            <a:r>
              <a:rPr lang="en-GB" sz="1600" dirty="0"/>
              <a:t>might enjoy and </a:t>
            </a:r>
            <a:r>
              <a:rPr lang="en-GB" sz="1600" dirty="0" smtClean="0"/>
              <a:t>could </a:t>
            </a:r>
            <a:r>
              <a:rPr lang="en-GB" sz="1600" dirty="0"/>
              <a:t>work well as a brain </a:t>
            </a:r>
            <a:r>
              <a:rPr lang="en-GB" sz="1600" dirty="0" smtClean="0"/>
              <a:t>break, when needed.</a:t>
            </a:r>
            <a:r>
              <a:rPr lang="en-GB" dirty="0"/>
              <a:t> </a:t>
            </a:r>
          </a:p>
        </p:txBody>
      </p:sp>
      <p:sp>
        <p:nvSpPr>
          <p:cNvPr id="5" name="Content Placeholder 4"/>
          <p:cNvSpPr>
            <a:spLocks noGrp="1"/>
          </p:cNvSpPr>
          <p:nvPr>
            <p:ph sz="half" idx="2"/>
          </p:nvPr>
        </p:nvSpPr>
        <p:spPr>
          <a:xfrm>
            <a:off x="323528" y="1268760"/>
            <a:ext cx="4038600" cy="4525963"/>
          </a:xfrm>
        </p:spPr>
        <p:txBody>
          <a:bodyPr>
            <a:noAutofit/>
          </a:bodyPr>
          <a:lstStyle/>
          <a:p>
            <a:r>
              <a:rPr lang="en-GB" sz="1600" b="1" dirty="0" smtClean="0"/>
              <a:t>Collins</a:t>
            </a:r>
            <a:r>
              <a:rPr lang="en-GB" sz="1600" dirty="0" smtClean="0"/>
              <a:t> are also </a:t>
            </a:r>
            <a:r>
              <a:rPr lang="en-GB" sz="1600" dirty="0"/>
              <a:t>providing home learning activities </a:t>
            </a:r>
            <a:r>
              <a:rPr lang="en-GB" sz="1600" dirty="0">
                <a:hlinkClick r:id="rId3"/>
              </a:rPr>
              <a:t>https://collins.co.uk/pages/support-learning-at-home</a:t>
            </a:r>
            <a:r>
              <a:rPr lang="en-GB" sz="1600" dirty="0"/>
              <a:t>. </a:t>
            </a:r>
            <a:br>
              <a:rPr lang="en-GB" sz="1600" dirty="0"/>
            </a:br>
            <a:endParaRPr lang="en-GB" sz="1600" dirty="0"/>
          </a:p>
          <a:p>
            <a:r>
              <a:rPr lang="en-GB" sz="1600" dirty="0" smtClean="0"/>
              <a:t>You can access </a:t>
            </a:r>
            <a:r>
              <a:rPr lang="en-GB" sz="1600" dirty="0"/>
              <a:t>free Music Express songs and activities by clicking on the free children's song bank. Some of these the children will recognise from class music lessons </a:t>
            </a:r>
            <a:r>
              <a:rPr lang="en-GB" sz="1600" dirty="0" smtClean="0"/>
              <a:t>with Mrs </a:t>
            </a:r>
            <a:r>
              <a:rPr lang="en-GB" sz="1600" dirty="0" err="1" smtClean="0"/>
              <a:t>Julier</a:t>
            </a:r>
            <a:r>
              <a:rPr lang="en-GB" sz="1600" dirty="0" smtClean="0"/>
              <a:t> .</a:t>
            </a:r>
            <a:r>
              <a:rPr lang="en-GB" sz="1600" dirty="0"/>
              <a:t>  </a:t>
            </a:r>
            <a:br>
              <a:rPr lang="en-GB" sz="1600" dirty="0"/>
            </a:br>
            <a:endParaRPr lang="en-GB" sz="1600" dirty="0"/>
          </a:p>
          <a:p>
            <a:pPr marL="0" indent="0">
              <a:buNone/>
            </a:pPr>
            <a:endParaRPr lang="en-GB" sz="1600" dirty="0" smtClean="0"/>
          </a:p>
          <a:p>
            <a:pPr marL="0" indent="0">
              <a:buNone/>
            </a:pPr>
            <a:r>
              <a:rPr lang="en-GB" sz="1600" dirty="0" smtClean="0"/>
              <a:t>Go </a:t>
            </a:r>
            <a:r>
              <a:rPr lang="en-GB" sz="1600" dirty="0"/>
              <a:t>to </a:t>
            </a:r>
            <a:r>
              <a:rPr lang="en-GB" sz="1600" b="1" dirty="0">
                <a:hlinkClick r:id="rId4"/>
              </a:rPr>
              <a:t>Collins Connect</a:t>
            </a:r>
            <a:r>
              <a:rPr lang="en-GB" sz="1600" dirty="0"/>
              <a:t> and click on the Teacher portal and enter: </a:t>
            </a:r>
          </a:p>
          <a:p>
            <a:r>
              <a:rPr lang="en-GB" sz="1600" dirty="0"/>
              <a:t>Username: </a:t>
            </a:r>
            <a:r>
              <a:rPr lang="en-GB" sz="1600" b="1" dirty="0"/>
              <a:t>parents@harpercollins.co.uk</a:t>
            </a:r>
            <a:endParaRPr lang="en-GB" sz="1600" dirty="0"/>
          </a:p>
          <a:p>
            <a:r>
              <a:rPr lang="en-GB" sz="1600" dirty="0"/>
              <a:t>Password: </a:t>
            </a:r>
            <a:r>
              <a:rPr lang="en-GB" sz="1600" b="1" dirty="0"/>
              <a:t>Parents20!</a:t>
            </a:r>
            <a:r>
              <a:rPr lang="en-GB" sz="1600" dirty="0"/>
              <a:t> </a:t>
            </a:r>
          </a:p>
          <a:p>
            <a:r>
              <a:rPr lang="en-GB" sz="1600" dirty="0"/>
              <a:t>C</a:t>
            </a:r>
            <a:r>
              <a:rPr lang="en-GB" sz="1600" dirty="0" smtClean="0"/>
              <a:t>lick </a:t>
            </a:r>
            <a:r>
              <a:rPr lang="en-GB" sz="1600" dirty="0"/>
              <a:t>Login. </a:t>
            </a:r>
          </a:p>
          <a:p>
            <a:r>
              <a:rPr lang="en-GB" sz="1600" dirty="0"/>
              <a:t>Once you’ve logged into Collins Connect, select </a:t>
            </a:r>
            <a:r>
              <a:rPr lang="en-GB" sz="1600" b="1" dirty="0"/>
              <a:t>Music Express</a:t>
            </a:r>
            <a:r>
              <a:rPr lang="en-GB" sz="1600" dirty="0"/>
              <a:t> from the menu page. To access the </a:t>
            </a:r>
            <a:r>
              <a:rPr lang="en-GB" sz="1600" b="1" dirty="0"/>
              <a:t>Song Bank</a:t>
            </a:r>
            <a:r>
              <a:rPr lang="en-GB" sz="1600" dirty="0"/>
              <a:t> click the link on the welcome page.​</a:t>
            </a:r>
          </a:p>
          <a:p>
            <a:endParaRPr lang="en-GB" sz="1600" dirty="0"/>
          </a:p>
        </p:txBody>
      </p:sp>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20272" y="5082016"/>
            <a:ext cx="1589162" cy="15828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540021">
            <a:off x="6932385" y="571628"/>
            <a:ext cx="2190750" cy="714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20545788">
            <a:off x="28493" y="928816"/>
            <a:ext cx="1428750" cy="409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2351557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a16="http://schemas.microsoft.com/office/drawing/2014/main" xmlns=""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a16="http://schemas.microsoft.com/office/drawing/2014/main" xmlns=""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6602026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6448</TotalTime>
  <Words>1302</Words>
  <Application>Microsoft Office PowerPoint</Application>
  <PresentationFormat>On-screen Show (4:3)</PresentationFormat>
  <Paragraphs>111</Paragraphs>
  <Slides>26</Slides>
  <Notes>1</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Office Theme</vt:lpstr>
      <vt:lpstr>Home Learning </vt:lpstr>
      <vt:lpstr>Message from the class teacher</vt:lpstr>
      <vt:lpstr>Reading</vt:lpstr>
      <vt:lpstr>AR quizzing at home.</vt:lpstr>
      <vt:lpstr>PowerPoint Presentation</vt:lpstr>
      <vt:lpstr>PowerPoint Presentation</vt:lpstr>
      <vt:lpstr>Using My Maths</vt:lpstr>
      <vt:lpstr>Using My Maths</vt:lpstr>
      <vt:lpstr>Maths – White Rose Home Learning</vt:lpstr>
      <vt:lpstr>Maths – White Rose Home Learning</vt:lpstr>
      <vt:lpstr>Maths – White Rose Home Learning</vt:lpstr>
      <vt:lpstr>PowerPoint Presentation</vt:lpstr>
      <vt:lpstr>Maths – White Rose Home Learning</vt:lpstr>
      <vt:lpstr>TT Rockstars</vt:lpstr>
      <vt:lpstr>Accessing Twinkl</vt:lpstr>
      <vt:lpstr>English  Task 1: Read the question in the speech bubble and then read the story over the next three slides and then answer the questions. </vt:lpstr>
      <vt:lpstr>PowerPoint Presentation</vt:lpstr>
      <vt:lpstr>PowerPoint Presentation</vt:lpstr>
      <vt:lpstr>PowerPoint Presentation</vt:lpstr>
      <vt:lpstr>English Task 2</vt:lpstr>
      <vt:lpstr>Spelling list…</vt:lpstr>
      <vt:lpstr>Task 3: Applying the spellings and optional additional spelling tasks…</vt:lpstr>
      <vt:lpstr>PowerPoint Presentation</vt:lpstr>
      <vt:lpstr>P.E.</vt:lpstr>
      <vt:lpstr>Music</vt:lpstr>
      <vt:lpstr>Classroom Secrets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61</cp:revision>
  <dcterms:created xsi:type="dcterms:W3CDTF">2020-03-18T10:41:37Z</dcterms:created>
  <dcterms:modified xsi:type="dcterms:W3CDTF">2020-05-03T21:33:08Z</dcterms:modified>
</cp:coreProperties>
</file>