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257" r:id="rId3"/>
    <p:sldId id="258" r:id="rId4"/>
    <p:sldId id="259" r:id="rId5"/>
    <p:sldId id="281" r:id="rId6"/>
    <p:sldId id="282" r:id="rId7"/>
    <p:sldId id="260" r:id="rId8"/>
    <p:sldId id="261" r:id="rId9"/>
    <p:sldId id="268" r:id="rId10"/>
    <p:sldId id="262" r:id="rId11"/>
    <p:sldId id="263" r:id="rId12"/>
    <p:sldId id="271" r:id="rId13"/>
    <p:sldId id="290" r:id="rId14"/>
    <p:sldId id="285" r:id="rId15"/>
    <p:sldId id="295" r:id="rId16"/>
    <p:sldId id="287" r:id="rId17"/>
    <p:sldId id="288" r:id="rId18"/>
    <p:sldId id="264" r:id="rId19"/>
    <p:sldId id="297" r:id="rId20"/>
    <p:sldId id="298" r:id="rId21"/>
    <p:sldId id="299" r:id="rId22"/>
    <p:sldId id="300" r:id="rId23"/>
    <p:sldId id="301" r:id="rId24"/>
    <p:sldId id="302" r:id="rId25"/>
    <p:sldId id="303" r:id="rId26"/>
    <p:sldId id="304" r:id="rId27"/>
    <p:sldId id="305" r:id="rId28"/>
    <p:sldId id="306" r:id="rId29"/>
    <p:sldId id="307" r:id="rId30"/>
    <p:sldId id="308" r:id="rId31"/>
    <p:sldId id="309" r:id="rId32"/>
    <p:sldId id="310" r:id="rId33"/>
    <p:sldId id="311" r:id="rId34"/>
    <p:sldId id="312" r:id="rId35"/>
    <p:sldId id="313" r:id="rId36"/>
    <p:sldId id="314" r:id="rId37"/>
    <p:sldId id="315" r:id="rId38"/>
    <p:sldId id="316" r:id="rId39"/>
    <p:sldId id="317" r:id="rId40"/>
    <p:sldId id="318" r:id="rId41"/>
    <p:sldId id="319" r:id="rId42"/>
    <p:sldId id="320" r:id="rId43"/>
    <p:sldId id="321" r:id="rId44"/>
    <p:sldId id="296" r:id="rId45"/>
    <p:sldId id="269" r:id="rId46"/>
    <p:sldId id="270"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036" autoAdjust="0"/>
  </p:normalViewPr>
  <p:slideViewPr>
    <p:cSldViewPr>
      <p:cViewPr>
        <p:scale>
          <a:sx n="72" d="100"/>
          <a:sy n="72" d="100"/>
        </p:scale>
        <p:origin x="-131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54E7B21-8990-40BB-B6A6-E2BAC03D8D99}" type="datetimeFigureOut">
              <a:rPr lang="en-GB" smtClean="0"/>
              <a:t>05/07/2020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18A84BC-88F2-40BD-832D-EDFC248B59E3}" type="slidenum">
              <a:rPr lang="en-GB" smtClean="0"/>
              <a:t>‹#›</a:t>
            </a:fld>
            <a:endParaRPr lang="en-GB"/>
          </a:p>
        </p:txBody>
      </p:sp>
    </p:spTree>
    <p:extLst>
      <p:ext uri="{BB962C8B-B14F-4D97-AF65-F5344CB8AC3E}">
        <p14:creationId xmlns:p14="http://schemas.microsoft.com/office/powerpoint/2010/main" val="7378006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540CA23-B6D1-4D3D-AFAE-6517A253D831}" type="slidenum">
              <a:rPr lang="en-GB" smtClean="0"/>
              <a:t>26</a:t>
            </a:fld>
            <a:endParaRPr lang="en-GB"/>
          </a:p>
        </p:txBody>
      </p:sp>
    </p:spTree>
    <p:extLst>
      <p:ext uri="{BB962C8B-B14F-4D97-AF65-F5344CB8AC3E}">
        <p14:creationId xmlns:p14="http://schemas.microsoft.com/office/powerpoint/2010/main" val="28851268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05/07/2020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05/07/2020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05/07/2020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Whole Class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r>
              <a:rPr lang="en-GB" sz="1350" dirty="0">
                <a:solidFill>
                  <a:srgbClr val="FFFFFF"/>
                </a:solidFill>
              </a:rPr>
              <a:t> </a:t>
            </a:r>
          </a:p>
        </p:txBody>
      </p:sp>
      <p:pic>
        <p:nvPicPr>
          <p:cNvPr id="6" name="Whole Clas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61950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2_Title and Content">
    <p:bg>
      <p:bgPr>
        <a:blipFill dpi="0" rotWithShape="1">
          <a:blip>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737972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3_Title and Content">
    <p:bg>
      <p:bgPr>
        <a:blipFill dpi="0" rotWithShape="1">
          <a:blip>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315355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4_Title and Content">
    <p:bg>
      <p:bgPr>
        <a:blipFill dpi="0" rotWithShape="1">
          <a:blip>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407407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5_Title and Content">
    <p:bg>
      <p:bgPr>
        <a:blipFill dpi="0" rotWithShape="1">
          <a:blip>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215508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25825004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7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30234485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8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40831445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9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18229279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0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1121968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1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20611686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2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41096933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and Content">
    <p:bg>
      <p:bgPr>
        <a:blipFill dpi="0" rotWithShape="1">
          <a:blip>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148127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4_Title and Content">
    <p:bg>
      <p:bgPr>
        <a:blipFill dpi="0" rotWithShape="1">
          <a:blip>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1776857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5_Title and Content">
    <p:bg>
      <p:bgPr>
        <a:blipFill dpi="0" rotWithShape="1">
          <a:blip>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015907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05/07/2020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png"/><Relationship Id="rId1" Type="http://schemas.openxmlformats.org/officeDocument/2006/relationships/slideLayout" Target="../slideLayouts/slideLayout15.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9.png"/><Relationship Id="rId2" Type="http://schemas.openxmlformats.org/officeDocument/2006/relationships/image" Target="../media/image35.png"/><Relationship Id="rId1" Type="http://schemas.openxmlformats.org/officeDocument/2006/relationships/slideLayout" Target="../slideLayouts/slideLayout16.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hyperlink" Target="https://www.topmarks.co.uk/ordering-and-sequencing/coconut-ordering" TargetMode="Externa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7.xml"/><Relationship Id="rId5" Type="http://schemas.openxmlformats.org/officeDocument/2006/relationships/image" Target="../media/image52.png"/><Relationship Id="rId4" Type="http://schemas.openxmlformats.org/officeDocument/2006/relationships/image" Target="../media/image51.png"/></Relationships>
</file>

<file path=ppt/slides/_rels/slide3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8.xml"/><Relationship Id="rId5" Type="http://schemas.openxmlformats.org/officeDocument/2006/relationships/image" Target="../media/image52.png"/><Relationship Id="rId4" Type="http://schemas.openxmlformats.org/officeDocument/2006/relationships/image" Target="../media/image53.png"/></Relationships>
</file>

<file path=ppt/slides/_rels/slide3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9.xml"/><Relationship Id="rId5" Type="http://schemas.openxmlformats.org/officeDocument/2006/relationships/image" Target="../media/image52.png"/><Relationship Id="rId4" Type="http://schemas.openxmlformats.org/officeDocument/2006/relationships/image" Target="../media/image51.png"/></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0.xml"/><Relationship Id="rId5" Type="http://schemas.openxmlformats.org/officeDocument/2006/relationships/image" Target="../media/image52.png"/><Relationship Id="rId4" Type="http://schemas.openxmlformats.org/officeDocument/2006/relationships/image" Target="../media/image51.png"/></Relationships>
</file>

<file path=ppt/slides/_rels/slide3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1.xml"/><Relationship Id="rId5" Type="http://schemas.openxmlformats.org/officeDocument/2006/relationships/image" Target="../media/image52.png"/><Relationship Id="rId4" Type="http://schemas.openxmlformats.org/officeDocument/2006/relationships/image" Target="../media/image54.png"/></Relationships>
</file>

<file path=ppt/slides/_rels/slide3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49.png"/><Relationship Id="rId1" Type="http://schemas.openxmlformats.org/officeDocument/2006/relationships/slideLayout" Target="../slideLayouts/slideLayout22.xml"/><Relationship Id="rId4" Type="http://schemas.openxmlformats.org/officeDocument/2006/relationships/image" Target="../media/image52.png"/></Relationships>
</file>

<file path=ppt/slides/_rels/slide3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9.png"/><Relationship Id="rId1" Type="http://schemas.openxmlformats.org/officeDocument/2006/relationships/slideLayout" Target="../slideLayouts/slideLayout23.xml"/><Relationship Id="rId5" Type="http://schemas.openxmlformats.org/officeDocument/2006/relationships/image" Target="../media/image52.png"/><Relationship Id="rId4" Type="http://schemas.openxmlformats.org/officeDocument/2006/relationships/image" Target="../media/image56.png"/></Relationships>
</file>

<file path=ppt/slides/_rels/slide3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image" Target="../media/image58.png"/><Relationship Id="rId1" Type="http://schemas.openxmlformats.org/officeDocument/2006/relationships/slideLayout" Target="../slideLayouts/slideLayout25.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38.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5.png"/><Relationship Id="rId18" Type="http://schemas.openxmlformats.org/officeDocument/2006/relationships/image" Target="../media/image80.png"/><Relationship Id="rId26" Type="http://schemas.openxmlformats.org/officeDocument/2006/relationships/image" Target="../media/image88.png"/><Relationship Id="rId3" Type="http://schemas.openxmlformats.org/officeDocument/2006/relationships/image" Target="../media/image65.png"/><Relationship Id="rId21" Type="http://schemas.openxmlformats.org/officeDocument/2006/relationships/image" Target="../media/image83.png"/><Relationship Id="rId7" Type="http://schemas.openxmlformats.org/officeDocument/2006/relationships/image" Target="../media/image69.png"/><Relationship Id="rId12" Type="http://schemas.openxmlformats.org/officeDocument/2006/relationships/image" Target="../media/image74.png"/><Relationship Id="rId17" Type="http://schemas.openxmlformats.org/officeDocument/2006/relationships/image" Target="../media/image79.png"/><Relationship Id="rId25" Type="http://schemas.openxmlformats.org/officeDocument/2006/relationships/image" Target="../media/image87.png"/><Relationship Id="rId2" Type="http://schemas.openxmlformats.org/officeDocument/2006/relationships/image" Target="../media/image64.png"/><Relationship Id="rId16" Type="http://schemas.openxmlformats.org/officeDocument/2006/relationships/image" Target="../media/image78.png"/><Relationship Id="rId20" Type="http://schemas.openxmlformats.org/officeDocument/2006/relationships/image" Target="../media/image82.png"/><Relationship Id="rId29" Type="http://schemas.openxmlformats.org/officeDocument/2006/relationships/image" Target="../media/image91.png"/><Relationship Id="rId1" Type="http://schemas.openxmlformats.org/officeDocument/2006/relationships/slideLayout" Target="../slideLayouts/slideLayout26.xml"/><Relationship Id="rId6" Type="http://schemas.openxmlformats.org/officeDocument/2006/relationships/image" Target="../media/image68.png"/><Relationship Id="rId11" Type="http://schemas.openxmlformats.org/officeDocument/2006/relationships/image" Target="../media/image73.png"/><Relationship Id="rId24" Type="http://schemas.openxmlformats.org/officeDocument/2006/relationships/image" Target="../media/image86.png"/><Relationship Id="rId5" Type="http://schemas.openxmlformats.org/officeDocument/2006/relationships/image" Target="../media/image67.png"/><Relationship Id="rId15" Type="http://schemas.openxmlformats.org/officeDocument/2006/relationships/image" Target="../media/image77.png"/><Relationship Id="rId23" Type="http://schemas.openxmlformats.org/officeDocument/2006/relationships/image" Target="../media/image85.png"/><Relationship Id="rId28" Type="http://schemas.openxmlformats.org/officeDocument/2006/relationships/image" Target="../media/image90.png"/><Relationship Id="rId10" Type="http://schemas.openxmlformats.org/officeDocument/2006/relationships/image" Target="../media/image72.png"/><Relationship Id="rId19" Type="http://schemas.openxmlformats.org/officeDocument/2006/relationships/image" Target="../media/image81.png"/><Relationship Id="rId4" Type="http://schemas.openxmlformats.org/officeDocument/2006/relationships/image" Target="../media/image66.png"/><Relationship Id="rId9" Type="http://schemas.openxmlformats.org/officeDocument/2006/relationships/image" Target="../media/image71.png"/><Relationship Id="rId14" Type="http://schemas.openxmlformats.org/officeDocument/2006/relationships/image" Target="../media/image76.png"/><Relationship Id="rId22" Type="http://schemas.openxmlformats.org/officeDocument/2006/relationships/image" Target="../media/image84.png"/><Relationship Id="rId27" Type="http://schemas.openxmlformats.org/officeDocument/2006/relationships/image" Target="../media/image89.png"/><Relationship Id="rId30" Type="http://schemas.openxmlformats.org/officeDocument/2006/relationships/image" Target="../media/image92.png"/></Relationships>
</file>

<file path=ppt/slides/_rels/slide39.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7.xml"/><Relationship Id="rId6" Type="http://schemas.openxmlformats.org/officeDocument/2006/relationships/image" Target="../media/image97.png"/><Relationship Id="rId5" Type="http://schemas.openxmlformats.org/officeDocument/2006/relationships/image" Target="../media/image96.png"/><Relationship Id="rId4" Type="http://schemas.openxmlformats.org/officeDocument/2006/relationships/image" Target="../media/image95.png"/></Relationships>
</file>

<file path=ppt/slides/_rels/slide40.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hyperlink" Target="https://whiterosemaths.com/homelearning/year-3/" TargetMode="External"/><Relationship Id="rId1" Type="http://schemas.openxmlformats.org/officeDocument/2006/relationships/slideLayout" Target="../slideLayouts/slideLayout7.xml"/><Relationship Id="rId4" Type="http://schemas.openxmlformats.org/officeDocument/2006/relationships/image" Target="../media/image101.png"/></Relationships>
</file>

<file path=ppt/slides/_rels/slide42.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hyperlink" Target="http://www.ictgames.com/mobilePage/capacity/index.html" TargetMode="Externa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hyperlink" Target="https://www.bbc.co.uk/bitesize/clips/z6fnvcw" TargetMode="External"/><Relationship Id="rId1" Type="http://schemas.openxmlformats.org/officeDocument/2006/relationships/slideLayout" Target="../slideLayouts/slideLayout2.xml"/><Relationship Id="rId4" Type="http://schemas.openxmlformats.org/officeDocument/2006/relationships/image" Target="../media/image106.jpeg"/></Relationships>
</file>

<file path=ppt/slides/_rels/slide45.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3 Term </a:t>
            </a:r>
            <a:r>
              <a:rPr lang="en-GB" sz="6600" dirty="0"/>
              <a:t>6</a:t>
            </a:r>
            <a:r>
              <a:rPr lang="en-GB" sz="6600" dirty="0" smtClean="0"/>
              <a:t> Week </a:t>
            </a:r>
            <a:r>
              <a:rPr lang="en-GB" sz="6600" dirty="0"/>
              <a:t>6</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79512" y="980728"/>
            <a:ext cx="8784976" cy="5040560"/>
          </a:xfrm>
        </p:spPr>
        <p:txBody>
          <a:bodyPr>
            <a:noAutofit/>
          </a:bodyPr>
          <a:lstStyle/>
          <a:p>
            <a:pPr marL="0" indent="0">
              <a:buNone/>
            </a:pPr>
            <a:r>
              <a:rPr lang="en-GB" sz="2400" dirty="0" smtClean="0"/>
              <a:t>Hi Year Three, </a:t>
            </a:r>
          </a:p>
          <a:p>
            <a:pPr marL="0" indent="0">
              <a:buNone/>
            </a:pPr>
            <a:endParaRPr lang="en-GB" sz="2400" dirty="0"/>
          </a:p>
          <a:p>
            <a:pPr marL="0" indent="0">
              <a:buNone/>
            </a:pPr>
            <a:r>
              <a:rPr lang="en-GB" sz="2400" dirty="0" smtClean="0"/>
              <a:t>Here we are again; two more weeks to go until the end of the school year. It was lovely to see some of you in school last week and it has been great to hear some of your voices over the phone. It’s been lovely to hear what you’ve been up to during this very unusual time. </a:t>
            </a:r>
          </a:p>
          <a:p>
            <a:pPr marL="0" indent="0">
              <a:buNone/>
            </a:pPr>
            <a:endParaRPr lang="en-GB" sz="2400" dirty="0"/>
          </a:p>
          <a:p>
            <a:pPr marL="0" indent="0">
              <a:buNone/>
            </a:pPr>
            <a:r>
              <a:rPr lang="en-GB" sz="2400" dirty="0" smtClean="0"/>
              <a:t>This is the last week of your ‘jungle adventure’ English task, and this week you have got a practical task for Science. Keep up with the reading an quizzing on AR; I will be checking who has been quizzing and will be sending out some Marvellous Me badges later in the week.</a:t>
            </a:r>
            <a:endParaRPr lang="en-GB" sz="2400" dirty="0"/>
          </a:p>
          <a:p>
            <a:pPr marL="0" indent="0">
              <a:buNone/>
            </a:pPr>
            <a:endParaRPr lang="en-GB" sz="2400" dirty="0"/>
          </a:p>
          <a:p>
            <a:pPr marL="0" indent="0">
              <a:buNone/>
            </a:pPr>
            <a:r>
              <a:rPr lang="en-GB" sz="2400" dirty="0" smtClean="0"/>
              <a:t>Stay safe and  thank you for your continued support. </a:t>
            </a:r>
            <a:endParaRPr lang="en-GB" sz="24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247056" y="-9026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a:t>
            </a:r>
            <a:endParaRPr lang="en-GB" dirty="0"/>
          </a:p>
        </p:txBody>
      </p:sp>
      <p:sp>
        <p:nvSpPr>
          <p:cNvPr id="8" name="Title 1"/>
          <p:cNvSpPr txBox="1">
            <a:spLocks/>
          </p:cNvSpPr>
          <p:nvPr/>
        </p:nvSpPr>
        <p:spPr>
          <a:xfrm>
            <a:off x="2247056" y="-9026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a:t>
            </a:r>
            <a:endParaRPr lang="en-GB" dirty="0"/>
          </a:p>
        </p:txBody>
      </p:sp>
      <p:sp>
        <p:nvSpPr>
          <p:cNvPr id="9" name="TextBox 8"/>
          <p:cNvSpPr txBox="1"/>
          <p:nvPr/>
        </p:nvSpPr>
        <p:spPr>
          <a:xfrm>
            <a:off x="4744458" y="1058642"/>
            <a:ext cx="4237188" cy="1938992"/>
          </a:xfrm>
          <a:prstGeom prst="rect">
            <a:avLst/>
          </a:prstGeom>
          <a:noFill/>
        </p:spPr>
        <p:txBody>
          <a:bodyPr wrap="square" rtlCol="0">
            <a:spAutoFit/>
          </a:bodyPr>
          <a:lstStyle/>
          <a:p>
            <a:r>
              <a:rPr lang="en-GB" sz="2400" b="1" dirty="0" smtClean="0"/>
              <a:t>Task 1: spelling activity – </a:t>
            </a:r>
            <a:r>
              <a:rPr lang="en-GB" sz="2400" dirty="0" smtClean="0"/>
              <a:t>choose 6 words from the year 3 / 4 word list and work out which word is worth the most in scrabble letters.  </a:t>
            </a:r>
            <a:endParaRPr lang="en-GB"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20" y="28208"/>
            <a:ext cx="4561517" cy="36724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28042" y="3086864"/>
            <a:ext cx="4453604" cy="3312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79512" y="4005064"/>
            <a:ext cx="4078361" cy="1384995"/>
          </a:xfrm>
          <a:prstGeom prst="rect">
            <a:avLst/>
          </a:prstGeom>
          <a:noFill/>
        </p:spPr>
        <p:txBody>
          <a:bodyPr wrap="none" rtlCol="0">
            <a:spAutoFit/>
          </a:bodyPr>
          <a:lstStyle/>
          <a:p>
            <a:r>
              <a:rPr lang="en-GB" sz="2800" b="1" dirty="0" smtClean="0"/>
              <a:t>Example: fruit </a:t>
            </a:r>
          </a:p>
          <a:p>
            <a:r>
              <a:rPr lang="en-GB" sz="2800" b="1" dirty="0" smtClean="0"/>
              <a:t>F = 4 R = 1 U = 1 I = 1 T = 1 </a:t>
            </a:r>
          </a:p>
          <a:p>
            <a:r>
              <a:rPr lang="en-GB" sz="2800" b="1" dirty="0" smtClean="0"/>
              <a:t>4 + 1 + 1 + 1 + 1 = 8 </a:t>
            </a:r>
            <a:endParaRPr lang="en-GB" sz="2800" b="1" dirty="0"/>
          </a:p>
        </p:txBody>
      </p:sp>
    </p:spTree>
    <p:extLst>
      <p:ext uri="{BB962C8B-B14F-4D97-AF65-F5344CB8AC3E}">
        <p14:creationId xmlns:p14="http://schemas.microsoft.com/office/powerpoint/2010/main" val="1274843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864" y="0"/>
            <a:ext cx="9189864"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51938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1" y="0"/>
            <a:ext cx="9141449" cy="2605688"/>
          </a:xfrm>
        </p:spPr>
        <p:txBody>
          <a:bodyPr>
            <a:normAutofit/>
          </a:bodyPr>
          <a:lstStyle/>
          <a:p>
            <a:pPr algn="l"/>
            <a:r>
              <a:rPr lang="en-GB" sz="2400" b="1" dirty="0" smtClean="0"/>
              <a:t>Task 2: write your Jungle Log</a:t>
            </a:r>
            <a:r>
              <a:rPr lang="en-GB" sz="2000" b="1" dirty="0" smtClean="0"/>
              <a:t/>
            </a:r>
            <a:br>
              <a:rPr lang="en-GB" sz="2000" b="1" dirty="0" smtClean="0"/>
            </a:br>
            <a:r>
              <a:rPr lang="en-GB" sz="2000" dirty="0" smtClean="0"/>
              <a:t>Use all the work you have done this term to help you write an amazing jungle log. Imagine you have walked through the magic door to the jungle</a:t>
            </a:r>
            <a:r>
              <a:rPr lang="en-GB" sz="2000" b="1" u="sng" dirty="0" smtClean="0"/>
              <a:t> you </a:t>
            </a:r>
            <a:r>
              <a:rPr lang="en-GB" sz="2000" dirty="0" smtClean="0"/>
              <a:t>designed. </a:t>
            </a:r>
            <a:br>
              <a:rPr lang="en-GB" sz="2000" dirty="0" smtClean="0"/>
            </a:br>
            <a:r>
              <a:rPr lang="en-GB" sz="2000" dirty="0" smtClean="0"/>
              <a:t>What did you see? Hear? Touch? How did you feel? Who did you meet? </a:t>
            </a:r>
            <a:br>
              <a:rPr lang="en-GB" sz="2000" dirty="0" smtClean="0"/>
            </a:br>
            <a:r>
              <a:rPr lang="en-GB" sz="2000" dirty="0" smtClean="0"/>
              <a:t>Use past tense verbs – trudged, swam, climbed, lugged etc. Use exciting adjectives like dense, mesmerising etc.  </a:t>
            </a:r>
            <a:br>
              <a:rPr lang="en-GB" sz="2000" dirty="0" smtClean="0"/>
            </a:br>
            <a:r>
              <a:rPr lang="en-GB" sz="2000" dirty="0" smtClean="0"/>
              <a:t>Remember this is your first draft so keep reading through it and change bits if you think it needs improving. </a:t>
            </a:r>
            <a:endParaRPr lang="en-GB" sz="20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2" y="2605688"/>
            <a:ext cx="9119240" cy="42484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856365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970" y="45487"/>
            <a:ext cx="8489825" cy="523220"/>
          </a:xfrm>
          <a:prstGeom prst="rect">
            <a:avLst/>
          </a:prstGeom>
        </p:spPr>
        <p:txBody>
          <a:bodyPr wrap="none">
            <a:spAutoFit/>
          </a:bodyPr>
          <a:lstStyle/>
          <a:p>
            <a:r>
              <a:rPr lang="en-GB" sz="2800" b="1" dirty="0">
                <a:solidFill>
                  <a:prstClr val="black"/>
                </a:solidFill>
                <a:ea typeface="+mj-ea"/>
                <a:cs typeface="+mj-cs"/>
              </a:rPr>
              <a:t>Task </a:t>
            </a:r>
            <a:r>
              <a:rPr lang="en-GB" sz="2800" b="1" dirty="0" smtClean="0">
                <a:solidFill>
                  <a:prstClr val="black"/>
                </a:solidFill>
                <a:ea typeface="+mj-ea"/>
                <a:cs typeface="+mj-cs"/>
              </a:rPr>
              <a:t>3: publish your jungle log in your best handwriting. </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162175"/>
            <a:ext cx="8524875" cy="4695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620688"/>
            <a:ext cx="8524875" cy="18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783651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8440243" cy="5976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66443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76672"/>
            <a:ext cx="8642578" cy="5040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85053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5" name="Content Placeholder 4"/>
          <p:cNvSpPr>
            <a:spLocks noGrp="1"/>
          </p:cNvSpPr>
          <p:nvPr>
            <p:ph idx="1"/>
          </p:nvPr>
        </p:nvSpPr>
        <p:spPr/>
        <p:txBody>
          <a:bodyPr/>
          <a:lstStyle/>
          <a:p>
            <a:endParaRPr lang="en-GB"/>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23220"/>
          </a:xfrm>
          <a:prstGeom prst="rect">
            <a:avLst/>
          </a:prstGeom>
          <a:noFill/>
        </p:spPr>
        <p:txBody>
          <a:bodyPr wrap="square" rtlCol="0">
            <a:spAutoFit/>
          </a:bodyPr>
          <a:lstStyle/>
          <a:p>
            <a:r>
              <a:rPr lang="en-GB" sz="2800" b="1" u="sng" dirty="0" smtClean="0"/>
              <a:t>Lesson 1 : Comparing Mass</a:t>
            </a:r>
            <a:endParaRPr lang="en-GB" sz="2800" b="1" u="sng" dirty="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47875"/>
            <a:ext cx="4716016" cy="29098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047876"/>
            <a:ext cx="4398437" cy="29172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865733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5650" y="3188043"/>
            <a:ext cx="7632700" cy="2941295"/>
          </a:xfrm>
          <a:prstGeom prst="rect">
            <a:avLst/>
          </a:prstGeom>
          <a:solidFill>
            <a:schemeClr val="bg1"/>
          </a:solidFill>
          <a:ln>
            <a:solidFill>
              <a:srgbClr val="924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2330232" y="765175"/>
            <a:ext cx="4483599" cy="1107996"/>
          </a:xfrm>
          <a:prstGeom prst="rect">
            <a:avLst/>
          </a:prstGeom>
        </p:spPr>
        <p:txBody>
          <a:bodyPr wrap="none" lIns="0" tIns="0" rIns="0" bIns="0">
            <a:spAutoFit/>
          </a:bodyPr>
          <a:lstStyle/>
          <a:p>
            <a:pPr algn="ctr"/>
            <a:r>
              <a:rPr lang="en-GB" sz="3600" dirty="0" smtClean="0">
                <a:latin typeface="+mj-lt"/>
              </a:rPr>
              <a:t>Converting Kilograms</a:t>
            </a:r>
          </a:p>
          <a:p>
            <a:pPr algn="ctr"/>
            <a:r>
              <a:rPr lang="en-GB" sz="3600" dirty="0">
                <a:latin typeface="+mj-lt"/>
              </a:rPr>
              <a:t>a</a:t>
            </a:r>
            <a:r>
              <a:rPr lang="en-GB" sz="3600" dirty="0" smtClean="0">
                <a:latin typeface="+mj-lt"/>
              </a:rPr>
              <a:t>nd Grams</a:t>
            </a:r>
            <a:endParaRPr lang="en-GB" sz="2800" dirty="0">
              <a:latin typeface="+mj-lt"/>
            </a:endParaRPr>
          </a:p>
        </p:txBody>
      </p:sp>
      <p:grpSp>
        <p:nvGrpSpPr>
          <p:cNvPr id="6" name="Group 5"/>
          <p:cNvGrpSpPr/>
          <p:nvPr/>
        </p:nvGrpSpPr>
        <p:grpSpPr>
          <a:xfrm>
            <a:off x="768652" y="1952370"/>
            <a:ext cx="7619698" cy="518982"/>
            <a:chOff x="3089989" y="1990661"/>
            <a:chExt cx="7619698" cy="518982"/>
          </a:xfrm>
        </p:grpSpPr>
        <p:sp>
          <p:nvSpPr>
            <p:cNvPr id="7" name="Rounded Rectangle 6"/>
            <p:cNvSpPr/>
            <p:nvPr/>
          </p:nvSpPr>
          <p:spPr>
            <a:xfrm>
              <a:off x="3211049" y="2006116"/>
              <a:ext cx="7498638" cy="487051"/>
            </a:xfrm>
            <a:prstGeom prst="roundRect">
              <a:avLst/>
            </a:prstGeom>
            <a:solidFill>
              <a:schemeClr val="bg1"/>
            </a:solidFill>
            <a:ln>
              <a:solidFill>
                <a:srgbClr val="78A72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78A72B"/>
                  </a:solidFill>
                </a:rPr>
                <a:t>How do we convert a measurement in kilograms to grams? </a:t>
              </a:r>
            </a:p>
          </p:txBody>
        </p:sp>
        <p:sp>
          <p:nvSpPr>
            <p:cNvPr id="9" name="Oval 8"/>
            <p:cNvSpPr/>
            <p:nvPr/>
          </p:nvSpPr>
          <p:spPr>
            <a:xfrm>
              <a:off x="3089989" y="1990661"/>
              <a:ext cx="518982" cy="518982"/>
            </a:xfrm>
            <a:prstGeom prst="ellipse">
              <a:avLst/>
            </a:prstGeom>
            <a:solidFill>
              <a:srgbClr val="78A7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solidFill>
                    <a:srgbClr val="ACD767"/>
                  </a:solidFill>
                </a:rPr>
                <a:t>?</a:t>
              </a:r>
              <a:endParaRPr lang="en-GB" sz="3200" dirty="0">
                <a:solidFill>
                  <a:srgbClr val="ACD767"/>
                </a:solidFill>
              </a:endParaRPr>
            </a:p>
          </p:txBody>
        </p:sp>
      </p:grpSp>
      <p:sp>
        <p:nvSpPr>
          <p:cNvPr id="2" name="Rectangle 1"/>
          <p:cNvSpPr/>
          <p:nvPr/>
        </p:nvSpPr>
        <p:spPr>
          <a:xfrm>
            <a:off x="2738004" y="2549530"/>
            <a:ext cx="3667992" cy="369332"/>
          </a:xfrm>
          <a:prstGeom prst="rect">
            <a:avLst/>
          </a:prstGeom>
        </p:spPr>
        <p:txBody>
          <a:bodyPr wrap="none">
            <a:spAutoFit/>
          </a:bodyPr>
          <a:lstStyle/>
          <a:p>
            <a:r>
              <a:rPr lang="en-GB" dirty="0"/>
              <a:t>We multiply the amount by 1000.</a:t>
            </a:r>
          </a:p>
        </p:txBody>
      </p:sp>
      <p:sp>
        <p:nvSpPr>
          <p:cNvPr id="3" name="Rectangle 2"/>
          <p:cNvSpPr/>
          <p:nvPr/>
        </p:nvSpPr>
        <p:spPr>
          <a:xfrm>
            <a:off x="755650" y="3043881"/>
            <a:ext cx="7632700" cy="403654"/>
          </a:xfrm>
          <a:prstGeom prst="rect">
            <a:avLst/>
          </a:prstGeom>
          <a:solidFill>
            <a:srgbClr val="924399"/>
          </a:solidFill>
          <a:ln w="19050">
            <a:solidFill>
              <a:srgbClr val="924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Match the kilogram measurements to their equivalent in grams.</a:t>
            </a:r>
            <a:endParaRPr lang="en-GB" dirty="0"/>
          </a:p>
        </p:txBody>
      </p:sp>
      <p:sp>
        <p:nvSpPr>
          <p:cNvPr id="21" name="Answers"/>
          <p:cNvSpPr/>
          <p:nvPr/>
        </p:nvSpPr>
        <p:spPr>
          <a:xfrm>
            <a:off x="3988076" y="5601727"/>
            <a:ext cx="1180850" cy="403654"/>
          </a:xfrm>
          <a:prstGeom prst="rect">
            <a:avLst/>
          </a:prstGeom>
          <a:solidFill>
            <a:srgbClr val="924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Answers</a:t>
            </a:r>
            <a:endParaRPr lang="en-GB" dirty="0"/>
          </a:p>
        </p:txBody>
      </p:sp>
      <p:cxnSp>
        <p:nvCxnSpPr>
          <p:cNvPr id="23" name="Straight Connector 22"/>
          <p:cNvCxnSpPr/>
          <p:nvPr/>
        </p:nvCxnSpPr>
        <p:spPr>
          <a:xfrm>
            <a:off x="1795849" y="3978875"/>
            <a:ext cx="3253946" cy="1136822"/>
          </a:xfrm>
          <a:prstGeom prst="line">
            <a:avLst/>
          </a:prstGeom>
          <a:ln w="38100">
            <a:solidFill>
              <a:srgbClr val="78A72B"/>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H="1">
            <a:off x="1665735" y="3871779"/>
            <a:ext cx="991728" cy="1412789"/>
          </a:xfrm>
          <a:prstGeom prst="line">
            <a:avLst/>
          </a:prstGeom>
          <a:ln w="38100">
            <a:solidFill>
              <a:srgbClr val="78A72B"/>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3988076" y="3789404"/>
            <a:ext cx="2841" cy="1412789"/>
          </a:xfrm>
          <a:prstGeom prst="line">
            <a:avLst/>
          </a:prstGeom>
          <a:ln w="38100">
            <a:solidFill>
              <a:srgbClr val="78A72B"/>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5119274" y="3812671"/>
            <a:ext cx="2503717" cy="1303026"/>
          </a:xfrm>
          <a:prstGeom prst="line">
            <a:avLst/>
          </a:prstGeom>
          <a:ln w="38100">
            <a:solidFill>
              <a:srgbClr val="78A72B"/>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a:off x="2799596" y="3901419"/>
            <a:ext cx="3536798" cy="1229289"/>
          </a:xfrm>
          <a:prstGeom prst="line">
            <a:avLst/>
          </a:prstGeom>
          <a:ln w="38100">
            <a:solidFill>
              <a:srgbClr val="78A72B"/>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6127644" y="3909985"/>
            <a:ext cx="1425868" cy="1251945"/>
          </a:xfrm>
          <a:prstGeom prst="line">
            <a:avLst/>
          </a:prstGeom>
          <a:ln w="38100">
            <a:solidFill>
              <a:srgbClr val="78A72B"/>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075850" y="3616411"/>
            <a:ext cx="1013254" cy="461319"/>
          </a:xfrm>
          <a:prstGeom prst="rect">
            <a:avLst/>
          </a:prstGeom>
          <a:solidFill>
            <a:srgbClr val="78A7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1.5kg</a:t>
            </a:r>
            <a:endParaRPr lang="en-GB" dirty="0"/>
          </a:p>
        </p:txBody>
      </p:sp>
      <p:sp>
        <p:nvSpPr>
          <p:cNvPr id="10" name="Rectangle 9"/>
          <p:cNvSpPr/>
          <p:nvPr/>
        </p:nvSpPr>
        <p:spPr>
          <a:xfrm>
            <a:off x="2264329" y="3616410"/>
            <a:ext cx="1013254" cy="461319"/>
          </a:xfrm>
          <a:prstGeom prst="rect">
            <a:avLst/>
          </a:prstGeom>
          <a:solidFill>
            <a:srgbClr val="78A7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2.9kg</a:t>
            </a:r>
            <a:endParaRPr lang="en-GB" dirty="0"/>
          </a:p>
        </p:txBody>
      </p:sp>
      <p:sp>
        <p:nvSpPr>
          <p:cNvPr id="11" name="Rectangle 10"/>
          <p:cNvSpPr/>
          <p:nvPr/>
        </p:nvSpPr>
        <p:spPr>
          <a:xfrm>
            <a:off x="3452808" y="3616409"/>
            <a:ext cx="1013254" cy="461319"/>
          </a:xfrm>
          <a:prstGeom prst="rect">
            <a:avLst/>
          </a:prstGeom>
          <a:solidFill>
            <a:srgbClr val="78A7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3.55kg</a:t>
            </a:r>
            <a:endParaRPr lang="en-GB" dirty="0"/>
          </a:p>
        </p:txBody>
      </p:sp>
      <p:sp>
        <p:nvSpPr>
          <p:cNvPr id="12" name="Rectangle 11"/>
          <p:cNvSpPr/>
          <p:nvPr/>
        </p:nvSpPr>
        <p:spPr>
          <a:xfrm>
            <a:off x="4641287" y="3616408"/>
            <a:ext cx="1013254" cy="461319"/>
          </a:xfrm>
          <a:prstGeom prst="rect">
            <a:avLst/>
          </a:prstGeom>
          <a:solidFill>
            <a:srgbClr val="78A7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4.65kg</a:t>
            </a:r>
            <a:endParaRPr lang="en-GB" dirty="0"/>
          </a:p>
        </p:txBody>
      </p:sp>
      <p:sp>
        <p:nvSpPr>
          <p:cNvPr id="13" name="Rectangle 12"/>
          <p:cNvSpPr/>
          <p:nvPr/>
        </p:nvSpPr>
        <p:spPr>
          <a:xfrm>
            <a:off x="5829766" y="3616407"/>
            <a:ext cx="1013254" cy="461319"/>
          </a:xfrm>
          <a:prstGeom prst="rect">
            <a:avLst/>
          </a:prstGeom>
          <a:solidFill>
            <a:srgbClr val="78A7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1.765kg</a:t>
            </a:r>
            <a:endParaRPr lang="en-GB" dirty="0"/>
          </a:p>
        </p:txBody>
      </p:sp>
      <p:sp>
        <p:nvSpPr>
          <p:cNvPr id="14" name="Rectangle 13"/>
          <p:cNvSpPr/>
          <p:nvPr/>
        </p:nvSpPr>
        <p:spPr>
          <a:xfrm>
            <a:off x="7018245" y="3616406"/>
            <a:ext cx="1013254" cy="461319"/>
          </a:xfrm>
          <a:prstGeom prst="rect">
            <a:avLst/>
          </a:prstGeom>
          <a:solidFill>
            <a:srgbClr val="78A7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2.455kg</a:t>
            </a:r>
            <a:endParaRPr lang="en-GB" dirty="0"/>
          </a:p>
        </p:txBody>
      </p:sp>
      <p:sp>
        <p:nvSpPr>
          <p:cNvPr id="15" name="Rectangle 14"/>
          <p:cNvSpPr/>
          <p:nvPr/>
        </p:nvSpPr>
        <p:spPr>
          <a:xfrm>
            <a:off x="1075850" y="4971539"/>
            <a:ext cx="1013254" cy="461319"/>
          </a:xfrm>
          <a:prstGeom prst="rect">
            <a:avLst/>
          </a:prstGeom>
          <a:solidFill>
            <a:srgbClr val="78A7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2900g</a:t>
            </a:r>
            <a:endParaRPr lang="en-GB" dirty="0"/>
          </a:p>
        </p:txBody>
      </p:sp>
      <p:sp>
        <p:nvSpPr>
          <p:cNvPr id="16" name="Rectangle 15"/>
          <p:cNvSpPr/>
          <p:nvPr/>
        </p:nvSpPr>
        <p:spPr>
          <a:xfrm>
            <a:off x="2264329" y="4971538"/>
            <a:ext cx="1013254" cy="461319"/>
          </a:xfrm>
          <a:prstGeom prst="rect">
            <a:avLst/>
          </a:prstGeom>
          <a:solidFill>
            <a:srgbClr val="78A7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1765g</a:t>
            </a:r>
            <a:endParaRPr lang="en-GB" dirty="0"/>
          </a:p>
        </p:txBody>
      </p:sp>
      <p:sp>
        <p:nvSpPr>
          <p:cNvPr id="17" name="Rectangle 16"/>
          <p:cNvSpPr/>
          <p:nvPr/>
        </p:nvSpPr>
        <p:spPr>
          <a:xfrm>
            <a:off x="3452808" y="4971537"/>
            <a:ext cx="1013254" cy="461319"/>
          </a:xfrm>
          <a:prstGeom prst="rect">
            <a:avLst/>
          </a:prstGeom>
          <a:solidFill>
            <a:srgbClr val="78A7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3550g</a:t>
            </a:r>
            <a:endParaRPr lang="en-GB" dirty="0"/>
          </a:p>
        </p:txBody>
      </p:sp>
      <p:sp>
        <p:nvSpPr>
          <p:cNvPr id="18" name="Rectangle 17"/>
          <p:cNvSpPr/>
          <p:nvPr/>
        </p:nvSpPr>
        <p:spPr>
          <a:xfrm>
            <a:off x="4641287" y="4971536"/>
            <a:ext cx="1013254" cy="461319"/>
          </a:xfrm>
          <a:prstGeom prst="rect">
            <a:avLst/>
          </a:prstGeom>
          <a:solidFill>
            <a:srgbClr val="78A7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1500g</a:t>
            </a:r>
            <a:endParaRPr lang="en-GB" dirty="0"/>
          </a:p>
        </p:txBody>
      </p:sp>
      <p:sp>
        <p:nvSpPr>
          <p:cNvPr id="19" name="Rectangle 18"/>
          <p:cNvSpPr/>
          <p:nvPr/>
        </p:nvSpPr>
        <p:spPr>
          <a:xfrm>
            <a:off x="5829766" y="4971535"/>
            <a:ext cx="1013254" cy="461319"/>
          </a:xfrm>
          <a:prstGeom prst="rect">
            <a:avLst/>
          </a:prstGeom>
          <a:solidFill>
            <a:srgbClr val="78A7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2455g</a:t>
            </a:r>
            <a:endParaRPr lang="en-GB" dirty="0"/>
          </a:p>
        </p:txBody>
      </p:sp>
      <p:sp>
        <p:nvSpPr>
          <p:cNvPr id="20" name="Rectangle 19"/>
          <p:cNvSpPr/>
          <p:nvPr/>
        </p:nvSpPr>
        <p:spPr>
          <a:xfrm>
            <a:off x="7018245" y="4971534"/>
            <a:ext cx="1013254" cy="461319"/>
          </a:xfrm>
          <a:prstGeom prst="rect">
            <a:avLst/>
          </a:prstGeom>
          <a:solidFill>
            <a:srgbClr val="78A7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4650g</a:t>
            </a:r>
            <a:endParaRPr lang="en-GB" dirty="0"/>
          </a:p>
        </p:txBody>
      </p:sp>
      <p:sp>
        <p:nvSpPr>
          <p:cNvPr id="28" name="TextBox 27"/>
          <p:cNvSpPr txBox="1"/>
          <p:nvPr/>
        </p:nvSpPr>
        <p:spPr>
          <a:xfrm>
            <a:off x="0" y="0"/>
            <a:ext cx="6768752" cy="523220"/>
          </a:xfrm>
          <a:prstGeom prst="rect">
            <a:avLst/>
          </a:prstGeom>
          <a:noFill/>
        </p:spPr>
        <p:txBody>
          <a:bodyPr wrap="square" rtlCol="0">
            <a:spAutoFit/>
          </a:bodyPr>
          <a:lstStyle/>
          <a:p>
            <a:r>
              <a:rPr lang="en-GB" sz="2800" b="1" u="sng" dirty="0" smtClean="0"/>
              <a:t>Lesson 1 : Comparing Mass</a:t>
            </a:r>
            <a:endParaRPr lang="en-GB" sz="2800" b="1" u="sng" dirty="0"/>
          </a:p>
        </p:txBody>
      </p:sp>
    </p:spTree>
    <p:extLst>
      <p:ext uri="{BB962C8B-B14F-4D97-AF65-F5344CB8AC3E}">
        <p14:creationId xmlns:p14="http://schemas.microsoft.com/office/powerpoint/2010/main" val="25991127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up)">
                                      <p:cBhvr>
                                        <p:cTn id="11" dur="500"/>
                                        <p:tgtEl>
                                          <p:spTgt spid="25"/>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up)">
                                      <p:cBhvr>
                                        <p:cTn id="15" dur="500"/>
                                        <p:tgtEl>
                                          <p:spTgt spid="2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left)">
                                      <p:cBhvr>
                                        <p:cTn id="19" dur="500"/>
                                        <p:tgtEl>
                                          <p:spTgt spid="29"/>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wipe(right)">
                                      <p:cBhvr>
                                        <p:cTn id="23" dur="500"/>
                                        <p:tgtEl>
                                          <p:spTgt spid="31"/>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right)">
                                      <p:cBhvr>
                                        <p:cTn id="27" dur="500"/>
                                        <p:tgtEl>
                                          <p:spTgt spid="35"/>
                                        </p:tgtEl>
                                      </p:cBhvr>
                                    </p:animEffect>
                                  </p:childTnLst>
                                </p:cTn>
                              </p:par>
                            </p:childTnLst>
                          </p:cTn>
                        </p:par>
                      </p:childTnLst>
                    </p:cTn>
                  </p:par>
                </p:childTnLst>
              </p:cTn>
              <p:nextCondLst>
                <p:cond evt="onClick" delay="0">
                  <p:tgtEl>
                    <p:spTgt spid="21"/>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t="22769"/>
          <a:stretch/>
        </p:blipFill>
        <p:spPr>
          <a:xfrm>
            <a:off x="755650" y="2407259"/>
            <a:ext cx="7632700" cy="3722079"/>
          </a:xfrm>
          <a:prstGeom prst="rect">
            <a:avLst/>
          </a:prstGeom>
        </p:spPr>
      </p:pic>
      <p:sp>
        <p:nvSpPr>
          <p:cNvPr id="8" name="Rectangle 7"/>
          <p:cNvSpPr/>
          <p:nvPr/>
        </p:nvSpPr>
        <p:spPr>
          <a:xfrm>
            <a:off x="2330232" y="765175"/>
            <a:ext cx="4483599" cy="1107996"/>
          </a:xfrm>
          <a:prstGeom prst="rect">
            <a:avLst/>
          </a:prstGeom>
        </p:spPr>
        <p:txBody>
          <a:bodyPr wrap="none" lIns="0" tIns="0" rIns="0" bIns="0">
            <a:spAutoFit/>
          </a:bodyPr>
          <a:lstStyle/>
          <a:p>
            <a:pPr algn="ctr"/>
            <a:r>
              <a:rPr lang="en-GB" sz="3600" dirty="0" smtClean="0">
                <a:latin typeface="+mj-lt"/>
              </a:rPr>
              <a:t>Converting Kilograms</a:t>
            </a:r>
          </a:p>
          <a:p>
            <a:pPr algn="ctr"/>
            <a:r>
              <a:rPr lang="en-GB" sz="3600" dirty="0" smtClean="0">
                <a:latin typeface="+mj-lt"/>
              </a:rPr>
              <a:t>and Grams</a:t>
            </a:r>
            <a:endParaRPr lang="en-GB" sz="2800" dirty="0">
              <a:latin typeface="+mj-lt"/>
            </a:endParaRPr>
          </a:p>
        </p:txBody>
      </p:sp>
      <p:sp>
        <p:nvSpPr>
          <p:cNvPr id="2" name="Rectangle 1"/>
          <p:cNvSpPr/>
          <p:nvPr/>
        </p:nvSpPr>
        <p:spPr>
          <a:xfrm>
            <a:off x="1291312" y="1955549"/>
            <a:ext cx="6561438" cy="369332"/>
          </a:xfrm>
          <a:prstGeom prst="rect">
            <a:avLst/>
          </a:prstGeom>
        </p:spPr>
        <p:txBody>
          <a:bodyPr wrap="square">
            <a:spAutoFit/>
          </a:bodyPr>
          <a:lstStyle/>
          <a:p>
            <a:pPr algn="ctr"/>
            <a:r>
              <a:rPr lang="en-GB" dirty="0"/>
              <a:t>Complete the table by converting the mass measurements.</a:t>
            </a:r>
          </a:p>
        </p:txBody>
      </p:sp>
      <p:graphicFrame>
        <p:nvGraphicFramePr>
          <p:cNvPr id="9" name="Table 8"/>
          <p:cNvGraphicFramePr>
            <a:graphicFrameLocks noGrp="1"/>
          </p:cNvGraphicFramePr>
          <p:nvPr>
            <p:extLst>
              <p:ext uri="{D42A27DB-BD31-4B8C-83A1-F6EECF244321}">
                <p14:modId xmlns:p14="http://schemas.microsoft.com/office/powerpoint/2010/main" val="2697749482"/>
              </p:ext>
            </p:extLst>
          </p:nvPr>
        </p:nvGraphicFramePr>
        <p:xfrm>
          <a:off x="4057026" y="2865967"/>
          <a:ext cx="4098432" cy="2804662"/>
        </p:xfrm>
        <a:graphic>
          <a:graphicData uri="http://schemas.openxmlformats.org/drawingml/2006/table">
            <a:tbl>
              <a:tblPr firstRow="1" bandRow="1">
                <a:tableStyleId>{5940675A-B579-460E-94D1-54222C63F5DA}</a:tableStyleId>
              </a:tblPr>
              <a:tblGrid>
                <a:gridCol w="1366144">
                  <a:extLst>
                    <a:ext uri="{9D8B030D-6E8A-4147-A177-3AD203B41FA5}">
                      <a16:colId xmlns="" xmlns:a16="http://schemas.microsoft.com/office/drawing/2014/main" val="20000"/>
                    </a:ext>
                  </a:extLst>
                </a:gridCol>
                <a:gridCol w="1366144">
                  <a:extLst>
                    <a:ext uri="{9D8B030D-6E8A-4147-A177-3AD203B41FA5}">
                      <a16:colId xmlns="" xmlns:a16="http://schemas.microsoft.com/office/drawing/2014/main" val="20001"/>
                    </a:ext>
                  </a:extLst>
                </a:gridCol>
                <a:gridCol w="1366144">
                  <a:extLst>
                    <a:ext uri="{9D8B030D-6E8A-4147-A177-3AD203B41FA5}">
                      <a16:colId xmlns="" xmlns:a16="http://schemas.microsoft.com/office/drawing/2014/main" val="20002"/>
                    </a:ext>
                  </a:extLst>
                </a:gridCol>
              </a:tblGrid>
              <a:tr h="400666">
                <a:tc>
                  <a:txBody>
                    <a:bodyPr/>
                    <a:lstStyle/>
                    <a:p>
                      <a:pPr algn="ctr"/>
                      <a:r>
                        <a:rPr lang="en-GB" sz="2000" b="1" dirty="0">
                          <a:solidFill>
                            <a:schemeClr val="bg1"/>
                          </a:solidFill>
                        </a:rPr>
                        <a:t>Kilograms</a:t>
                      </a: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rgbClr val="924399"/>
                    </a:solidFill>
                  </a:tcPr>
                </a:tc>
                <a:tc>
                  <a:txBody>
                    <a:bodyPr/>
                    <a:lstStyle/>
                    <a:p>
                      <a:pPr algn="ctr"/>
                      <a:r>
                        <a:rPr lang="en-GB" sz="2000" b="1" dirty="0">
                          <a:solidFill>
                            <a:schemeClr val="bg1"/>
                          </a:solidFill>
                        </a:rPr>
                        <a:t>=</a:t>
                      </a: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rgbClr val="924399"/>
                    </a:solidFill>
                  </a:tcPr>
                </a:tc>
                <a:tc>
                  <a:txBody>
                    <a:bodyPr/>
                    <a:lstStyle/>
                    <a:p>
                      <a:pPr algn="ctr"/>
                      <a:r>
                        <a:rPr lang="en-GB" sz="2000" b="1" dirty="0">
                          <a:solidFill>
                            <a:schemeClr val="bg1"/>
                          </a:solidFill>
                        </a:rPr>
                        <a:t>Grams</a:t>
                      </a: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rgbClr val="924399"/>
                    </a:solidFill>
                  </a:tcPr>
                </a:tc>
                <a:extLst>
                  <a:ext uri="{0D108BD9-81ED-4DB2-BD59-A6C34878D82A}">
                    <a16:rowId xmlns="" xmlns:a16="http://schemas.microsoft.com/office/drawing/2014/main" val="10000"/>
                  </a:ext>
                </a:extLst>
              </a:tr>
              <a:tr h="400666">
                <a:tc>
                  <a:txBody>
                    <a:bodyPr/>
                    <a:lstStyle/>
                    <a:p>
                      <a:pPr algn="ctr"/>
                      <a:r>
                        <a:rPr lang="en-GB" sz="2000" dirty="0"/>
                        <a:t>2.7kg</a:t>
                      </a: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tc>
                  <a:txBody>
                    <a:bodyPr/>
                    <a:lstStyle/>
                    <a:p>
                      <a:pPr algn="ctr"/>
                      <a:r>
                        <a:rPr lang="en-GB" sz="2000" dirty="0"/>
                        <a:t>=</a:t>
                      </a: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tc>
                  <a:txBody>
                    <a:bodyPr/>
                    <a:lstStyle/>
                    <a:p>
                      <a:pPr algn="ctr"/>
                      <a:endParaRPr lang="en-GB" sz="2000" dirty="0">
                        <a:solidFill>
                          <a:srgbClr val="00B050"/>
                        </a:solidFill>
                      </a:endParaRP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extLst>
                  <a:ext uri="{0D108BD9-81ED-4DB2-BD59-A6C34878D82A}">
                    <a16:rowId xmlns="" xmlns:a16="http://schemas.microsoft.com/office/drawing/2014/main" val="10001"/>
                  </a:ext>
                </a:extLst>
              </a:tr>
              <a:tr h="400666">
                <a:tc>
                  <a:txBody>
                    <a:bodyPr/>
                    <a:lstStyle/>
                    <a:p>
                      <a:pPr algn="ctr"/>
                      <a:endParaRPr lang="en-GB" sz="2000" dirty="0">
                        <a:solidFill>
                          <a:srgbClr val="00B050"/>
                        </a:solidFill>
                      </a:endParaRP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tc>
                  <a:txBody>
                    <a:bodyPr/>
                    <a:lstStyle/>
                    <a:p>
                      <a:pPr algn="ctr"/>
                      <a:r>
                        <a:rPr lang="en-GB" sz="2000" dirty="0"/>
                        <a:t>=</a:t>
                      </a: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t>4950g</a:t>
                      </a: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extLst>
                  <a:ext uri="{0D108BD9-81ED-4DB2-BD59-A6C34878D82A}">
                    <a16:rowId xmlns="" xmlns:a16="http://schemas.microsoft.com/office/drawing/2014/main" val="10002"/>
                  </a:ext>
                </a:extLst>
              </a:tr>
              <a:tr h="400666">
                <a:tc>
                  <a:txBody>
                    <a:bodyPr/>
                    <a:lstStyle/>
                    <a:p>
                      <a:pPr algn="ctr"/>
                      <a:r>
                        <a:rPr lang="en-GB" sz="2000" dirty="0"/>
                        <a:t>1.875kg</a:t>
                      </a: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tc>
                  <a:txBody>
                    <a:bodyPr/>
                    <a:lstStyle/>
                    <a:p>
                      <a:pPr algn="ctr"/>
                      <a:r>
                        <a:rPr lang="en-GB" sz="2000" dirty="0" smtClean="0"/>
                        <a:t>=</a:t>
                      </a:r>
                      <a:endParaRPr lang="en-GB" sz="2000" dirty="0"/>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tc>
                  <a:txBody>
                    <a:bodyPr/>
                    <a:lstStyle/>
                    <a:p>
                      <a:pPr algn="ctr"/>
                      <a:endParaRPr lang="en-GB" sz="2000" dirty="0">
                        <a:solidFill>
                          <a:srgbClr val="00B050"/>
                        </a:solidFill>
                      </a:endParaRP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extLst>
                  <a:ext uri="{0D108BD9-81ED-4DB2-BD59-A6C34878D82A}">
                    <a16:rowId xmlns="" xmlns:a16="http://schemas.microsoft.com/office/drawing/2014/main" val="10003"/>
                  </a:ext>
                </a:extLst>
              </a:tr>
              <a:tr h="400666">
                <a:tc>
                  <a:txBody>
                    <a:bodyPr/>
                    <a:lstStyle/>
                    <a:p>
                      <a:pPr algn="ctr"/>
                      <a:endParaRPr lang="en-GB" sz="2000" dirty="0">
                        <a:solidFill>
                          <a:srgbClr val="00B050"/>
                        </a:solidFill>
                      </a:endParaRP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tc>
                  <a:txBody>
                    <a:bodyPr/>
                    <a:lstStyle/>
                    <a:p>
                      <a:pPr algn="ctr"/>
                      <a:r>
                        <a:rPr lang="en-GB" sz="2000" dirty="0"/>
                        <a:t>=</a:t>
                      </a: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tc>
                  <a:txBody>
                    <a:bodyPr/>
                    <a:lstStyle/>
                    <a:p>
                      <a:pPr algn="ctr"/>
                      <a:r>
                        <a:rPr lang="en-GB" sz="2000" dirty="0"/>
                        <a:t>2750g</a:t>
                      </a: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extLst>
                  <a:ext uri="{0D108BD9-81ED-4DB2-BD59-A6C34878D82A}">
                    <a16:rowId xmlns="" xmlns:a16="http://schemas.microsoft.com/office/drawing/2014/main" val="10004"/>
                  </a:ext>
                </a:extLst>
              </a:tr>
              <a:tr h="400666">
                <a:tc>
                  <a:txBody>
                    <a:bodyPr/>
                    <a:lstStyle/>
                    <a:p>
                      <a:pPr algn="ctr"/>
                      <a:r>
                        <a:rPr lang="en-GB" sz="2000" dirty="0"/>
                        <a:t>3.1kg</a:t>
                      </a: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tc>
                  <a:txBody>
                    <a:bodyPr/>
                    <a:lstStyle/>
                    <a:p>
                      <a:pPr algn="ctr"/>
                      <a:r>
                        <a:rPr lang="en-GB" sz="2000" dirty="0"/>
                        <a:t>=</a:t>
                      </a: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tc>
                  <a:txBody>
                    <a:bodyPr/>
                    <a:lstStyle/>
                    <a:p>
                      <a:pPr algn="ctr"/>
                      <a:endParaRPr lang="en-GB" sz="2000" dirty="0">
                        <a:solidFill>
                          <a:srgbClr val="00B050"/>
                        </a:solidFill>
                      </a:endParaRP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extLst>
                  <a:ext uri="{0D108BD9-81ED-4DB2-BD59-A6C34878D82A}">
                    <a16:rowId xmlns="" xmlns:a16="http://schemas.microsoft.com/office/drawing/2014/main" val="10005"/>
                  </a:ext>
                </a:extLst>
              </a:tr>
              <a:tr h="400666">
                <a:tc>
                  <a:txBody>
                    <a:bodyPr/>
                    <a:lstStyle/>
                    <a:p>
                      <a:pPr algn="ctr"/>
                      <a:endParaRPr lang="en-GB" sz="2000" dirty="0">
                        <a:solidFill>
                          <a:srgbClr val="00B050"/>
                        </a:solidFill>
                      </a:endParaRP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tc>
                  <a:txBody>
                    <a:bodyPr/>
                    <a:lstStyle/>
                    <a:p>
                      <a:pPr algn="ctr"/>
                      <a:r>
                        <a:rPr lang="en-GB" sz="2000" dirty="0"/>
                        <a:t>=</a:t>
                      </a: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tc>
                  <a:txBody>
                    <a:bodyPr/>
                    <a:lstStyle/>
                    <a:p>
                      <a:pPr algn="ctr"/>
                      <a:r>
                        <a:rPr lang="en-GB" sz="2000" dirty="0"/>
                        <a:t>4235g</a:t>
                      </a:r>
                    </a:p>
                  </a:txBody>
                  <a:tcPr>
                    <a:lnL w="28575" cap="flat" cmpd="sng" algn="ctr">
                      <a:solidFill>
                        <a:srgbClr val="924399"/>
                      </a:solidFill>
                      <a:prstDash val="solid"/>
                      <a:round/>
                      <a:headEnd type="none" w="med" len="med"/>
                      <a:tailEnd type="none" w="med" len="med"/>
                    </a:lnL>
                    <a:lnR w="28575" cap="flat" cmpd="sng" algn="ctr">
                      <a:solidFill>
                        <a:srgbClr val="924399"/>
                      </a:solidFill>
                      <a:prstDash val="solid"/>
                      <a:round/>
                      <a:headEnd type="none" w="med" len="med"/>
                      <a:tailEnd type="none" w="med" len="med"/>
                    </a:lnR>
                    <a:lnT w="28575" cap="flat" cmpd="sng" algn="ctr">
                      <a:solidFill>
                        <a:srgbClr val="924399"/>
                      </a:solidFill>
                      <a:prstDash val="solid"/>
                      <a:round/>
                      <a:headEnd type="none" w="med" len="med"/>
                      <a:tailEnd type="none" w="med" len="med"/>
                    </a:lnT>
                    <a:lnB w="28575" cap="flat" cmpd="sng" algn="ctr">
                      <a:solidFill>
                        <a:srgbClr val="924399"/>
                      </a:solidFill>
                      <a:prstDash val="solid"/>
                      <a:round/>
                      <a:headEnd type="none" w="med" len="med"/>
                      <a:tailEnd type="none" w="med" len="med"/>
                    </a:lnB>
                    <a:solidFill>
                      <a:schemeClr val="bg1"/>
                    </a:solidFill>
                  </a:tcPr>
                </a:tc>
                <a:extLst>
                  <a:ext uri="{0D108BD9-81ED-4DB2-BD59-A6C34878D82A}">
                    <a16:rowId xmlns="" xmlns:a16="http://schemas.microsoft.com/office/drawing/2014/main" val="10006"/>
                  </a:ext>
                </a:extLst>
              </a:tr>
            </a:tbl>
          </a:graphicData>
        </a:graphic>
      </p:graphicFrame>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0234" y="2704482"/>
            <a:ext cx="3408686" cy="3424856"/>
          </a:xfrm>
          <a:prstGeom prst="rect">
            <a:avLst/>
          </a:prstGeom>
        </p:spPr>
      </p:pic>
      <p:sp>
        <p:nvSpPr>
          <p:cNvPr id="11" name="Rectangle 10"/>
          <p:cNvSpPr/>
          <p:nvPr/>
        </p:nvSpPr>
        <p:spPr>
          <a:xfrm>
            <a:off x="7017265" y="3310237"/>
            <a:ext cx="841898" cy="369332"/>
          </a:xfrm>
          <a:prstGeom prst="rect">
            <a:avLst/>
          </a:prstGeom>
        </p:spPr>
        <p:txBody>
          <a:bodyPr wrap="none">
            <a:spAutoFit/>
          </a:bodyPr>
          <a:lstStyle/>
          <a:p>
            <a:pPr lvl="0" algn="ctr">
              <a:defRPr/>
            </a:pPr>
            <a:r>
              <a:rPr lang="en-GB" b="1" dirty="0" smtClean="0">
                <a:solidFill>
                  <a:srgbClr val="78A72B"/>
                </a:solidFill>
              </a:rPr>
              <a:t>2700g</a:t>
            </a:r>
            <a:endParaRPr lang="en-GB" b="1" dirty="0">
              <a:solidFill>
                <a:srgbClr val="78A72B"/>
              </a:solidFill>
            </a:endParaRPr>
          </a:p>
        </p:txBody>
      </p:sp>
      <p:sp>
        <p:nvSpPr>
          <p:cNvPr id="13" name="Rectangle 12"/>
          <p:cNvSpPr/>
          <p:nvPr/>
        </p:nvSpPr>
        <p:spPr>
          <a:xfrm>
            <a:off x="4283605" y="3679569"/>
            <a:ext cx="885179" cy="369332"/>
          </a:xfrm>
          <a:prstGeom prst="rect">
            <a:avLst/>
          </a:prstGeom>
        </p:spPr>
        <p:txBody>
          <a:bodyPr wrap="none">
            <a:spAutoFit/>
          </a:bodyPr>
          <a:lstStyle/>
          <a:p>
            <a:pPr lvl="0" algn="ctr">
              <a:defRPr/>
            </a:pPr>
            <a:r>
              <a:rPr lang="en-GB" b="1" dirty="0" smtClean="0">
                <a:solidFill>
                  <a:srgbClr val="78A72B"/>
                </a:solidFill>
              </a:rPr>
              <a:t>4.95kg</a:t>
            </a:r>
            <a:endParaRPr lang="en-GB" b="1" dirty="0">
              <a:solidFill>
                <a:srgbClr val="78A72B"/>
              </a:solidFill>
            </a:endParaRPr>
          </a:p>
        </p:txBody>
      </p:sp>
      <p:sp>
        <p:nvSpPr>
          <p:cNvPr id="14" name="Rectangle 13"/>
          <p:cNvSpPr/>
          <p:nvPr/>
        </p:nvSpPr>
        <p:spPr>
          <a:xfrm>
            <a:off x="7070165" y="4083632"/>
            <a:ext cx="779381" cy="369332"/>
          </a:xfrm>
          <a:prstGeom prst="rect">
            <a:avLst/>
          </a:prstGeom>
        </p:spPr>
        <p:txBody>
          <a:bodyPr wrap="none">
            <a:spAutoFit/>
          </a:bodyPr>
          <a:lstStyle/>
          <a:p>
            <a:pPr lvl="0" algn="ctr">
              <a:defRPr/>
            </a:pPr>
            <a:r>
              <a:rPr lang="en-GB" b="1" dirty="0" smtClean="0">
                <a:solidFill>
                  <a:srgbClr val="78A72B"/>
                </a:solidFill>
              </a:rPr>
              <a:t>1875g</a:t>
            </a:r>
            <a:endParaRPr lang="en-GB" b="1" dirty="0">
              <a:solidFill>
                <a:srgbClr val="78A72B"/>
              </a:solidFill>
            </a:endParaRPr>
          </a:p>
        </p:txBody>
      </p:sp>
      <p:sp>
        <p:nvSpPr>
          <p:cNvPr id="15" name="Rectangle 14"/>
          <p:cNvSpPr/>
          <p:nvPr/>
        </p:nvSpPr>
        <p:spPr>
          <a:xfrm>
            <a:off x="4296428" y="4490433"/>
            <a:ext cx="859531" cy="369332"/>
          </a:xfrm>
          <a:prstGeom prst="rect">
            <a:avLst/>
          </a:prstGeom>
        </p:spPr>
        <p:txBody>
          <a:bodyPr wrap="none">
            <a:spAutoFit/>
          </a:bodyPr>
          <a:lstStyle/>
          <a:p>
            <a:pPr lvl="0" algn="ctr">
              <a:defRPr/>
            </a:pPr>
            <a:r>
              <a:rPr lang="en-GB" b="1" dirty="0" smtClean="0">
                <a:solidFill>
                  <a:srgbClr val="78A72B"/>
                </a:solidFill>
              </a:rPr>
              <a:t>2.75kg</a:t>
            </a:r>
            <a:endParaRPr lang="en-GB" b="1" dirty="0">
              <a:solidFill>
                <a:srgbClr val="78A72B"/>
              </a:solidFill>
            </a:endParaRPr>
          </a:p>
        </p:txBody>
      </p:sp>
      <p:sp>
        <p:nvSpPr>
          <p:cNvPr id="16" name="Rectangle 15"/>
          <p:cNvSpPr/>
          <p:nvPr/>
        </p:nvSpPr>
        <p:spPr>
          <a:xfrm>
            <a:off x="7058366" y="4881741"/>
            <a:ext cx="819456" cy="369332"/>
          </a:xfrm>
          <a:prstGeom prst="rect">
            <a:avLst/>
          </a:prstGeom>
        </p:spPr>
        <p:txBody>
          <a:bodyPr wrap="none">
            <a:spAutoFit/>
          </a:bodyPr>
          <a:lstStyle/>
          <a:p>
            <a:pPr lvl="0" algn="ctr">
              <a:defRPr/>
            </a:pPr>
            <a:r>
              <a:rPr lang="en-GB" b="1" dirty="0" smtClean="0">
                <a:solidFill>
                  <a:srgbClr val="78A72B"/>
                </a:solidFill>
              </a:rPr>
              <a:t>3100g</a:t>
            </a:r>
            <a:endParaRPr lang="en-GB" b="1" dirty="0">
              <a:solidFill>
                <a:srgbClr val="78A72B"/>
              </a:solidFill>
            </a:endParaRPr>
          </a:p>
        </p:txBody>
      </p:sp>
      <p:sp>
        <p:nvSpPr>
          <p:cNvPr id="18" name="Rectangle 17"/>
          <p:cNvSpPr/>
          <p:nvPr/>
        </p:nvSpPr>
        <p:spPr>
          <a:xfrm>
            <a:off x="4246737" y="5293059"/>
            <a:ext cx="998991" cy="369332"/>
          </a:xfrm>
          <a:prstGeom prst="rect">
            <a:avLst/>
          </a:prstGeom>
        </p:spPr>
        <p:txBody>
          <a:bodyPr wrap="none">
            <a:spAutoFit/>
          </a:bodyPr>
          <a:lstStyle/>
          <a:p>
            <a:pPr lvl="0" algn="ctr">
              <a:defRPr/>
            </a:pPr>
            <a:r>
              <a:rPr lang="en-GB" b="1" dirty="0" smtClean="0">
                <a:solidFill>
                  <a:srgbClr val="78A72B"/>
                </a:solidFill>
              </a:rPr>
              <a:t>4.235kg</a:t>
            </a:r>
            <a:endParaRPr lang="en-GB" b="1" dirty="0">
              <a:solidFill>
                <a:srgbClr val="78A72B"/>
              </a:solidFill>
            </a:endParaRPr>
          </a:p>
        </p:txBody>
      </p:sp>
      <p:sp>
        <p:nvSpPr>
          <p:cNvPr id="17" name="TextBox 16"/>
          <p:cNvSpPr txBox="1"/>
          <p:nvPr/>
        </p:nvSpPr>
        <p:spPr>
          <a:xfrm>
            <a:off x="0" y="0"/>
            <a:ext cx="6768752" cy="523220"/>
          </a:xfrm>
          <a:prstGeom prst="rect">
            <a:avLst/>
          </a:prstGeom>
          <a:noFill/>
        </p:spPr>
        <p:txBody>
          <a:bodyPr wrap="square" rtlCol="0">
            <a:spAutoFit/>
          </a:bodyPr>
          <a:lstStyle/>
          <a:p>
            <a:r>
              <a:rPr lang="en-GB" sz="2800" b="1" u="sng" dirty="0" smtClean="0"/>
              <a:t>Lesson 1 : Comparing Mass</a:t>
            </a:r>
            <a:endParaRPr lang="en-GB" sz="2800" b="1" u="sng" dirty="0"/>
          </a:p>
        </p:txBody>
      </p:sp>
    </p:spTree>
    <p:extLst>
      <p:ext uri="{BB962C8B-B14F-4D97-AF65-F5344CB8AC3E}">
        <p14:creationId xmlns:p14="http://schemas.microsoft.com/office/powerpoint/2010/main" val="352280514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 xmlns:a16="http://schemas.microsoft.com/office/drawing/2014/main" id="{E8D1260D-EA2C-4B5F-AE3E-9A385ECD14E2}"/>
              </a:ext>
            </a:extLst>
          </p:cNvPr>
          <p:cNvGrpSpPr/>
          <p:nvPr/>
        </p:nvGrpSpPr>
        <p:grpSpPr>
          <a:xfrm>
            <a:off x="3249133" y="2667222"/>
            <a:ext cx="2514018" cy="409134"/>
            <a:chOff x="3249133" y="2731389"/>
            <a:chExt cx="2514018" cy="409134"/>
          </a:xfrm>
        </p:grpSpPr>
        <p:sp>
          <p:nvSpPr>
            <p:cNvPr id="3" name="TextBox 2">
              <a:extLst>
                <a:ext uri="{FF2B5EF4-FFF2-40B4-BE49-F238E27FC236}">
                  <a16:creationId xmlns="" xmlns:a16="http://schemas.microsoft.com/office/drawing/2014/main" id="{3D36F18E-851C-4D70-8AC2-A3CCED6B9ADC}"/>
                </a:ext>
              </a:extLst>
            </p:cNvPr>
            <p:cNvSpPr txBox="1"/>
            <p:nvPr/>
          </p:nvSpPr>
          <p:spPr>
            <a:xfrm>
              <a:off x="3249133" y="2734895"/>
              <a:ext cx="644728" cy="369332"/>
            </a:xfrm>
            <a:prstGeom prst="rect">
              <a:avLst/>
            </a:prstGeom>
            <a:noFill/>
          </p:spPr>
          <p:txBody>
            <a:bodyPr wrap="none" rtlCol="0">
              <a:spAutoFit/>
            </a:bodyPr>
            <a:lstStyle/>
            <a:p>
              <a:r>
                <a:rPr lang="en-GB" dirty="0"/>
                <a:t>250g</a:t>
              </a:r>
            </a:p>
          </p:txBody>
        </p:sp>
        <p:sp>
          <p:nvSpPr>
            <p:cNvPr id="19" name="TextBox 18">
              <a:extLst>
                <a:ext uri="{FF2B5EF4-FFF2-40B4-BE49-F238E27FC236}">
                  <a16:creationId xmlns="" xmlns:a16="http://schemas.microsoft.com/office/drawing/2014/main" id="{040844DA-AAED-4CA6-8018-4373354DC1C4}"/>
                </a:ext>
              </a:extLst>
            </p:cNvPr>
            <p:cNvSpPr txBox="1"/>
            <p:nvPr/>
          </p:nvSpPr>
          <p:spPr>
            <a:xfrm>
              <a:off x="5014228" y="2734895"/>
              <a:ext cx="748923" cy="369332"/>
            </a:xfrm>
            <a:prstGeom prst="rect">
              <a:avLst/>
            </a:prstGeom>
            <a:noFill/>
          </p:spPr>
          <p:txBody>
            <a:bodyPr wrap="none" rtlCol="0">
              <a:spAutoFit/>
            </a:bodyPr>
            <a:lstStyle/>
            <a:p>
              <a:r>
                <a:rPr lang="en-GB" dirty="0"/>
                <a:t>250kg</a:t>
              </a:r>
            </a:p>
          </p:txBody>
        </p:sp>
        <p:sp>
          <p:nvSpPr>
            <p:cNvPr id="4" name="Rectangle 3">
              <a:extLst>
                <a:ext uri="{FF2B5EF4-FFF2-40B4-BE49-F238E27FC236}">
                  <a16:creationId xmlns="" xmlns:a16="http://schemas.microsoft.com/office/drawing/2014/main" id="{01E06A4D-AA52-4BE1-ACC5-F644556CA2EE}"/>
                </a:ext>
              </a:extLst>
            </p:cNvPr>
            <p:cNvSpPr/>
            <p:nvPr/>
          </p:nvSpPr>
          <p:spPr>
            <a:xfrm>
              <a:off x="4367433" y="2731389"/>
              <a:ext cx="409134" cy="409134"/>
            </a:xfrm>
            <a:prstGeom prst="rect">
              <a:avLst/>
            </a:prstGeom>
            <a:solidFill>
              <a:schemeClr val="bg1"/>
            </a:solid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 name="Group 6">
            <a:extLst>
              <a:ext uri="{FF2B5EF4-FFF2-40B4-BE49-F238E27FC236}">
                <a16:creationId xmlns="" xmlns:a16="http://schemas.microsoft.com/office/drawing/2014/main" id="{FD42D4E2-AD88-437A-ADD8-7CF8E025282D}"/>
              </a:ext>
            </a:extLst>
          </p:cNvPr>
          <p:cNvGrpSpPr/>
          <p:nvPr/>
        </p:nvGrpSpPr>
        <p:grpSpPr>
          <a:xfrm>
            <a:off x="3182609" y="3294139"/>
            <a:ext cx="2493179" cy="409618"/>
            <a:chOff x="3182609" y="3358306"/>
            <a:chExt cx="2493179" cy="409618"/>
          </a:xfrm>
        </p:grpSpPr>
        <p:sp>
          <p:nvSpPr>
            <p:cNvPr id="14" name="TextBox 13">
              <a:extLst>
                <a:ext uri="{FF2B5EF4-FFF2-40B4-BE49-F238E27FC236}">
                  <a16:creationId xmlns="" xmlns:a16="http://schemas.microsoft.com/office/drawing/2014/main" id="{D536C95C-C941-46AA-909E-07DA085CA014}"/>
                </a:ext>
              </a:extLst>
            </p:cNvPr>
            <p:cNvSpPr txBox="1"/>
            <p:nvPr/>
          </p:nvSpPr>
          <p:spPr>
            <a:xfrm>
              <a:off x="3182609" y="3358306"/>
              <a:ext cx="761747" cy="369332"/>
            </a:xfrm>
            <a:prstGeom prst="rect">
              <a:avLst/>
            </a:prstGeom>
            <a:noFill/>
          </p:spPr>
          <p:txBody>
            <a:bodyPr wrap="none" rtlCol="0">
              <a:spAutoFit/>
            </a:bodyPr>
            <a:lstStyle/>
            <a:p>
              <a:r>
                <a:rPr lang="en-GB" dirty="0"/>
                <a:t>1000g</a:t>
              </a:r>
            </a:p>
          </p:txBody>
        </p:sp>
        <p:sp>
          <p:nvSpPr>
            <p:cNvPr id="20" name="TextBox 19">
              <a:extLst>
                <a:ext uri="{FF2B5EF4-FFF2-40B4-BE49-F238E27FC236}">
                  <a16:creationId xmlns="" xmlns:a16="http://schemas.microsoft.com/office/drawing/2014/main" id="{3B603D42-A777-4B55-B5DA-7AC4EF3CF1BA}"/>
                </a:ext>
              </a:extLst>
            </p:cNvPr>
            <p:cNvSpPr txBox="1"/>
            <p:nvPr/>
          </p:nvSpPr>
          <p:spPr>
            <a:xfrm>
              <a:off x="5164109" y="3358306"/>
              <a:ext cx="511679" cy="369332"/>
            </a:xfrm>
            <a:prstGeom prst="rect">
              <a:avLst/>
            </a:prstGeom>
            <a:noFill/>
          </p:spPr>
          <p:txBody>
            <a:bodyPr wrap="none" rtlCol="0">
              <a:spAutoFit/>
            </a:bodyPr>
            <a:lstStyle/>
            <a:p>
              <a:r>
                <a:rPr lang="en-GB" dirty="0"/>
                <a:t>1kg</a:t>
              </a:r>
            </a:p>
          </p:txBody>
        </p:sp>
        <p:sp>
          <p:nvSpPr>
            <p:cNvPr id="25" name="Rectangle 24">
              <a:extLst>
                <a:ext uri="{FF2B5EF4-FFF2-40B4-BE49-F238E27FC236}">
                  <a16:creationId xmlns="" xmlns:a16="http://schemas.microsoft.com/office/drawing/2014/main" id="{75D83CE3-D87C-4F10-A642-A9DB8A2037E0}"/>
                </a:ext>
              </a:extLst>
            </p:cNvPr>
            <p:cNvSpPr/>
            <p:nvPr/>
          </p:nvSpPr>
          <p:spPr>
            <a:xfrm>
              <a:off x="4367433" y="3358790"/>
              <a:ext cx="409134" cy="409134"/>
            </a:xfrm>
            <a:prstGeom prst="rect">
              <a:avLst/>
            </a:prstGeom>
            <a:solidFill>
              <a:schemeClr val="bg1"/>
            </a:solid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 name="Group 7">
            <a:extLst>
              <a:ext uri="{FF2B5EF4-FFF2-40B4-BE49-F238E27FC236}">
                <a16:creationId xmlns="" xmlns:a16="http://schemas.microsoft.com/office/drawing/2014/main" id="{816BDADE-2FBD-43CF-AA2E-79C23F0BC259}"/>
              </a:ext>
            </a:extLst>
          </p:cNvPr>
          <p:cNvGrpSpPr/>
          <p:nvPr/>
        </p:nvGrpSpPr>
        <p:grpSpPr>
          <a:xfrm>
            <a:off x="3256347" y="3917550"/>
            <a:ext cx="2501194" cy="413608"/>
            <a:chOff x="3256347" y="3981717"/>
            <a:chExt cx="2501194" cy="413608"/>
          </a:xfrm>
        </p:grpSpPr>
        <p:sp>
          <p:nvSpPr>
            <p:cNvPr id="15" name="TextBox 14">
              <a:extLst>
                <a:ext uri="{FF2B5EF4-FFF2-40B4-BE49-F238E27FC236}">
                  <a16:creationId xmlns="" xmlns:a16="http://schemas.microsoft.com/office/drawing/2014/main" id="{F5B44881-7854-4DD6-B5C0-DC4B421922BD}"/>
                </a:ext>
              </a:extLst>
            </p:cNvPr>
            <p:cNvSpPr txBox="1"/>
            <p:nvPr/>
          </p:nvSpPr>
          <p:spPr>
            <a:xfrm>
              <a:off x="3256347" y="3981717"/>
              <a:ext cx="681597" cy="369332"/>
            </a:xfrm>
            <a:prstGeom prst="rect">
              <a:avLst/>
            </a:prstGeom>
            <a:noFill/>
          </p:spPr>
          <p:txBody>
            <a:bodyPr wrap="none" rtlCol="0">
              <a:spAutoFit/>
            </a:bodyPr>
            <a:lstStyle/>
            <a:p>
              <a:r>
                <a:rPr lang="en-GB" dirty="0"/>
                <a:t>2½kg</a:t>
              </a:r>
            </a:p>
          </p:txBody>
        </p:sp>
        <p:sp>
          <p:nvSpPr>
            <p:cNvPr id="21" name="TextBox 20">
              <a:extLst>
                <a:ext uri="{FF2B5EF4-FFF2-40B4-BE49-F238E27FC236}">
                  <a16:creationId xmlns="" xmlns:a16="http://schemas.microsoft.com/office/drawing/2014/main" id="{578BD0EC-20D0-439B-AA4C-E5C190DE6025}"/>
                </a:ext>
              </a:extLst>
            </p:cNvPr>
            <p:cNvSpPr txBox="1"/>
            <p:nvPr/>
          </p:nvSpPr>
          <p:spPr>
            <a:xfrm>
              <a:off x="4995794" y="3981717"/>
              <a:ext cx="761747" cy="369332"/>
            </a:xfrm>
            <a:prstGeom prst="rect">
              <a:avLst/>
            </a:prstGeom>
            <a:noFill/>
          </p:spPr>
          <p:txBody>
            <a:bodyPr wrap="none" rtlCol="0">
              <a:spAutoFit/>
            </a:bodyPr>
            <a:lstStyle/>
            <a:p>
              <a:r>
                <a:rPr lang="en-GB" dirty="0"/>
                <a:t>2400g</a:t>
              </a:r>
            </a:p>
          </p:txBody>
        </p:sp>
        <p:sp>
          <p:nvSpPr>
            <p:cNvPr id="26" name="Rectangle 25">
              <a:extLst>
                <a:ext uri="{FF2B5EF4-FFF2-40B4-BE49-F238E27FC236}">
                  <a16:creationId xmlns="" xmlns:a16="http://schemas.microsoft.com/office/drawing/2014/main" id="{93CEB4CC-53E3-4377-B907-4202B77D8BDC}"/>
                </a:ext>
              </a:extLst>
            </p:cNvPr>
            <p:cNvSpPr/>
            <p:nvPr/>
          </p:nvSpPr>
          <p:spPr>
            <a:xfrm>
              <a:off x="4367433" y="3986191"/>
              <a:ext cx="409134" cy="409134"/>
            </a:xfrm>
            <a:prstGeom prst="rect">
              <a:avLst/>
            </a:prstGeom>
            <a:solidFill>
              <a:schemeClr val="bg1"/>
            </a:solid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 name="Group 8">
            <a:extLst>
              <a:ext uri="{FF2B5EF4-FFF2-40B4-BE49-F238E27FC236}">
                <a16:creationId xmlns="" xmlns:a16="http://schemas.microsoft.com/office/drawing/2014/main" id="{DB770C56-160D-4A5C-9C43-7AAA2D49C6E1}"/>
              </a:ext>
            </a:extLst>
          </p:cNvPr>
          <p:cNvGrpSpPr/>
          <p:nvPr/>
        </p:nvGrpSpPr>
        <p:grpSpPr>
          <a:xfrm>
            <a:off x="3317261" y="4540961"/>
            <a:ext cx="2386579" cy="417598"/>
            <a:chOff x="3317261" y="4605128"/>
            <a:chExt cx="2386579" cy="417598"/>
          </a:xfrm>
        </p:grpSpPr>
        <p:sp>
          <p:nvSpPr>
            <p:cNvPr id="16" name="TextBox 15">
              <a:extLst>
                <a:ext uri="{FF2B5EF4-FFF2-40B4-BE49-F238E27FC236}">
                  <a16:creationId xmlns="" xmlns:a16="http://schemas.microsoft.com/office/drawing/2014/main" id="{E15E3A8F-9327-44DC-BB46-221FFCE25FEF}"/>
                </a:ext>
              </a:extLst>
            </p:cNvPr>
            <p:cNvSpPr txBox="1"/>
            <p:nvPr/>
          </p:nvSpPr>
          <p:spPr>
            <a:xfrm>
              <a:off x="3317261" y="4605128"/>
              <a:ext cx="559769" cy="369332"/>
            </a:xfrm>
            <a:prstGeom prst="rect">
              <a:avLst/>
            </a:prstGeom>
            <a:noFill/>
          </p:spPr>
          <p:txBody>
            <a:bodyPr wrap="none" rtlCol="0">
              <a:spAutoFit/>
            </a:bodyPr>
            <a:lstStyle/>
            <a:p>
              <a:r>
                <a:rPr lang="en-GB" dirty="0"/>
                <a:t>¾kg</a:t>
              </a:r>
            </a:p>
          </p:txBody>
        </p:sp>
        <p:sp>
          <p:nvSpPr>
            <p:cNvPr id="22" name="TextBox 21">
              <a:extLst>
                <a:ext uri="{FF2B5EF4-FFF2-40B4-BE49-F238E27FC236}">
                  <a16:creationId xmlns="" xmlns:a16="http://schemas.microsoft.com/office/drawing/2014/main" id="{A047233D-6F3B-4021-9113-683B5AE9BBB3}"/>
                </a:ext>
              </a:extLst>
            </p:cNvPr>
            <p:cNvSpPr txBox="1"/>
            <p:nvPr/>
          </p:nvSpPr>
          <p:spPr>
            <a:xfrm>
              <a:off x="5059112" y="4605128"/>
              <a:ext cx="644728" cy="369332"/>
            </a:xfrm>
            <a:prstGeom prst="rect">
              <a:avLst/>
            </a:prstGeom>
            <a:noFill/>
          </p:spPr>
          <p:txBody>
            <a:bodyPr wrap="none" rtlCol="0">
              <a:spAutoFit/>
            </a:bodyPr>
            <a:lstStyle/>
            <a:p>
              <a:r>
                <a:rPr lang="en-GB" dirty="0"/>
                <a:t>600g</a:t>
              </a:r>
            </a:p>
          </p:txBody>
        </p:sp>
        <p:sp>
          <p:nvSpPr>
            <p:cNvPr id="27" name="Rectangle 26">
              <a:extLst>
                <a:ext uri="{FF2B5EF4-FFF2-40B4-BE49-F238E27FC236}">
                  <a16:creationId xmlns="" xmlns:a16="http://schemas.microsoft.com/office/drawing/2014/main" id="{D7003680-25EF-4D23-A71C-1E715FD11722}"/>
                </a:ext>
              </a:extLst>
            </p:cNvPr>
            <p:cNvSpPr/>
            <p:nvPr/>
          </p:nvSpPr>
          <p:spPr>
            <a:xfrm>
              <a:off x="4367433" y="4613592"/>
              <a:ext cx="409134" cy="409134"/>
            </a:xfrm>
            <a:prstGeom prst="rect">
              <a:avLst/>
            </a:prstGeom>
            <a:solidFill>
              <a:schemeClr val="bg1"/>
            </a:solid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 name="Group 9">
            <a:extLst>
              <a:ext uri="{FF2B5EF4-FFF2-40B4-BE49-F238E27FC236}">
                <a16:creationId xmlns="" xmlns:a16="http://schemas.microsoft.com/office/drawing/2014/main" id="{D9D80F6C-1D11-489D-9CFB-F56AC9510BF8}"/>
              </a:ext>
            </a:extLst>
          </p:cNvPr>
          <p:cNvGrpSpPr/>
          <p:nvPr/>
        </p:nvGrpSpPr>
        <p:grpSpPr>
          <a:xfrm>
            <a:off x="3110474" y="5164371"/>
            <a:ext cx="2667906" cy="421587"/>
            <a:chOff x="3110474" y="5228538"/>
            <a:chExt cx="2667906" cy="421587"/>
          </a:xfrm>
        </p:grpSpPr>
        <p:sp>
          <p:nvSpPr>
            <p:cNvPr id="17" name="TextBox 16">
              <a:extLst>
                <a:ext uri="{FF2B5EF4-FFF2-40B4-BE49-F238E27FC236}">
                  <a16:creationId xmlns="" xmlns:a16="http://schemas.microsoft.com/office/drawing/2014/main" id="{A29B9433-331F-4FA3-914F-BD7F1CA22554}"/>
                </a:ext>
              </a:extLst>
            </p:cNvPr>
            <p:cNvSpPr txBox="1"/>
            <p:nvPr/>
          </p:nvSpPr>
          <p:spPr>
            <a:xfrm>
              <a:off x="3110474" y="5228538"/>
              <a:ext cx="910827" cy="369332"/>
            </a:xfrm>
            <a:prstGeom prst="rect">
              <a:avLst/>
            </a:prstGeom>
            <a:noFill/>
          </p:spPr>
          <p:txBody>
            <a:bodyPr wrap="none" rtlCol="0">
              <a:spAutoFit/>
            </a:bodyPr>
            <a:lstStyle/>
            <a:p>
              <a:r>
                <a:rPr lang="en-GB" dirty="0"/>
                <a:t>1kg 50g</a:t>
              </a:r>
            </a:p>
          </p:txBody>
        </p:sp>
        <p:sp>
          <p:nvSpPr>
            <p:cNvPr id="23" name="TextBox 22">
              <a:extLst>
                <a:ext uri="{FF2B5EF4-FFF2-40B4-BE49-F238E27FC236}">
                  <a16:creationId xmlns="" xmlns:a16="http://schemas.microsoft.com/office/drawing/2014/main" id="{C9E182BA-F715-4162-9519-CD3D8BCA862B}"/>
                </a:ext>
              </a:extLst>
            </p:cNvPr>
            <p:cNvSpPr txBox="1"/>
            <p:nvPr/>
          </p:nvSpPr>
          <p:spPr>
            <a:xfrm>
              <a:off x="5016633" y="5228538"/>
              <a:ext cx="761747" cy="369332"/>
            </a:xfrm>
            <a:prstGeom prst="rect">
              <a:avLst/>
            </a:prstGeom>
            <a:noFill/>
          </p:spPr>
          <p:txBody>
            <a:bodyPr wrap="none" rtlCol="0">
              <a:spAutoFit/>
            </a:bodyPr>
            <a:lstStyle/>
            <a:p>
              <a:r>
                <a:rPr lang="en-GB" dirty="0"/>
                <a:t>1050g</a:t>
              </a:r>
            </a:p>
          </p:txBody>
        </p:sp>
        <p:sp>
          <p:nvSpPr>
            <p:cNvPr id="28" name="Rectangle 27">
              <a:extLst>
                <a:ext uri="{FF2B5EF4-FFF2-40B4-BE49-F238E27FC236}">
                  <a16:creationId xmlns="" xmlns:a16="http://schemas.microsoft.com/office/drawing/2014/main" id="{FCD1C0DB-F4C5-4C5C-908C-DDF35D3C29B6}"/>
                </a:ext>
              </a:extLst>
            </p:cNvPr>
            <p:cNvSpPr/>
            <p:nvPr/>
          </p:nvSpPr>
          <p:spPr>
            <a:xfrm>
              <a:off x="4367433" y="5240991"/>
              <a:ext cx="409134" cy="409134"/>
            </a:xfrm>
            <a:prstGeom prst="rect">
              <a:avLst/>
            </a:prstGeom>
            <a:solidFill>
              <a:schemeClr val="bg1"/>
            </a:solid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9" name="TextBox 28">
            <a:extLst>
              <a:ext uri="{FF2B5EF4-FFF2-40B4-BE49-F238E27FC236}">
                <a16:creationId xmlns="" xmlns:a16="http://schemas.microsoft.com/office/drawing/2014/main" id="{05D1940D-0021-4B9A-9FE9-90D02C031D3C}"/>
              </a:ext>
            </a:extLst>
          </p:cNvPr>
          <p:cNvSpPr txBox="1"/>
          <p:nvPr/>
        </p:nvSpPr>
        <p:spPr>
          <a:xfrm>
            <a:off x="1038762" y="2103337"/>
            <a:ext cx="4981302" cy="276999"/>
          </a:xfrm>
          <a:prstGeom prst="rect">
            <a:avLst/>
          </a:prstGeom>
          <a:noFill/>
        </p:spPr>
        <p:txBody>
          <a:bodyPr wrap="square" lIns="0" tIns="0" rIns="0" bIns="0" rtlCol="0">
            <a:spAutoFit/>
          </a:bodyPr>
          <a:lstStyle/>
          <a:p>
            <a:pPr marL="285750" indent="-285750" algn="ctr">
              <a:buFont typeface="Arial" panose="020B0604020202020204" pitchFamily="34" charset="0"/>
              <a:buChar char="•"/>
            </a:pPr>
            <a:r>
              <a:rPr lang="en-GB" dirty="0"/>
              <a:t>Use &lt;, &gt; or = to complete these statements. </a:t>
            </a:r>
          </a:p>
        </p:txBody>
      </p:sp>
      <p:sp>
        <p:nvSpPr>
          <p:cNvPr id="33" name="Rectangle 32">
            <a:extLst>
              <a:ext uri="{FF2B5EF4-FFF2-40B4-BE49-F238E27FC236}">
                <a16:creationId xmlns="" xmlns:a16="http://schemas.microsoft.com/office/drawing/2014/main" id="{E4209B4C-8616-4AD0-ACDC-A172392A9914}"/>
              </a:ext>
            </a:extLst>
          </p:cNvPr>
          <p:cNvSpPr/>
          <p:nvPr/>
        </p:nvSpPr>
        <p:spPr>
          <a:xfrm>
            <a:off x="755650" y="1384533"/>
            <a:ext cx="7632700" cy="4708292"/>
          </a:xfrm>
          <a:prstGeom prst="rect">
            <a:avLst/>
          </a:prstGeom>
          <a:noFill/>
          <a:ln w="38100">
            <a:solidFill>
              <a:srgbClr val="0052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 xmlns:a16="http://schemas.microsoft.com/office/drawing/2014/main" id="{7A0ABCF1-8DDA-429B-8C6A-01635EBBC717}"/>
              </a:ext>
            </a:extLst>
          </p:cNvPr>
          <p:cNvSpPr/>
          <p:nvPr/>
        </p:nvSpPr>
        <p:spPr>
          <a:xfrm>
            <a:off x="755650" y="1384533"/>
            <a:ext cx="7632700" cy="435423"/>
          </a:xfrm>
          <a:prstGeom prst="rect">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 xmlns:a16="http://schemas.microsoft.com/office/drawing/2014/main" id="{524BFF9B-5E9B-49E0-B3D7-913EBDB31037}"/>
              </a:ext>
            </a:extLst>
          </p:cNvPr>
          <p:cNvSpPr/>
          <p:nvPr/>
        </p:nvSpPr>
        <p:spPr>
          <a:xfrm>
            <a:off x="3258980" y="1384533"/>
            <a:ext cx="2133918" cy="430887"/>
          </a:xfrm>
          <a:prstGeom prst="rect">
            <a:avLst/>
          </a:prstGeom>
        </p:spPr>
        <p:txBody>
          <a:bodyPr wrap="none">
            <a:spAutoFit/>
          </a:bodyPr>
          <a:lstStyle/>
          <a:p>
            <a:r>
              <a:rPr lang="en-GB" sz="2200" b="1" dirty="0">
                <a:solidFill>
                  <a:schemeClr val="bg1"/>
                </a:solidFill>
              </a:rPr>
              <a:t>Comparing Mass</a:t>
            </a:r>
          </a:p>
        </p:txBody>
      </p:sp>
      <p:sp>
        <p:nvSpPr>
          <p:cNvPr id="30" name="TextBox 29"/>
          <p:cNvSpPr txBox="1"/>
          <p:nvPr/>
        </p:nvSpPr>
        <p:spPr>
          <a:xfrm>
            <a:off x="0" y="0"/>
            <a:ext cx="6768752" cy="523220"/>
          </a:xfrm>
          <a:prstGeom prst="rect">
            <a:avLst/>
          </a:prstGeom>
          <a:noFill/>
        </p:spPr>
        <p:txBody>
          <a:bodyPr wrap="square" rtlCol="0">
            <a:spAutoFit/>
          </a:bodyPr>
          <a:lstStyle/>
          <a:p>
            <a:r>
              <a:rPr lang="en-GB" sz="2800" b="1" u="sng" dirty="0" smtClean="0"/>
              <a:t>Lesson 1 : Comparing Mass</a:t>
            </a:r>
            <a:endParaRPr lang="en-GB" sz="2800" b="1" u="sng" dirty="0"/>
          </a:p>
        </p:txBody>
      </p:sp>
    </p:spTree>
    <p:extLst>
      <p:ext uri="{BB962C8B-B14F-4D97-AF65-F5344CB8AC3E}">
        <p14:creationId xmlns:p14="http://schemas.microsoft.com/office/powerpoint/2010/main" val="2752442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500"/>
                            </p:stCondLst>
                            <p:childTnLst>
                              <p:par>
                                <p:cTn id="14" presetID="10" presetClass="entr" presetSubtype="0" fill="hold" nodeType="afterEffect">
                                  <p:stCondLst>
                                    <p:cond delay="25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1250"/>
                            </p:stCondLst>
                            <p:childTnLst>
                              <p:par>
                                <p:cTn id="18" presetID="10" presetClass="entr" presetSubtype="0" fill="hold" nodeType="afterEffect">
                                  <p:stCondLst>
                                    <p:cond delay="25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par>
                          <p:cTn id="21" fill="hold">
                            <p:stCondLst>
                              <p:cond delay="2000"/>
                            </p:stCondLst>
                            <p:childTnLst>
                              <p:par>
                                <p:cTn id="22" presetID="10" presetClass="entr" presetSubtype="0" fill="hold" nodeType="afterEffect">
                                  <p:stCondLst>
                                    <p:cond delay="25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2750"/>
                            </p:stCondLst>
                            <p:childTnLst>
                              <p:par>
                                <p:cTn id="26" presetID="10" presetClass="entr" presetSubtype="0" fill="hold" nodeType="afterEffect">
                                  <p:stCondLst>
                                    <p:cond delay="25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3B66B66D-D5A3-4F9B-B73A-A08767E91F47}"/>
              </a:ext>
            </a:extLst>
          </p:cNvPr>
          <p:cNvSpPr/>
          <p:nvPr/>
        </p:nvSpPr>
        <p:spPr>
          <a:xfrm>
            <a:off x="2308860" y="2410925"/>
            <a:ext cx="4526280" cy="984885"/>
          </a:xfrm>
          <a:prstGeom prst="rect">
            <a:avLst/>
          </a:prstGeom>
          <a:solidFill>
            <a:schemeClr val="bg1"/>
          </a:solidFill>
          <a:ln w="28575">
            <a:solidFill>
              <a:srgbClr val="75A16D"/>
            </a:solidFill>
          </a:ln>
        </p:spPr>
        <p:txBody>
          <a:bodyPr wrap="square" anchor="ctr" anchorCtr="0">
            <a:spAutoFit/>
          </a:bodyPr>
          <a:lstStyle/>
          <a:p>
            <a:pPr lvl="0" algn="ctr">
              <a:spcAft>
                <a:spcPts val="600"/>
              </a:spcAft>
              <a:buSzPct val="100000"/>
              <a:defRPr sz="1800" b="0" i="0" u="none" strike="noStrike" kern="0" cap="none" spc="0" baseline="0">
                <a:solidFill>
                  <a:srgbClr val="000000"/>
                </a:solidFill>
                <a:uFillTx/>
              </a:defRPr>
            </a:pPr>
            <a:r>
              <a:rPr lang="en-GB" sz="1600" dirty="0"/>
              <a:t>&lt; means ‘is less than’ or ‘is lighter than’.</a:t>
            </a:r>
          </a:p>
          <a:p>
            <a:pPr lvl="0" algn="ctr">
              <a:spcAft>
                <a:spcPts val="600"/>
              </a:spcAft>
              <a:buSzPct val="100000"/>
              <a:defRPr sz="1800" b="0" i="0" u="none" strike="noStrike" kern="0" cap="none" spc="0" baseline="0">
                <a:solidFill>
                  <a:srgbClr val="000000"/>
                </a:solidFill>
                <a:uFillTx/>
              </a:defRPr>
            </a:pPr>
            <a:r>
              <a:rPr lang="en-GB" sz="1600" dirty="0"/>
              <a:t>&gt; means ‘is greater than’ or ‘is heavier than’.</a:t>
            </a:r>
          </a:p>
          <a:p>
            <a:pPr lvl="0" algn="ctr">
              <a:spcAft>
                <a:spcPts val="600"/>
              </a:spcAft>
              <a:buSzPct val="100000"/>
              <a:defRPr sz="1800" b="0" i="0" u="none" strike="noStrike" kern="0" cap="none" spc="0" baseline="0">
                <a:solidFill>
                  <a:srgbClr val="000000"/>
                </a:solidFill>
                <a:uFillTx/>
              </a:defRPr>
            </a:pPr>
            <a:r>
              <a:rPr lang="en-GB" sz="1600" dirty="0"/>
              <a:t>= means ‘is equal to’ or ‘is the same mass as’.</a:t>
            </a:r>
          </a:p>
        </p:txBody>
      </p:sp>
      <p:sp>
        <p:nvSpPr>
          <p:cNvPr id="14" name="TextBox 13">
            <a:extLst>
              <a:ext uri="{FF2B5EF4-FFF2-40B4-BE49-F238E27FC236}">
                <a16:creationId xmlns="" xmlns:a16="http://schemas.microsoft.com/office/drawing/2014/main" id="{5547722D-C1F3-4659-B0B0-74739481D48B}"/>
              </a:ext>
            </a:extLst>
          </p:cNvPr>
          <p:cNvSpPr txBox="1"/>
          <p:nvPr/>
        </p:nvSpPr>
        <p:spPr>
          <a:xfrm>
            <a:off x="2205515" y="3639560"/>
            <a:ext cx="526106" cy="276999"/>
          </a:xfrm>
          <a:prstGeom prst="rect">
            <a:avLst/>
          </a:prstGeom>
          <a:noFill/>
        </p:spPr>
        <p:txBody>
          <a:bodyPr wrap="square" rtlCol="0">
            <a:spAutoFit/>
          </a:bodyPr>
          <a:lstStyle/>
          <a:p>
            <a:pPr algn="r"/>
            <a:r>
              <a:rPr lang="en-GB" sz="1200" dirty="0"/>
              <a:t>250g</a:t>
            </a:r>
          </a:p>
        </p:txBody>
      </p:sp>
      <p:sp>
        <p:nvSpPr>
          <p:cNvPr id="15" name="TextBox 14">
            <a:extLst>
              <a:ext uri="{FF2B5EF4-FFF2-40B4-BE49-F238E27FC236}">
                <a16:creationId xmlns="" xmlns:a16="http://schemas.microsoft.com/office/drawing/2014/main" id="{C0691D9D-1F1C-410A-8320-A76C96B18D12}"/>
              </a:ext>
            </a:extLst>
          </p:cNvPr>
          <p:cNvSpPr txBox="1"/>
          <p:nvPr/>
        </p:nvSpPr>
        <p:spPr>
          <a:xfrm>
            <a:off x="2117349" y="4128757"/>
            <a:ext cx="614272" cy="276999"/>
          </a:xfrm>
          <a:prstGeom prst="rect">
            <a:avLst/>
          </a:prstGeom>
          <a:noFill/>
        </p:spPr>
        <p:txBody>
          <a:bodyPr wrap="square" rtlCol="0">
            <a:spAutoFit/>
          </a:bodyPr>
          <a:lstStyle/>
          <a:p>
            <a:pPr algn="r"/>
            <a:r>
              <a:rPr lang="en-GB" sz="1200" dirty="0"/>
              <a:t>1000g</a:t>
            </a:r>
          </a:p>
        </p:txBody>
      </p:sp>
      <p:sp>
        <p:nvSpPr>
          <p:cNvPr id="16" name="TextBox 15">
            <a:extLst>
              <a:ext uri="{FF2B5EF4-FFF2-40B4-BE49-F238E27FC236}">
                <a16:creationId xmlns="" xmlns:a16="http://schemas.microsoft.com/office/drawing/2014/main" id="{FF1596AD-9984-4969-8B25-667C927EA125}"/>
              </a:ext>
            </a:extLst>
          </p:cNvPr>
          <p:cNvSpPr txBox="1"/>
          <p:nvPr/>
        </p:nvSpPr>
        <p:spPr>
          <a:xfrm>
            <a:off x="2215133" y="4617953"/>
            <a:ext cx="516488" cy="276999"/>
          </a:xfrm>
          <a:prstGeom prst="rect">
            <a:avLst/>
          </a:prstGeom>
          <a:noFill/>
        </p:spPr>
        <p:txBody>
          <a:bodyPr wrap="square" rtlCol="0">
            <a:spAutoFit/>
          </a:bodyPr>
          <a:lstStyle/>
          <a:p>
            <a:pPr algn="r"/>
            <a:r>
              <a:rPr lang="en-GB" sz="1200" dirty="0"/>
              <a:t>2½kg</a:t>
            </a:r>
          </a:p>
        </p:txBody>
      </p:sp>
      <p:sp>
        <p:nvSpPr>
          <p:cNvPr id="17" name="TextBox 16">
            <a:extLst>
              <a:ext uri="{FF2B5EF4-FFF2-40B4-BE49-F238E27FC236}">
                <a16:creationId xmlns="" xmlns:a16="http://schemas.microsoft.com/office/drawing/2014/main" id="{7B7300FE-58FC-4A39-8E13-3164163EDD5A}"/>
              </a:ext>
            </a:extLst>
          </p:cNvPr>
          <p:cNvSpPr txBox="1"/>
          <p:nvPr/>
        </p:nvSpPr>
        <p:spPr>
          <a:xfrm>
            <a:off x="2296886" y="5107150"/>
            <a:ext cx="434735" cy="276999"/>
          </a:xfrm>
          <a:prstGeom prst="rect">
            <a:avLst/>
          </a:prstGeom>
          <a:noFill/>
        </p:spPr>
        <p:txBody>
          <a:bodyPr wrap="square" rtlCol="0">
            <a:spAutoFit/>
          </a:bodyPr>
          <a:lstStyle/>
          <a:p>
            <a:pPr algn="r"/>
            <a:r>
              <a:rPr lang="en-GB" sz="1200" dirty="0"/>
              <a:t>¾kg</a:t>
            </a:r>
          </a:p>
        </p:txBody>
      </p:sp>
      <p:sp>
        <p:nvSpPr>
          <p:cNvPr id="19" name="TextBox 18">
            <a:extLst>
              <a:ext uri="{FF2B5EF4-FFF2-40B4-BE49-F238E27FC236}">
                <a16:creationId xmlns="" xmlns:a16="http://schemas.microsoft.com/office/drawing/2014/main" id="{F5DAE2AF-17D0-47FA-B430-B98E3D351F91}"/>
              </a:ext>
            </a:extLst>
          </p:cNvPr>
          <p:cNvSpPr txBox="1"/>
          <p:nvPr/>
        </p:nvSpPr>
        <p:spPr>
          <a:xfrm>
            <a:off x="2021170" y="5596346"/>
            <a:ext cx="710451" cy="276999"/>
          </a:xfrm>
          <a:prstGeom prst="rect">
            <a:avLst/>
          </a:prstGeom>
          <a:noFill/>
        </p:spPr>
        <p:txBody>
          <a:bodyPr wrap="square" rtlCol="0">
            <a:spAutoFit/>
          </a:bodyPr>
          <a:lstStyle/>
          <a:p>
            <a:pPr algn="r"/>
            <a:r>
              <a:rPr lang="en-GB" sz="1200" dirty="0"/>
              <a:t>1kg 50g</a:t>
            </a:r>
          </a:p>
        </p:txBody>
      </p:sp>
      <p:sp>
        <p:nvSpPr>
          <p:cNvPr id="20" name="TextBox 19">
            <a:extLst>
              <a:ext uri="{FF2B5EF4-FFF2-40B4-BE49-F238E27FC236}">
                <a16:creationId xmlns="" xmlns:a16="http://schemas.microsoft.com/office/drawing/2014/main" id="{3734342C-EB48-411E-B84B-C2B367C82E79}"/>
              </a:ext>
            </a:extLst>
          </p:cNvPr>
          <p:cNvSpPr txBox="1"/>
          <p:nvPr/>
        </p:nvSpPr>
        <p:spPr>
          <a:xfrm>
            <a:off x="3253864" y="3648269"/>
            <a:ext cx="632336" cy="276999"/>
          </a:xfrm>
          <a:prstGeom prst="rect">
            <a:avLst/>
          </a:prstGeom>
          <a:noFill/>
        </p:spPr>
        <p:txBody>
          <a:bodyPr wrap="square" rtlCol="0">
            <a:spAutoFit/>
          </a:bodyPr>
          <a:lstStyle/>
          <a:p>
            <a:r>
              <a:rPr lang="en-GB" sz="1200" dirty="0"/>
              <a:t>250kg</a:t>
            </a:r>
          </a:p>
        </p:txBody>
      </p:sp>
      <p:sp>
        <p:nvSpPr>
          <p:cNvPr id="21" name="TextBox 20">
            <a:extLst>
              <a:ext uri="{FF2B5EF4-FFF2-40B4-BE49-F238E27FC236}">
                <a16:creationId xmlns="" xmlns:a16="http://schemas.microsoft.com/office/drawing/2014/main" id="{6870D23C-D223-4E48-9E97-F017B72DA84E}"/>
              </a:ext>
            </a:extLst>
          </p:cNvPr>
          <p:cNvSpPr txBox="1"/>
          <p:nvPr/>
        </p:nvSpPr>
        <p:spPr>
          <a:xfrm>
            <a:off x="3253864" y="4137466"/>
            <a:ext cx="422230" cy="276999"/>
          </a:xfrm>
          <a:prstGeom prst="rect">
            <a:avLst/>
          </a:prstGeom>
          <a:noFill/>
        </p:spPr>
        <p:txBody>
          <a:bodyPr wrap="square" rtlCol="0">
            <a:spAutoFit/>
          </a:bodyPr>
          <a:lstStyle/>
          <a:p>
            <a:r>
              <a:rPr lang="en-GB" sz="1200" dirty="0"/>
              <a:t>1kg</a:t>
            </a:r>
          </a:p>
        </p:txBody>
      </p:sp>
      <p:sp>
        <p:nvSpPr>
          <p:cNvPr id="22" name="TextBox 21">
            <a:extLst>
              <a:ext uri="{FF2B5EF4-FFF2-40B4-BE49-F238E27FC236}">
                <a16:creationId xmlns="" xmlns:a16="http://schemas.microsoft.com/office/drawing/2014/main" id="{EA64DA1B-E7C9-4D20-856C-CB859158BD79}"/>
              </a:ext>
            </a:extLst>
          </p:cNvPr>
          <p:cNvSpPr txBox="1"/>
          <p:nvPr/>
        </p:nvSpPr>
        <p:spPr>
          <a:xfrm>
            <a:off x="3253863" y="4626662"/>
            <a:ext cx="657549" cy="276999"/>
          </a:xfrm>
          <a:prstGeom prst="rect">
            <a:avLst/>
          </a:prstGeom>
          <a:noFill/>
        </p:spPr>
        <p:txBody>
          <a:bodyPr wrap="square" rtlCol="0">
            <a:spAutoFit/>
          </a:bodyPr>
          <a:lstStyle/>
          <a:p>
            <a:r>
              <a:rPr lang="en-GB" sz="1200" dirty="0"/>
              <a:t>2400g</a:t>
            </a:r>
          </a:p>
        </p:txBody>
      </p:sp>
      <p:sp>
        <p:nvSpPr>
          <p:cNvPr id="23" name="TextBox 22">
            <a:extLst>
              <a:ext uri="{FF2B5EF4-FFF2-40B4-BE49-F238E27FC236}">
                <a16:creationId xmlns="" xmlns:a16="http://schemas.microsoft.com/office/drawing/2014/main" id="{11DA0A9F-7E5C-4B5B-80D7-6E2668771433}"/>
              </a:ext>
            </a:extLst>
          </p:cNvPr>
          <p:cNvSpPr txBox="1"/>
          <p:nvPr/>
        </p:nvSpPr>
        <p:spPr>
          <a:xfrm>
            <a:off x="3253864" y="5115859"/>
            <a:ext cx="568464" cy="276999"/>
          </a:xfrm>
          <a:prstGeom prst="rect">
            <a:avLst/>
          </a:prstGeom>
          <a:noFill/>
        </p:spPr>
        <p:txBody>
          <a:bodyPr wrap="square" rtlCol="0">
            <a:spAutoFit/>
          </a:bodyPr>
          <a:lstStyle/>
          <a:p>
            <a:r>
              <a:rPr lang="en-GB" sz="1200" dirty="0"/>
              <a:t>600g</a:t>
            </a:r>
          </a:p>
        </p:txBody>
      </p:sp>
      <p:sp>
        <p:nvSpPr>
          <p:cNvPr id="24" name="TextBox 23">
            <a:extLst>
              <a:ext uri="{FF2B5EF4-FFF2-40B4-BE49-F238E27FC236}">
                <a16:creationId xmlns="" xmlns:a16="http://schemas.microsoft.com/office/drawing/2014/main" id="{AB0A22DB-063B-4F6F-80FE-9546B22B2BAD}"/>
              </a:ext>
            </a:extLst>
          </p:cNvPr>
          <p:cNvSpPr txBox="1"/>
          <p:nvPr/>
        </p:nvSpPr>
        <p:spPr>
          <a:xfrm>
            <a:off x="3253863" y="5605055"/>
            <a:ext cx="628975" cy="276999"/>
          </a:xfrm>
          <a:prstGeom prst="rect">
            <a:avLst/>
          </a:prstGeom>
          <a:noFill/>
        </p:spPr>
        <p:txBody>
          <a:bodyPr wrap="square" rtlCol="0">
            <a:spAutoFit/>
          </a:bodyPr>
          <a:lstStyle/>
          <a:p>
            <a:r>
              <a:rPr lang="en-GB" sz="1200" dirty="0"/>
              <a:t>1050g</a:t>
            </a:r>
          </a:p>
        </p:txBody>
      </p:sp>
      <p:sp>
        <p:nvSpPr>
          <p:cNvPr id="25" name="Rectangle 24">
            <a:extLst>
              <a:ext uri="{FF2B5EF4-FFF2-40B4-BE49-F238E27FC236}">
                <a16:creationId xmlns="" xmlns:a16="http://schemas.microsoft.com/office/drawing/2014/main" id="{0D7FD4C6-9C5A-4BAC-8AA1-C1E2686C2087}"/>
              </a:ext>
            </a:extLst>
          </p:cNvPr>
          <p:cNvSpPr/>
          <p:nvPr/>
        </p:nvSpPr>
        <p:spPr>
          <a:xfrm>
            <a:off x="2830214" y="3610632"/>
            <a:ext cx="326878" cy="326878"/>
          </a:xfrm>
          <a:prstGeom prst="rect">
            <a:avLst/>
          </a:prstGeom>
          <a:solidFill>
            <a:schemeClr val="bg1"/>
          </a:solid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6" name="Rectangle 25">
            <a:extLst>
              <a:ext uri="{FF2B5EF4-FFF2-40B4-BE49-F238E27FC236}">
                <a16:creationId xmlns="" xmlns:a16="http://schemas.microsoft.com/office/drawing/2014/main" id="{B497AD23-9E38-4444-8161-83249B97DB7C}"/>
              </a:ext>
            </a:extLst>
          </p:cNvPr>
          <p:cNvSpPr/>
          <p:nvPr/>
        </p:nvSpPr>
        <p:spPr>
          <a:xfrm>
            <a:off x="2830214" y="4103016"/>
            <a:ext cx="326878" cy="326878"/>
          </a:xfrm>
          <a:prstGeom prst="rect">
            <a:avLst/>
          </a:prstGeom>
          <a:solidFill>
            <a:schemeClr val="bg1"/>
          </a:solid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7" name="Rectangle 26">
            <a:extLst>
              <a:ext uri="{FF2B5EF4-FFF2-40B4-BE49-F238E27FC236}">
                <a16:creationId xmlns="" xmlns:a16="http://schemas.microsoft.com/office/drawing/2014/main" id="{CA7BE71D-8C61-4130-ABB7-708B01C699F7}"/>
              </a:ext>
            </a:extLst>
          </p:cNvPr>
          <p:cNvSpPr/>
          <p:nvPr/>
        </p:nvSpPr>
        <p:spPr>
          <a:xfrm>
            <a:off x="2830214" y="4595401"/>
            <a:ext cx="326878" cy="326878"/>
          </a:xfrm>
          <a:prstGeom prst="rect">
            <a:avLst/>
          </a:prstGeom>
          <a:solidFill>
            <a:schemeClr val="bg1"/>
          </a:solid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8" name="Rectangle 27">
            <a:extLst>
              <a:ext uri="{FF2B5EF4-FFF2-40B4-BE49-F238E27FC236}">
                <a16:creationId xmlns="" xmlns:a16="http://schemas.microsoft.com/office/drawing/2014/main" id="{E9402D28-7A01-4E3B-ABC9-9D7DA2047A1B}"/>
              </a:ext>
            </a:extLst>
          </p:cNvPr>
          <p:cNvSpPr/>
          <p:nvPr/>
        </p:nvSpPr>
        <p:spPr>
          <a:xfrm>
            <a:off x="2830214" y="5087785"/>
            <a:ext cx="326878" cy="326878"/>
          </a:xfrm>
          <a:prstGeom prst="rect">
            <a:avLst/>
          </a:prstGeom>
          <a:solidFill>
            <a:schemeClr val="bg1"/>
          </a:solid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9" name="Rectangle 28">
            <a:extLst>
              <a:ext uri="{FF2B5EF4-FFF2-40B4-BE49-F238E27FC236}">
                <a16:creationId xmlns="" xmlns:a16="http://schemas.microsoft.com/office/drawing/2014/main" id="{6C86F9CE-4104-4E32-A253-B1B8E762E397}"/>
              </a:ext>
            </a:extLst>
          </p:cNvPr>
          <p:cNvSpPr/>
          <p:nvPr/>
        </p:nvSpPr>
        <p:spPr>
          <a:xfrm>
            <a:off x="2830214" y="5580168"/>
            <a:ext cx="326878" cy="326878"/>
          </a:xfrm>
          <a:prstGeom prst="rect">
            <a:avLst/>
          </a:prstGeom>
          <a:solidFill>
            <a:schemeClr val="bg1"/>
          </a:solid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0" name="TextBox 29">
            <a:extLst>
              <a:ext uri="{FF2B5EF4-FFF2-40B4-BE49-F238E27FC236}">
                <a16:creationId xmlns="" xmlns:a16="http://schemas.microsoft.com/office/drawing/2014/main" id="{0653F56A-ABE3-46ED-BA31-F0D5B9996552}"/>
              </a:ext>
            </a:extLst>
          </p:cNvPr>
          <p:cNvSpPr txBox="1"/>
          <p:nvPr/>
        </p:nvSpPr>
        <p:spPr>
          <a:xfrm>
            <a:off x="4099333" y="3636293"/>
            <a:ext cx="2825938" cy="276999"/>
          </a:xfrm>
          <a:prstGeom prst="rect">
            <a:avLst/>
          </a:prstGeom>
          <a:noFill/>
        </p:spPr>
        <p:txBody>
          <a:bodyPr wrap="square" rtlCol="0">
            <a:spAutoFit/>
          </a:bodyPr>
          <a:lstStyle/>
          <a:p>
            <a:r>
              <a:rPr lang="en-GB" sz="1200" dirty="0"/>
              <a:t>Grams are lighter than kilograms.</a:t>
            </a:r>
          </a:p>
        </p:txBody>
      </p:sp>
      <p:sp>
        <p:nvSpPr>
          <p:cNvPr id="31" name="TextBox 30">
            <a:extLst>
              <a:ext uri="{FF2B5EF4-FFF2-40B4-BE49-F238E27FC236}">
                <a16:creationId xmlns="" xmlns:a16="http://schemas.microsoft.com/office/drawing/2014/main" id="{18298453-ECC5-4524-B7E1-AD8FF3FBBE67}"/>
              </a:ext>
            </a:extLst>
          </p:cNvPr>
          <p:cNvSpPr txBox="1"/>
          <p:nvPr/>
        </p:nvSpPr>
        <p:spPr>
          <a:xfrm>
            <a:off x="4099333" y="4136653"/>
            <a:ext cx="2170836" cy="276999"/>
          </a:xfrm>
          <a:prstGeom prst="rect">
            <a:avLst/>
          </a:prstGeom>
          <a:noFill/>
        </p:spPr>
        <p:txBody>
          <a:bodyPr wrap="square" rtlCol="0">
            <a:spAutoFit/>
          </a:bodyPr>
          <a:lstStyle/>
          <a:p>
            <a:r>
              <a:rPr lang="en-GB" sz="1200" dirty="0"/>
              <a:t>1kg is the same as 1000g.</a:t>
            </a:r>
          </a:p>
        </p:txBody>
      </p:sp>
      <p:sp>
        <p:nvSpPr>
          <p:cNvPr id="32" name="TextBox 31">
            <a:extLst>
              <a:ext uri="{FF2B5EF4-FFF2-40B4-BE49-F238E27FC236}">
                <a16:creationId xmlns="" xmlns:a16="http://schemas.microsoft.com/office/drawing/2014/main" id="{B8523B9A-4B77-4289-A417-9224DC8DBE8F}"/>
              </a:ext>
            </a:extLst>
          </p:cNvPr>
          <p:cNvSpPr txBox="1"/>
          <p:nvPr/>
        </p:nvSpPr>
        <p:spPr>
          <a:xfrm>
            <a:off x="4099333" y="4543203"/>
            <a:ext cx="2921322" cy="461665"/>
          </a:xfrm>
          <a:prstGeom prst="rect">
            <a:avLst/>
          </a:prstGeom>
          <a:noFill/>
        </p:spPr>
        <p:txBody>
          <a:bodyPr wrap="square" rtlCol="0">
            <a:spAutoFit/>
          </a:bodyPr>
          <a:lstStyle/>
          <a:p>
            <a:pPr>
              <a:defRPr/>
            </a:pPr>
            <a:r>
              <a:rPr lang="en-GB" sz="1200" dirty="0"/>
              <a:t>2½kg is 2kg and 500g or 2500g.</a:t>
            </a:r>
            <a:br>
              <a:rPr lang="en-GB" sz="1200" dirty="0"/>
            </a:br>
            <a:r>
              <a:rPr lang="en-GB" sz="1200" dirty="0"/>
              <a:t>Therefore, it is heavier than 2400g.</a:t>
            </a:r>
          </a:p>
        </p:txBody>
      </p:sp>
      <p:sp>
        <p:nvSpPr>
          <p:cNvPr id="33" name="TextBox 32">
            <a:extLst>
              <a:ext uri="{FF2B5EF4-FFF2-40B4-BE49-F238E27FC236}">
                <a16:creationId xmlns="" xmlns:a16="http://schemas.microsoft.com/office/drawing/2014/main" id="{F0E3D90B-89BF-4CF8-92D9-045AA96809E6}"/>
              </a:ext>
            </a:extLst>
          </p:cNvPr>
          <p:cNvSpPr txBox="1"/>
          <p:nvPr/>
        </p:nvSpPr>
        <p:spPr>
          <a:xfrm>
            <a:off x="4099333" y="5124118"/>
            <a:ext cx="3405451" cy="276999"/>
          </a:xfrm>
          <a:prstGeom prst="rect">
            <a:avLst/>
          </a:prstGeom>
          <a:noFill/>
        </p:spPr>
        <p:txBody>
          <a:bodyPr wrap="square" rtlCol="0">
            <a:spAutoFit/>
          </a:bodyPr>
          <a:lstStyle/>
          <a:p>
            <a:r>
              <a:rPr lang="en-GB" sz="1200" dirty="0"/>
              <a:t>¾ kg is 750g, which is heavier than 600g.</a:t>
            </a:r>
          </a:p>
        </p:txBody>
      </p:sp>
      <p:sp>
        <p:nvSpPr>
          <p:cNvPr id="34" name="TextBox 33">
            <a:extLst>
              <a:ext uri="{FF2B5EF4-FFF2-40B4-BE49-F238E27FC236}">
                <a16:creationId xmlns="" xmlns:a16="http://schemas.microsoft.com/office/drawing/2014/main" id="{F044264A-3B16-42CF-9F33-FA8F26AB3DE8}"/>
              </a:ext>
            </a:extLst>
          </p:cNvPr>
          <p:cNvSpPr txBox="1"/>
          <p:nvPr/>
        </p:nvSpPr>
        <p:spPr>
          <a:xfrm>
            <a:off x="4099333" y="5615939"/>
            <a:ext cx="3804762" cy="276999"/>
          </a:xfrm>
          <a:prstGeom prst="rect">
            <a:avLst/>
          </a:prstGeom>
          <a:noFill/>
        </p:spPr>
        <p:txBody>
          <a:bodyPr wrap="square" rtlCol="0">
            <a:spAutoFit/>
          </a:bodyPr>
          <a:lstStyle/>
          <a:p>
            <a:r>
              <a:rPr lang="en-GB" sz="1200" dirty="0"/>
              <a:t>1kg 50g is 1000g + 50g, which is the same as 1050g.</a:t>
            </a:r>
          </a:p>
        </p:txBody>
      </p:sp>
      <p:sp>
        <p:nvSpPr>
          <p:cNvPr id="9" name="Rectangle 8">
            <a:extLst>
              <a:ext uri="{FF2B5EF4-FFF2-40B4-BE49-F238E27FC236}">
                <a16:creationId xmlns="" xmlns:a16="http://schemas.microsoft.com/office/drawing/2014/main" id="{6D6CAEE2-DFF6-4A45-88CB-469598ED4A40}"/>
              </a:ext>
            </a:extLst>
          </p:cNvPr>
          <p:cNvSpPr/>
          <p:nvPr/>
        </p:nvSpPr>
        <p:spPr>
          <a:xfrm>
            <a:off x="2828393" y="3593393"/>
            <a:ext cx="320922" cy="369332"/>
          </a:xfrm>
          <a:prstGeom prst="rect">
            <a:avLst/>
          </a:prstGeom>
        </p:spPr>
        <p:txBody>
          <a:bodyPr wrap="square">
            <a:spAutoFit/>
          </a:bodyPr>
          <a:lstStyle/>
          <a:p>
            <a:r>
              <a:rPr lang="en-GB" b="1" dirty="0"/>
              <a:t>&lt;</a:t>
            </a:r>
          </a:p>
        </p:txBody>
      </p:sp>
      <p:sp>
        <p:nvSpPr>
          <p:cNvPr id="37" name="Rectangle 36">
            <a:extLst>
              <a:ext uri="{FF2B5EF4-FFF2-40B4-BE49-F238E27FC236}">
                <a16:creationId xmlns="" xmlns:a16="http://schemas.microsoft.com/office/drawing/2014/main" id="{F43135BA-BC47-470D-A748-CA2AE7AE066B}"/>
              </a:ext>
            </a:extLst>
          </p:cNvPr>
          <p:cNvSpPr/>
          <p:nvPr/>
        </p:nvSpPr>
        <p:spPr>
          <a:xfrm>
            <a:off x="2828393" y="4081665"/>
            <a:ext cx="320922" cy="369332"/>
          </a:xfrm>
          <a:prstGeom prst="rect">
            <a:avLst/>
          </a:prstGeom>
        </p:spPr>
        <p:txBody>
          <a:bodyPr wrap="square">
            <a:spAutoFit/>
          </a:bodyPr>
          <a:lstStyle/>
          <a:p>
            <a:r>
              <a:rPr lang="en-GB" b="1" dirty="0"/>
              <a:t>=</a:t>
            </a:r>
          </a:p>
        </p:txBody>
      </p:sp>
      <p:sp>
        <p:nvSpPr>
          <p:cNvPr id="38" name="Rectangle 37">
            <a:extLst>
              <a:ext uri="{FF2B5EF4-FFF2-40B4-BE49-F238E27FC236}">
                <a16:creationId xmlns="" xmlns:a16="http://schemas.microsoft.com/office/drawing/2014/main" id="{10AC0684-7AC1-4DCE-B8D3-F274073C7160}"/>
              </a:ext>
            </a:extLst>
          </p:cNvPr>
          <p:cNvSpPr/>
          <p:nvPr/>
        </p:nvSpPr>
        <p:spPr>
          <a:xfrm>
            <a:off x="2828393" y="4576965"/>
            <a:ext cx="320922" cy="369332"/>
          </a:xfrm>
          <a:prstGeom prst="rect">
            <a:avLst/>
          </a:prstGeom>
        </p:spPr>
        <p:txBody>
          <a:bodyPr wrap="square">
            <a:spAutoFit/>
          </a:bodyPr>
          <a:lstStyle/>
          <a:p>
            <a:r>
              <a:rPr lang="en-GB" b="1" dirty="0"/>
              <a:t>&gt;</a:t>
            </a:r>
          </a:p>
        </p:txBody>
      </p:sp>
      <p:sp>
        <p:nvSpPr>
          <p:cNvPr id="39" name="Rectangle 38">
            <a:extLst>
              <a:ext uri="{FF2B5EF4-FFF2-40B4-BE49-F238E27FC236}">
                <a16:creationId xmlns="" xmlns:a16="http://schemas.microsoft.com/office/drawing/2014/main" id="{B291CD60-3077-4BF9-9E11-D2C296F241E6}"/>
              </a:ext>
            </a:extLst>
          </p:cNvPr>
          <p:cNvSpPr/>
          <p:nvPr/>
        </p:nvSpPr>
        <p:spPr>
          <a:xfrm>
            <a:off x="2828393" y="5067503"/>
            <a:ext cx="320922" cy="369332"/>
          </a:xfrm>
          <a:prstGeom prst="rect">
            <a:avLst/>
          </a:prstGeom>
        </p:spPr>
        <p:txBody>
          <a:bodyPr wrap="square">
            <a:spAutoFit/>
          </a:bodyPr>
          <a:lstStyle/>
          <a:p>
            <a:r>
              <a:rPr lang="en-GB" b="1" dirty="0"/>
              <a:t>&gt;</a:t>
            </a:r>
          </a:p>
        </p:txBody>
      </p:sp>
      <p:sp>
        <p:nvSpPr>
          <p:cNvPr id="40" name="Rectangle 39">
            <a:extLst>
              <a:ext uri="{FF2B5EF4-FFF2-40B4-BE49-F238E27FC236}">
                <a16:creationId xmlns="" xmlns:a16="http://schemas.microsoft.com/office/drawing/2014/main" id="{DB0BDBDB-C503-4DD8-B9D6-451B47E4CBAD}"/>
              </a:ext>
            </a:extLst>
          </p:cNvPr>
          <p:cNvSpPr/>
          <p:nvPr/>
        </p:nvSpPr>
        <p:spPr>
          <a:xfrm>
            <a:off x="2828393" y="5562803"/>
            <a:ext cx="320922" cy="369332"/>
          </a:xfrm>
          <a:prstGeom prst="rect">
            <a:avLst/>
          </a:prstGeom>
        </p:spPr>
        <p:txBody>
          <a:bodyPr wrap="square">
            <a:spAutoFit/>
          </a:bodyPr>
          <a:lstStyle/>
          <a:p>
            <a:r>
              <a:rPr lang="en-GB" b="1" dirty="0"/>
              <a:t>=</a:t>
            </a:r>
          </a:p>
        </p:txBody>
      </p:sp>
      <p:sp>
        <p:nvSpPr>
          <p:cNvPr id="45" name="TextBox 44">
            <a:extLst>
              <a:ext uri="{FF2B5EF4-FFF2-40B4-BE49-F238E27FC236}">
                <a16:creationId xmlns="" xmlns:a16="http://schemas.microsoft.com/office/drawing/2014/main" id="{03839128-28CF-42E0-B4BB-0DBE6DC8D322}"/>
              </a:ext>
            </a:extLst>
          </p:cNvPr>
          <p:cNvSpPr txBox="1"/>
          <p:nvPr/>
        </p:nvSpPr>
        <p:spPr>
          <a:xfrm>
            <a:off x="1038762" y="1980925"/>
            <a:ext cx="4981302" cy="276999"/>
          </a:xfrm>
          <a:prstGeom prst="rect">
            <a:avLst/>
          </a:prstGeom>
          <a:noFill/>
        </p:spPr>
        <p:txBody>
          <a:bodyPr wrap="square" lIns="0" tIns="0" rIns="0" bIns="0" rtlCol="0">
            <a:spAutoFit/>
          </a:bodyPr>
          <a:lstStyle/>
          <a:p>
            <a:pPr marL="285750" indent="-285750" algn="ctr">
              <a:buFont typeface="Arial" panose="020B0604020202020204" pitchFamily="34" charset="0"/>
              <a:buChar char="•"/>
            </a:pPr>
            <a:r>
              <a:rPr lang="en-GB" dirty="0"/>
              <a:t>Use &lt;, &gt; or = to complete these statements. </a:t>
            </a:r>
          </a:p>
        </p:txBody>
      </p:sp>
      <p:sp>
        <p:nvSpPr>
          <p:cNvPr id="52" name="Rectangle 51">
            <a:extLst>
              <a:ext uri="{FF2B5EF4-FFF2-40B4-BE49-F238E27FC236}">
                <a16:creationId xmlns="" xmlns:a16="http://schemas.microsoft.com/office/drawing/2014/main" id="{E436D1DB-F570-4256-BC02-9D82E9976862}"/>
              </a:ext>
            </a:extLst>
          </p:cNvPr>
          <p:cNvSpPr/>
          <p:nvPr/>
        </p:nvSpPr>
        <p:spPr>
          <a:xfrm>
            <a:off x="755650" y="1384533"/>
            <a:ext cx="7632700" cy="4708292"/>
          </a:xfrm>
          <a:prstGeom prst="rect">
            <a:avLst/>
          </a:prstGeom>
          <a:noFill/>
          <a:ln w="38100">
            <a:solidFill>
              <a:srgbClr val="0052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a:extLst>
              <a:ext uri="{FF2B5EF4-FFF2-40B4-BE49-F238E27FC236}">
                <a16:creationId xmlns="" xmlns:a16="http://schemas.microsoft.com/office/drawing/2014/main" id="{89833056-E4DF-481C-A32C-85D2008AC0F0}"/>
              </a:ext>
            </a:extLst>
          </p:cNvPr>
          <p:cNvSpPr/>
          <p:nvPr/>
        </p:nvSpPr>
        <p:spPr>
          <a:xfrm>
            <a:off x="755650" y="1384533"/>
            <a:ext cx="7632700" cy="435423"/>
          </a:xfrm>
          <a:prstGeom prst="rect">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a:extLst>
              <a:ext uri="{FF2B5EF4-FFF2-40B4-BE49-F238E27FC236}">
                <a16:creationId xmlns="" xmlns:a16="http://schemas.microsoft.com/office/drawing/2014/main" id="{E324414A-7BD6-4202-8F3C-51A44DC4318E}"/>
              </a:ext>
            </a:extLst>
          </p:cNvPr>
          <p:cNvSpPr/>
          <p:nvPr/>
        </p:nvSpPr>
        <p:spPr>
          <a:xfrm>
            <a:off x="3258980" y="1384533"/>
            <a:ext cx="2133918" cy="430887"/>
          </a:xfrm>
          <a:prstGeom prst="rect">
            <a:avLst/>
          </a:prstGeom>
        </p:spPr>
        <p:txBody>
          <a:bodyPr wrap="none">
            <a:spAutoFit/>
          </a:bodyPr>
          <a:lstStyle/>
          <a:p>
            <a:r>
              <a:rPr lang="en-GB" sz="2200" b="1" dirty="0">
                <a:solidFill>
                  <a:schemeClr val="bg1"/>
                </a:solidFill>
              </a:rPr>
              <a:t>Comparing Mass</a:t>
            </a:r>
          </a:p>
        </p:txBody>
      </p:sp>
      <p:sp>
        <p:nvSpPr>
          <p:cNvPr id="42" name="TextBox 41"/>
          <p:cNvSpPr txBox="1"/>
          <p:nvPr/>
        </p:nvSpPr>
        <p:spPr>
          <a:xfrm>
            <a:off x="0" y="0"/>
            <a:ext cx="6768752" cy="523220"/>
          </a:xfrm>
          <a:prstGeom prst="rect">
            <a:avLst/>
          </a:prstGeom>
          <a:noFill/>
        </p:spPr>
        <p:txBody>
          <a:bodyPr wrap="square" rtlCol="0">
            <a:spAutoFit/>
          </a:bodyPr>
          <a:lstStyle/>
          <a:p>
            <a:r>
              <a:rPr lang="en-GB" sz="2800" b="1" u="sng" dirty="0" smtClean="0"/>
              <a:t>Lesson 1 : Comparing Mass</a:t>
            </a:r>
            <a:endParaRPr lang="en-GB" sz="2800" b="1" u="sng" dirty="0"/>
          </a:p>
        </p:txBody>
      </p:sp>
    </p:spTree>
    <p:extLst>
      <p:ext uri="{BB962C8B-B14F-4D97-AF65-F5344CB8AC3E}">
        <p14:creationId xmlns:p14="http://schemas.microsoft.com/office/powerpoint/2010/main" val="2906645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500"/>
                            </p:stCondLst>
                            <p:childTnLst>
                              <p:par>
                                <p:cTn id="14" presetID="10" presetClass="entr" presetSubtype="0" fill="hold" grpId="0" nodeType="afterEffect">
                                  <p:stCondLst>
                                    <p:cond delay="25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500"/>
                                        <p:tgtEl>
                                          <p:spTgt spid="3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childTnLst>
                          </p:cTn>
                        </p:par>
                        <p:par>
                          <p:cTn id="22" fill="hold">
                            <p:stCondLst>
                              <p:cond delay="500"/>
                            </p:stCondLst>
                            <p:childTnLst>
                              <p:par>
                                <p:cTn id="23" presetID="10" presetClass="entr" presetSubtype="0" fill="hold" grpId="0" nodeType="afterEffect">
                                  <p:stCondLst>
                                    <p:cond delay="250"/>
                                  </p:stCondLst>
                                  <p:childTnLst>
                                    <p:set>
                                      <p:cBhvr>
                                        <p:cTn id="24" dur="1" fill="hold">
                                          <p:stCondLst>
                                            <p:cond delay="0"/>
                                          </p:stCondLst>
                                        </p:cTn>
                                        <p:tgtEl>
                                          <p:spTgt spid="31"/>
                                        </p:tgtEl>
                                        <p:attrNameLst>
                                          <p:attrName>style.visibility</p:attrName>
                                        </p:attrNameLst>
                                      </p:cBhvr>
                                      <p:to>
                                        <p:strVal val="visible"/>
                                      </p:to>
                                    </p:set>
                                    <p:animEffect transition="in" filter="fade">
                                      <p:cBhvr>
                                        <p:cTn id="25" dur="500"/>
                                        <p:tgtEl>
                                          <p:spTgt spid="3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fade">
                                      <p:cBhvr>
                                        <p:cTn id="30" dur="500"/>
                                        <p:tgtEl>
                                          <p:spTgt spid="38"/>
                                        </p:tgtEl>
                                      </p:cBhvr>
                                    </p:animEffect>
                                  </p:childTnLst>
                                </p:cTn>
                              </p:par>
                            </p:childTnLst>
                          </p:cTn>
                        </p:par>
                        <p:par>
                          <p:cTn id="31" fill="hold">
                            <p:stCondLst>
                              <p:cond delay="500"/>
                            </p:stCondLst>
                            <p:childTnLst>
                              <p:par>
                                <p:cTn id="32" presetID="10" presetClass="entr" presetSubtype="0" fill="hold" grpId="0" nodeType="afterEffect">
                                  <p:stCondLst>
                                    <p:cond delay="250"/>
                                  </p:stCondLst>
                                  <p:childTnLst>
                                    <p:set>
                                      <p:cBhvr>
                                        <p:cTn id="33" dur="1" fill="hold">
                                          <p:stCondLst>
                                            <p:cond delay="0"/>
                                          </p:stCondLst>
                                        </p:cTn>
                                        <p:tgtEl>
                                          <p:spTgt spid="32"/>
                                        </p:tgtEl>
                                        <p:attrNameLst>
                                          <p:attrName>style.visibility</p:attrName>
                                        </p:attrNameLst>
                                      </p:cBhvr>
                                      <p:to>
                                        <p:strVal val="visible"/>
                                      </p:to>
                                    </p:set>
                                    <p:animEffect transition="in" filter="fade">
                                      <p:cBhvr>
                                        <p:cTn id="34" dur="500"/>
                                        <p:tgtEl>
                                          <p:spTgt spid="32"/>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fade">
                                      <p:cBhvr>
                                        <p:cTn id="39" dur="500"/>
                                        <p:tgtEl>
                                          <p:spTgt spid="39"/>
                                        </p:tgtEl>
                                      </p:cBhvr>
                                    </p:animEffect>
                                  </p:childTnLst>
                                </p:cTn>
                              </p:par>
                            </p:childTnLst>
                          </p:cTn>
                        </p:par>
                        <p:par>
                          <p:cTn id="40" fill="hold">
                            <p:stCondLst>
                              <p:cond delay="500"/>
                            </p:stCondLst>
                            <p:childTnLst>
                              <p:par>
                                <p:cTn id="41" presetID="10" presetClass="entr" presetSubtype="0" fill="hold" grpId="0" nodeType="afterEffect">
                                  <p:stCondLst>
                                    <p:cond delay="250"/>
                                  </p:stCondLst>
                                  <p:childTnLst>
                                    <p:set>
                                      <p:cBhvr>
                                        <p:cTn id="42" dur="1" fill="hold">
                                          <p:stCondLst>
                                            <p:cond delay="0"/>
                                          </p:stCondLst>
                                        </p:cTn>
                                        <p:tgtEl>
                                          <p:spTgt spid="33"/>
                                        </p:tgtEl>
                                        <p:attrNameLst>
                                          <p:attrName>style.visibility</p:attrName>
                                        </p:attrNameLst>
                                      </p:cBhvr>
                                      <p:to>
                                        <p:strVal val="visible"/>
                                      </p:to>
                                    </p:set>
                                    <p:animEffect transition="in" filter="fade">
                                      <p:cBhvr>
                                        <p:cTn id="43" dur="500"/>
                                        <p:tgtEl>
                                          <p:spTgt spid="33"/>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40"/>
                                        </p:tgtEl>
                                        <p:attrNameLst>
                                          <p:attrName>style.visibility</p:attrName>
                                        </p:attrNameLst>
                                      </p:cBhvr>
                                      <p:to>
                                        <p:strVal val="visible"/>
                                      </p:to>
                                    </p:set>
                                    <p:animEffect transition="in" filter="fade">
                                      <p:cBhvr>
                                        <p:cTn id="48" dur="500"/>
                                        <p:tgtEl>
                                          <p:spTgt spid="40"/>
                                        </p:tgtEl>
                                      </p:cBhvr>
                                    </p:animEffect>
                                  </p:childTnLst>
                                </p:cTn>
                              </p:par>
                            </p:childTnLst>
                          </p:cTn>
                        </p:par>
                        <p:par>
                          <p:cTn id="49" fill="hold">
                            <p:stCondLst>
                              <p:cond delay="500"/>
                            </p:stCondLst>
                            <p:childTnLst>
                              <p:par>
                                <p:cTn id="50" presetID="10" presetClass="entr" presetSubtype="0" fill="hold" grpId="0" nodeType="afterEffect">
                                  <p:stCondLst>
                                    <p:cond delay="25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0" grpId="0"/>
      <p:bldP spid="31" grpId="0"/>
      <p:bldP spid="32" grpId="0"/>
      <p:bldP spid="33" grpId="0"/>
      <p:bldP spid="34" grpId="0"/>
      <p:bldP spid="9" grpId="0"/>
      <p:bldP spid="37" grpId="0"/>
      <p:bldP spid="38" grpId="0"/>
      <p:bldP spid="39" grpId="0"/>
      <p:bldP spid="40"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C4632C92-E7AE-4C4C-B896-1F89FAF59513}"/>
              </a:ext>
            </a:extLst>
          </p:cNvPr>
          <p:cNvSpPr txBox="1"/>
          <p:nvPr/>
        </p:nvSpPr>
        <p:spPr>
          <a:xfrm>
            <a:off x="1038762" y="2126206"/>
            <a:ext cx="6863488" cy="276999"/>
          </a:xfrm>
          <a:prstGeom prst="rect">
            <a:avLst/>
          </a:prstGeom>
          <a:noFill/>
        </p:spPr>
        <p:txBody>
          <a:bodyPr wrap="square" lIns="0" tIns="0" rIns="0" bIns="0" rtlCol="0">
            <a:spAutoFit/>
          </a:bodyPr>
          <a:lstStyle/>
          <a:p>
            <a:pPr marL="285750" indent="-285750">
              <a:buFont typeface="Arial" panose="020B0604020202020204" pitchFamily="34" charset="0"/>
              <a:buChar char="•"/>
            </a:pPr>
            <a:r>
              <a:rPr lang="en-GB" dirty="0"/>
              <a:t>Sort these objects in order of mass from the lightest to heaviest.</a:t>
            </a:r>
          </a:p>
        </p:txBody>
      </p:sp>
      <p:grpSp>
        <p:nvGrpSpPr>
          <p:cNvPr id="18" name="Group 17">
            <a:extLst>
              <a:ext uri="{FF2B5EF4-FFF2-40B4-BE49-F238E27FC236}">
                <a16:creationId xmlns="" xmlns:a16="http://schemas.microsoft.com/office/drawing/2014/main" id="{E48C7C5A-2766-463A-A0CF-B5B33CD176C6}"/>
              </a:ext>
            </a:extLst>
          </p:cNvPr>
          <p:cNvGrpSpPr/>
          <p:nvPr/>
        </p:nvGrpSpPr>
        <p:grpSpPr>
          <a:xfrm>
            <a:off x="1036320" y="3693777"/>
            <a:ext cx="7071360" cy="671394"/>
            <a:chOff x="-1680721" y="3429000"/>
            <a:chExt cx="11081114" cy="1052103"/>
          </a:xfrm>
        </p:grpSpPr>
        <p:pic>
          <p:nvPicPr>
            <p:cNvPr id="19" name="Picture 18">
              <a:extLst>
                <a:ext uri="{FF2B5EF4-FFF2-40B4-BE49-F238E27FC236}">
                  <a16:creationId xmlns="" xmlns:a16="http://schemas.microsoft.com/office/drawing/2014/main" id="{B590D8CB-57B9-470C-8BE0-2E9CF1FD412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80721" y="3429000"/>
              <a:ext cx="2076450" cy="1052103"/>
            </a:xfrm>
            <a:prstGeom prst="rect">
              <a:avLst/>
            </a:prstGeom>
          </p:spPr>
        </p:pic>
        <p:pic>
          <p:nvPicPr>
            <p:cNvPr id="20" name="Picture 19">
              <a:extLst>
                <a:ext uri="{FF2B5EF4-FFF2-40B4-BE49-F238E27FC236}">
                  <a16:creationId xmlns="" xmlns:a16="http://schemas.microsoft.com/office/drawing/2014/main" id="{DC2454FB-E382-42BB-98DC-59AF29581A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0445" y="3429000"/>
              <a:ext cx="2076450" cy="1052103"/>
            </a:xfrm>
            <a:prstGeom prst="rect">
              <a:avLst/>
            </a:prstGeom>
          </p:spPr>
        </p:pic>
        <p:pic>
          <p:nvPicPr>
            <p:cNvPr id="21" name="Picture 20">
              <a:extLst>
                <a:ext uri="{FF2B5EF4-FFF2-40B4-BE49-F238E27FC236}">
                  <a16:creationId xmlns="" xmlns:a16="http://schemas.microsoft.com/office/drawing/2014/main" id="{E3DBEF7A-B5C5-416A-A586-64939871834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21611" y="3429000"/>
              <a:ext cx="2076450" cy="1052103"/>
            </a:xfrm>
            <a:prstGeom prst="rect">
              <a:avLst/>
            </a:prstGeom>
          </p:spPr>
        </p:pic>
        <p:pic>
          <p:nvPicPr>
            <p:cNvPr id="22" name="Picture 21">
              <a:extLst>
                <a:ext uri="{FF2B5EF4-FFF2-40B4-BE49-F238E27FC236}">
                  <a16:creationId xmlns="" xmlns:a16="http://schemas.microsoft.com/office/drawing/2014/main" id="{3F31E751-A6F6-4B16-9069-38ED8B8E314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2777" y="3429000"/>
              <a:ext cx="2076450" cy="1052103"/>
            </a:xfrm>
            <a:prstGeom prst="rect">
              <a:avLst/>
            </a:prstGeom>
          </p:spPr>
        </p:pic>
        <p:pic>
          <p:nvPicPr>
            <p:cNvPr id="23" name="Picture 22">
              <a:extLst>
                <a:ext uri="{FF2B5EF4-FFF2-40B4-BE49-F238E27FC236}">
                  <a16:creationId xmlns="" xmlns:a16="http://schemas.microsoft.com/office/drawing/2014/main" id="{D613BE08-2F91-430A-AB25-3940E163FA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23943" y="3429000"/>
              <a:ext cx="2076450" cy="1052103"/>
            </a:xfrm>
            <a:prstGeom prst="rect">
              <a:avLst/>
            </a:prstGeom>
          </p:spPr>
        </p:pic>
      </p:grpSp>
      <p:sp>
        <p:nvSpPr>
          <p:cNvPr id="9" name="Rectangle 8">
            <a:extLst>
              <a:ext uri="{FF2B5EF4-FFF2-40B4-BE49-F238E27FC236}">
                <a16:creationId xmlns="" xmlns:a16="http://schemas.microsoft.com/office/drawing/2014/main" id="{79EE822E-6CEC-4E35-9E1C-CC50BCDDC2C4}"/>
              </a:ext>
            </a:extLst>
          </p:cNvPr>
          <p:cNvSpPr/>
          <p:nvPr/>
        </p:nvSpPr>
        <p:spPr>
          <a:xfrm>
            <a:off x="1674812" y="4123873"/>
            <a:ext cx="285750" cy="127000"/>
          </a:xfrm>
          <a:prstGeom prst="rect">
            <a:avLst/>
          </a:prstGeom>
          <a:solidFill>
            <a:srgbClr val="75A1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 xmlns:a16="http://schemas.microsoft.com/office/drawing/2014/main" id="{04CE8112-2204-4EEA-B734-CAFE801088DA}"/>
              </a:ext>
            </a:extLst>
          </p:cNvPr>
          <p:cNvSpPr/>
          <p:nvPr/>
        </p:nvSpPr>
        <p:spPr>
          <a:xfrm>
            <a:off x="3101657" y="4123873"/>
            <a:ext cx="285750" cy="127000"/>
          </a:xfrm>
          <a:prstGeom prst="rect">
            <a:avLst/>
          </a:prstGeom>
          <a:solidFill>
            <a:srgbClr val="75A1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extLst>
              <a:ext uri="{FF2B5EF4-FFF2-40B4-BE49-F238E27FC236}">
                <a16:creationId xmlns="" xmlns:a16="http://schemas.microsoft.com/office/drawing/2014/main" id="{302AA958-B7B2-4F1F-B4EE-ABC66A718CC2}"/>
              </a:ext>
            </a:extLst>
          </p:cNvPr>
          <p:cNvSpPr/>
          <p:nvPr/>
        </p:nvSpPr>
        <p:spPr>
          <a:xfrm>
            <a:off x="4544218" y="4123873"/>
            <a:ext cx="285750" cy="127000"/>
          </a:xfrm>
          <a:prstGeom prst="rect">
            <a:avLst/>
          </a:prstGeom>
          <a:solidFill>
            <a:srgbClr val="75A1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 xmlns:a16="http://schemas.microsoft.com/office/drawing/2014/main" id="{B11B1054-AC50-4AC4-9BAE-2C9C015F4043}"/>
              </a:ext>
            </a:extLst>
          </p:cNvPr>
          <p:cNvSpPr/>
          <p:nvPr/>
        </p:nvSpPr>
        <p:spPr>
          <a:xfrm>
            <a:off x="5975825" y="4123873"/>
            <a:ext cx="285750" cy="127000"/>
          </a:xfrm>
          <a:prstGeom prst="rect">
            <a:avLst/>
          </a:prstGeom>
          <a:solidFill>
            <a:srgbClr val="75A1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 xmlns:a16="http://schemas.microsoft.com/office/drawing/2014/main" id="{28D1FC48-46A5-4B05-8784-728B35261D2B}"/>
              </a:ext>
            </a:extLst>
          </p:cNvPr>
          <p:cNvSpPr/>
          <p:nvPr/>
        </p:nvSpPr>
        <p:spPr>
          <a:xfrm>
            <a:off x="7409337" y="4123873"/>
            <a:ext cx="285750" cy="127000"/>
          </a:xfrm>
          <a:prstGeom prst="rect">
            <a:avLst/>
          </a:prstGeom>
          <a:solidFill>
            <a:srgbClr val="75A1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TextBox 51">
            <a:extLst>
              <a:ext uri="{FF2B5EF4-FFF2-40B4-BE49-F238E27FC236}">
                <a16:creationId xmlns="" xmlns:a16="http://schemas.microsoft.com/office/drawing/2014/main" id="{EB532E70-876F-4E2E-9251-38A605E761B4}"/>
              </a:ext>
            </a:extLst>
          </p:cNvPr>
          <p:cNvSpPr txBox="1"/>
          <p:nvPr/>
        </p:nvSpPr>
        <p:spPr>
          <a:xfrm>
            <a:off x="7121361" y="4071867"/>
            <a:ext cx="647559" cy="230832"/>
          </a:xfrm>
          <a:prstGeom prst="rect">
            <a:avLst/>
          </a:prstGeom>
          <a:noFill/>
        </p:spPr>
        <p:txBody>
          <a:bodyPr wrap="square" rtlCol="0">
            <a:spAutoFit/>
          </a:bodyPr>
          <a:lstStyle/>
          <a:p>
            <a:pPr algn="r"/>
            <a:r>
              <a:rPr lang="en-GB" sz="900" b="1" dirty="0"/>
              <a:t>7¼kg</a:t>
            </a:r>
          </a:p>
        </p:txBody>
      </p:sp>
      <p:sp>
        <p:nvSpPr>
          <p:cNvPr id="53" name="TextBox 52">
            <a:extLst>
              <a:ext uri="{FF2B5EF4-FFF2-40B4-BE49-F238E27FC236}">
                <a16:creationId xmlns="" xmlns:a16="http://schemas.microsoft.com/office/drawing/2014/main" id="{9272CE8B-15A4-4C1B-8146-6011C637E7FA}"/>
              </a:ext>
            </a:extLst>
          </p:cNvPr>
          <p:cNvSpPr txBox="1"/>
          <p:nvPr/>
        </p:nvSpPr>
        <p:spPr>
          <a:xfrm>
            <a:off x="5681181" y="4071867"/>
            <a:ext cx="647559" cy="230832"/>
          </a:xfrm>
          <a:prstGeom prst="rect">
            <a:avLst/>
          </a:prstGeom>
          <a:noFill/>
        </p:spPr>
        <p:txBody>
          <a:bodyPr wrap="square" rtlCol="0">
            <a:spAutoFit/>
          </a:bodyPr>
          <a:lstStyle/>
          <a:p>
            <a:pPr algn="r"/>
            <a:r>
              <a:rPr lang="en-GB" sz="900" b="1" dirty="0"/>
              <a:t>½kg</a:t>
            </a:r>
          </a:p>
        </p:txBody>
      </p:sp>
      <p:sp>
        <p:nvSpPr>
          <p:cNvPr id="54" name="TextBox 53">
            <a:extLst>
              <a:ext uri="{FF2B5EF4-FFF2-40B4-BE49-F238E27FC236}">
                <a16:creationId xmlns="" xmlns:a16="http://schemas.microsoft.com/office/drawing/2014/main" id="{C0E12CCA-C952-4E10-BA0C-E05F337C981E}"/>
              </a:ext>
            </a:extLst>
          </p:cNvPr>
          <p:cNvSpPr txBox="1"/>
          <p:nvPr/>
        </p:nvSpPr>
        <p:spPr>
          <a:xfrm>
            <a:off x="4233381" y="4049007"/>
            <a:ext cx="647559" cy="261610"/>
          </a:xfrm>
          <a:prstGeom prst="rect">
            <a:avLst/>
          </a:prstGeom>
          <a:noFill/>
        </p:spPr>
        <p:txBody>
          <a:bodyPr wrap="square" rtlCol="0">
            <a:spAutoFit/>
          </a:bodyPr>
          <a:lstStyle/>
          <a:p>
            <a:pPr algn="r"/>
            <a:r>
              <a:rPr lang="en-GB" sz="1050" b="1" dirty="0"/>
              <a:t>58g</a:t>
            </a:r>
          </a:p>
        </p:txBody>
      </p:sp>
      <p:sp>
        <p:nvSpPr>
          <p:cNvPr id="55" name="TextBox 54">
            <a:extLst>
              <a:ext uri="{FF2B5EF4-FFF2-40B4-BE49-F238E27FC236}">
                <a16:creationId xmlns="" xmlns:a16="http://schemas.microsoft.com/office/drawing/2014/main" id="{7A681718-5C2B-4E5F-BC08-FD4D452B0377}"/>
              </a:ext>
            </a:extLst>
          </p:cNvPr>
          <p:cNvSpPr txBox="1"/>
          <p:nvPr/>
        </p:nvSpPr>
        <p:spPr>
          <a:xfrm>
            <a:off x="2642067" y="4049007"/>
            <a:ext cx="783453" cy="253916"/>
          </a:xfrm>
          <a:prstGeom prst="rect">
            <a:avLst/>
          </a:prstGeom>
          <a:noFill/>
        </p:spPr>
        <p:txBody>
          <a:bodyPr wrap="square" rtlCol="0">
            <a:spAutoFit/>
          </a:bodyPr>
          <a:lstStyle/>
          <a:p>
            <a:pPr algn="r"/>
            <a:r>
              <a:rPr lang="en-GB" sz="1050" b="1" dirty="0"/>
              <a:t>7kg 100g</a:t>
            </a:r>
          </a:p>
        </p:txBody>
      </p:sp>
      <p:sp>
        <p:nvSpPr>
          <p:cNvPr id="56" name="TextBox 55">
            <a:extLst>
              <a:ext uri="{FF2B5EF4-FFF2-40B4-BE49-F238E27FC236}">
                <a16:creationId xmlns="" xmlns:a16="http://schemas.microsoft.com/office/drawing/2014/main" id="{DA1AE132-DF34-47C8-BC84-060DC2E4CD5B}"/>
              </a:ext>
            </a:extLst>
          </p:cNvPr>
          <p:cNvSpPr txBox="1"/>
          <p:nvPr/>
        </p:nvSpPr>
        <p:spPr>
          <a:xfrm>
            <a:off x="1345401" y="4049007"/>
            <a:ext cx="647559" cy="261610"/>
          </a:xfrm>
          <a:prstGeom prst="rect">
            <a:avLst/>
          </a:prstGeom>
          <a:noFill/>
        </p:spPr>
        <p:txBody>
          <a:bodyPr wrap="square" rtlCol="0">
            <a:spAutoFit/>
          </a:bodyPr>
          <a:lstStyle/>
          <a:p>
            <a:pPr algn="r"/>
            <a:r>
              <a:rPr lang="en-GB" sz="1050" b="1" dirty="0"/>
              <a:t>625g</a:t>
            </a:r>
          </a:p>
        </p:txBody>
      </p:sp>
      <p:pic>
        <p:nvPicPr>
          <p:cNvPr id="32" name="Picture 31">
            <a:extLst>
              <a:ext uri="{FF2B5EF4-FFF2-40B4-BE49-F238E27FC236}">
                <a16:creationId xmlns="" xmlns:a16="http://schemas.microsoft.com/office/drawing/2014/main" id="{73E8022E-EEB9-4C23-9F77-EB39F5ADFB7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2648" y="2995526"/>
            <a:ext cx="884326" cy="887680"/>
          </a:xfrm>
          <a:prstGeom prst="rect">
            <a:avLst/>
          </a:prstGeom>
        </p:spPr>
      </p:pic>
      <p:pic>
        <p:nvPicPr>
          <p:cNvPr id="33" name="Picture 32">
            <a:extLst>
              <a:ext uri="{FF2B5EF4-FFF2-40B4-BE49-F238E27FC236}">
                <a16:creationId xmlns="" xmlns:a16="http://schemas.microsoft.com/office/drawing/2014/main" id="{F3C96379-7541-4A5A-82DE-93F3F4DE4AD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71878" y="3085473"/>
            <a:ext cx="773542" cy="774084"/>
          </a:xfrm>
          <a:prstGeom prst="rect">
            <a:avLst/>
          </a:prstGeom>
        </p:spPr>
      </p:pic>
      <p:pic>
        <p:nvPicPr>
          <p:cNvPr id="35" name="Picture 34">
            <a:extLst>
              <a:ext uri="{FF2B5EF4-FFF2-40B4-BE49-F238E27FC236}">
                <a16:creationId xmlns="" xmlns:a16="http://schemas.microsoft.com/office/drawing/2014/main" id="{BB06D4EB-3CC4-4304-8184-2093DE64589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91567" y="3495514"/>
            <a:ext cx="364192" cy="364192"/>
          </a:xfrm>
          <a:prstGeom prst="rect">
            <a:avLst/>
          </a:prstGeom>
        </p:spPr>
      </p:pic>
      <p:pic>
        <p:nvPicPr>
          <p:cNvPr id="36" name="Picture 35">
            <a:extLst>
              <a:ext uri="{FF2B5EF4-FFF2-40B4-BE49-F238E27FC236}">
                <a16:creationId xmlns="" xmlns:a16="http://schemas.microsoft.com/office/drawing/2014/main" id="{57E7A028-F25C-437F-9328-45ADA6C0783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4044417">
            <a:off x="5701456" y="3104314"/>
            <a:ext cx="636880" cy="933664"/>
          </a:xfrm>
          <a:prstGeom prst="rect">
            <a:avLst/>
          </a:prstGeom>
        </p:spPr>
      </p:pic>
      <p:pic>
        <p:nvPicPr>
          <p:cNvPr id="38" name="Picture 37">
            <a:extLst>
              <a:ext uri="{FF2B5EF4-FFF2-40B4-BE49-F238E27FC236}">
                <a16:creationId xmlns="" xmlns:a16="http://schemas.microsoft.com/office/drawing/2014/main" id="{9DE16BBC-2EBD-48B5-A8C2-4C9B19CC66B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30370" y="3382139"/>
            <a:ext cx="468820" cy="468356"/>
          </a:xfrm>
          <a:prstGeom prst="rect">
            <a:avLst/>
          </a:prstGeom>
        </p:spPr>
      </p:pic>
      <p:sp>
        <p:nvSpPr>
          <p:cNvPr id="44" name="Rectangle 43">
            <a:extLst>
              <a:ext uri="{FF2B5EF4-FFF2-40B4-BE49-F238E27FC236}">
                <a16:creationId xmlns="" xmlns:a16="http://schemas.microsoft.com/office/drawing/2014/main" id="{DB2D7F1A-C34D-49BF-B243-4CAC29A8CC2E}"/>
              </a:ext>
            </a:extLst>
          </p:cNvPr>
          <p:cNvSpPr/>
          <p:nvPr/>
        </p:nvSpPr>
        <p:spPr>
          <a:xfrm>
            <a:off x="755650" y="1384533"/>
            <a:ext cx="7632700" cy="4708292"/>
          </a:xfrm>
          <a:prstGeom prst="rect">
            <a:avLst/>
          </a:prstGeom>
          <a:noFill/>
          <a:ln w="38100">
            <a:solidFill>
              <a:srgbClr val="0052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a:extLst>
              <a:ext uri="{FF2B5EF4-FFF2-40B4-BE49-F238E27FC236}">
                <a16:creationId xmlns="" xmlns:a16="http://schemas.microsoft.com/office/drawing/2014/main" id="{A59D450A-ABA9-40C3-99BA-48AA94D6C5B6}"/>
              </a:ext>
            </a:extLst>
          </p:cNvPr>
          <p:cNvSpPr/>
          <p:nvPr/>
        </p:nvSpPr>
        <p:spPr>
          <a:xfrm>
            <a:off x="755650" y="1384533"/>
            <a:ext cx="7632700" cy="435423"/>
          </a:xfrm>
          <a:prstGeom prst="rect">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a:extLst>
              <a:ext uri="{FF2B5EF4-FFF2-40B4-BE49-F238E27FC236}">
                <a16:creationId xmlns="" xmlns:a16="http://schemas.microsoft.com/office/drawing/2014/main" id="{2A4D84E2-FDE9-4897-B2DD-D870AA16434E}"/>
              </a:ext>
            </a:extLst>
          </p:cNvPr>
          <p:cNvSpPr/>
          <p:nvPr/>
        </p:nvSpPr>
        <p:spPr>
          <a:xfrm>
            <a:off x="3451437" y="1384533"/>
            <a:ext cx="2241126" cy="430887"/>
          </a:xfrm>
          <a:prstGeom prst="rect">
            <a:avLst/>
          </a:prstGeom>
        </p:spPr>
        <p:txBody>
          <a:bodyPr wrap="none">
            <a:spAutoFit/>
          </a:bodyPr>
          <a:lstStyle/>
          <a:p>
            <a:pPr algn="ctr"/>
            <a:r>
              <a:rPr lang="en-GB" sz="2200" b="1" dirty="0">
                <a:solidFill>
                  <a:schemeClr val="bg1"/>
                </a:solidFill>
              </a:rPr>
              <a:t>Ordering by Mass</a:t>
            </a:r>
          </a:p>
        </p:txBody>
      </p:sp>
      <p:sp>
        <p:nvSpPr>
          <p:cNvPr id="31" name="TextBox 30"/>
          <p:cNvSpPr txBox="1"/>
          <p:nvPr/>
        </p:nvSpPr>
        <p:spPr>
          <a:xfrm>
            <a:off x="0" y="0"/>
            <a:ext cx="6768752" cy="523220"/>
          </a:xfrm>
          <a:prstGeom prst="rect">
            <a:avLst/>
          </a:prstGeom>
          <a:noFill/>
        </p:spPr>
        <p:txBody>
          <a:bodyPr wrap="square" rtlCol="0">
            <a:spAutoFit/>
          </a:bodyPr>
          <a:lstStyle/>
          <a:p>
            <a:r>
              <a:rPr lang="en-GB" sz="2800" b="1" u="sng" dirty="0" smtClean="0"/>
              <a:t>Lesson 1 : Comparing Mass</a:t>
            </a:r>
            <a:endParaRPr lang="en-GB" sz="2800" b="1" u="sng" dirty="0"/>
          </a:p>
        </p:txBody>
      </p:sp>
    </p:spTree>
    <p:extLst>
      <p:ext uri="{BB962C8B-B14F-4D97-AF65-F5344CB8AC3E}">
        <p14:creationId xmlns:p14="http://schemas.microsoft.com/office/powerpoint/2010/main" val="154609564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17" name="TextBox 16">
            <a:extLst>
              <a:ext uri="{FF2B5EF4-FFF2-40B4-BE49-F238E27FC236}">
                <a16:creationId xmlns="" xmlns:a16="http://schemas.microsoft.com/office/drawing/2014/main" id="{C4632C92-E7AE-4C4C-B896-1F89FAF59513}"/>
              </a:ext>
            </a:extLst>
          </p:cNvPr>
          <p:cNvSpPr txBox="1"/>
          <p:nvPr/>
        </p:nvSpPr>
        <p:spPr>
          <a:xfrm>
            <a:off x="1136923" y="1887669"/>
            <a:ext cx="6863488" cy="246221"/>
          </a:xfrm>
          <a:prstGeom prst="rect">
            <a:avLst/>
          </a:prstGeom>
          <a:noFill/>
        </p:spPr>
        <p:txBody>
          <a:bodyPr wrap="square" lIns="0" tIns="0" rIns="0" bIns="0" rtlCol="0">
            <a:spAutoFit/>
          </a:bodyPr>
          <a:lstStyle/>
          <a:p>
            <a:pPr lvl="0" algn="ctr"/>
            <a:r>
              <a:rPr lang="en-GB" sz="1600" dirty="0"/>
              <a:t>First, convert each mass to grams.</a:t>
            </a:r>
          </a:p>
        </p:txBody>
      </p:sp>
      <p:sp>
        <p:nvSpPr>
          <p:cNvPr id="32" name="TextBox 31">
            <a:extLst>
              <a:ext uri="{FF2B5EF4-FFF2-40B4-BE49-F238E27FC236}">
                <a16:creationId xmlns="" xmlns:a16="http://schemas.microsoft.com/office/drawing/2014/main" id="{8E92043A-3258-4C4A-BCA5-AFFECFB3C4E1}"/>
              </a:ext>
            </a:extLst>
          </p:cNvPr>
          <p:cNvSpPr txBox="1"/>
          <p:nvPr/>
        </p:nvSpPr>
        <p:spPr>
          <a:xfrm>
            <a:off x="1436914" y="4065063"/>
            <a:ext cx="6270172" cy="246221"/>
          </a:xfrm>
          <a:prstGeom prst="rect">
            <a:avLst/>
          </a:prstGeom>
          <a:noFill/>
        </p:spPr>
        <p:txBody>
          <a:bodyPr wrap="square" lIns="0" tIns="0" rIns="0" bIns="0" rtlCol="0">
            <a:spAutoFit/>
          </a:bodyPr>
          <a:lstStyle/>
          <a:p>
            <a:pPr algn="ctr"/>
            <a:r>
              <a:rPr lang="en-GB" sz="1600" dirty="0"/>
              <a:t>Next, order those measurements from lightest to heaviest.</a:t>
            </a:r>
          </a:p>
        </p:txBody>
      </p:sp>
      <p:pic>
        <p:nvPicPr>
          <p:cNvPr id="19" name="Picture 18">
            <a:extLst>
              <a:ext uri="{FF2B5EF4-FFF2-40B4-BE49-F238E27FC236}">
                <a16:creationId xmlns="" xmlns:a16="http://schemas.microsoft.com/office/drawing/2014/main" id="{B590D8CB-57B9-470C-8BE0-2E9CF1FD412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5247" y="2775604"/>
            <a:ext cx="1223111" cy="619729"/>
          </a:xfrm>
          <a:prstGeom prst="rect">
            <a:avLst/>
          </a:prstGeom>
        </p:spPr>
      </p:pic>
      <p:pic>
        <p:nvPicPr>
          <p:cNvPr id="20" name="Picture 19">
            <a:extLst>
              <a:ext uri="{FF2B5EF4-FFF2-40B4-BE49-F238E27FC236}">
                <a16:creationId xmlns="" xmlns:a16="http://schemas.microsoft.com/office/drawing/2014/main" id="{DC2454FB-E382-42BB-98DC-59AF29581A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20389" y="2775604"/>
            <a:ext cx="1223111" cy="619729"/>
          </a:xfrm>
          <a:prstGeom prst="rect">
            <a:avLst/>
          </a:prstGeom>
        </p:spPr>
      </p:pic>
      <p:pic>
        <p:nvPicPr>
          <p:cNvPr id="21" name="Picture 20">
            <a:extLst>
              <a:ext uri="{FF2B5EF4-FFF2-40B4-BE49-F238E27FC236}">
                <a16:creationId xmlns="" xmlns:a16="http://schemas.microsoft.com/office/drawing/2014/main" id="{E3DBEF7A-B5C5-416A-A586-64939871834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60445" y="2775604"/>
            <a:ext cx="1223111" cy="619729"/>
          </a:xfrm>
          <a:prstGeom prst="rect">
            <a:avLst/>
          </a:prstGeom>
        </p:spPr>
      </p:pic>
      <p:pic>
        <p:nvPicPr>
          <p:cNvPr id="22" name="Picture 21">
            <a:extLst>
              <a:ext uri="{FF2B5EF4-FFF2-40B4-BE49-F238E27FC236}">
                <a16:creationId xmlns="" xmlns:a16="http://schemas.microsoft.com/office/drawing/2014/main" id="{3F31E751-A6F6-4B16-9069-38ED8B8E314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33489" y="2775401"/>
            <a:ext cx="1223111" cy="619729"/>
          </a:xfrm>
          <a:prstGeom prst="rect">
            <a:avLst/>
          </a:prstGeom>
        </p:spPr>
      </p:pic>
      <p:pic>
        <p:nvPicPr>
          <p:cNvPr id="23" name="Picture 22">
            <a:extLst>
              <a:ext uri="{FF2B5EF4-FFF2-40B4-BE49-F238E27FC236}">
                <a16:creationId xmlns="" xmlns:a16="http://schemas.microsoft.com/office/drawing/2014/main" id="{D613BE08-2F91-430A-AB25-3940E163FA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93101" y="2775604"/>
            <a:ext cx="1223111" cy="619729"/>
          </a:xfrm>
          <a:prstGeom prst="rect">
            <a:avLst/>
          </a:prstGeom>
        </p:spPr>
      </p:pic>
      <p:sp>
        <p:nvSpPr>
          <p:cNvPr id="9" name="Rectangle 8">
            <a:extLst>
              <a:ext uri="{FF2B5EF4-FFF2-40B4-BE49-F238E27FC236}">
                <a16:creationId xmlns="" xmlns:a16="http://schemas.microsoft.com/office/drawing/2014/main" id="{79EE822E-6CEC-4E35-9E1C-CC50BCDDC2C4}"/>
              </a:ext>
            </a:extLst>
          </p:cNvPr>
          <p:cNvSpPr/>
          <p:nvPr/>
        </p:nvSpPr>
        <p:spPr>
          <a:xfrm>
            <a:off x="1654607" y="3172603"/>
            <a:ext cx="263761" cy="117227"/>
          </a:xfrm>
          <a:prstGeom prst="rect">
            <a:avLst/>
          </a:prstGeom>
          <a:solidFill>
            <a:srgbClr val="75A1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25" name="Rectangle 24">
            <a:extLst>
              <a:ext uri="{FF2B5EF4-FFF2-40B4-BE49-F238E27FC236}">
                <a16:creationId xmlns="" xmlns:a16="http://schemas.microsoft.com/office/drawing/2014/main" id="{04CE8112-2204-4EEA-B734-CAFE801088DA}"/>
              </a:ext>
            </a:extLst>
          </p:cNvPr>
          <p:cNvSpPr/>
          <p:nvPr/>
        </p:nvSpPr>
        <p:spPr>
          <a:xfrm>
            <a:off x="3100771" y="3172603"/>
            <a:ext cx="263761" cy="117227"/>
          </a:xfrm>
          <a:prstGeom prst="rect">
            <a:avLst/>
          </a:prstGeom>
          <a:solidFill>
            <a:srgbClr val="75A1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26" name="Rectangle 25">
            <a:extLst>
              <a:ext uri="{FF2B5EF4-FFF2-40B4-BE49-F238E27FC236}">
                <a16:creationId xmlns="" xmlns:a16="http://schemas.microsoft.com/office/drawing/2014/main" id="{302AA958-B7B2-4F1F-B4EE-ABC66A718CC2}"/>
              </a:ext>
            </a:extLst>
          </p:cNvPr>
          <p:cNvSpPr/>
          <p:nvPr/>
        </p:nvSpPr>
        <p:spPr>
          <a:xfrm>
            <a:off x="4546356" y="3172603"/>
            <a:ext cx="263761" cy="117227"/>
          </a:xfrm>
          <a:prstGeom prst="rect">
            <a:avLst/>
          </a:prstGeom>
          <a:solidFill>
            <a:srgbClr val="75A1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27" name="Rectangle 26">
            <a:extLst>
              <a:ext uri="{FF2B5EF4-FFF2-40B4-BE49-F238E27FC236}">
                <a16:creationId xmlns="" xmlns:a16="http://schemas.microsoft.com/office/drawing/2014/main" id="{B11B1054-AC50-4AC4-9BAE-2C9C015F4043}"/>
              </a:ext>
            </a:extLst>
          </p:cNvPr>
          <p:cNvSpPr/>
          <p:nvPr/>
        </p:nvSpPr>
        <p:spPr>
          <a:xfrm>
            <a:off x="6014818" y="3172400"/>
            <a:ext cx="263761" cy="117227"/>
          </a:xfrm>
          <a:prstGeom prst="rect">
            <a:avLst/>
          </a:prstGeom>
          <a:solidFill>
            <a:srgbClr val="75A1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28" name="Rectangle 27">
            <a:extLst>
              <a:ext uri="{FF2B5EF4-FFF2-40B4-BE49-F238E27FC236}">
                <a16:creationId xmlns="" xmlns:a16="http://schemas.microsoft.com/office/drawing/2014/main" id="{28D1FC48-46A5-4B05-8784-728B35261D2B}"/>
              </a:ext>
            </a:extLst>
          </p:cNvPr>
          <p:cNvSpPr/>
          <p:nvPr/>
        </p:nvSpPr>
        <p:spPr>
          <a:xfrm>
            <a:off x="7471607" y="3172603"/>
            <a:ext cx="263761" cy="117227"/>
          </a:xfrm>
          <a:prstGeom prst="rect">
            <a:avLst/>
          </a:prstGeom>
          <a:solidFill>
            <a:srgbClr val="75A1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pic>
        <p:nvPicPr>
          <p:cNvPr id="31" name="Picture 30">
            <a:extLst>
              <a:ext uri="{FF2B5EF4-FFF2-40B4-BE49-F238E27FC236}">
                <a16:creationId xmlns="" xmlns:a16="http://schemas.microsoft.com/office/drawing/2014/main" id="{0AF28D92-E755-42C3-9E88-CC7B792028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6467" y="2122999"/>
            <a:ext cx="816277" cy="819371"/>
          </a:xfrm>
          <a:prstGeom prst="rect">
            <a:avLst/>
          </a:prstGeom>
        </p:spPr>
      </p:pic>
      <p:pic>
        <p:nvPicPr>
          <p:cNvPr id="34" name="Picture 33">
            <a:extLst>
              <a:ext uri="{FF2B5EF4-FFF2-40B4-BE49-F238E27FC236}">
                <a16:creationId xmlns="" xmlns:a16="http://schemas.microsoft.com/office/drawing/2014/main" id="{6310F76A-F82B-43D1-B086-7806697890B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96369" y="2206024"/>
            <a:ext cx="714017" cy="714517"/>
          </a:xfrm>
          <a:prstGeom prst="rect">
            <a:avLst/>
          </a:prstGeom>
        </p:spPr>
      </p:pic>
      <p:pic>
        <p:nvPicPr>
          <p:cNvPr id="37" name="Picture 36">
            <a:extLst>
              <a:ext uri="{FF2B5EF4-FFF2-40B4-BE49-F238E27FC236}">
                <a16:creationId xmlns="" xmlns:a16="http://schemas.microsoft.com/office/drawing/2014/main" id="{7734CC27-6633-4602-8C7E-D91FAF4505F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05451" y="2584512"/>
            <a:ext cx="336167" cy="336167"/>
          </a:xfrm>
          <a:prstGeom prst="rect">
            <a:avLst/>
          </a:prstGeom>
        </p:spPr>
      </p:pic>
      <p:pic>
        <p:nvPicPr>
          <p:cNvPr id="40" name="Picture 39">
            <a:extLst>
              <a:ext uri="{FF2B5EF4-FFF2-40B4-BE49-F238E27FC236}">
                <a16:creationId xmlns="" xmlns:a16="http://schemas.microsoft.com/office/drawing/2014/main" id="{A19E02E5-A994-4804-B30C-BE7B1098ACA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4044417">
            <a:off x="5761562" y="2223212"/>
            <a:ext cx="587871" cy="861818"/>
          </a:xfrm>
          <a:prstGeom prst="rect">
            <a:avLst/>
          </a:prstGeom>
        </p:spPr>
      </p:pic>
      <p:pic>
        <p:nvPicPr>
          <p:cNvPr id="44" name="Picture 43">
            <a:extLst>
              <a:ext uri="{FF2B5EF4-FFF2-40B4-BE49-F238E27FC236}">
                <a16:creationId xmlns="" xmlns:a16="http://schemas.microsoft.com/office/drawing/2014/main" id="{41ABB2DD-413C-4351-BEA1-1C9D64C99AA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306412" y="2479861"/>
            <a:ext cx="432744" cy="432315"/>
          </a:xfrm>
          <a:prstGeom prst="rect">
            <a:avLst/>
          </a:prstGeom>
        </p:spPr>
      </p:pic>
      <p:sp>
        <p:nvSpPr>
          <p:cNvPr id="52" name="TextBox 51">
            <a:extLst>
              <a:ext uri="{FF2B5EF4-FFF2-40B4-BE49-F238E27FC236}">
                <a16:creationId xmlns="" xmlns:a16="http://schemas.microsoft.com/office/drawing/2014/main" id="{EB532E70-876F-4E2E-9251-38A605E761B4}"/>
              </a:ext>
            </a:extLst>
          </p:cNvPr>
          <p:cNvSpPr txBox="1"/>
          <p:nvPr/>
        </p:nvSpPr>
        <p:spPr>
          <a:xfrm>
            <a:off x="7205791" y="3124599"/>
            <a:ext cx="597729" cy="215444"/>
          </a:xfrm>
          <a:prstGeom prst="rect">
            <a:avLst/>
          </a:prstGeom>
          <a:noFill/>
        </p:spPr>
        <p:txBody>
          <a:bodyPr wrap="square" rtlCol="0">
            <a:spAutoFit/>
          </a:bodyPr>
          <a:lstStyle/>
          <a:p>
            <a:pPr algn="r"/>
            <a:r>
              <a:rPr lang="en-GB" sz="800" b="1" dirty="0"/>
              <a:t>7</a:t>
            </a:r>
            <a:r>
              <a:rPr lang="en-GB" sz="800" b="1" dirty="0">
                <a:latin typeface="Twinkl" pitchFamily="2" charset="0"/>
              </a:rPr>
              <a:t>¼k</a:t>
            </a:r>
            <a:r>
              <a:rPr lang="en-GB" sz="800" b="1" dirty="0"/>
              <a:t>g</a:t>
            </a:r>
          </a:p>
        </p:txBody>
      </p:sp>
      <p:sp>
        <p:nvSpPr>
          <p:cNvPr id="53" name="TextBox 52">
            <a:extLst>
              <a:ext uri="{FF2B5EF4-FFF2-40B4-BE49-F238E27FC236}">
                <a16:creationId xmlns="" xmlns:a16="http://schemas.microsoft.com/office/drawing/2014/main" id="{9272CE8B-15A4-4C1B-8146-6011C637E7FA}"/>
              </a:ext>
            </a:extLst>
          </p:cNvPr>
          <p:cNvSpPr txBox="1"/>
          <p:nvPr/>
        </p:nvSpPr>
        <p:spPr>
          <a:xfrm>
            <a:off x="5742847" y="3124396"/>
            <a:ext cx="597729" cy="215444"/>
          </a:xfrm>
          <a:prstGeom prst="rect">
            <a:avLst/>
          </a:prstGeom>
          <a:noFill/>
        </p:spPr>
        <p:txBody>
          <a:bodyPr wrap="square" rtlCol="0">
            <a:spAutoFit/>
          </a:bodyPr>
          <a:lstStyle/>
          <a:p>
            <a:pPr algn="r"/>
            <a:r>
              <a:rPr lang="en-GB" sz="800" b="1" dirty="0"/>
              <a:t>½kg</a:t>
            </a:r>
          </a:p>
        </p:txBody>
      </p:sp>
      <p:sp>
        <p:nvSpPr>
          <p:cNvPr id="54" name="TextBox 53">
            <a:extLst>
              <a:ext uri="{FF2B5EF4-FFF2-40B4-BE49-F238E27FC236}">
                <a16:creationId xmlns="" xmlns:a16="http://schemas.microsoft.com/office/drawing/2014/main" id="{C0E12CCA-C952-4E10-BA0C-E05F337C981E}"/>
              </a:ext>
            </a:extLst>
          </p:cNvPr>
          <p:cNvSpPr txBox="1"/>
          <p:nvPr/>
        </p:nvSpPr>
        <p:spPr>
          <a:xfrm>
            <a:off x="4259438" y="3103498"/>
            <a:ext cx="597729" cy="246221"/>
          </a:xfrm>
          <a:prstGeom prst="rect">
            <a:avLst/>
          </a:prstGeom>
          <a:noFill/>
        </p:spPr>
        <p:txBody>
          <a:bodyPr wrap="square" rtlCol="0">
            <a:spAutoFit/>
          </a:bodyPr>
          <a:lstStyle/>
          <a:p>
            <a:pPr algn="r"/>
            <a:r>
              <a:rPr lang="en-GB" sz="1000" b="1" dirty="0"/>
              <a:t>58g</a:t>
            </a:r>
          </a:p>
        </p:txBody>
      </p:sp>
      <p:sp>
        <p:nvSpPr>
          <p:cNvPr id="55" name="TextBox 54">
            <a:extLst>
              <a:ext uri="{FF2B5EF4-FFF2-40B4-BE49-F238E27FC236}">
                <a16:creationId xmlns="" xmlns:a16="http://schemas.microsoft.com/office/drawing/2014/main" id="{7A681718-5C2B-4E5F-BC08-FD4D452B0377}"/>
              </a:ext>
            </a:extLst>
          </p:cNvPr>
          <p:cNvSpPr txBox="1"/>
          <p:nvPr/>
        </p:nvSpPr>
        <p:spPr>
          <a:xfrm>
            <a:off x="2676547" y="3103498"/>
            <a:ext cx="723166" cy="246221"/>
          </a:xfrm>
          <a:prstGeom prst="rect">
            <a:avLst/>
          </a:prstGeom>
          <a:noFill/>
        </p:spPr>
        <p:txBody>
          <a:bodyPr wrap="square" rtlCol="0">
            <a:spAutoFit/>
          </a:bodyPr>
          <a:lstStyle/>
          <a:p>
            <a:pPr algn="r"/>
            <a:r>
              <a:rPr lang="en-GB" sz="1000" b="1" dirty="0"/>
              <a:t>7kg 100g</a:t>
            </a:r>
          </a:p>
        </p:txBody>
      </p:sp>
      <p:sp>
        <p:nvSpPr>
          <p:cNvPr id="56" name="TextBox 55">
            <a:extLst>
              <a:ext uri="{FF2B5EF4-FFF2-40B4-BE49-F238E27FC236}">
                <a16:creationId xmlns="" xmlns:a16="http://schemas.microsoft.com/office/drawing/2014/main" id="{DA1AE132-DF34-47C8-BC84-060DC2E4CD5B}"/>
              </a:ext>
            </a:extLst>
          </p:cNvPr>
          <p:cNvSpPr txBox="1"/>
          <p:nvPr/>
        </p:nvSpPr>
        <p:spPr>
          <a:xfrm>
            <a:off x="1350544" y="3103498"/>
            <a:ext cx="597729" cy="246221"/>
          </a:xfrm>
          <a:prstGeom prst="rect">
            <a:avLst/>
          </a:prstGeom>
          <a:noFill/>
        </p:spPr>
        <p:txBody>
          <a:bodyPr wrap="square" rtlCol="0">
            <a:spAutoFit/>
          </a:bodyPr>
          <a:lstStyle/>
          <a:p>
            <a:pPr algn="r"/>
            <a:r>
              <a:rPr lang="en-GB" sz="1000" b="1" dirty="0"/>
              <a:t>625g</a:t>
            </a:r>
          </a:p>
        </p:txBody>
      </p:sp>
      <p:sp>
        <p:nvSpPr>
          <p:cNvPr id="33" name="TextBox 32">
            <a:extLst>
              <a:ext uri="{FF2B5EF4-FFF2-40B4-BE49-F238E27FC236}">
                <a16:creationId xmlns="" xmlns:a16="http://schemas.microsoft.com/office/drawing/2014/main" id="{A9275401-2893-444E-83DF-0BE2E9E2736B}"/>
              </a:ext>
            </a:extLst>
          </p:cNvPr>
          <p:cNvSpPr txBox="1"/>
          <p:nvPr/>
        </p:nvSpPr>
        <p:spPr>
          <a:xfrm>
            <a:off x="2676547" y="3103626"/>
            <a:ext cx="723166" cy="246221"/>
          </a:xfrm>
          <a:prstGeom prst="rect">
            <a:avLst/>
          </a:prstGeom>
          <a:noFill/>
        </p:spPr>
        <p:txBody>
          <a:bodyPr wrap="square" rtlCol="0">
            <a:spAutoFit/>
          </a:bodyPr>
          <a:lstStyle/>
          <a:p>
            <a:pPr algn="r"/>
            <a:r>
              <a:rPr lang="en-GB" sz="1000" b="1" dirty="0"/>
              <a:t>7100g</a:t>
            </a:r>
          </a:p>
        </p:txBody>
      </p:sp>
      <p:sp>
        <p:nvSpPr>
          <p:cNvPr id="43" name="TextBox 42">
            <a:extLst>
              <a:ext uri="{FF2B5EF4-FFF2-40B4-BE49-F238E27FC236}">
                <a16:creationId xmlns="" xmlns:a16="http://schemas.microsoft.com/office/drawing/2014/main" id="{E8C8E980-F9B5-4DA9-BEFF-151C11E7116A}"/>
              </a:ext>
            </a:extLst>
          </p:cNvPr>
          <p:cNvSpPr txBox="1"/>
          <p:nvPr/>
        </p:nvSpPr>
        <p:spPr>
          <a:xfrm>
            <a:off x="5742847" y="3125065"/>
            <a:ext cx="597729" cy="215444"/>
          </a:xfrm>
          <a:prstGeom prst="rect">
            <a:avLst/>
          </a:prstGeom>
          <a:noFill/>
        </p:spPr>
        <p:txBody>
          <a:bodyPr wrap="square" rtlCol="0">
            <a:spAutoFit/>
          </a:bodyPr>
          <a:lstStyle/>
          <a:p>
            <a:pPr algn="r"/>
            <a:r>
              <a:rPr lang="en-GB" sz="800" b="1" dirty="0"/>
              <a:t>500g</a:t>
            </a:r>
          </a:p>
        </p:txBody>
      </p:sp>
      <p:sp>
        <p:nvSpPr>
          <p:cNvPr id="45" name="TextBox 44">
            <a:extLst>
              <a:ext uri="{FF2B5EF4-FFF2-40B4-BE49-F238E27FC236}">
                <a16:creationId xmlns="" xmlns:a16="http://schemas.microsoft.com/office/drawing/2014/main" id="{B2C052AB-90FE-4C44-9D6A-C6D1AC3CF9F7}"/>
              </a:ext>
            </a:extLst>
          </p:cNvPr>
          <p:cNvSpPr txBox="1"/>
          <p:nvPr/>
        </p:nvSpPr>
        <p:spPr>
          <a:xfrm>
            <a:off x="7205791" y="3125268"/>
            <a:ext cx="597729" cy="215444"/>
          </a:xfrm>
          <a:prstGeom prst="rect">
            <a:avLst/>
          </a:prstGeom>
          <a:noFill/>
        </p:spPr>
        <p:txBody>
          <a:bodyPr wrap="square" rtlCol="0">
            <a:spAutoFit/>
          </a:bodyPr>
          <a:lstStyle/>
          <a:p>
            <a:pPr algn="r"/>
            <a:r>
              <a:rPr lang="en-GB" sz="800" b="1" dirty="0"/>
              <a:t>7250g</a:t>
            </a:r>
          </a:p>
        </p:txBody>
      </p:sp>
      <p:sp>
        <p:nvSpPr>
          <p:cNvPr id="2" name="TextBox 1">
            <a:extLst>
              <a:ext uri="{FF2B5EF4-FFF2-40B4-BE49-F238E27FC236}">
                <a16:creationId xmlns="" xmlns:a16="http://schemas.microsoft.com/office/drawing/2014/main" id="{BA4EC939-A2F6-4B1C-879D-70901BC04B1F}"/>
              </a:ext>
            </a:extLst>
          </p:cNvPr>
          <p:cNvSpPr txBox="1"/>
          <p:nvPr/>
        </p:nvSpPr>
        <p:spPr>
          <a:xfrm>
            <a:off x="1268604" y="3621250"/>
            <a:ext cx="799158" cy="369332"/>
          </a:xfrm>
          <a:prstGeom prst="rect">
            <a:avLst/>
          </a:prstGeom>
          <a:solidFill>
            <a:schemeClr val="bg1"/>
          </a:solidFill>
          <a:ln w="12700">
            <a:solidFill>
              <a:schemeClr val="tx1">
                <a:lumMod val="90000"/>
                <a:lumOff val="10000"/>
              </a:schemeClr>
            </a:solidFill>
          </a:ln>
        </p:spPr>
        <p:txBody>
          <a:bodyPr wrap="square" rtlCol="0">
            <a:spAutoFit/>
          </a:bodyPr>
          <a:lstStyle/>
          <a:p>
            <a:pPr algn="ctr"/>
            <a:r>
              <a:rPr lang="en-GB" dirty="0"/>
              <a:t>58g</a:t>
            </a:r>
          </a:p>
        </p:txBody>
      </p:sp>
      <p:sp>
        <p:nvSpPr>
          <p:cNvPr id="38" name="TextBox 37">
            <a:extLst>
              <a:ext uri="{FF2B5EF4-FFF2-40B4-BE49-F238E27FC236}">
                <a16:creationId xmlns="" xmlns:a16="http://schemas.microsoft.com/office/drawing/2014/main" id="{5353FC9B-D5E4-44B1-B76C-B9D21424E2B2}"/>
              </a:ext>
            </a:extLst>
          </p:cNvPr>
          <p:cNvSpPr txBox="1"/>
          <p:nvPr/>
        </p:nvSpPr>
        <p:spPr>
          <a:xfrm>
            <a:off x="2680095" y="3621250"/>
            <a:ext cx="853048" cy="369332"/>
          </a:xfrm>
          <a:prstGeom prst="rect">
            <a:avLst/>
          </a:prstGeom>
          <a:solidFill>
            <a:schemeClr val="bg1"/>
          </a:solidFill>
          <a:ln w="12700">
            <a:solidFill>
              <a:schemeClr val="tx1">
                <a:lumMod val="90000"/>
                <a:lumOff val="10000"/>
              </a:schemeClr>
            </a:solidFill>
          </a:ln>
        </p:spPr>
        <p:txBody>
          <a:bodyPr wrap="square" rtlCol="0">
            <a:spAutoFit/>
          </a:bodyPr>
          <a:lstStyle/>
          <a:p>
            <a:pPr algn="ctr"/>
            <a:r>
              <a:rPr lang="en-GB" dirty="0"/>
              <a:t>500g</a:t>
            </a:r>
          </a:p>
        </p:txBody>
      </p:sp>
      <p:sp>
        <p:nvSpPr>
          <p:cNvPr id="39" name="TextBox 38">
            <a:extLst>
              <a:ext uri="{FF2B5EF4-FFF2-40B4-BE49-F238E27FC236}">
                <a16:creationId xmlns="" xmlns:a16="http://schemas.microsoft.com/office/drawing/2014/main" id="{818B2C4B-A001-4D19-9671-D342AFDCE705}"/>
              </a:ext>
            </a:extLst>
          </p:cNvPr>
          <p:cNvSpPr txBox="1"/>
          <p:nvPr/>
        </p:nvSpPr>
        <p:spPr>
          <a:xfrm>
            <a:off x="4145476" y="3621250"/>
            <a:ext cx="853048" cy="369332"/>
          </a:xfrm>
          <a:prstGeom prst="rect">
            <a:avLst/>
          </a:prstGeom>
          <a:solidFill>
            <a:schemeClr val="bg1"/>
          </a:solidFill>
          <a:ln w="12700">
            <a:solidFill>
              <a:schemeClr val="tx1">
                <a:lumMod val="90000"/>
                <a:lumOff val="10000"/>
              </a:schemeClr>
            </a:solidFill>
          </a:ln>
        </p:spPr>
        <p:txBody>
          <a:bodyPr wrap="square" rtlCol="0">
            <a:spAutoFit/>
          </a:bodyPr>
          <a:lstStyle/>
          <a:p>
            <a:pPr algn="ctr"/>
            <a:r>
              <a:rPr lang="en-GB" dirty="0"/>
              <a:t>625g</a:t>
            </a:r>
          </a:p>
        </p:txBody>
      </p:sp>
      <p:sp>
        <p:nvSpPr>
          <p:cNvPr id="41" name="TextBox 40">
            <a:extLst>
              <a:ext uri="{FF2B5EF4-FFF2-40B4-BE49-F238E27FC236}">
                <a16:creationId xmlns="" xmlns:a16="http://schemas.microsoft.com/office/drawing/2014/main" id="{70C7043F-8DFC-402F-A71B-FBC8DF35925C}"/>
              </a:ext>
            </a:extLst>
          </p:cNvPr>
          <p:cNvSpPr txBox="1"/>
          <p:nvPr/>
        </p:nvSpPr>
        <p:spPr>
          <a:xfrm>
            <a:off x="5610857" y="3621250"/>
            <a:ext cx="853048" cy="369332"/>
          </a:xfrm>
          <a:prstGeom prst="rect">
            <a:avLst/>
          </a:prstGeom>
          <a:solidFill>
            <a:schemeClr val="bg1"/>
          </a:solidFill>
          <a:ln w="12700">
            <a:solidFill>
              <a:schemeClr val="tx1">
                <a:lumMod val="90000"/>
                <a:lumOff val="10000"/>
              </a:schemeClr>
            </a:solidFill>
          </a:ln>
        </p:spPr>
        <p:txBody>
          <a:bodyPr wrap="square" rtlCol="0">
            <a:spAutoFit/>
          </a:bodyPr>
          <a:lstStyle/>
          <a:p>
            <a:pPr algn="ctr"/>
            <a:r>
              <a:rPr lang="en-GB" dirty="0"/>
              <a:t>7100g</a:t>
            </a:r>
          </a:p>
        </p:txBody>
      </p:sp>
      <p:sp>
        <p:nvSpPr>
          <p:cNvPr id="42" name="TextBox 41">
            <a:extLst>
              <a:ext uri="{FF2B5EF4-FFF2-40B4-BE49-F238E27FC236}">
                <a16:creationId xmlns="" xmlns:a16="http://schemas.microsoft.com/office/drawing/2014/main" id="{3EDBF153-B575-458D-8982-6BC21C4D8A9F}"/>
              </a:ext>
            </a:extLst>
          </p:cNvPr>
          <p:cNvSpPr txBox="1"/>
          <p:nvPr/>
        </p:nvSpPr>
        <p:spPr>
          <a:xfrm>
            <a:off x="7076238" y="3621250"/>
            <a:ext cx="853048" cy="369332"/>
          </a:xfrm>
          <a:prstGeom prst="rect">
            <a:avLst/>
          </a:prstGeom>
          <a:solidFill>
            <a:schemeClr val="bg1"/>
          </a:solidFill>
          <a:ln w="12700">
            <a:solidFill>
              <a:schemeClr val="tx1">
                <a:lumMod val="90000"/>
                <a:lumOff val="10000"/>
              </a:schemeClr>
            </a:solidFill>
          </a:ln>
        </p:spPr>
        <p:txBody>
          <a:bodyPr wrap="square" rtlCol="0">
            <a:spAutoFit/>
          </a:bodyPr>
          <a:lstStyle/>
          <a:p>
            <a:pPr algn="ctr"/>
            <a:r>
              <a:rPr lang="en-GB" dirty="0"/>
              <a:t>7250g</a:t>
            </a:r>
          </a:p>
        </p:txBody>
      </p:sp>
      <p:sp>
        <p:nvSpPr>
          <p:cNvPr id="46" name="TextBox 45">
            <a:extLst>
              <a:ext uri="{FF2B5EF4-FFF2-40B4-BE49-F238E27FC236}">
                <a16:creationId xmlns="" xmlns:a16="http://schemas.microsoft.com/office/drawing/2014/main" id="{EA801D13-3CA7-48E7-A788-8C26F529B93A}"/>
              </a:ext>
            </a:extLst>
          </p:cNvPr>
          <p:cNvSpPr txBox="1"/>
          <p:nvPr/>
        </p:nvSpPr>
        <p:spPr>
          <a:xfrm>
            <a:off x="1140256" y="5762022"/>
            <a:ext cx="6863488" cy="246221"/>
          </a:xfrm>
          <a:prstGeom prst="rect">
            <a:avLst/>
          </a:prstGeom>
          <a:noFill/>
        </p:spPr>
        <p:txBody>
          <a:bodyPr wrap="square" lIns="0" tIns="0" rIns="0" bIns="0" rtlCol="0">
            <a:spAutoFit/>
          </a:bodyPr>
          <a:lstStyle/>
          <a:p>
            <a:pPr lvl="0" algn="ctr"/>
            <a:r>
              <a:rPr lang="en-GB" sz="1600" dirty="0"/>
              <a:t>Finally, match the objects to the newly ordered measurements.</a:t>
            </a:r>
          </a:p>
        </p:txBody>
      </p:sp>
      <p:grpSp>
        <p:nvGrpSpPr>
          <p:cNvPr id="6" name="Group 5">
            <a:extLst>
              <a:ext uri="{FF2B5EF4-FFF2-40B4-BE49-F238E27FC236}">
                <a16:creationId xmlns="" xmlns:a16="http://schemas.microsoft.com/office/drawing/2014/main" id="{5F2F219C-7EA0-4F13-9449-C2CCFD5A6AAF}"/>
              </a:ext>
            </a:extLst>
          </p:cNvPr>
          <p:cNvGrpSpPr/>
          <p:nvPr/>
        </p:nvGrpSpPr>
        <p:grpSpPr>
          <a:xfrm>
            <a:off x="1032751" y="4873454"/>
            <a:ext cx="1223111" cy="810821"/>
            <a:chOff x="3960445" y="5282004"/>
            <a:chExt cx="1223111" cy="810821"/>
          </a:xfrm>
        </p:grpSpPr>
        <p:pic>
          <p:nvPicPr>
            <p:cNvPr id="80" name="Picture 79">
              <a:extLst>
                <a:ext uri="{FF2B5EF4-FFF2-40B4-BE49-F238E27FC236}">
                  <a16:creationId xmlns="" xmlns:a16="http://schemas.microsoft.com/office/drawing/2014/main" id="{CB689673-6549-406B-94CD-8D5E8C6D74E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60445" y="5473096"/>
              <a:ext cx="1223111" cy="619729"/>
            </a:xfrm>
            <a:prstGeom prst="rect">
              <a:avLst/>
            </a:prstGeom>
          </p:spPr>
        </p:pic>
        <p:sp>
          <p:nvSpPr>
            <p:cNvPr id="85" name="Rectangle 84">
              <a:extLst>
                <a:ext uri="{FF2B5EF4-FFF2-40B4-BE49-F238E27FC236}">
                  <a16:creationId xmlns="" xmlns:a16="http://schemas.microsoft.com/office/drawing/2014/main" id="{0F307B7F-734A-4253-829A-330A38E1303C}"/>
                </a:ext>
              </a:extLst>
            </p:cNvPr>
            <p:cNvSpPr/>
            <p:nvPr/>
          </p:nvSpPr>
          <p:spPr>
            <a:xfrm>
              <a:off x="4546356" y="5870095"/>
              <a:ext cx="263761" cy="117227"/>
            </a:xfrm>
            <a:prstGeom prst="rect">
              <a:avLst/>
            </a:prstGeom>
            <a:solidFill>
              <a:srgbClr val="75A1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pic>
          <p:nvPicPr>
            <p:cNvPr id="90" name="Picture 89">
              <a:extLst>
                <a:ext uri="{FF2B5EF4-FFF2-40B4-BE49-F238E27FC236}">
                  <a16:creationId xmlns="" xmlns:a16="http://schemas.microsoft.com/office/drawing/2014/main" id="{CFFAC24C-AC0F-49E7-9013-EA50E60EC0F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05451" y="5282004"/>
              <a:ext cx="336167" cy="336167"/>
            </a:xfrm>
            <a:prstGeom prst="rect">
              <a:avLst/>
            </a:prstGeom>
          </p:spPr>
        </p:pic>
        <p:sp>
          <p:nvSpPr>
            <p:cNvPr id="95" name="TextBox 94">
              <a:extLst>
                <a:ext uri="{FF2B5EF4-FFF2-40B4-BE49-F238E27FC236}">
                  <a16:creationId xmlns="" xmlns:a16="http://schemas.microsoft.com/office/drawing/2014/main" id="{CE77996C-5C79-460C-947A-946A33B00B9E}"/>
                </a:ext>
              </a:extLst>
            </p:cNvPr>
            <p:cNvSpPr txBox="1"/>
            <p:nvPr/>
          </p:nvSpPr>
          <p:spPr>
            <a:xfrm>
              <a:off x="4259438" y="5800990"/>
              <a:ext cx="597729" cy="246221"/>
            </a:xfrm>
            <a:prstGeom prst="rect">
              <a:avLst/>
            </a:prstGeom>
            <a:noFill/>
          </p:spPr>
          <p:txBody>
            <a:bodyPr wrap="square" rtlCol="0">
              <a:spAutoFit/>
            </a:bodyPr>
            <a:lstStyle/>
            <a:p>
              <a:pPr algn="r"/>
              <a:r>
                <a:rPr lang="en-GB" sz="1000" b="1" dirty="0"/>
                <a:t>58g</a:t>
              </a:r>
            </a:p>
          </p:txBody>
        </p:sp>
      </p:grpSp>
      <p:sp>
        <p:nvSpPr>
          <p:cNvPr id="83" name="Rectangle 82">
            <a:extLst>
              <a:ext uri="{FF2B5EF4-FFF2-40B4-BE49-F238E27FC236}">
                <a16:creationId xmlns="" xmlns:a16="http://schemas.microsoft.com/office/drawing/2014/main" id="{7917C877-E751-41CF-BABA-880D5AF3B825}"/>
              </a:ext>
            </a:extLst>
          </p:cNvPr>
          <p:cNvSpPr/>
          <p:nvPr/>
        </p:nvSpPr>
        <p:spPr>
          <a:xfrm>
            <a:off x="3087199" y="5461545"/>
            <a:ext cx="263761" cy="117227"/>
          </a:xfrm>
          <a:prstGeom prst="rect">
            <a:avLst/>
          </a:prstGeom>
          <a:solidFill>
            <a:srgbClr val="75A1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97" name="TextBox 96">
            <a:extLst>
              <a:ext uri="{FF2B5EF4-FFF2-40B4-BE49-F238E27FC236}">
                <a16:creationId xmlns="" xmlns:a16="http://schemas.microsoft.com/office/drawing/2014/main" id="{67E084FD-07AD-4B8A-A0BA-C252BADED216}"/>
              </a:ext>
            </a:extLst>
          </p:cNvPr>
          <p:cNvSpPr txBox="1"/>
          <p:nvPr/>
        </p:nvSpPr>
        <p:spPr>
          <a:xfrm>
            <a:off x="2783136" y="5392440"/>
            <a:ext cx="597729" cy="246221"/>
          </a:xfrm>
          <a:prstGeom prst="rect">
            <a:avLst/>
          </a:prstGeom>
          <a:noFill/>
        </p:spPr>
        <p:txBody>
          <a:bodyPr wrap="square" rtlCol="0">
            <a:spAutoFit/>
          </a:bodyPr>
          <a:lstStyle/>
          <a:p>
            <a:pPr algn="r"/>
            <a:r>
              <a:rPr lang="en-GB" sz="1000" b="1" dirty="0"/>
              <a:t>625g</a:t>
            </a:r>
          </a:p>
        </p:txBody>
      </p:sp>
      <p:grpSp>
        <p:nvGrpSpPr>
          <p:cNvPr id="5" name="Group 4">
            <a:extLst>
              <a:ext uri="{FF2B5EF4-FFF2-40B4-BE49-F238E27FC236}">
                <a16:creationId xmlns="" xmlns:a16="http://schemas.microsoft.com/office/drawing/2014/main" id="{339488EC-8658-4D37-B009-99A0D51656E5}"/>
              </a:ext>
            </a:extLst>
          </p:cNvPr>
          <p:cNvGrpSpPr/>
          <p:nvPr/>
        </p:nvGrpSpPr>
        <p:grpSpPr>
          <a:xfrm>
            <a:off x="5428014" y="4494966"/>
            <a:ext cx="1223111" cy="1189309"/>
            <a:chOff x="2493079" y="4903516"/>
            <a:chExt cx="1223111" cy="1189309"/>
          </a:xfrm>
        </p:grpSpPr>
        <p:pic>
          <p:nvPicPr>
            <p:cNvPr id="79" name="Picture 78">
              <a:extLst>
                <a:ext uri="{FF2B5EF4-FFF2-40B4-BE49-F238E27FC236}">
                  <a16:creationId xmlns="" xmlns:a16="http://schemas.microsoft.com/office/drawing/2014/main" id="{BC2196E3-4A46-4202-92D4-F5E21391123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93079" y="5473096"/>
              <a:ext cx="1223111" cy="619729"/>
            </a:xfrm>
            <a:prstGeom prst="rect">
              <a:avLst/>
            </a:prstGeom>
          </p:spPr>
        </p:pic>
        <p:sp>
          <p:nvSpPr>
            <p:cNvPr id="84" name="Rectangle 83">
              <a:extLst>
                <a:ext uri="{FF2B5EF4-FFF2-40B4-BE49-F238E27FC236}">
                  <a16:creationId xmlns="" xmlns:a16="http://schemas.microsoft.com/office/drawing/2014/main" id="{E064202D-A939-4478-B332-B87D117CFC0A}"/>
                </a:ext>
              </a:extLst>
            </p:cNvPr>
            <p:cNvSpPr/>
            <p:nvPr/>
          </p:nvSpPr>
          <p:spPr>
            <a:xfrm>
              <a:off x="3073461" y="5870095"/>
              <a:ext cx="263761" cy="117227"/>
            </a:xfrm>
            <a:prstGeom prst="rect">
              <a:avLst/>
            </a:prstGeom>
            <a:solidFill>
              <a:srgbClr val="75A1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pic>
          <p:nvPicPr>
            <p:cNvPr id="89" name="Picture 88">
              <a:extLst>
                <a:ext uri="{FF2B5EF4-FFF2-40B4-BE49-F238E27FC236}">
                  <a16:creationId xmlns="" xmlns:a16="http://schemas.microsoft.com/office/drawing/2014/main" id="{CBB72784-B6F3-4C16-99D6-EAFA220CCBD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69059" y="4903516"/>
              <a:ext cx="714017" cy="714517"/>
            </a:xfrm>
            <a:prstGeom prst="rect">
              <a:avLst/>
            </a:prstGeom>
          </p:spPr>
        </p:pic>
        <p:sp>
          <p:nvSpPr>
            <p:cNvPr id="98" name="TextBox 97">
              <a:extLst>
                <a:ext uri="{FF2B5EF4-FFF2-40B4-BE49-F238E27FC236}">
                  <a16:creationId xmlns="" xmlns:a16="http://schemas.microsoft.com/office/drawing/2014/main" id="{D73762C7-08E2-4A72-9BEF-28B8A107E952}"/>
                </a:ext>
              </a:extLst>
            </p:cNvPr>
            <p:cNvSpPr txBox="1"/>
            <p:nvPr/>
          </p:nvSpPr>
          <p:spPr>
            <a:xfrm>
              <a:off x="2649237" y="5792281"/>
              <a:ext cx="723166" cy="246221"/>
            </a:xfrm>
            <a:prstGeom prst="rect">
              <a:avLst/>
            </a:prstGeom>
            <a:noFill/>
          </p:spPr>
          <p:txBody>
            <a:bodyPr wrap="square" rtlCol="0">
              <a:spAutoFit/>
            </a:bodyPr>
            <a:lstStyle/>
            <a:p>
              <a:pPr algn="r"/>
              <a:r>
                <a:rPr lang="en-GB" sz="1000" b="1" dirty="0"/>
                <a:t>7100g</a:t>
              </a:r>
            </a:p>
          </p:txBody>
        </p:sp>
      </p:grpSp>
      <p:sp>
        <p:nvSpPr>
          <p:cNvPr id="86" name="Rectangle 85">
            <a:extLst>
              <a:ext uri="{FF2B5EF4-FFF2-40B4-BE49-F238E27FC236}">
                <a16:creationId xmlns="" xmlns:a16="http://schemas.microsoft.com/office/drawing/2014/main" id="{98451E77-7E8F-49B8-9D40-88C42372DFF0}"/>
              </a:ext>
            </a:extLst>
          </p:cNvPr>
          <p:cNvSpPr/>
          <p:nvPr/>
        </p:nvSpPr>
        <p:spPr>
          <a:xfrm>
            <a:off x="4544256" y="5461545"/>
            <a:ext cx="263761" cy="117227"/>
          </a:xfrm>
          <a:prstGeom prst="rect">
            <a:avLst/>
          </a:prstGeom>
          <a:solidFill>
            <a:srgbClr val="75A1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grpSp>
        <p:nvGrpSpPr>
          <p:cNvPr id="7" name="Group 6">
            <a:extLst>
              <a:ext uri="{FF2B5EF4-FFF2-40B4-BE49-F238E27FC236}">
                <a16:creationId xmlns="" xmlns:a16="http://schemas.microsoft.com/office/drawing/2014/main" id="{B066378F-6FF8-4D42-AF4A-6700B1354A3E}"/>
              </a:ext>
            </a:extLst>
          </p:cNvPr>
          <p:cNvGrpSpPr/>
          <p:nvPr/>
        </p:nvGrpSpPr>
        <p:grpSpPr>
          <a:xfrm>
            <a:off x="2497839" y="4662172"/>
            <a:ext cx="1223111" cy="1022103"/>
            <a:chOff x="2497839" y="4662172"/>
            <a:chExt cx="1223111" cy="1022103"/>
          </a:xfrm>
        </p:grpSpPr>
        <p:pic>
          <p:nvPicPr>
            <p:cNvPr id="78" name="Picture 77">
              <a:extLst>
                <a:ext uri="{FF2B5EF4-FFF2-40B4-BE49-F238E27FC236}">
                  <a16:creationId xmlns="" xmlns:a16="http://schemas.microsoft.com/office/drawing/2014/main" id="{FC76E4F4-31F5-4A95-93BF-8E19394A18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97839" y="5064546"/>
              <a:ext cx="1223111" cy="619729"/>
            </a:xfrm>
            <a:prstGeom prst="rect">
              <a:avLst/>
            </a:prstGeom>
          </p:spPr>
        </p:pic>
        <p:pic>
          <p:nvPicPr>
            <p:cNvPr id="91" name="Picture 90">
              <a:extLst>
                <a:ext uri="{FF2B5EF4-FFF2-40B4-BE49-F238E27FC236}">
                  <a16:creationId xmlns="" xmlns:a16="http://schemas.microsoft.com/office/drawing/2014/main" id="{1CCFF154-99D1-4823-B442-C9A6AF25DE0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4044417">
              <a:off x="2815458" y="4525199"/>
              <a:ext cx="587871" cy="861818"/>
            </a:xfrm>
            <a:prstGeom prst="rect">
              <a:avLst/>
            </a:prstGeom>
          </p:spPr>
        </p:pic>
      </p:grpSp>
      <p:sp>
        <p:nvSpPr>
          <p:cNvPr id="99" name="TextBox 98">
            <a:extLst>
              <a:ext uri="{FF2B5EF4-FFF2-40B4-BE49-F238E27FC236}">
                <a16:creationId xmlns="" xmlns:a16="http://schemas.microsoft.com/office/drawing/2014/main" id="{9E08ADE7-B68B-4EDA-9E3C-B1759240A97D}"/>
              </a:ext>
            </a:extLst>
          </p:cNvPr>
          <p:cNvSpPr txBox="1"/>
          <p:nvPr/>
        </p:nvSpPr>
        <p:spPr>
          <a:xfrm>
            <a:off x="4272285" y="5405373"/>
            <a:ext cx="597729" cy="215444"/>
          </a:xfrm>
          <a:prstGeom prst="rect">
            <a:avLst/>
          </a:prstGeom>
          <a:noFill/>
        </p:spPr>
        <p:txBody>
          <a:bodyPr wrap="square" rtlCol="0">
            <a:spAutoFit/>
          </a:bodyPr>
          <a:lstStyle/>
          <a:p>
            <a:pPr algn="r"/>
            <a:r>
              <a:rPr lang="en-GB" sz="800" b="1" dirty="0"/>
              <a:t>500g</a:t>
            </a:r>
          </a:p>
        </p:txBody>
      </p:sp>
      <p:grpSp>
        <p:nvGrpSpPr>
          <p:cNvPr id="11" name="Group 10">
            <a:extLst>
              <a:ext uri="{FF2B5EF4-FFF2-40B4-BE49-F238E27FC236}">
                <a16:creationId xmlns="" xmlns:a16="http://schemas.microsoft.com/office/drawing/2014/main" id="{5AC2DB51-DC39-458D-92F8-DC453248404A}"/>
              </a:ext>
            </a:extLst>
          </p:cNvPr>
          <p:cNvGrpSpPr/>
          <p:nvPr/>
        </p:nvGrpSpPr>
        <p:grpSpPr>
          <a:xfrm>
            <a:off x="6893101" y="4768803"/>
            <a:ext cx="1223111" cy="915472"/>
            <a:chOff x="6964704" y="5177353"/>
            <a:chExt cx="1223111" cy="915472"/>
          </a:xfrm>
        </p:grpSpPr>
        <p:pic>
          <p:nvPicPr>
            <p:cNvPr id="82" name="Picture 81">
              <a:extLst>
                <a:ext uri="{FF2B5EF4-FFF2-40B4-BE49-F238E27FC236}">
                  <a16:creationId xmlns="" xmlns:a16="http://schemas.microsoft.com/office/drawing/2014/main" id="{F27211C4-4481-4EAF-9366-9E64B11A44A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64704" y="5473096"/>
              <a:ext cx="1223111" cy="619729"/>
            </a:xfrm>
            <a:prstGeom prst="rect">
              <a:avLst/>
            </a:prstGeom>
          </p:spPr>
        </p:pic>
        <p:sp>
          <p:nvSpPr>
            <p:cNvPr id="87" name="Rectangle 86">
              <a:extLst>
                <a:ext uri="{FF2B5EF4-FFF2-40B4-BE49-F238E27FC236}">
                  <a16:creationId xmlns="" xmlns:a16="http://schemas.microsoft.com/office/drawing/2014/main" id="{B1BA0692-EA27-4F13-B07C-74CB94F33D73}"/>
                </a:ext>
              </a:extLst>
            </p:cNvPr>
            <p:cNvSpPr/>
            <p:nvPr/>
          </p:nvSpPr>
          <p:spPr>
            <a:xfrm>
              <a:off x="7543210" y="5870095"/>
              <a:ext cx="263761" cy="117227"/>
            </a:xfrm>
            <a:prstGeom prst="rect">
              <a:avLst/>
            </a:prstGeom>
            <a:solidFill>
              <a:srgbClr val="75A1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pic>
          <p:nvPicPr>
            <p:cNvPr id="92" name="Picture 91">
              <a:extLst>
                <a:ext uri="{FF2B5EF4-FFF2-40B4-BE49-F238E27FC236}">
                  <a16:creationId xmlns="" xmlns:a16="http://schemas.microsoft.com/office/drawing/2014/main" id="{52A37609-6D79-4519-AC1E-AC434B9ABBD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378015" y="5177353"/>
              <a:ext cx="432744" cy="432315"/>
            </a:xfrm>
            <a:prstGeom prst="rect">
              <a:avLst/>
            </a:prstGeom>
          </p:spPr>
        </p:pic>
        <p:sp>
          <p:nvSpPr>
            <p:cNvPr id="100" name="TextBox 99">
              <a:extLst>
                <a:ext uri="{FF2B5EF4-FFF2-40B4-BE49-F238E27FC236}">
                  <a16:creationId xmlns="" xmlns:a16="http://schemas.microsoft.com/office/drawing/2014/main" id="{B6AA07E7-2D08-48FD-90EA-5B610E8745BA}"/>
                </a:ext>
              </a:extLst>
            </p:cNvPr>
            <p:cNvSpPr txBox="1"/>
            <p:nvPr/>
          </p:nvSpPr>
          <p:spPr>
            <a:xfrm>
              <a:off x="7277394" y="5813923"/>
              <a:ext cx="597729" cy="215444"/>
            </a:xfrm>
            <a:prstGeom prst="rect">
              <a:avLst/>
            </a:prstGeom>
            <a:noFill/>
          </p:spPr>
          <p:txBody>
            <a:bodyPr wrap="square" rtlCol="0">
              <a:spAutoFit/>
            </a:bodyPr>
            <a:lstStyle/>
            <a:p>
              <a:pPr algn="r"/>
              <a:r>
                <a:rPr lang="en-GB" sz="800" b="1" dirty="0"/>
                <a:t>7250g</a:t>
              </a:r>
            </a:p>
          </p:txBody>
        </p:sp>
      </p:grpSp>
      <p:sp>
        <p:nvSpPr>
          <p:cNvPr id="69" name="Rectangle 68">
            <a:extLst>
              <a:ext uri="{FF2B5EF4-FFF2-40B4-BE49-F238E27FC236}">
                <a16:creationId xmlns="" xmlns:a16="http://schemas.microsoft.com/office/drawing/2014/main" id="{72A55D54-0894-465F-BDA8-DEA0C17380E1}"/>
              </a:ext>
            </a:extLst>
          </p:cNvPr>
          <p:cNvSpPr/>
          <p:nvPr/>
        </p:nvSpPr>
        <p:spPr>
          <a:xfrm>
            <a:off x="755650" y="1384533"/>
            <a:ext cx="7632700" cy="4708292"/>
          </a:xfrm>
          <a:prstGeom prst="rect">
            <a:avLst/>
          </a:prstGeom>
          <a:noFill/>
          <a:ln w="38100">
            <a:solidFill>
              <a:srgbClr val="0052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Rectangle 69">
            <a:extLst>
              <a:ext uri="{FF2B5EF4-FFF2-40B4-BE49-F238E27FC236}">
                <a16:creationId xmlns="" xmlns:a16="http://schemas.microsoft.com/office/drawing/2014/main" id="{87F515DA-E833-4B8E-A57E-953657502B9A}"/>
              </a:ext>
            </a:extLst>
          </p:cNvPr>
          <p:cNvSpPr/>
          <p:nvPr/>
        </p:nvSpPr>
        <p:spPr>
          <a:xfrm>
            <a:off x="755650" y="1384533"/>
            <a:ext cx="7632700" cy="435423"/>
          </a:xfrm>
          <a:prstGeom prst="rect">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 xmlns:a16="http://schemas.microsoft.com/office/drawing/2014/main" id="{CEE1DC62-D15D-41B7-981D-F745A417309B}"/>
              </a:ext>
            </a:extLst>
          </p:cNvPr>
          <p:cNvSpPr/>
          <p:nvPr/>
        </p:nvSpPr>
        <p:spPr>
          <a:xfrm>
            <a:off x="3344741" y="1384533"/>
            <a:ext cx="2454518" cy="430887"/>
          </a:xfrm>
          <a:prstGeom prst="rect">
            <a:avLst/>
          </a:prstGeom>
        </p:spPr>
        <p:txBody>
          <a:bodyPr wrap="none">
            <a:spAutoFit/>
          </a:bodyPr>
          <a:lstStyle/>
          <a:p>
            <a:pPr algn="ctr"/>
            <a:r>
              <a:rPr lang="en-GB" sz="2200" b="1" dirty="0">
                <a:solidFill>
                  <a:schemeClr val="bg1"/>
                </a:solidFill>
              </a:rPr>
              <a:t>Ordering by Mass</a:t>
            </a:r>
          </a:p>
        </p:txBody>
      </p:sp>
      <p:grpSp>
        <p:nvGrpSpPr>
          <p:cNvPr id="3" name="Group 2">
            <a:extLst>
              <a:ext uri="{FF2B5EF4-FFF2-40B4-BE49-F238E27FC236}">
                <a16:creationId xmlns="" xmlns:a16="http://schemas.microsoft.com/office/drawing/2014/main" id="{14BE6154-97C3-4834-82B7-389C12264E00}"/>
              </a:ext>
            </a:extLst>
          </p:cNvPr>
          <p:cNvGrpSpPr/>
          <p:nvPr/>
        </p:nvGrpSpPr>
        <p:grpSpPr>
          <a:xfrm>
            <a:off x="3962927" y="4401632"/>
            <a:ext cx="1223111" cy="1282643"/>
            <a:chOff x="3962927" y="4401632"/>
            <a:chExt cx="1223111" cy="1282643"/>
          </a:xfrm>
        </p:grpSpPr>
        <p:pic>
          <p:nvPicPr>
            <p:cNvPr id="81" name="Picture 80">
              <a:extLst>
                <a:ext uri="{FF2B5EF4-FFF2-40B4-BE49-F238E27FC236}">
                  <a16:creationId xmlns="" xmlns:a16="http://schemas.microsoft.com/office/drawing/2014/main" id="{227439A1-8ABF-40DF-93AD-571A226CB7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62927" y="5064546"/>
              <a:ext cx="1223111" cy="619729"/>
            </a:xfrm>
            <a:prstGeom prst="rect">
              <a:avLst/>
            </a:prstGeom>
          </p:spPr>
        </p:pic>
        <p:pic>
          <p:nvPicPr>
            <p:cNvPr id="88" name="Picture 87">
              <a:extLst>
                <a:ext uri="{FF2B5EF4-FFF2-40B4-BE49-F238E27FC236}">
                  <a16:creationId xmlns="" xmlns:a16="http://schemas.microsoft.com/office/drawing/2014/main" id="{7CEC3241-4C0F-48EC-8EE5-F0052F2E8D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58431" y="4401632"/>
              <a:ext cx="816277" cy="819371"/>
            </a:xfrm>
            <a:prstGeom prst="rect">
              <a:avLst/>
            </a:prstGeom>
          </p:spPr>
        </p:pic>
      </p:grpSp>
      <p:sp>
        <p:nvSpPr>
          <p:cNvPr id="72" name="TextBox 71"/>
          <p:cNvSpPr txBox="1"/>
          <p:nvPr/>
        </p:nvSpPr>
        <p:spPr>
          <a:xfrm>
            <a:off x="0" y="0"/>
            <a:ext cx="6768752" cy="523220"/>
          </a:xfrm>
          <a:prstGeom prst="rect">
            <a:avLst/>
          </a:prstGeom>
          <a:noFill/>
        </p:spPr>
        <p:txBody>
          <a:bodyPr wrap="square" rtlCol="0">
            <a:spAutoFit/>
          </a:bodyPr>
          <a:lstStyle/>
          <a:p>
            <a:r>
              <a:rPr lang="en-GB" sz="2800" b="1" u="sng" dirty="0" smtClean="0"/>
              <a:t>Lesson 1 : Comparing Mass</a:t>
            </a:r>
            <a:endParaRPr lang="en-GB" sz="2800" b="1" u="sng" dirty="0"/>
          </a:p>
        </p:txBody>
      </p:sp>
    </p:spTree>
    <p:extLst>
      <p:ext uri="{BB962C8B-B14F-4D97-AF65-F5344CB8AC3E}">
        <p14:creationId xmlns:p14="http://schemas.microsoft.com/office/powerpoint/2010/main" val="3329118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55"/>
                                        </p:tgtEl>
                                      </p:cBhvr>
                                    </p:animEffect>
                                    <p:set>
                                      <p:cBhvr>
                                        <p:cTn id="12" dur="1" fill="hold">
                                          <p:stCondLst>
                                            <p:cond delay="499"/>
                                          </p:stCondLst>
                                        </p:cTn>
                                        <p:tgtEl>
                                          <p:spTgt spid="55"/>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0" nodeType="clickEffect">
                                  <p:stCondLst>
                                    <p:cond delay="0"/>
                                  </p:stCondLst>
                                  <p:childTnLst>
                                    <p:animEffect transition="out" filter="fade">
                                      <p:cBhvr>
                                        <p:cTn id="19" dur="500"/>
                                        <p:tgtEl>
                                          <p:spTgt spid="53"/>
                                        </p:tgtEl>
                                      </p:cBhvr>
                                    </p:animEffect>
                                    <p:set>
                                      <p:cBhvr>
                                        <p:cTn id="20" dur="1" fill="hold">
                                          <p:stCondLst>
                                            <p:cond delay="499"/>
                                          </p:stCondLst>
                                        </p:cTn>
                                        <p:tgtEl>
                                          <p:spTgt spid="53"/>
                                        </p:tgtEl>
                                        <p:attrNameLst>
                                          <p:attrName>style.visibility</p:attrName>
                                        </p:attrNameLst>
                                      </p:cBhvr>
                                      <p:to>
                                        <p:strVal val="hidden"/>
                                      </p:to>
                                    </p:set>
                                  </p:childTnLst>
                                </p:cTn>
                              </p:par>
                              <p:par>
                                <p:cTn id="21" presetID="10" presetClass="entr" presetSubtype="0"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fade">
                                      <p:cBhvr>
                                        <p:cTn id="23" dur="500"/>
                                        <p:tgtEl>
                                          <p:spTgt spid="4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52"/>
                                        </p:tgtEl>
                                      </p:cBhvr>
                                    </p:animEffect>
                                    <p:set>
                                      <p:cBhvr>
                                        <p:cTn id="28" dur="1" fill="hold">
                                          <p:stCondLst>
                                            <p:cond delay="499"/>
                                          </p:stCondLst>
                                        </p:cTn>
                                        <p:tgtEl>
                                          <p:spTgt spid="52"/>
                                        </p:tgtEl>
                                        <p:attrNameLst>
                                          <p:attrName>style.visibility</p:attrName>
                                        </p:attrNameLst>
                                      </p:cBhvr>
                                      <p:to>
                                        <p:strVal val="hidden"/>
                                      </p:to>
                                    </p:set>
                                  </p:childTnLst>
                                </p:cTn>
                              </p:par>
                              <p:par>
                                <p:cTn id="29" presetID="10" presetClass="entr" presetSubtype="0" fill="hold" grpId="0" nodeType="with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fade">
                                      <p:cBhvr>
                                        <p:cTn id="31" dur="500"/>
                                        <p:tgtEl>
                                          <p:spTgt spid="4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500"/>
                                        <p:tgtEl>
                                          <p:spTgt spid="2"/>
                                        </p:tgtEl>
                                      </p:cBhvr>
                                    </p:animEffect>
                                  </p:childTnLst>
                                </p:cTn>
                              </p:par>
                            </p:childTnLst>
                          </p:cTn>
                        </p:par>
                        <p:par>
                          <p:cTn id="42" fill="hold">
                            <p:stCondLst>
                              <p:cond delay="500"/>
                            </p:stCondLst>
                            <p:childTnLst>
                              <p:par>
                                <p:cTn id="43" presetID="10" presetClass="entr" presetSubtype="0" fill="hold" grpId="0" nodeType="afterEffect">
                                  <p:stCondLst>
                                    <p:cond delay="250"/>
                                  </p:stCondLst>
                                  <p:childTnLst>
                                    <p:set>
                                      <p:cBhvr>
                                        <p:cTn id="44" dur="1" fill="hold">
                                          <p:stCondLst>
                                            <p:cond delay="0"/>
                                          </p:stCondLst>
                                        </p:cTn>
                                        <p:tgtEl>
                                          <p:spTgt spid="38"/>
                                        </p:tgtEl>
                                        <p:attrNameLst>
                                          <p:attrName>style.visibility</p:attrName>
                                        </p:attrNameLst>
                                      </p:cBhvr>
                                      <p:to>
                                        <p:strVal val="visible"/>
                                      </p:to>
                                    </p:set>
                                    <p:animEffect transition="in" filter="fade">
                                      <p:cBhvr>
                                        <p:cTn id="45" dur="500"/>
                                        <p:tgtEl>
                                          <p:spTgt spid="38"/>
                                        </p:tgtEl>
                                      </p:cBhvr>
                                    </p:animEffect>
                                  </p:childTnLst>
                                </p:cTn>
                              </p:par>
                            </p:childTnLst>
                          </p:cTn>
                        </p:par>
                        <p:par>
                          <p:cTn id="46" fill="hold">
                            <p:stCondLst>
                              <p:cond delay="1250"/>
                            </p:stCondLst>
                            <p:childTnLst>
                              <p:par>
                                <p:cTn id="47" presetID="10" presetClass="entr" presetSubtype="0" fill="hold" grpId="0" nodeType="afterEffect">
                                  <p:stCondLst>
                                    <p:cond delay="25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500"/>
                                        <p:tgtEl>
                                          <p:spTgt spid="39"/>
                                        </p:tgtEl>
                                      </p:cBhvr>
                                    </p:animEffect>
                                  </p:childTnLst>
                                </p:cTn>
                              </p:par>
                            </p:childTnLst>
                          </p:cTn>
                        </p:par>
                        <p:par>
                          <p:cTn id="50" fill="hold">
                            <p:stCondLst>
                              <p:cond delay="2000"/>
                            </p:stCondLst>
                            <p:childTnLst>
                              <p:par>
                                <p:cTn id="51" presetID="10" presetClass="entr" presetSubtype="0" fill="hold" grpId="0" nodeType="afterEffect">
                                  <p:stCondLst>
                                    <p:cond delay="250"/>
                                  </p:stCondLst>
                                  <p:childTnLst>
                                    <p:set>
                                      <p:cBhvr>
                                        <p:cTn id="52" dur="1" fill="hold">
                                          <p:stCondLst>
                                            <p:cond delay="0"/>
                                          </p:stCondLst>
                                        </p:cTn>
                                        <p:tgtEl>
                                          <p:spTgt spid="41"/>
                                        </p:tgtEl>
                                        <p:attrNameLst>
                                          <p:attrName>style.visibility</p:attrName>
                                        </p:attrNameLst>
                                      </p:cBhvr>
                                      <p:to>
                                        <p:strVal val="visible"/>
                                      </p:to>
                                    </p:set>
                                    <p:animEffect transition="in" filter="fade">
                                      <p:cBhvr>
                                        <p:cTn id="53" dur="500"/>
                                        <p:tgtEl>
                                          <p:spTgt spid="41"/>
                                        </p:tgtEl>
                                      </p:cBhvr>
                                    </p:animEffect>
                                  </p:childTnLst>
                                </p:cTn>
                              </p:par>
                            </p:childTnLst>
                          </p:cTn>
                        </p:par>
                        <p:par>
                          <p:cTn id="54" fill="hold">
                            <p:stCondLst>
                              <p:cond delay="2750"/>
                            </p:stCondLst>
                            <p:childTnLst>
                              <p:par>
                                <p:cTn id="55" presetID="10" presetClass="entr" presetSubtype="0" fill="hold" grpId="0" nodeType="afterEffect">
                                  <p:stCondLst>
                                    <p:cond delay="25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500"/>
                                        <p:tgtEl>
                                          <p:spTgt spid="42"/>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46"/>
                                        </p:tgtEl>
                                        <p:attrNameLst>
                                          <p:attrName>style.visibility</p:attrName>
                                        </p:attrNameLst>
                                      </p:cBhvr>
                                      <p:to>
                                        <p:strVal val="visible"/>
                                      </p:to>
                                    </p:set>
                                    <p:animEffect transition="in" filter="fade">
                                      <p:cBhvr>
                                        <p:cTn id="62" dur="500"/>
                                        <p:tgtEl>
                                          <p:spTgt spid="4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fade">
                                      <p:cBhvr>
                                        <p:cTn id="67" dur="500"/>
                                        <p:tgtEl>
                                          <p:spTgt spid="6"/>
                                        </p:tgtEl>
                                      </p:cBhvr>
                                    </p:animEffect>
                                  </p:childTnLst>
                                </p:cTn>
                              </p:par>
                            </p:childTnLst>
                          </p:cTn>
                        </p:par>
                        <p:par>
                          <p:cTn id="68" fill="hold">
                            <p:stCondLst>
                              <p:cond delay="500"/>
                            </p:stCondLst>
                            <p:childTnLst>
                              <p:par>
                                <p:cTn id="69" presetID="10" presetClass="entr" presetSubtype="0" fill="hold" nodeType="after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fade">
                                      <p:cBhvr>
                                        <p:cTn id="71" dur="500"/>
                                        <p:tgtEl>
                                          <p:spTgt spid="5"/>
                                        </p:tgtEl>
                                      </p:cBhvr>
                                    </p:animEffect>
                                  </p:childTnLst>
                                </p:cTn>
                              </p:par>
                            </p:childTnLst>
                          </p:cTn>
                        </p:par>
                        <p:par>
                          <p:cTn id="72" fill="hold">
                            <p:stCondLst>
                              <p:cond delay="1000"/>
                            </p:stCondLst>
                            <p:childTnLst>
                              <p:par>
                                <p:cTn id="73" presetID="10" presetClass="entr" presetSubtype="0" fill="hold"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32" grpId="0"/>
      <p:bldP spid="52" grpId="0"/>
      <p:bldP spid="53" grpId="0"/>
      <p:bldP spid="55" grpId="0"/>
      <p:bldP spid="33" grpId="0"/>
      <p:bldP spid="43" grpId="0"/>
      <p:bldP spid="45" grpId="0"/>
      <p:bldP spid="2" grpId="0" animBg="1"/>
      <p:bldP spid="38" grpId="0" animBg="1"/>
      <p:bldP spid="39" grpId="0" animBg="1"/>
      <p:bldP spid="41" grpId="0" animBg="1"/>
      <p:bldP spid="42" grpId="0" animBg="1"/>
      <p:bldP spid="46"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4" y="3442693"/>
            <a:ext cx="3598434" cy="34153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b="5350"/>
          <a:stretch/>
        </p:blipFill>
        <p:spPr bwMode="auto">
          <a:xfrm>
            <a:off x="-126" y="260648"/>
            <a:ext cx="3923927" cy="31820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3801" y="387330"/>
            <a:ext cx="5220199" cy="17455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54809" y="2568204"/>
            <a:ext cx="5161109" cy="20145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6"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54809" y="5150347"/>
            <a:ext cx="3074392" cy="12001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7"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23214" y="4582803"/>
            <a:ext cx="1992704" cy="22990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3677753" y="347339"/>
            <a:ext cx="554112" cy="338554"/>
          </a:xfrm>
          <a:prstGeom prst="rect">
            <a:avLst/>
          </a:prstGeom>
          <a:noFill/>
        </p:spPr>
        <p:txBody>
          <a:bodyPr wrap="square" rtlCol="0">
            <a:spAutoFit/>
          </a:bodyPr>
          <a:lstStyle/>
          <a:p>
            <a:r>
              <a:rPr lang="en-GB" sz="1600" b="1" dirty="0" smtClean="0"/>
              <a:t>3)</a:t>
            </a:r>
            <a:endParaRPr lang="en-GB" sz="1600" b="1" dirty="0"/>
          </a:p>
        </p:txBody>
      </p:sp>
      <p:sp>
        <p:nvSpPr>
          <p:cNvPr id="11" name="TextBox 10"/>
          <p:cNvSpPr txBox="1"/>
          <p:nvPr/>
        </p:nvSpPr>
        <p:spPr>
          <a:xfrm>
            <a:off x="3790269" y="2529686"/>
            <a:ext cx="554112" cy="338554"/>
          </a:xfrm>
          <a:prstGeom prst="rect">
            <a:avLst/>
          </a:prstGeom>
          <a:noFill/>
        </p:spPr>
        <p:txBody>
          <a:bodyPr wrap="square" rtlCol="0">
            <a:spAutoFit/>
          </a:bodyPr>
          <a:lstStyle/>
          <a:p>
            <a:r>
              <a:rPr lang="en-GB" sz="1600" b="1" dirty="0"/>
              <a:t>4</a:t>
            </a:r>
            <a:r>
              <a:rPr lang="en-GB" sz="1600" b="1" dirty="0" smtClean="0"/>
              <a:t>)</a:t>
            </a:r>
            <a:endParaRPr lang="en-GB" sz="1600" b="1" dirty="0"/>
          </a:p>
        </p:txBody>
      </p:sp>
      <p:sp>
        <p:nvSpPr>
          <p:cNvPr id="12" name="TextBox 11"/>
          <p:cNvSpPr txBox="1"/>
          <p:nvPr/>
        </p:nvSpPr>
        <p:spPr>
          <a:xfrm>
            <a:off x="3677753" y="5150347"/>
            <a:ext cx="554112" cy="338554"/>
          </a:xfrm>
          <a:prstGeom prst="rect">
            <a:avLst/>
          </a:prstGeom>
          <a:noFill/>
        </p:spPr>
        <p:txBody>
          <a:bodyPr wrap="square" rtlCol="0">
            <a:spAutoFit/>
          </a:bodyPr>
          <a:lstStyle/>
          <a:p>
            <a:r>
              <a:rPr lang="en-GB" sz="1600" b="1" dirty="0"/>
              <a:t>5</a:t>
            </a:r>
            <a:r>
              <a:rPr lang="en-GB" sz="1600" b="1" dirty="0" smtClean="0"/>
              <a:t>)</a:t>
            </a:r>
            <a:endParaRPr lang="en-GB" sz="1600" b="1" dirty="0"/>
          </a:p>
        </p:txBody>
      </p:sp>
      <p:sp>
        <p:nvSpPr>
          <p:cNvPr id="13" name="TextBox 12"/>
          <p:cNvSpPr txBox="1"/>
          <p:nvPr/>
        </p:nvSpPr>
        <p:spPr>
          <a:xfrm>
            <a:off x="0" y="0"/>
            <a:ext cx="6768752" cy="400110"/>
          </a:xfrm>
          <a:prstGeom prst="rect">
            <a:avLst/>
          </a:prstGeom>
          <a:noFill/>
        </p:spPr>
        <p:txBody>
          <a:bodyPr wrap="square" rtlCol="0">
            <a:spAutoFit/>
          </a:bodyPr>
          <a:lstStyle/>
          <a:p>
            <a:r>
              <a:rPr lang="en-GB" sz="2000" b="1" u="sng" dirty="0" smtClean="0"/>
              <a:t>Lesson 1 : Comparing Mass</a:t>
            </a:r>
            <a:endParaRPr lang="en-GB" sz="2000" b="1" u="sng" dirty="0"/>
          </a:p>
        </p:txBody>
      </p:sp>
    </p:spTree>
    <p:extLst>
      <p:ext uri="{BB962C8B-B14F-4D97-AF65-F5344CB8AC3E}">
        <p14:creationId xmlns:p14="http://schemas.microsoft.com/office/powerpoint/2010/main" val="24850219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488" y="1484784"/>
            <a:ext cx="8201025" cy="5191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0" y="0"/>
            <a:ext cx="6768752" cy="523220"/>
          </a:xfrm>
          <a:prstGeom prst="rect">
            <a:avLst/>
          </a:prstGeom>
          <a:noFill/>
        </p:spPr>
        <p:txBody>
          <a:bodyPr wrap="square" rtlCol="0">
            <a:spAutoFit/>
          </a:bodyPr>
          <a:lstStyle/>
          <a:p>
            <a:r>
              <a:rPr lang="en-GB" sz="2800" b="1" u="sng" dirty="0" smtClean="0"/>
              <a:t>Lesson 1 : Comparing Mass</a:t>
            </a:r>
            <a:endParaRPr lang="en-GB" sz="2800" b="1" u="sng" dirty="0"/>
          </a:p>
        </p:txBody>
      </p:sp>
      <p:sp>
        <p:nvSpPr>
          <p:cNvPr id="2" name="TextBox 1"/>
          <p:cNvSpPr txBox="1"/>
          <p:nvPr/>
        </p:nvSpPr>
        <p:spPr>
          <a:xfrm>
            <a:off x="323528" y="620688"/>
            <a:ext cx="7776864" cy="646331"/>
          </a:xfrm>
          <a:prstGeom prst="rect">
            <a:avLst/>
          </a:prstGeom>
          <a:noFill/>
        </p:spPr>
        <p:txBody>
          <a:bodyPr wrap="square" rtlCol="0">
            <a:spAutoFit/>
          </a:bodyPr>
          <a:lstStyle/>
          <a:p>
            <a:r>
              <a:rPr lang="en-GB" dirty="0" smtClean="0"/>
              <a:t>Play this game. </a:t>
            </a:r>
            <a:r>
              <a:rPr lang="en-GB" dirty="0">
                <a:hlinkClick r:id="rId2"/>
              </a:rPr>
              <a:t>https://</a:t>
            </a:r>
            <a:r>
              <a:rPr lang="en-GB" dirty="0" smtClean="0">
                <a:hlinkClick r:id="rId2"/>
              </a:rPr>
              <a:t>www.topmarks.co.uk/ordering-and-sequencing/coconut-ordering</a:t>
            </a:r>
            <a:r>
              <a:rPr lang="en-GB" dirty="0"/>
              <a:t> </a:t>
            </a:r>
            <a:r>
              <a:rPr lang="en-GB" dirty="0" smtClean="0"/>
              <a:t>Select mass and then choose the level. </a:t>
            </a:r>
            <a:endParaRPr lang="en-GB" dirty="0"/>
          </a:p>
        </p:txBody>
      </p:sp>
    </p:spTree>
    <p:extLst>
      <p:ext uri="{BB962C8B-B14F-4D97-AF65-F5344CB8AC3E}">
        <p14:creationId xmlns:p14="http://schemas.microsoft.com/office/powerpoint/2010/main" val="23099120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6768752" cy="523220"/>
          </a:xfrm>
          <a:prstGeom prst="rect">
            <a:avLst/>
          </a:prstGeom>
          <a:noFill/>
        </p:spPr>
        <p:txBody>
          <a:bodyPr wrap="square" rtlCol="0">
            <a:spAutoFit/>
          </a:bodyPr>
          <a:lstStyle/>
          <a:p>
            <a:r>
              <a:rPr lang="en-GB" sz="2800" b="1" u="sng" dirty="0" smtClean="0"/>
              <a:t>Lesson 2 : </a:t>
            </a:r>
            <a:r>
              <a:rPr lang="en-GB" sz="2800" b="1" u="sng" dirty="0" smtClean="0"/>
              <a:t>Add and Subtract </a:t>
            </a:r>
            <a:r>
              <a:rPr lang="en-GB" sz="2800" b="1" u="sng" dirty="0" smtClean="0"/>
              <a:t>Mass</a:t>
            </a:r>
            <a:endParaRPr lang="en-GB" sz="2800" b="1" u="sng"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85" y="1772816"/>
            <a:ext cx="4543425" cy="2828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7140" y="1772815"/>
            <a:ext cx="4641543" cy="2828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861940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757880" y="1275418"/>
            <a:ext cx="7632700" cy="699404"/>
          </a:xfrm>
          <a:prstGeom prst="rect">
            <a:avLst/>
          </a:prstGeom>
        </p:spPr>
        <p:txBody>
          <a:bodyPr wrap="square" lIns="0" tIns="72000" rIns="0" bIns="72000">
            <a:spAutoFit/>
          </a:bodyPr>
          <a:lstStyle/>
          <a:p>
            <a:pPr algn="ctr"/>
            <a:r>
              <a:rPr lang="en-GB" dirty="0"/>
              <a:t>Zookeeper Zina is calculating the combined mass of certain animals. </a:t>
            </a:r>
          </a:p>
          <a:p>
            <a:pPr algn="ctr"/>
            <a:r>
              <a:rPr lang="en-GB" dirty="0"/>
              <a:t>Can you help her with the calculations?</a:t>
            </a:r>
          </a:p>
        </p:txBody>
      </p:sp>
      <p:grpSp>
        <p:nvGrpSpPr>
          <p:cNvPr id="3" name="Group 2"/>
          <p:cNvGrpSpPr/>
          <p:nvPr/>
        </p:nvGrpSpPr>
        <p:grpSpPr>
          <a:xfrm>
            <a:off x="757880" y="1985319"/>
            <a:ext cx="7632700" cy="4107506"/>
            <a:chOff x="757880" y="1985319"/>
            <a:chExt cx="7632700" cy="4107506"/>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23895"/>
            <a:stretch/>
          </p:blipFill>
          <p:spPr>
            <a:xfrm flipH="1" flipV="1">
              <a:off x="757880" y="1985319"/>
              <a:ext cx="7632700" cy="4107506"/>
            </a:xfrm>
            <a:prstGeom prst="rect">
              <a:avLst/>
            </a:prstGeom>
          </p:spPr>
        </p:pic>
        <p:pic>
          <p:nvPicPr>
            <p:cNvPr id="18" name="Picture 17"/>
            <p:cNvPicPr>
              <a:picLocks noChangeAspect="1"/>
            </p:cNvPicPr>
            <p:nvPr/>
          </p:nvPicPr>
          <p:blipFill rotWithShape="1">
            <a:blip r:embed="rId3" cstate="print">
              <a:extLst>
                <a:ext uri="{28A0092B-C50C-407E-A947-70E740481C1C}">
                  <a14:useLocalDpi xmlns:a14="http://schemas.microsoft.com/office/drawing/2010/main" val="0"/>
                </a:ext>
              </a:extLst>
            </a:blip>
            <a:srcRect l="35252" t="33763" r="35286" b="37358"/>
            <a:stretch/>
          </p:blipFill>
          <p:spPr>
            <a:xfrm rot="509368">
              <a:off x="2427131" y="2517678"/>
              <a:ext cx="1769781" cy="2453347"/>
            </a:xfrm>
            <a:prstGeom prst="rect">
              <a:avLst/>
            </a:prstGeom>
            <a:effectLst>
              <a:outerShdw blurRad="63500" sx="102000" sy="102000" algn="ctr" rotWithShape="0">
                <a:prstClr val="black">
                  <a:alpha val="40000"/>
                </a:prstClr>
              </a:outerShdw>
            </a:effectLst>
          </p:spPr>
        </p:pic>
        <p:pic>
          <p:nvPicPr>
            <p:cNvPr id="31" name="Picture 30"/>
            <p:cNvPicPr>
              <a:picLocks noChangeAspect="1"/>
            </p:cNvPicPr>
            <p:nvPr/>
          </p:nvPicPr>
          <p:blipFill rotWithShape="1">
            <a:blip r:embed="rId4" cstate="print">
              <a:extLst>
                <a:ext uri="{28A0092B-C50C-407E-A947-70E740481C1C}">
                  <a14:useLocalDpi xmlns:a14="http://schemas.microsoft.com/office/drawing/2010/main" val="0"/>
                </a:ext>
              </a:extLst>
            </a:blip>
            <a:srcRect l="35232" t="62839" r="35136" b="8283"/>
            <a:stretch/>
          </p:blipFill>
          <p:spPr>
            <a:xfrm rot="21319136">
              <a:off x="4972427" y="2648993"/>
              <a:ext cx="1779969" cy="2453311"/>
            </a:xfrm>
            <a:prstGeom prst="rect">
              <a:avLst/>
            </a:prstGeom>
            <a:effectLst>
              <a:outerShdw blurRad="63500" sx="102000" sy="102000" algn="ctr" rotWithShape="0">
                <a:prstClr val="black">
                  <a:alpha val="40000"/>
                </a:prstClr>
              </a:outerShdw>
            </a:effectLst>
          </p:spPr>
        </p:pic>
      </p:grpSp>
      <p:sp>
        <p:nvSpPr>
          <p:cNvPr id="29" name="Rectangle 28"/>
          <p:cNvSpPr/>
          <p:nvPr/>
        </p:nvSpPr>
        <p:spPr>
          <a:xfrm>
            <a:off x="3317130" y="5323391"/>
            <a:ext cx="2516097" cy="46073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160kg + 40kg =</a:t>
            </a:r>
          </a:p>
        </p:txBody>
      </p:sp>
      <p:sp>
        <p:nvSpPr>
          <p:cNvPr id="34" name="Rectangle 33"/>
          <p:cNvSpPr/>
          <p:nvPr/>
        </p:nvSpPr>
        <p:spPr>
          <a:xfrm>
            <a:off x="4910106" y="5323390"/>
            <a:ext cx="923122" cy="460739"/>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b="1" dirty="0">
                <a:solidFill>
                  <a:schemeClr val="tx1"/>
                </a:solidFill>
              </a:rPr>
              <a:t>200kg</a:t>
            </a:r>
          </a:p>
        </p:txBody>
      </p:sp>
      <p:sp>
        <p:nvSpPr>
          <p:cNvPr id="35" name="Rectangle 34"/>
          <p:cNvSpPr/>
          <p:nvPr/>
        </p:nvSpPr>
        <p:spPr>
          <a:xfrm>
            <a:off x="1639051" y="697112"/>
            <a:ext cx="5865900" cy="553998"/>
          </a:xfrm>
          <a:prstGeom prst="rect">
            <a:avLst/>
          </a:prstGeom>
        </p:spPr>
        <p:txBody>
          <a:bodyPr wrap="none" lIns="0" tIns="0" rIns="0" bIns="0">
            <a:spAutoFit/>
          </a:bodyPr>
          <a:lstStyle/>
          <a:p>
            <a:pPr algn="ctr"/>
            <a:r>
              <a:rPr lang="en-GB" altLang="en-US" sz="3600" b="1" dirty="0"/>
              <a:t>What Is their Combined Mass?</a:t>
            </a:r>
            <a:endParaRPr lang="en-GB" sz="3600" b="1" dirty="0"/>
          </a:p>
        </p:txBody>
      </p:sp>
      <p:pic>
        <p:nvPicPr>
          <p:cNvPr id="36" name="Pairs"/>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778297" y="514327"/>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p:nvPr/>
        </p:nvSpPr>
        <p:spPr>
          <a:xfrm>
            <a:off x="0" y="0"/>
            <a:ext cx="6768752" cy="523220"/>
          </a:xfrm>
          <a:prstGeom prst="rect">
            <a:avLst/>
          </a:prstGeom>
          <a:noFill/>
        </p:spPr>
        <p:txBody>
          <a:bodyPr wrap="square" rtlCol="0">
            <a:spAutoFit/>
          </a:bodyPr>
          <a:lstStyle/>
          <a:p>
            <a:r>
              <a:rPr lang="en-GB" sz="2800" b="1" u="sng" dirty="0" smtClean="0"/>
              <a:t>Lesson 2 : </a:t>
            </a:r>
            <a:r>
              <a:rPr lang="en-GB" sz="2800" b="1" u="sng" dirty="0" smtClean="0"/>
              <a:t>Add and Subtract </a:t>
            </a:r>
            <a:r>
              <a:rPr lang="en-GB" sz="2800" b="1" u="sng" dirty="0" smtClean="0"/>
              <a:t>Mass</a:t>
            </a:r>
            <a:endParaRPr lang="en-GB" sz="2800" b="1" u="sng" dirty="0"/>
          </a:p>
        </p:txBody>
      </p:sp>
    </p:spTree>
    <p:extLst>
      <p:ext uri="{BB962C8B-B14F-4D97-AF65-F5344CB8AC3E}">
        <p14:creationId xmlns:p14="http://schemas.microsoft.com/office/powerpoint/2010/main" val="344257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757880" y="1985319"/>
            <a:ext cx="7632700" cy="4107506"/>
            <a:chOff x="757880" y="1985319"/>
            <a:chExt cx="7632700" cy="4107506"/>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23895"/>
            <a:stretch/>
          </p:blipFill>
          <p:spPr>
            <a:xfrm flipV="1">
              <a:off x="757880" y="1985319"/>
              <a:ext cx="7632700" cy="4107506"/>
            </a:xfrm>
            <a:prstGeom prst="rect">
              <a:avLst/>
            </a:prstGeom>
          </p:spPr>
        </p:pic>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l="5151" t="4636" r="65387" b="66485"/>
            <a:stretch/>
          </p:blipFill>
          <p:spPr>
            <a:xfrm rot="21205263">
              <a:off x="2396690" y="2380537"/>
              <a:ext cx="1769783" cy="2453349"/>
            </a:xfrm>
            <a:prstGeom prst="rect">
              <a:avLst/>
            </a:prstGeom>
            <a:effectLst>
              <a:outerShdw blurRad="63500" sx="102000" sy="102000" algn="ctr" rotWithShape="0">
                <a:prstClr val="black">
                  <a:alpha val="40000"/>
                </a:prstClr>
              </a:outerShdw>
            </a:effectLst>
          </p:spPr>
        </p:pic>
        <p:pic>
          <p:nvPicPr>
            <p:cNvPr id="12" name="Picture 11"/>
            <p:cNvPicPr>
              <a:picLocks noChangeAspect="1"/>
            </p:cNvPicPr>
            <p:nvPr/>
          </p:nvPicPr>
          <p:blipFill rotWithShape="1">
            <a:blip r:embed="rId4" cstate="print">
              <a:extLst>
                <a:ext uri="{28A0092B-C50C-407E-A947-70E740481C1C}">
                  <a14:useLocalDpi xmlns:a14="http://schemas.microsoft.com/office/drawing/2010/main" val="0"/>
                </a:ext>
              </a:extLst>
            </a:blip>
            <a:srcRect l="65417" t="62822" r="5058" b="8322"/>
            <a:stretch/>
          </p:blipFill>
          <p:spPr>
            <a:xfrm rot="819405">
              <a:off x="5077956" y="2709161"/>
              <a:ext cx="1758332" cy="2430516"/>
            </a:xfrm>
            <a:prstGeom prst="rect">
              <a:avLst/>
            </a:prstGeom>
            <a:effectLst>
              <a:outerShdw blurRad="63500" sx="102000" sy="102000" algn="ctr" rotWithShape="0">
                <a:prstClr val="black">
                  <a:alpha val="40000"/>
                </a:prstClr>
              </a:outerShdw>
            </a:effectLst>
          </p:spPr>
        </p:pic>
      </p:grpSp>
      <p:sp>
        <p:nvSpPr>
          <p:cNvPr id="29" name="Rectangle 28"/>
          <p:cNvSpPr/>
          <p:nvPr/>
        </p:nvSpPr>
        <p:spPr>
          <a:xfrm>
            <a:off x="3555051" y="5323391"/>
            <a:ext cx="2025350" cy="46073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15kg + 5kg =</a:t>
            </a:r>
          </a:p>
        </p:txBody>
      </p:sp>
      <p:sp>
        <p:nvSpPr>
          <p:cNvPr id="34" name="Rectangle 33"/>
          <p:cNvSpPr/>
          <p:nvPr/>
        </p:nvSpPr>
        <p:spPr>
          <a:xfrm>
            <a:off x="4657279" y="5323390"/>
            <a:ext cx="923122" cy="460739"/>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b="1" dirty="0">
                <a:solidFill>
                  <a:schemeClr val="tx1"/>
                </a:solidFill>
              </a:rPr>
              <a:t>20kg</a:t>
            </a:r>
          </a:p>
        </p:txBody>
      </p:sp>
      <p:sp>
        <p:nvSpPr>
          <p:cNvPr id="14" name="Rectangle 13"/>
          <p:cNvSpPr/>
          <p:nvPr/>
        </p:nvSpPr>
        <p:spPr>
          <a:xfrm>
            <a:off x="757880" y="1275418"/>
            <a:ext cx="7632700" cy="699404"/>
          </a:xfrm>
          <a:prstGeom prst="rect">
            <a:avLst/>
          </a:prstGeom>
        </p:spPr>
        <p:txBody>
          <a:bodyPr wrap="square" lIns="0" tIns="72000" rIns="0" bIns="72000">
            <a:spAutoFit/>
          </a:bodyPr>
          <a:lstStyle/>
          <a:p>
            <a:pPr algn="ctr"/>
            <a:r>
              <a:rPr lang="en-GB" dirty="0"/>
              <a:t>Zookeeper Zina is calculating the combined mass of certain animals. </a:t>
            </a:r>
          </a:p>
          <a:p>
            <a:pPr algn="ctr"/>
            <a:r>
              <a:rPr lang="en-GB" dirty="0"/>
              <a:t>Can you help her with the calculations?</a:t>
            </a:r>
          </a:p>
        </p:txBody>
      </p:sp>
      <p:pic>
        <p:nvPicPr>
          <p:cNvPr id="15" name="Pairs"/>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778297" y="514327"/>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 xmlns:a16="http://schemas.microsoft.com/office/drawing/2014/main" id="{8556AD29-316D-42EA-946F-794BD8C7BD15}"/>
              </a:ext>
            </a:extLst>
          </p:cNvPr>
          <p:cNvSpPr/>
          <p:nvPr/>
        </p:nvSpPr>
        <p:spPr>
          <a:xfrm>
            <a:off x="1639051" y="697112"/>
            <a:ext cx="5865900" cy="553998"/>
          </a:xfrm>
          <a:prstGeom prst="rect">
            <a:avLst/>
          </a:prstGeom>
        </p:spPr>
        <p:txBody>
          <a:bodyPr wrap="none" lIns="0" tIns="0" rIns="0" bIns="0">
            <a:spAutoFit/>
          </a:bodyPr>
          <a:lstStyle/>
          <a:p>
            <a:pPr algn="ctr"/>
            <a:r>
              <a:rPr lang="en-GB" altLang="en-US" sz="3600" b="1" dirty="0"/>
              <a:t>What Is their Combined Mass?</a:t>
            </a:r>
            <a:endParaRPr lang="en-GB" sz="3600" b="1" dirty="0"/>
          </a:p>
        </p:txBody>
      </p:sp>
      <p:sp>
        <p:nvSpPr>
          <p:cNvPr id="13" name="TextBox 12"/>
          <p:cNvSpPr txBox="1"/>
          <p:nvPr/>
        </p:nvSpPr>
        <p:spPr>
          <a:xfrm>
            <a:off x="0" y="0"/>
            <a:ext cx="6768752" cy="523220"/>
          </a:xfrm>
          <a:prstGeom prst="rect">
            <a:avLst/>
          </a:prstGeom>
          <a:noFill/>
        </p:spPr>
        <p:txBody>
          <a:bodyPr wrap="square" rtlCol="0">
            <a:spAutoFit/>
          </a:bodyPr>
          <a:lstStyle/>
          <a:p>
            <a:r>
              <a:rPr lang="en-GB" sz="2800" b="1" u="sng" dirty="0" smtClean="0"/>
              <a:t>Lesson 2 : </a:t>
            </a:r>
            <a:r>
              <a:rPr lang="en-GB" sz="2800" b="1" u="sng" dirty="0" smtClean="0"/>
              <a:t>Add and Subtract </a:t>
            </a:r>
            <a:r>
              <a:rPr lang="en-GB" sz="2800" b="1" u="sng" dirty="0" smtClean="0"/>
              <a:t>Mass</a:t>
            </a:r>
            <a:endParaRPr lang="en-GB" sz="2800" b="1" u="sng" dirty="0"/>
          </a:p>
        </p:txBody>
      </p:sp>
    </p:spTree>
    <p:extLst>
      <p:ext uri="{BB962C8B-B14F-4D97-AF65-F5344CB8AC3E}">
        <p14:creationId xmlns:p14="http://schemas.microsoft.com/office/powerpoint/2010/main" val="3320327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757880" y="1985319"/>
            <a:ext cx="7632700" cy="4107506"/>
            <a:chOff x="757880" y="1985319"/>
            <a:chExt cx="7632700" cy="4107506"/>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23895"/>
            <a:stretch/>
          </p:blipFill>
          <p:spPr>
            <a:xfrm flipH="1">
              <a:off x="757880" y="1985319"/>
              <a:ext cx="7632700" cy="4107506"/>
            </a:xfrm>
            <a:prstGeom prst="rect">
              <a:avLst/>
            </a:prstGeom>
          </p:spPr>
        </p:pic>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l="65356" t="62886" r="5182" b="8235"/>
            <a:stretch/>
          </p:blipFill>
          <p:spPr>
            <a:xfrm rot="21282291">
              <a:off x="2465062" y="2639664"/>
              <a:ext cx="1769783" cy="2453349"/>
            </a:xfrm>
            <a:prstGeom prst="rect">
              <a:avLst/>
            </a:prstGeom>
            <a:effectLst>
              <a:outerShdw blurRad="63500" sx="102000" sy="102000" algn="ctr" rotWithShape="0">
                <a:prstClr val="black">
                  <a:alpha val="40000"/>
                </a:prstClr>
              </a:outerShdw>
            </a:effectLst>
          </p:spPr>
        </p:pic>
        <p:pic>
          <p:nvPicPr>
            <p:cNvPr id="14" name="Picture 13"/>
            <p:cNvPicPr>
              <a:picLocks noChangeAspect="1"/>
            </p:cNvPicPr>
            <p:nvPr/>
          </p:nvPicPr>
          <p:blipFill rotWithShape="1">
            <a:blip r:embed="rId4" cstate="print">
              <a:extLst>
                <a:ext uri="{28A0092B-C50C-407E-A947-70E740481C1C}">
                  <a14:useLocalDpi xmlns:a14="http://schemas.microsoft.com/office/drawing/2010/main" val="0"/>
                </a:ext>
              </a:extLst>
            </a:blip>
            <a:srcRect l="35232" t="33716" r="35136" b="37406"/>
            <a:stretch/>
          </p:blipFill>
          <p:spPr>
            <a:xfrm rot="408910">
              <a:off x="5001657" y="2386229"/>
              <a:ext cx="1779969" cy="2453311"/>
            </a:xfrm>
            <a:prstGeom prst="rect">
              <a:avLst/>
            </a:prstGeom>
            <a:effectLst>
              <a:outerShdw blurRad="63500" sx="102000" sy="102000" algn="ctr" rotWithShape="0">
                <a:prstClr val="black">
                  <a:alpha val="40000"/>
                </a:prstClr>
              </a:outerShdw>
            </a:effectLst>
          </p:spPr>
        </p:pic>
      </p:grpSp>
      <p:sp>
        <p:nvSpPr>
          <p:cNvPr id="29" name="Rectangle 28"/>
          <p:cNvSpPr/>
          <p:nvPr/>
        </p:nvSpPr>
        <p:spPr>
          <a:xfrm>
            <a:off x="3349954" y="5323391"/>
            <a:ext cx="2435552" cy="46073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40kg + 310kg =</a:t>
            </a:r>
          </a:p>
        </p:txBody>
      </p:sp>
      <p:sp>
        <p:nvSpPr>
          <p:cNvPr id="34" name="Rectangle 33"/>
          <p:cNvSpPr/>
          <p:nvPr/>
        </p:nvSpPr>
        <p:spPr>
          <a:xfrm>
            <a:off x="4862383" y="5323390"/>
            <a:ext cx="923122" cy="460739"/>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b="1" dirty="0">
                <a:solidFill>
                  <a:schemeClr val="tx1"/>
                </a:solidFill>
              </a:rPr>
              <a:t>350kg</a:t>
            </a:r>
          </a:p>
        </p:txBody>
      </p:sp>
      <p:sp>
        <p:nvSpPr>
          <p:cNvPr id="16" name="Rectangle 15"/>
          <p:cNvSpPr/>
          <p:nvPr/>
        </p:nvSpPr>
        <p:spPr>
          <a:xfrm>
            <a:off x="757880" y="1275418"/>
            <a:ext cx="7632700" cy="699404"/>
          </a:xfrm>
          <a:prstGeom prst="rect">
            <a:avLst/>
          </a:prstGeom>
        </p:spPr>
        <p:txBody>
          <a:bodyPr wrap="square" lIns="0" tIns="72000" rIns="0" bIns="72000">
            <a:spAutoFit/>
          </a:bodyPr>
          <a:lstStyle/>
          <a:p>
            <a:pPr algn="ctr"/>
            <a:r>
              <a:rPr lang="en-GB" dirty="0"/>
              <a:t>Zookeeper Zina is calculating the combined mass of certain animals. </a:t>
            </a:r>
          </a:p>
          <a:p>
            <a:pPr algn="ctr"/>
            <a:r>
              <a:rPr lang="en-GB" dirty="0"/>
              <a:t>Can you help her with the calculations?</a:t>
            </a:r>
          </a:p>
        </p:txBody>
      </p:sp>
      <p:pic>
        <p:nvPicPr>
          <p:cNvPr id="17" name="Pairs"/>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778297" y="514327"/>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 xmlns:a16="http://schemas.microsoft.com/office/drawing/2014/main" id="{C382C137-3DCA-439F-814C-DCA81CE6A4FE}"/>
              </a:ext>
            </a:extLst>
          </p:cNvPr>
          <p:cNvSpPr/>
          <p:nvPr/>
        </p:nvSpPr>
        <p:spPr>
          <a:xfrm>
            <a:off x="1639051" y="697112"/>
            <a:ext cx="5865900" cy="553998"/>
          </a:xfrm>
          <a:prstGeom prst="rect">
            <a:avLst/>
          </a:prstGeom>
        </p:spPr>
        <p:txBody>
          <a:bodyPr wrap="none" lIns="0" tIns="0" rIns="0" bIns="0">
            <a:spAutoFit/>
          </a:bodyPr>
          <a:lstStyle/>
          <a:p>
            <a:pPr algn="ctr"/>
            <a:r>
              <a:rPr lang="en-GB" altLang="en-US" sz="3600" b="1" dirty="0"/>
              <a:t>What Is their Combined Mass?</a:t>
            </a:r>
            <a:endParaRPr lang="en-GB" sz="3600" b="1" dirty="0"/>
          </a:p>
        </p:txBody>
      </p:sp>
      <p:sp>
        <p:nvSpPr>
          <p:cNvPr id="12" name="TextBox 11"/>
          <p:cNvSpPr txBox="1"/>
          <p:nvPr/>
        </p:nvSpPr>
        <p:spPr>
          <a:xfrm>
            <a:off x="0" y="0"/>
            <a:ext cx="6768752" cy="523220"/>
          </a:xfrm>
          <a:prstGeom prst="rect">
            <a:avLst/>
          </a:prstGeom>
          <a:noFill/>
        </p:spPr>
        <p:txBody>
          <a:bodyPr wrap="square" rtlCol="0">
            <a:spAutoFit/>
          </a:bodyPr>
          <a:lstStyle/>
          <a:p>
            <a:r>
              <a:rPr lang="en-GB" sz="2800" b="1" u="sng" dirty="0" smtClean="0"/>
              <a:t>Lesson 2 : </a:t>
            </a:r>
            <a:r>
              <a:rPr lang="en-GB" sz="2800" b="1" u="sng" dirty="0" smtClean="0"/>
              <a:t>Add and Subtract </a:t>
            </a:r>
            <a:r>
              <a:rPr lang="en-GB" sz="2800" b="1" u="sng" dirty="0" smtClean="0"/>
              <a:t>Mass</a:t>
            </a:r>
            <a:endParaRPr lang="en-GB" sz="2800" b="1" u="sng" dirty="0"/>
          </a:p>
        </p:txBody>
      </p:sp>
    </p:spTree>
    <p:extLst>
      <p:ext uri="{BB962C8B-B14F-4D97-AF65-F5344CB8AC3E}">
        <p14:creationId xmlns:p14="http://schemas.microsoft.com/office/powerpoint/2010/main" val="4119958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757880" y="1985319"/>
            <a:ext cx="7632700" cy="4107506"/>
            <a:chOff x="757880" y="1985319"/>
            <a:chExt cx="7632700" cy="4107506"/>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23895"/>
            <a:stretch/>
          </p:blipFill>
          <p:spPr>
            <a:xfrm flipH="1" flipV="1">
              <a:off x="757880" y="1985319"/>
              <a:ext cx="7632700" cy="4107506"/>
            </a:xfrm>
            <a:prstGeom prst="rect">
              <a:avLst/>
            </a:prstGeom>
          </p:spPr>
        </p:pic>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l="65356" t="33763" r="5182" b="37358"/>
            <a:stretch/>
          </p:blipFill>
          <p:spPr>
            <a:xfrm rot="235434">
              <a:off x="5737393" y="2427679"/>
              <a:ext cx="1769783" cy="2453349"/>
            </a:xfrm>
            <a:prstGeom prst="rect">
              <a:avLst/>
            </a:prstGeom>
            <a:effectLst>
              <a:outerShdw blurRad="63500" sx="102000" sy="102000" algn="ctr" rotWithShape="0">
                <a:prstClr val="black">
                  <a:alpha val="40000"/>
                </a:prstClr>
              </a:outerShdw>
            </a:effectLst>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l="35252" t="62886" r="35286" b="8235"/>
            <a:stretch/>
          </p:blipFill>
          <p:spPr>
            <a:xfrm rot="21296266">
              <a:off x="3682839" y="2566580"/>
              <a:ext cx="1769783" cy="2453349"/>
            </a:xfrm>
            <a:prstGeom prst="rect">
              <a:avLst/>
            </a:prstGeom>
            <a:effectLst>
              <a:outerShdw blurRad="63500" sx="102000" sy="102000" algn="ctr" rotWithShape="0">
                <a:prstClr val="black">
                  <a:alpha val="40000"/>
                </a:prstClr>
              </a:outerShdw>
            </a:effectLst>
          </p:spPr>
        </p:pic>
        <p:pic>
          <p:nvPicPr>
            <p:cNvPr id="15" name="Picture 14"/>
            <p:cNvPicPr>
              <a:picLocks noChangeAspect="1"/>
            </p:cNvPicPr>
            <p:nvPr/>
          </p:nvPicPr>
          <p:blipFill rotWithShape="1">
            <a:blip r:embed="rId4" cstate="print">
              <a:extLst>
                <a:ext uri="{28A0092B-C50C-407E-A947-70E740481C1C}">
                  <a14:useLocalDpi xmlns:a14="http://schemas.microsoft.com/office/drawing/2010/main" val="0"/>
                </a:ext>
              </a:extLst>
            </a:blip>
            <a:srcRect l="5045" t="62839" r="65323" b="8283"/>
            <a:stretch/>
          </p:blipFill>
          <p:spPr>
            <a:xfrm rot="338959">
              <a:off x="1453556" y="2558262"/>
              <a:ext cx="1779969" cy="2453311"/>
            </a:xfrm>
            <a:prstGeom prst="rect">
              <a:avLst/>
            </a:prstGeom>
            <a:effectLst>
              <a:outerShdw blurRad="63500" sx="102000" sy="102000" algn="ctr" rotWithShape="0">
                <a:prstClr val="black">
                  <a:alpha val="40000"/>
                </a:prstClr>
              </a:outerShdw>
            </a:effectLst>
          </p:spPr>
        </p:pic>
      </p:grpSp>
      <p:sp>
        <p:nvSpPr>
          <p:cNvPr id="29" name="Rectangle 28"/>
          <p:cNvSpPr/>
          <p:nvPr/>
        </p:nvSpPr>
        <p:spPr>
          <a:xfrm>
            <a:off x="2922661" y="5323391"/>
            <a:ext cx="3307226" cy="46073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60kg + 30kg + 350kg =</a:t>
            </a:r>
          </a:p>
        </p:txBody>
      </p:sp>
      <p:sp>
        <p:nvSpPr>
          <p:cNvPr id="34" name="Rectangle 33"/>
          <p:cNvSpPr/>
          <p:nvPr/>
        </p:nvSpPr>
        <p:spPr>
          <a:xfrm>
            <a:off x="5306764" y="5323390"/>
            <a:ext cx="923122" cy="460739"/>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b="1" dirty="0">
                <a:solidFill>
                  <a:schemeClr val="tx1"/>
                </a:solidFill>
              </a:rPr>
              <a:t>440kg</a:t>
            </a:r>
          </a:p>
        </p:txBody>
      </p:sp>
      <p:sp>
        <p:nvSpPr>
          <p:cNvPr id="18" name="Rectangle 17"/>
          <p:cNvSpPr/>
          <p:nvPr/>
        </p:nvSpPr>
        <p:spPr>
          <a:xfrm>
            <a:off x="757880" y="1275418"/>
            <a:ext cx="7632700" cy="699404"/>
          </a:xfrm>
          <a:prstGeom prst="rect">
            <a:avLst/>
          </a:prstGeom>
        </p:spPr>
        <p:txBody>
          <a:bodyPr wrap="square" lIns="0" tIns="72000" rIns="0" bIns="72000">
            <a:spAutoFit/>
          </a:bodyPr>
          <a:lstStyle/>
          <a:p>
            <a:pPr algn="ctr"/>
            <a:r>
              <a:rPr lang="en-GB" dirty="0"/>
              <a:t>Zookeeper Zina is calculating the combined mass of certain animals. </a:t>
            </a:r>
          </a:p>
          <a:p>
            <a:pPr algn="ctr"/>
            <a:r>
              <a:rPr lang="en-GB" dirty="0"/>
              <a:t>Can you help her with the calculations?</a:t>
            </a:r>
          </a:p>
        </p:txBody>
      </p:sp>
      <p:pic>
        <p:nvPicPr>
          <p:cNvPr id="19" name="Pairs"/>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778297" y="514327"/>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 xmlns:a16="http://schemas.microsoft.com/office/drawing/2014/main" id="{E0E6D5EB-CAE1-4514-9A4B-AD742C524A6A}"/>
              </a:ext>
            </a:extLst>
          </p:cNvPr>
          <p:cNvSpPr/>
          <p:nvPr/>
        </p:nvSpPr>
        <p:spPr>
          <a:xfrm>
            <a:off x="1639051" y="697112"/>
            <a:ext cx="5865900" cy="553998"/>
          </a:xfrm>
          <a:prstGeom prst="rect">
            <a:avLst/>
          </a:prstGeom>
        </p:spPr>
        <p:txBody>
          <a:bodyPr wrap="none" lIns="0" tIns="0" rIns="0" bIns="0">
            <a:spAutoFit/>
          </a:bodyPr>
          <a:lstStyle/>
          <a:p>
            <a:pPr algn="ctr"/>
            <a:r>
              <a:rPr lang="en-GB" altLang="en-US" sz="3600" b="1" dirty="0"/>
              <a:t>What Is their Combined Mass?</a:t>
            </a:r>
            <a:endParaRPr lang="en-GB" sz="3600" b="1" dirty="0"/>
          </a:p>
        </p:txBody>
      </p:sp>
      <p:sp>
        <p:nvSpPr>
          <p:cNvPr id="13" name="TextBox 12"/>
          <p:cNvSpPr txBox="1"/>
          <p:nvPr/>
        </p:nvSpPr>
        <p:spPr>
          <a:xfrm>
            <a:off x="0" y="0"/>
            <a:ext cx="6768752" cy="523220"/>
          </a:xfrm>
          <a:prstGeom prst="rect">
            <a:avLst/>
          </a:prstGeom>
          <a:noFill/>
        </p:spPr>
        <p:txBody>
          <a:bodyPr wrap="square" rtlCol="0">
            <a:spAutoFit/>
          </a:bodyPr>
          <a:lstStyle/>
          <a:p>
            <a:r>
              <a:rPr lang="en-GB" sz="2800" b="1" u="sng" dirty="0" smtClean="0"/>
              <a:t>Lesson 2 : </a:t>
            </a:r>
            <a:r>
              <a:rPr lang="en-GB" sz="2800" b="1" u="sng" dirty="0" smtClean="0"/>
              <a:t>Add and Subtract </a:t>
            </a:r>
            <a:r>
              <a:rPr lang="en-GB" sz="2800" b="1" u="sng" dirty="0" smtClean="0"/>
              <a:t>Mass</a:t>
            </a:r>
            <a:endParaRPr lang="en-GB" sz="2800" b="1" u="sng" dirty="0"/>
          </a:p>
        </p:txBody>
      </p:sp>
    </p:spTree>
    <p:extLst>
      <p:ext uri="{BB962C8B-B14F-4D97-AF65-F5344CB8AC3E}">
        <p14:creationId xmlns:p14="http://schemas.microsoft.com/office/powerpoint/2010/main" val="3345101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57880" y="1985319"/>
            <a:ext cx="7632700" cy="4107506"/>
            <a:chOff x="757880" y="1985319"/>
            <a:chExt cx="7632700" cy="4107506"/>
          </a:xfrm>
        </p:grpSpPr>
        <p:grpSp>
          <p:nvGrpSpPr>
            <p:cNvPr id="2" name="Group 1"/>
            <p:cNvGrpSpPr/>
            <p:nvPr/>
          </p:nvGrpSpPr>
          <p:grpSpPr>
            <a:xfrm>
              <a:off x="757880" y="1985319"/>
              <a:ext cx="7632700" cy="4107506"/>
              <a:chOff x="757880" y="1985319"/>
              <a:chExt cx="7632700" cy="4107506"/>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23895"/>
              <a:stretch/>
            </p:blipFill>
            <p:spPr>
              <a:xfrm flipH="1">
                <a:off x="757880" y="1985319"/>
                <a:ext cx="7632700" cy="4107506"/>
              </a:xfrm>
              <a:prstGeom prst="rect">
                <a:avLst/>
              </a:prstGeom>
            </p:spPr>
          </p:pic>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l="5148" t="62886" r="65390" b="8235"/>
              <a:stretch/>
            </p:blipFill>
            <p:spPr>
              <a:xfrm rot="20904420">
                <a:off x="2164028" y="2427681"/>
                <a:ext cx="1769783" cy="2453349"/>
              </a:xfrm>
              <a:prstGeom prst="rect">
                <a:avLst/>
              </a:prstGeom>
              <a:effectLst>
                <a:outerShdw blurRad="63500" sx="102000" sy="102000" algn="ctr" rotWithShape="0">
                  <a:prstClr val="black">
                    <a:alpha val="40000"/>
                  </a:prstClr>
                </a:outerShdw>
              </a:effectLst>
            </p:spPr>
          </p:pic>
        </p:grpSp>
        <p:pic>
          <p:nvPicPr>
            <p:cNvPr id="11" name="Picture 10"/>
            <p:cNvPicPr>
              <a:picLocks noChangeAspect="1"/>
            </p:cNvPicPr>
            <p:nvPr/>
          </p:nvPicPr>
          <p:blipFill rotWithShape="1">
            <a:blip r:embed="rId4" cstate="print">
              <a:extLst>
                <a:ext uri="{28A0092B-C50C-407E-A947-70E740481C1C}">
                  <a14:useLocalDpi xmlns:a14="http://schemas.microsoft.com/office/drawing/2010/main" val="0"/>
                </a:ext>
              </a:extLst>
            </a:blip>
            <a:srcRect l="65182" t="4555" r="4966" b="66496"/>
            <a:stretch/>
          </p:blipFill>
          <p:spPr>
            <a:xfrm rot="272123">
              <a:off x="4774595" y="2566515"/>
              <a:ext cx="1782528" cy="2444682"/>
            </a:xfrm>
            <a:prstGeom prst="rect">
              <a:avLst/>
            </a:prstGeom>
            <a:effectLst>
              <a:outerShdw blurRad="63500" sx="102000" sy="102000" algn="ctr" rotWithShape="0">
                <a:prstClr val="black">
                  <a:alpha val="40000"/>
                </a:prstClr>
              </a:outerShdw>
            </a:effectLst>
          </p:spPr>
        </p:pic>
      </p:grpSp>
      <p:sp>
        <p:nvSpPr>
          <p:cNvPr id="7" name="Rectangle 6"/>
          <p:cNvSpPr/>
          <p:nvPr/>
        </p:nvSpPr>
        <p:spPr>
          <a:xfrm>
            <a:off x="757880" y="1275417"/>
            <a:ext cx="7632700" cy="699404"/>
          </a:xfrm>
          <a:prstGeom prst="rect">
            <a:avLst/>
          </a:prstGeom>
        </p:spPr>
        <p:txBody>
          <a:bodyPr wrap="square" lIns="0" tIns="72000" rIns="0" bIns="72000">
            <a:spAutoFit/>
          </a:bodyPr>
          <a:lstStyle/>
          <a:p>
            <a:pPr algn="ctr"/>
            <a:r>
              <a:rPr lang="en-GB" dirty="0"/>
              <a:t>Can you help Zina work out the difference in mass </a:t>
            </a:r>
          </a:p>
          <a:p>
            <a:pPr algn="ctr"/>
            <a:r>
              <a:rPr lang="en-GB" dirty="0"/>
              <a:t>between the animals? </a:t>
            </a:r>
          </a:p>
        </p:txBody>
      </p:sp>
      <p:sp>
        <p:nvSpPr>
          <p:cNvPr id="29" name="Rectangle 28"/>
          <p:cNvSpPr/>
          <p:nvPr/>
        </p:nvSpPr>
        <p:spPr>
          <a:xfrm>
            <a:off x="3290127" y="5323391"/>
            <a:ext cx="2580833" cy="46073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350kg - 100kg =</a:t>
            </a:r>
          </a:p>
        </p:txBody>
      </p:sp>
      <p:sp>
        <p:nvSpPr>
          <p:cNvPr id="34" name="Rectangle 33"/>
          <p:cNvSpPr/>
          <p:nvPr/>
        </p:nvSpPr>
        <p:spPr>
          <a:xfrm>
            <a:off x="4947838" y="5323390"/>
            <a:ext cx="923122" cy="460739"/>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b="1" dirty="0">
                <a:solidFill>
                  <a:schemeClr val="tx1"/>
                </a:solidFill>
              </a:rPr>
              <a:t>250kg</a:t>
            </a:r>
          </a:p>
        </p:txBody>
      </p:sp>
      <p:pic>
        <p:nvPicPr>
          <p:cNvPr id="17" name="Pairs"/>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778297" y="514327"/>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 xmlns:a16="http://schemas.microsoft.com/office/drawing/2014/main" id="{F29F6974-9031-46A9-B110-DB19DB6FA082}"/>
              </a:ext>
            </a:extLst>
          </p:cNvPr>
          <p:cNvSpPr/>
          <p:nvPr/>
        </p:nvSpPr>
        <p:spPr>
          <a:xfrm>
            <a:off x="1351568" y="697112"/>
            <a:ext cx="6440866" cy="553998"/>
          </a:xfrm>
          <a:prstGeom prst="rect">
            <a:avLst/>
          </a:prstGeom>
        </p:spPr>
        <p:txBody>
          <a:bodyPr wrap="none" lIns="0" tIns="0" rIns="0" bIns="0">
            <a:spAutoFit/>
          </a:bodyPr>
          <a:lstStyle/>
          <a:p>
            <a:pPr algn="ctr"/>
            <a:r>
              <a:rPr lang="en-GB" altLang="en-US" sz="3600" b="1" dirty="0"/>
              <a:t>What Is their Combined Mass?</a:t>
            </a:r>
            <a:endParaRPr lang="en-GB" sz="3600" b="1" dirty="0"/>
          </a:p>
        </p:txBody>
      </p:sp>
      <p:sp>
        <p:nvSpPr>
          <p:cNvPr id="13" name="TextBox 12"/>
          <p:cNvSpPr txBox="1"/>
          <p:nvPr/>
        </p:nvSpPr>
        <p:spPr>
          <a:xfrm>
            <a:off x="0" y="0"/>
            <a:ext cx="6768752" cy="523220"/>
          </a:xfrm>
          <a:prstGeom prst="rect">
            <a:avLst/>
          </a:prstGeom>
          <a:noFill/>
        </p:spPr>
        <p:txBody>
          <a:bodyPr wrap="square" rtlCol="0">
            <a:spAutoFit/>
          </a:bodyPr>
          <a:lstStyle/>
          <a:p>
            <a:r>
              <a:rPr lang="en-GB" sz="2800" b="1" u="sng" dirty="0" smtClean="0"/>
              <a:t>Lesson 2 : </a:t>
            </a:r>
            <a:r>
              <a:rPr lang="en-GB" sz="2800" b="1" u="sng" dirty="0" smtClean="0"/>
              <a:t>Add and Subtract </a:t>
            </a:r>
            <a:r>
              <a:rPr lang="en-GB" sz="2800" b="1" u="sng" dirty="0" smtClean="0"/>
              <a:t>Mass</a:t>
            </a:r>
            <a:endParaRPr lang="en-GB" sz="2800" b="1" u="sng" dirty="0"/>
          </a:p>
        </p:txBody>
      </p:sp>
    </p:spTree>
    <p:extLst>
      <p:ext uri="{BB962C8B-B14F-4D97-AF65-F5344CB8AC3E}">
        <p14:creationId xmlns:p14="http://schemas.microsoft.com/office/powerpoint/2010/main" val="3174832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57880" y="1985319"/>
            <a:ext cx="7632700" cy="4107506"/>
            <a:chOff x="757880" y="1985319"/>
            <a:chExt cx="7632700" cy="4107506"/>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23895"/>
            <a:stretch/>
          </p:blipFill>
          <p:spPr>
            <a:xfrm flipH="1" flipV="1">
              <a:off x="757880" y="1985319"/>
              <a:ext cx="7632700" cy="4107506"/>
            </a:xfrm>
            <a:prstGeom prst="rect">
              <a:avLst/>
            </a:prstGeom>
          </p:spPr>
        </p:pic>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l="5095" t="33707" r="65288" b="37417"/>
            <a:stretch/>
          </p:blipFill>
          <p:spPr>
            <a:xfrm rot="368171">
              <a:off x="2465641" y="2730721"/>
              <a:ext cx="1738025" cy="2396651"/>
            </a:xfrm>
            <a:prstGeom prst="rect">
              <a:avLst/>
            </a:prstGeom>
            <a:effectLst>
              <a:outerShdw blurRad="63500" sx="102000" sy="102000" algn="ctr" rotWithShape="0">
                <a:prstClr val="black">
                  <a:alpha val="40000"/>
                </a:prstClr>
              </a:outerShdw>
            </a:effectLst>
          </p:spPr>
        </p:pic>
        <p:pic>
          <p:nvPicPr>
            <p:cNvPr id="16" name="Picture 15"/>
            <p:cNvPicPr>
              <a:picLocks noChangeAspect="1"/>
            </p:cNvPicPr>
            <p:nvPr/>
          </p:nvPicPr>
          <p:blipFill rotWithShape="1">
            <a:blip r:embed="rId3" cstate="print">
              <a:extLst>
                <a:ext uri="{28A0092B-C50C-407E-A947-70E740481C1C}">
                  <a14:useLocalDpi xmlns:a14="http://schemas.microsoft.com/office/drawing/2010/main" val="0"/>
                </a:ext>
              </a:extLst>
            </a:blip>
            <a:srcRect l="65290" t="4638" r="4980" b="66486"/>
            <a:stretch/>
          </p:blipFill>
          <p:spPr>
            <a:xfrm rot="21115795">
              <a:off x="4915017" y="2507447"/>
              <a:ext cx="1744690" cy="2396651"/>
            </a:xfrm>
            <a:prstGeom prst="rect">
              <a:avLst/>
            </a:prstGeom>
            <a:effectLst>
              <a:outerShdw blurRad="63500" sx="102000" sy="102000" algn="ctr" rotWithShape="0">
                <a:prstClr val="black">
                  <a:alpha val="40000"/>
                </a:prstClr>
              </a:outerShdw>
            </a:effectLst>
          </p:spPr>
        </p:pic>
      </p:grpSp>
      <p:sp>
        <p:nvSpPr>
          <p:cNvPr id="7" name="Rectangle 6"/>
          <p:cNvSpPr/>
          <p:nvPr/>
        </p:nvSpPr>
        <p:spPr>
          <a:xfrm>
            <a:off x="757880" y="1275417"/>
            <a:ext cx="7632700" cy="699404"/>
          </a:xfrm>
          <a:prstGeom prst="rect">
            <a:avLst/>
          </a:prstGeom>
        </p:spPr>
        <p:txBody>
          <a:bodyPr wrap="square" lIns="0" tIns="72000" rIns="0" bIns="72000">
            <a:spAutoFit/>
          </a:bodyPr>
          <a:lstStyle/>
          <a:p>
            <a:pPr algn="ctr"/>
            <a:r>
              <a:rPr lang="en-GB" dirty="0"/>
              <a:t>Can you help Zina work out the difference in mass </a:t>
            </a:r>
          </a:p>
          <a:p>
            <a:pPr algn="ctr"/>
            <a:r>
              <a:rPr lang="en-GB" dirty="0"/>
              <a:t>between the animals? </a:t>
            </a:r>
          </a:p>
        </p:txBody>
      </p:sp>
      <p:sp>
        <p:nvSpPr>
          <p:cNvPr id="29" name="Rectangle 28"/>
          <p:cNvSpPr/>
          <p:nvPr/>
        </p:nvSpPr>
        <p:spPr>
          <a:xfrm>
            <a:off x="3386006" y="5323391"/>
            <a:ext cx="2385296" cy="46073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200kg - 35kg =</a:t>
            </a:r>
          </a:p>
        </p:txBody>
      </p:sp>
      <p:sp>
        <p:nvSpPr>
          <p:cNvPr id="34" name="Rectangle 33"/>
          <p:cNvSpPr/>
          <p:nvPr/>
        </p:nvSpPr>
        <p:spPr>
          <a:xfrm>
            <a:off x="4848179" y="5323390"/>
            <a:ext cx="923122" cy="460739"/>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b="1" dirty="0">
                <a:solidFill>
                  <a:schemeClr val="tx1"/>
                </a:solidFill>
              </a:rPr>
              <a:t>165kg</a:t>
            </a:r>
          </a:p>
        </p:txBody>
      </p:sp>
      <p:pic>
        <p:nvPicPr>
          <p:cNvPr id="15" name="Pair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778297" y="514327"/>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 xmlns:a16="http://schemas.microsoft.com/office/drawing/2014/main" id="{DC511361-0132-4B17-91EE-22F6576DCBCE}"/>
              </a:ext>
            </a:extLst>
          </p:cNvPr>
          <p:cNvSpPr/>
          <p:nvPr/>
        </p:nvSpPr>
        <p:spPr>
          <a:xfrm>
            <a:off x="1351568" y="697112"/>
            <a:ext cx="6440866" cy="553998"/>
          </a:xfrm>
          <a:prstGeom prst="rect">
            <a:avLst/>
          </a:prstGeom>
        </p:spPr>
        <p:txBody>
          <a:bodyPr wrap="none" lIns="0" tIns="0" rIns="0" bIns="0">
            <a:spAutoFit/>
          </a:bodyPr>
          <a:lstStyle/>
          <a:p>
            <a:pPr algn="ctr"/>
            <a:r>
              <a:rPr lang="en-GB" altLang="en-US" sz="3600" b="1" dirty="0"/>
              <a:t>What Is their Combined Mass?</a:t>
            </a:r>
            <a:endParaRPr lang="en-GB" sz="3600" b="1" dirty="0"/>
          </a:p>
        </p:txBody>
      </p:sp>
      <p:sp>
        <p:nvSpPr>
          <p:cNvPr id="13" name="TextBox 12"/>
          <p:cNvSpPr txBox="1"/>
          <p:nvPr/>
        </p:nvSpPr>
        <p:spPr>
          <a:xfrm>
            <a:off x="0" y="0"/>
            <a:ext cx="6768752" cy="523220"/>
          </a:xfrm>
          <a:prstGeom prst="rect">
            <a:avLst/>
          </a:prstGeom>
          <a:noFill/>
        </p:spPr>
        <p:txBody>
          <a:bodyPr wrap="square" rtlCol="0">
            <a:spAutoFit/>
          </a:bodyPr>
          <a:lstStyle/>
          <a:p>
            <a:r>
              <a:rPr lang="en-GB" sz="2800" b="1" u="sng" dirty="0" smtClean="0"/>
              <a:t>Lesson 2 : </a:t>
            </a:r>
            <a:r>
              <a:rPr lang="en-GB" sz="2800" b="1" u="sng" dirty="0" smtClean="0"/>
              <a:t>Add and Subtract </a:t>
            </a:r>
            <a:r>
              <a:rPr lang="en-GB" sz="2800" b="1" u="sng" dirty="0" smtClean="0"/>
              <a:t>Mass</a:t>
            </a:r>
            <a:endParaRPr lang="en-GB" sz="2800" b="1" u="sng" dirty="0"/>
          </a:p>
        </p:txBody>
      </p:sp>
    </p:spTree>
    <p:extLst>
      <p:ext uri="{BB962C8B-B14F-4D97-AF65-F5344CB8AC3E}">
        <p14:creationId xmlns:p14="http://schemas.microsoft.com/office/powerpoint/2010/main" val="2812044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57880" y="1985319"/>
            <a:ext cx="7632700" cy="4107506"/>
            <a:chOff x="757880" y="1985319"/>
            <a:chExt cx="7632700" cy="4107506"/>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23895"/>
            <a:stretch/>
          </p:blipFill>
          <p:spPr>
            <a:xfrm flipH="1">
              <a:off x="757880" y="1985319"/>
              <a:ext cx="7632700" cy="4107506"/>
            </a:xfrm>
            <a:prstGeom prst="rect">
              <a:avLst/>
            </a:prstGeom>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35230" t="4593" r="35137" b="66529"/>
            <a:stretch/>
          </p:blipFill>
          <p:spPr>
            <a:xfrm rot="230612">
              <a:off x="4974830" y="2478097"/>
              <a:ext cx="1779969" cy="2453311"/>
            </a:xfrm>
            <a:prstGeom prst="rect">
              <a:avLst/>
            </a:prstGeom>
            <a:effectLst>
              <a:outerShdw blurRad="63500" sx="102000" sy="102000" algn="ctr" rotWithShape="0">
                <a:prstClr val="black">
                  <a:alpha val="40000"/>
                </a:prstClr>
              </a:outerShdw>
            </a:effectLst>
          </p:spPr>
        </p:pic>
        <p:pic>
          <p:nvPicPr>
            <p:cNvPr id="12" name="Picture 11"/>
            <p:cNvPicPr>
              <a:picLocks noChangeAspect="1"/>
            </p:cNvPicPr>
            <p:nvPr/>
          </p:nvPicPr>
          <p:blipFill rotWithShape="1">
            <a:blip r:embed="rId4" cstate="print">
              <a:extLst>
                <a:ext uri="{28A0092B-C50C-407E-A947-70E740481C1C}">
                  <a14:useLocalDpi xmlns:a14="http://schemas.microsoft.com/office/drawing/2010/main" val="0"/>
                </a:ext>
              </a:extLst>
            </a:blip>
            <a:srcRect l="65182" t="4555" r="4966" b="66496"/>
            <a:stretch/>
          </p:blipFill>
          <p:spPr>
            <a:xfrm rot="21431649">
              <a:off x="2492418" y="2464439"/>
              <a:ext cx="1827981" cy="2507019"/>
            </a:xfrm>
            <a:prstGeom prst="rect">
              <a:avLst/>
            </a:prstGeom>
            <a:effectLst>
              <a:outerShdw blurRad="63500" sx="102000" sy="102000" algn="ctr" rotWithShape="0">
                <a:prstClr val="black">
                  <a:alpha val="40000"/>
                </a:prstClr>
              </a:outerShdw>
            </a:effectLst>
          </p:spPr>
        </p:pic>
      </p:grpSp>
      <p:sp>
        <p:nvSpPr>
          <p:cNvPr id="7" name="Rectangle 6"/>
          <p:cNvSpPr/>
          <p:nvPr/>
        </p:nvSpPr>
        <p:spPr>
          <a:xfrm>
            <a:off x="757880" y="1275417"/>
            <a:ext cx="7632700" cy="699404"/>
          </a:xfrm>
          <a:prstGeom prst="rect">
            <a:avLst/>
          </a:prstGeom>
        </p:spPr>
        <p:txBody>
          <a:bodyPr wrap="square" lIns="0" tIns="72000" rIns="0" bIns="72000">
            <a:spAutoFit/>
          </a:bodyPr>
          <a:lstStyle/>
          <a:p>
            <a:pPr algn="ctr"/>
            <a:r>
              <a:rPr lang="en-GB" dirty="0"/>
              <a:t>Can you help Zina work out the difference in mass </a:t>
            </a:r>
          </a:p>
          <a:p>
            <a:pPr algn="ctr"/>
            <a:r>
              <a:rPr lang="en-GB" dirty="0"/>
              <a:t>between the animals? </a:t>
            </a:r>
          </a:p>
        </p:txBody>
      </p:sp>
      <p:sp>
        <p:nvSpPr>
          <p:cNvPr id="29" name="Rectangle 28"/>
          <p:cNvSpPr/>
          <p:nvPr/>
        </p:nvSpPr>
        <p:spPr>
          <a:xfrm>
            <a:off x="3295468" y="5323391"/>
            <a:ext cx="2566365" cy="460739"/>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480kg - 350kg =</a:t>
            </a:r>
          </a:p>
        </p:txBody>
      </p:sp>
      <p:sp>
        <p:nvSpPr>
          <p:cNvPr id="34" name="Rectangle 33"/>
          <p:cNvSpPr/>
          <p:nvPr/>
        </p:nvSpPr>
        <p:spPr>
          <a:xfrm>
            <a:off x="4870342" y="5323390"/>
            <a:ext cx="991485" cy="460739"/>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b="1" dirty="0">
                <a:solidFill>
                  <a:schemeClr val="tx1"/>
                </a:solidFill>
              </a:rPr>
              <a:t>130kg</a:t>
            </a:r>
          </a:p>
        </p:txBody>
      </p:sp>
      <p:pic>
        <p:nvPicPr>
          <p:cNvPr id="16" name="Pairs"/>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778297" y="514327"/>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 xmlns:a16="http://schemas.microsoft.com/office/drawing/2014/main" id="{2C13DA28-8AD2-46E6-96A5-18DAD3FDE238}"/>
              </a:ext>
            </a:extLst>
          </p:cNvPr>
          <p:cNvSpPr/>
          <p:nvPr/>
        </p:nvSpPr>
        <p:spPr>
          <a:xfrm>
            <a:off x="1351568" y="697112"/>
            <a:ext cx="6440866" cy="553998"/>
          </a:xfrm>
          <a:prstGeom prst="rect">
            <a:avLst/>
          </a:prstGeom>
        </p:spPr>
        <p:txBody>
          <a:bodyPr wrap="none" lIns="0" tIns="0" rIns="0" bIns="0">
            <a:spAutoFit/>
          </a:bodyPr>
          <a:lstStyle/>
          <a:p>
            <a:pPr algn="ctr"/>
            <a:r>
              <a:rPr lang="en-GB" altLang="en-US" sz="3600" b="1" dirty="0"/>
              <a:t>What Is their Combined Mass?</a:t>
            </a:r>
            <a:endParaRPr lang="en-GB" sz="3600" b="1" dirty="0"/>
          </a:p>
        </p:txBody>
      </p:sp>
      <p:sp>
        <p:nvSpPr>
          <p:cNvPr id="13" name="TextBox 12"/>
          <p:cNvSpPr txBox="1"/>
          <p:nvPr/>
        </p:nvSpPr>
        <p:spPr>
          <a:xfrm>
            <a:off x="0" y="0"/>
            <a:ext cx="6768752" cy="523220"/>
          </a:xfrm>
          <a:prstGeom prst="rect">
            <a:avLst/>
          </a:prstGeom>
          <a:noFill/>
        </p:spPr>
        <p:txBody>
          <a:bodyPr wrap="square" rtlCol="0">
            <a:spAutoFit/>
          </a:bodyPr>
          <a:lstStyle/>
          <a:p>
            <a:r>
              <a:rPr lang="en-GB" sz="2800" b="1" u="sng" dirty="0" smtClean="0"/>
              <a:t>Lesson 2 : </a:t>
            </a:r>
            <a:r>
              <a:rPr lang="en-GB" sz="2800" b="1" u="sng" dirty="0" smtClean="0"/>
              <a:t>Add and Subtract </a:t>
            </a:r>
            <a:r>
              <a:rPr lang="en-GB" sz="2800" b="1" u="sng" dirty="0" smtClean="0"/>
              <a:t>Mass</a:t>
            </a:r>
            <a:endParaRPr lang="en-GB" sz="2800" b="1" u="sng" dirty="0"/>
          </a:p>
        </p:txBody>
      </p:sp>
    </p:spTree>
    <p:extLst>
      <p:ext uri="{BB962C8B-B14F-4D97-AF65-F5344CB8AC3E}">
        <p14:creationId xmlns:p14="http://schemas.microsoft.com/office/powerpoint/2010/main" val="3448276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4"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098101826"/>
              </p:ext>
            </p:extLst>
          </p:nvPr>
        </p:nvGraphicFramePr>
        <p:xfrm>
          <a:off x="755650" y="1371599"/>
          <a:ext cx="7632700" cy="4731029"/>
        </p:xfrm>
        <a:graphic>
          <a:graphicData uri="http://schemas.openxmlformats.org/drawingml/2006/table">
            <a:tbl>
              <a:tblPr firstRow="1" bandRow="1">
                <a:tableStyleId>{5C22544A-7EE6-4342-B048-85BDC9FD1C3A}</a:tableStyleId>
              </a:tblPr>
              <a:tblGrid>
                <a:gridCol w="7632700">
                  <a:extLst>
                    <a:ext uri="{9D8B030D-6E8A-4147-A177-3AD203B41FA5}">
                      <a16:colId xmlns="" xmlns:a16="http://schemas.microsoft.com/office/drawing/2014/main" val="20000"/>
                    </a:ext>
                  </a:extLst>
                </a:gridCol>
              </a:tblGrid>
              <a:tr h="409576">
                <a:tc>
                  <a:txBody>
                    <a:bodyPr/>
                    <a:lstStyle/>
                    <a:p>
                      <a:pPr algn="ctr"/>
                      <a:r>
                        <a:rPr lang="en-GB" sz="2000" dirty="0"/>
                        <a:t>What’s Left</a:t>
                      </a:r>
                      <a:r>
                        <a:rPr lang="en-GB" sz="2000" baseline="0" dirty="0"/>
                        <a:t>?</a:t>
                      </a:r>
                      <a:endParaRPr lang="en-GB" sz="2000" dirty="0"/>
                    </a:p>
                  </a:txBody>
                  <a:tcPr anchor="ctr">
                    <a:lnL w="19050" cap="flat" cmpd="sng" algn="ctr">
                      <a:solidFill>
                        <a:schemeClr val="accent5">
                          <a:lumMod val="50000"/>
                        </a:schemeClr>
                      </a:solidFill>
                      <a:prstDash val="solid"/>
                      <a:round/>
                      <a:headEnd type="none" w="med" len="med"/>
                      <a:tailEnd type="none" w="med" len="med"/>
                    </a:lnL>
                    <a:lnR w="19050" cap="flat" cmpd="sng" algn="ctr">
                      <a:solidFill>
                        <a:schemeClr val="accent5">
                          <a:lumMod val="50000"/>
                        </a:schemeClr>
                      </a:solidFill>
                      <a:prstDash val="solid"/>
                      <a:round/>
                      <a:headEnd type="none" w="med" len="med"/>
                      <a:tailEnd type="none" w="med" len="med"/>
                    </a:lnR>
                    <a:lnT w="19050" cap="flat" cmpd="sng" algn="ctr">
                      <a:solidFill>
                        <a:schemeClr val="accent5">
                          <a:lumMod val="50000"/>
                        </a:schemeClr>
                      </a:solidFill>
                      <a:prstDash val="solid"/>
                      <a:round/>
                      <a:headEnd type="none" w="med" len="med"/>
                      <a:tailEnd type="none" w="med" len="med"/>
                    </a:lnT>
                    <a:lnB w="19050" cap="flat" cmpd="sng" algn="ctr">
                      <a:solidFill>
                        <a:schemeClr val="accent5">
                          <a:lumMod val="50000"/>
                        </a:schemeClr>
                      </a:solidFill>
                      <a:prstDash val="solid"/>
                      <a:round/>
                      <a:headEnd type="none" w="med" len="med"/>
                      <a:tailEnd type="none" w="med" len="med"/>
                    </a:lnB>
                    <a:solidFill>
                      <a:schemeClr val="accent5">
                        <a:lumMod val="50000"/>
                      </a:schemeClr>
                    </a:solidFill>
                  </a:tcPr>
                </a:tc>
                <a:extLst>
                  <a:ext uri="{0D108BD9-81ED-4DB2-BD59-A6C34878D82A}">
                    <a16:rowId xmlns="" xmlns:a16="http://schemas.microsoft.com/office/drawing/2014/main" val="10000"/>
                  </a:ext>
                </a:extLst>
              </a:tr>
              <a:tr h="4321453">
                <a:tc>
                  <a:txBody>
                    <a:bodyPr/>
                    <a:lstStyle/>
                    <a:p>
                      <a:pPr marL="0" lvl="0" indent="0">
                        <a:buSzPct val="100000"/>
                        <a:buFont typeface="Arial" pitchFamily="34"/>
                        <a:buNone/>
                        <a:defRPr sz="1800" b="0" i="0" u="none" strike="noStrike" kern="0" cap="none" spc="0" baseline="0">
                          <a:solidFill>
                            <a:srgbClr val="000000"/>
                          </a:solidFill>
                          <a:uFillTx/>
                        </a:defRPr>
                      </a:pPr>
                      <a:r>
                        <a:rPr lang="en-GB" sz="1400" dirty="0"/>
                        <a:t>Aria works at the zoo. </a:t>
                      </a:r>
                      <a:br>
                        <a:rPr lang="en-GB" sz="1400" dirty="0"/>
                      </a:br>
                      <a:r>
                        <a:rPr lang="en-GB" sz="1400" dirty="0"/>
                        <a:t/>
                      </a:r>
                      <a:br>
                        <a:rPr lang="en-GB" sz="1400" dirty="0"/>
                      </a:br>
                      <a:r>
                        <a:rPr lang="en-GB" sz="1400" dirty="0"/>
                        <a:t>She bought a bag of food with a mass of </a:t>
                      </a:r>
                      <a:r>
                        <a:rPr lang="en-GB" sz="1400" b="1" dirty="0"/>
                        <a:t>1kg 500g.</a:t>
                      </a:r>
                      <a:r>
                        <a:rPr lang="en-GB" sz="1400" dirty="0"/>
                        <a:t> </a:t>
                      </a:r>
                    </a:p>
                    <a:p>
                      <a:pPr marL="0" lvl="0" indent="0">
                        <a:buSzPct val="100000"/>
                        <a:buFont typeface="Arial" pitchFamily="34"/>
                        <a:buNone/>
                        <a:defRPr sz="1800" b="0" i="0" u="none" strike="noStrike" kern="0" cap="none" spc="0" baseline="0">
                          <a:solidFill>
                            <a:srgbClr val="000000"/>
                          </a:solidFill>
                          <a:uFillTx/>
                        </a:defRPr>
                      </a:pPr>
                      <a:endParaRPr lang="en-GB" sz="1600" dirty="0"/>
                    </a:p>
                  </a:txBody>
                  <a:tcPr marL="180000" marT="108000">
                    <a:lnL w="19050" cap="flat" cmpd="sng" algn="ctr">
                      <a:solidFill>
                        <a:schemeClr val="accent5">
                          <a:lumMod val="50000"/>
                        </a:schemeClr>
                      </a:solidFill>
                      <a:prstDash val="solid"/>
                      <a:round/>
                      <a:headEnd type="none" w="med" len="med"/>
                      <a:tailEnd type="none" w="med" len="med"/>
                    </a:lnL>
                    <a:lnR w="19050" cap="flat" cmpd="sng" algn="ctr">
                      <a:solidFill>
                        <a:schemeClr val="accent5">
                          <a:lumMod val="50000"/>
                        </a:schemeClr>
                      </a:solidFill>
                      <a:prstDash val="solid"/>
                      <a:round/>
                      <a:headEnd type="none" w="med" len="med"/>
                      <a:tailEnd type="none" w="med" len="med"/>
                    </a:lnR>
                    <a:lnT w="19050" cap="flat" cmpd="sng" algn="ctr">
                      <a:solidFill>
                        <a:schemeClr val="accent5">
                          <a:lumMod val="50000"/>
                        </a:schemeClr>
                      </a:solidFill>
                      <a:prstDash val="solid"/>
                      <a:round/>
                      <a:headEnd type="none" w="med" len="med"/>
                      <a:tailEnd type="none" w="med" len="med"/>
                    </a:lnT>
                    <a:lnB w="19050" cap="flat" cmpd="sng" algn="ctr">
                      <a:solidFill>
                        <a:schemeClr val="accent5">
                          <a:lumMod val="50000"/>
                        </a:schemeClr>
                      </a:solidFill>
                      <a:prstDash val="solid"/>
                      <a:round/>
                      <a:headEnd type="none" w="med" len="med"/>
                      <a:tailEnd type="none" w="med" len="med"/>
                    </a:lnB>
                    <a:noFill/>
                  </a:tcPr>
                </a:tc>
                <a:extLst>
                  <a:ext uri="{0D108BD9-81ED-4DB2-BD59-A6C34878D82A}">
                    <a16:rowId xmlns="" xmlns:a16="http://schemas.microsoft.com/office/drawing/2014/main" val="10001"/>
                  </a:ext>
                </a:extLst>
              </a:tr>
            </a:tbl>
          </a:graphicData>
        </a:graphic>
      </p:graphicFrame>
      <p:sp>
        <p:nvSpPr>
          <p:cNvPr id="17" name="Rectangle 16"/>
          <p:cNvSpPr/>
          <p:nvPr/>
        </p:nvSpPr>
        <p:spPr>
          <a:xfrm>
            <a:off x="1019762" y="3219411"/>
            <a:ext cx="5674878" cy="307777"/>
          </a:xfrm>
          <a:prstGeom prst="rect">
            <a:avLst/>
          </a:prstGeom>
          <a:solidFill>
            <a:schemeClr val="accent5">
              <a:lumMod val="40000"/>
              <a:lumOff val="60000"/>
            </a:schemeClr>
          </a:solidFill>
        </p:spPr>
        <p:txBody>
          <a:bodyPr wrap="square">
            <a:spAutoFit/>
          </a:bodyPr>
          <a:lstStyle/>
          <a:p>
            <a:pPr>
              <a:buSzPct val="100000"/>
              <a:defRPr sz="1800" b="0" i="0" u="none" strike="noStrike" kern="0" cap="none" spc="0" baseline="0">
                <a:solidFill>
                  <a:srgbClr val="000000"/>
                </a:solidFill>
                <a:uFillTx/>
              </a:defRPr>
            </a:pPr>
            <a:r>
              <a:rPr lang="en-GB" sz="1400" dirty="0">
                <a:solidFill>
                  <a:srgbClr val="1C1C1C"/>
                </a:solidFill>
              </a:rPr>
              <a:t>How much food did Aria use?</a:t>
            </a:r>
          </a:p>
        </p:txBody>
      </p:sp>
      <p:sp>
        <p:nvSpPr>
          <p:cNvPr id="15" name="TextBox 14"/>
          <p:cNvSpPr txBox="1"/>
          <p:nvPr/>
        </p:nvSpPr>
        <p:spPr>
          <a:xfrm>
            <a:off x="1019762" y="2757847"/>
            <a:ext cx="5674878" cy="307777"/>
          </a:xfrm>
          <a:prstGeom prst="rect">
            <a:avLst/>
          </a:prstGeom>
          <a:solidFill>
            <a:schemeClr val="accent5">
              <a:lumMod val="40000"/>
              <a:lumOff val="60000"/>
            </a:schemeClr>
          </a:solidFill>
        </p:spPr>
        <p:txBody>
          <a:bodyPr wrap="square" rtlCol="0">
            <a:spAutoFit/>
          </a:bodyPr>
          <a:lstStyle/>
          <a:p>
            <a:pPr lvl="0">
              <a:buSzPct val="100000"/>
              <a:defRPr sz="1800" b="0" i="0" u="none" strike="noStrike" kern="0" cap="none" spc="0" baseline="0">
                <a:solidFill>
                  <a:srgbClr val="000000"/>
                </a:solidFill>
                <a:uFillTx/>
              </a:defRPr>
            </a:pPr>
            <a:r>
              <a:rPr lang="en-GB" sz="1400" dirty="0"/>
              <a:t>How much food is left?</a:t>
            </a:r>
          </a:p>
        </p:txBody>
      </p:sp>
      <p:sp>
        <p:nvSpPr>
          <p:cNvPr id="8" name="TextBox 7"/>
          <p:cNvSpPr txBox="1"/>
          <p:nvPr/>
        </p:nvSpPr>
        <p:spPr>
          <a:xfrm>
            <a:off x="1019762" y="3198814"/>
            <a:ext cx="4959347" cy="1079884"/>
          </a:xfrm>
          <a:prstGeom prst="rect">
            <a:avLst/>
          </a:prstGeom>
          <a:solidFill>
            <a:schemeClr val="bg1"/>
          </a:solidFill>
          <a:ln w="28575">
            <a:solidFill>
              <a:srgbClr val="87BD31"/>
            </a:solidFill>
          </a:ln>
        </p:spPr>
        <p:txBody>
          <a:bodyPr wrap="square" lIns="108000" tIns="108000" rIns="108000" bIns="108000" rtlCol="0">
            <a:spAutoFit/>
          </a:bodyPr>
          <a:lstStyle/>
          <a:p>
            <a:pPr lvl="0">
              <a:buSzPct val="100000"/>
              <a:defRPr sz="1800" b="0" i="0" u="none" strike="noStrike" kern="0" cap="none" spc="0" baseline="0">
                <a:solidFill>
                  <a:srgbClr val="000000"/>
                </a:solidFill>
                <a:uFillTx/>
              </a:defRPr>
            </a:pPr>
            <a:r>
              <a:rPr lang="en-GB" sz="1400" dirty="0"/>
              <a:t>Each interval is worth 50g. The pointer is showing 3 and a half intervals less than 1kg. 3 × 50 = 150 and ½ of 50 = 25. </a:t>
            </a:r>
          </a:p>
          <a:p>
            <a:pPr lvl="0">
              <a:buSzPct val="100000"/>
              <a:defRPr sz="1800" b="0" i="0" u="none" strike="noStrike" kern="0" cap="none" spc="0" baseline="0">
                <a:solidFill>
                  <a:srgbClr val="000000"/>
                </a:solidFill>
                <a:uFillTx/>
              </a:defRPr>
            </a:pPr>
            <a:r>
              <a:rPr lang="en-GB" sz="1400" dirty="0"/>
              <a:t>150 + 25 = 175. 1000 - 175 = 825</a:t>
            </a:r>
          </a:p>
          <a:p>
            <a:pPr lvl="0">
              <a:buSzPct val="100000"/>
              <a:defRPr sz="1800" b="0" i="0" u="none" strike="noStrike" kern="0" cap="none" spc="0" baseline="0">
                <a:solidFill>
                  <a:srgbClr val="000000"/>
                </a:solidFill>
                <a:uFillTx/>
              </a:defRPr>
            </a:pPr>
            <a:r>
              <a:rPr lang="en-GB" sz="1400" b="1" dirty="0"/>
              <a:t>There are 825g left.</a:t>
            </a:r>
          </a:p>
        </p:txBody>
      </p:sp>
      <p:sp>
        <p:nvSpPr>
          <p:cNvPr id="21" name="TextBox 20"/>
          <p:cNvSpPr txBox="1"/>
          <p:nvPr/>
        </p:nvSpPr>
        <p:spPr>
          <a:xfrm>
            <a:off x="1019762" y="5016389"/>
            <a:ext cx="4959347" cy="864440"/>
          </a:xfrm>
          <a:prstGeom prst="rect">
            <a:avLst/>
          </a:prstGeom>
          <a:solidFill>
            <a:schemeClr val="bg1"/>
          </a:solidFill>
          <a:ln w="28575">
            <a:solidFill>
              <a:srgbClr val="87BD31"/>
            </a:solidFill>
          </a:ln>
        </p:spPr>
        <p:txBody>
          <a:bodyPr wrap="square" lIns="108000" tIns="108000" rIns="108000" bIns="108000" rtlCol="0">
            <a:spAutoFit/>
          </a:bodyPr>
          <a:lstStyle/>
          <a:p>
            <a:pPr>
              <a:buSzPct val="100000"/>
              <a:defRPr sz="1800" b="0" i="0" u="none" strike="noStrike" kern="0" cap="none" spc="0" baseline="0">
                <a:solidFill>
                  <a:srgbClr val="000000"/>
                </a:solidFill>
                <a:uFillTx/>
              </a:defRPr>
            </a:pPr>
            <a:r>
              <a:rPr lang="en-GB" sz="1400" dirty="0">
                <a:solidFill>
                  <a:srgbClr val="1C1C1C"/>
                </a:solidFill>
              </a:rPr>
              <a:t>1kg 500g is 1500g. </a:t>
            </a:r>
          </a:p>
          <a:p>
            <a:pPr>
              <a:buSzPct val="100000"/>
              <a:defRPr sz="1800" b="0" i="0" u="none" strike="noStrike" kern="0" cap="none" spc="0" baseline="0">
                <a:solidFill>
                  <a:srgbClr val="000000"/>
                </a:solidFill>
                <a:uFillTx/>
              </a:defRPr>
            </a:pPr>
            <a:r>
              <a:rPr lang="en-GB" sz="1400" dirty="0">
                <a:solidFill>
                  <a:srgbClr val="1C1C1C"/>
                </a:solidFill>
              </a:rPr>
              <a:t>1500 - 825 = 675</a:t>
            </a:r>
          </a:p>
          <a:p>
            <a:pPr>
              <a:buSzPct val="100000"/>
              <a:defRPr sz="1800" b="0" i="0" u="none" strike="noStrike" kern="0" cap="none" spc="0" baseline="0">
                <a:solidFill>
                  <a:srgbClr val="000000"/>
                </a:solidFill>
                <a:uFillTx/>
              </a:defRPr>
            </a:pPr>
            <a:r>
              <a:rPr lang="en-GB" sz="1400" b="1" dirty="0">
                <a:solidFill>
                  <a:srgbClr val="1C1C1C"/>
                </a:solidFill>
              </a:rPr>
              <a:t>Aria used 675g of food.</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850788"/>
            <a:ext cx="2203410" cy="40607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TextBox 18"/>
          <p:cNvSpPr txBox="1"/>
          <p:nvPr/>
        </p:nvSpPr>
        <p:spPr>
          <a:xfrm>
            <a:off x="0" y="0"/>
            <a:ext cx="6768752" cy="523220"/>
          </a:xfrm>
          <a:prstGeom prst="rect">
            <a:avLst/>
          </a:prstGeom>
          <a:noFill/>
        </p:spPr>
        <p:txBody>
          <a:bodyPr wrap="square" rtlCol="0">
            <a:spAutoFit/>
          </a:bodyPr>
          <a:lstStyle/>
          <a:p>
            <a:r>
              <a:rPr lang="en-GB" sz="2800" b="1" u="sng" dirty="0" smtClean="0"/>
              <a:t>Lesson 2 : </a:t>
            </a:r>
            <a:r>
              <a:rPr lang="en-GB" sz="2800" b="1" u="sng" dirty="0" smtClean="0"/>
              <a:t>Add and Subtract </a:t>
            </a:r>
            <a:r>
              <a:rPr lang="en-GB" sz="2800" b="1" u="sng" dirty="0" smtClean="0"/>
              <a:t>Mass</a:t>
            </a:r>
            <a:endParaRPr lang="en-GB" sz="2800" b="1" u="sng" dirty="0"/>
          </a:p>
        </p:txBody>
      </p:sp>
    </p:spTree>
    <p:extLst>
      <p:ext uri="{BB962C8B-B14F-4D97-AF65-F5344CB8AC3E}">
        <p14:creationId xmlns:p14="http://schemas.microsoft.com/office/powerpoint/2010/main" val="409811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38889E-6 1.85185E-6 L -1.38889E-6 0.2 " pathEditMode="relative" rAng="0" ptsTypes="AA">
                                      <p:cBhvr>
                                        <p:cTn id="6" dur="1000" fill="hold"/>
                                        <p:tgtEl>
                                          <p:spTgt spid="17"/>
                                        </p:tgtEl>
                                        <p:attrNameLst>
                                          <p:attrName>ppt_x</p:attrName>
                                          <p:attrName>ppt_y</p:attrName>
                                        </p:attrNameLst>
                                      </p:cBhvr>
                                      <p:rCtr x="0" y="10000"/>
                                    </p:animMotion>
                                  </p:childTnLst>
                                </p:cTn>
                              </p:par>
                            </p:childTnLst>
                          </p:cTn>
                        </p:par>
                        <p:par>
                          <p:cTn id="7" fill="hold">
                            <p:stCondLst>
                              <p:cond delay="1000"/>
                            </p:stCondLst>
                            <p:childTnLst>
                              <p:par>
                                <p:cTn id="8" presetID="10" presetClass="entr" presetSubtype="0" fill="hold" grpId="0" nodeType="after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8" grpId="0" animBg="1"/>
      <p:bldP spid="2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740772125"/>
              </p:ext>
            </p:extLst>
          </p:nvPr>
        </p:nvGraphicFramePr>
        <p:xfrm>
          <a:off x="755650" y="1371599"/>
          <a:ext cx="7632700" cy="4731029"/>
        </p:xfrm>
        <a:graphic>
          <a:graphicData uri="http://schemas.openxmlformats.org/drawingml/2006/table">
            <a:tbl>
              <a:tblPr firstRow="1" bandRow="1">
                <a:tableStyleId>{5C22544A-7EE6-4342-B048-85BDC9FD1C3A}</a:tableStyleId>
              </a:tblPr>
              <a:tblGrid>
                <a:gridCol w="7632700">
                  <a:extLst>
                    <a:ext uri="{9D8B030D-6E8A-4147-A177-3AD203B41FA5}">
                      <a16:colId xmlns="" xmlns:a16="http://schemas.microsoft.com/office/drawing/2014/main" val="20000"/>
                    </a:ext>
                  </a:extLst>
                </a:gridCol>
              </a:tblGrid>
              <a:tr h="409576">
                <a:tc>
                  <a:txBody>
                    <a:bodyPr/>
                    <a:lstStyle/>
                    <a:p>
                      <a:pPr algn="ctr"/>
                      <a:r>
                        <a:rPr lang="en-GB" sz="2000" dirty="0"/>
                        <a:t>What’s the Total?</a:t>
                      </a:r>
                    </a:p>
                  </a:txBody>
                  <a:tcPr anchor="ctr">
                    <a:lnL w="19050" cap="flat" cmpd="sng" algn="ctr">
                      <a:solidFill>
                        <a:schemeClr val="accent5">
                          <a:lumMod val="50000"/>
                        </a:schemeClr>
                      </a:solidFill>
                      <a:prstDash val="solid"/>
                      <a:round/>
                      <a:headEnd type="none" w="med" len="med"/>
                      <a:tailEnd type="none" w="med" len="med"/>
                    </a:lnL>
                    <a:lnR w="19050" cap="flat" cmpd="sng" algn="ctr">
                      <a:solidFill>
                        <a:schemeClr val="accent5">
                          <a:lumMod val="50000"/>
                        </a:schemeClr>
                      </a:solidFill>
                      <a:prstDash val="solid"/>
                      <a:round/>
                      <a:headEnd type="none" w="med" len="med"/>
                      <a:tailEnd type="none" w="med" len="med"/>
                    </a:lnR>
                    <a:lnT w="19050" cap="flat" cmpd="sng" algn="ctr">
                      <a:solidFill>
                        <a:schemeClr val="accent5">
                          <a:lumMod val="50000"/>
                        </a:schemeClr>
                      </a:solidFill>
                      <a:prstDash val="solid"/>
                      <a:round/>
                      <a:headEnd type="none" w="med" len="med"/>
                      <a:tailEnd type="none" w="med" len="med"/>
                    </a:lnT>
                    <a:lnB w="19050" cap="flat" cmpd="sng" algn="ctr">
                      <a:solidFill>
                        <a:schemeClr val="accent5">
                          <a:lumMod val="50000"/>
                        </a:schemeClr>
                      </a:solidFill>
                      <a:prstDash val="solid"/>
                      <a:round/>
                      <a:headEnd type="none" w="med" len="med"/>
                      <a:tailEnd type="none" w="med" len="med"/>
                    </a:lnB>
                    <a:solidFill>
                      <a:schemeClr val="accent5">
                        <a:lumMod val="50000"/>
                      </a:schemeClr>
                    </a:solidFill>
                  </a:tcPr>
                </a:tc>
                <a:extLst>
                  <a:ext uri="{0D108BD9-81ED-4DB2-BD59-A6C34878D82A}">
                    <a16:rowId xmlns="" xmlns:a16="http://schemas.microsoft.com/office/drawing/2014/main" val="10000"/>
                  </a:ext>
                </a:extLst>
              </a:tr>
              <a:tr h="432145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Quinn put this leftover fruit into a bowl. </a:t>
                      </a:r>
                    </a:p>
                    <a:p>
                      <a:endParaRPr lang="en-GB" dirty="0"/>
                    </a:p>
                  </a:txBody>
                  <a:tcPr marL="180000" marT="108000">
                    <a:lnL w="19050" cap="flat" cmpd="sng" algn="ctr">
                      <a:solidFill>
                        <a:schemeClr val="accent5">
                          <a:lumMod val="50000"/>
                        </a:schemeClr>
                      </a:solidFill>
                      <a:prstDash val="solid"/>
                      <a:round/>
                      <a:headEnd type="none" w="med" len="med"/>
                      <a:tailEnd type="none" w="med" len="med"/>
                    </a:lnL>
                    <a:lnR w="19050" cap="flat" cmpd="sng" algn="ctr">
                      <a:solidFill>
                        <a:schemeClr val="accent5">
                          <a:lumMod val="50000"/>
                        </a:schemeClr>
                      </a:solidFill>
                      <a:prstDash val="solid"/>
                      <a:round/>
                      <a:headEnd type="none" w="med" len="med"/>
                      <a:tailEnd type="none" w="med" len="med"/>
                    </a:lnR>
                    <a:lnT w="19050" cap="flat" cmpd="sng" algn="ctr">
                      <a:solidFill>
                        <a:schemeClr val="accent5">
                          <a:lumMod val="50000"/>
                        </a:schemeClr>
                      </a:solidFill>
                      <a:prstDash val="solid"/>
                      <a:round/>
                      <a:headEnd type="none" w="med" len="med"/>
                      <a:tailEnd type="none" w="med" len="med"/>
                    </a:lnT>
                    <a:lnB w="19050" cap="flat" cmpd="sng" algn="ctr">
                      <a:solidFill>
                        <a:schemeClr val="accent5">
                          <a:lumMod val="50000"/>
                        </a:schemeClr>
                      </a:solidFill>
                      <a:prstDash val="solid"/>
                      <a:round/>
                      <a:headEnd type="none" w="med" len="med"/>
                      <a:tailEnd type="none" w="med" len="med"/>
                    </a:lnB>
                    <a:noFill/>
                  </a:tcPr>
                </a:tc>
                <a:extLst>
                  <a:ext uri="{0D108BD9-81ED-4DB2-BD59-A6C34878D82A}">
                    <a16:rowId xmlns="" xmlns:a16="http://schemas.microsoft.com/office/drawing/2014/main" val="10001"/>
                  </a:ext>
                </a:extLst>
              </a:tr>
            </a:tbl>
          </a:graphicData>
        </a:graphic>
      </p:graphicFrame>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1934" y="2527609"/>
            <a:ext cx="2234865" cy="1679169"/>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3451828" y="2448827"/>
            <a:ext cx="2421615" cy="1819484"/>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78484" y="2527609"/>
            <a:ext cx="2021006" cy="1518485"/>
          </a:xfrm>
          <a:prstGeom prst="rect">
            <a:avLst/>
          </a:prstGeom>
        </p:spPr>
      </p:pic>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792257" y="2674795"/>
            <a:ext cx="497458" cy="490841"/>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543528" y="2573375"/>
            <a:ext cx="497458" cy="490841"/>
          </a:xfrm>
          <a:prstGeom prst="rect">
            <a:avLst/>
          </a:prstGeom>
        </p:spPr>
      </p:pic>
      <p:pic>
        <p:nvPicPr>
          <p:cNvPr id="19" name="Picture 18"/>
          <p:cNvPicPr>
            <a:picLocks noChangeAspect="1"/>
          </p:cNvPicPr>
          <p:nvPr/>
        </p:nvPicPr>
        <p:blipFill rotWithShape="1">
          <a:blip r:embed="rId5" cstate="print">
            <a:extLst>
              <a:ext uri="{28A0092B-C50C-407E-A947-70E740481C1C}">
                <a14:useLocalDpi xmlns:a14="http://schemas.microsoft.com/office/drawing/2010/main" val="0"/>
              </a:ext>
            </a:extLst>
          </a:blip>
          <a:srcRect l="-714" r="-1"/>
          <a:stretch/>
        </p:blipFill>
        <p:spPr>
          <a:xfrm rot="20911352" flipH="1">
            <a:off x="2228417" y="2441650"/>
            <a:ext cx="501015" cy="490841"/>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9125"/>
          <a:stretch/>
        </p:blipFill>
        <p:spPr>
          <a:xfrm rot="4005684" flipH="1">
            <a:off x="2007814" y="2601202"/>
            <a:ext cx="452065" cy="490841"/>
          </a:xfrm>
          <a:prstGeom prst="rect">
            <a:avLst/>
          </a:prstGeom>
        </p:spPr>
      </p:pic>
      <p:pic>
        <p:nvPicPr>
          <p:cNvPr id="21" name="Picture 20"/>
          <p:cNvPicPr>
            <a:picLocks noChangeAspect="1"/>
          </p:cNvPicPr>
          <p:nvPr/>
        </p:nvPicPr>
        <p:blipFill rotWithShape="1">
          <a:blip r:embed="rId6" cstate="print">
            <a:extLst>
              <a:ext uri="{28A0092B-C50C-407E-A947-70E740481C1C}">
                <a14:useLocalDpi xmlns:a14="http://schemas.microsoft.com/office/drawing/2010/main" val="0"/>
              </a:ext>
            </a:extLst>
          </a:blip>
          <a:srcRect t="28881" r="-5597" b="-27007"/>
          <a:stretch/>
        </p:blipFill>
        <p:spPr>
          <a:xfrm rot="10405851">
            <a:off x="3749727" y="1943228"/>
            <a:ext cx="1320377" cy="1011199"/>
          </a:xfrm>
          <a:prstGeom prst="roundRect">
            <a:avLst/>
          </a:prstGeom>
        </p:spPr>
      </p:pic>
      <p:pic>
        <p:nvPicPr>
          <p:cNvPr id="23" name="Picture 22"/>
          <p:cNvPicPr>
            <a:picLocks noChangeAspect="1"/>
          </p:cNvPicPr>
          <p:nvPr/>
        </p:nvPicPr>
        <p:blipFill rotWithShape="1">
          <a:blip r:embed="rId6" cstate="print">
            <a:extLst>
              <a:ext uri="{28A0092B-C50C-407E-A947-70E740481C1C}">
                <a14:useLocalDpi xmlns:a14="http://schemas.microsoft.com/office/drawing/2010/main" val="0"/>
              </a:ext>
            </a:extLst>
          </a:blip>
          <a:srcRect l="5496" t="-3793" r="-5597" b="-27007"/>
          <a:stretch/>
        </p:blipFill>
        <p:spPr>
          <a:xfrm rot="17665496">
            <a:off x="4344656" y="1875033"/>
            <a:ext cx="1251652" cy="1347907"/>
          </a:xfrm>
          <a:prstGeom prst="roundRect">
            <a:avLst/>
          </a:prstGeom>
        </p:spPr>
      </p:pic>
      <p:sp>
        <p:nvSpPr>
          <p:cNvPr id="20" name="Freeform 19"/>
          <p:cNvSpPr/>
          <p:nvPr/>
        </p:nvSpPr>
        <p:spPr>
          <a:xfrm>
            <a:off x="5994305" y="1668840"/>
            <a:ext cx="2207419" cy="1432487"/>
          </a:xfrm>
          <a:custGeom>
            <a:avLst/>
            <a:gdLst>
              <a:gd name="connsiteX0" fmla="*/ 316707 w 1659732"/>
              <a:gd name="connsiteY0" fmla="*/ 742950 h 1088232"/>
              <a:gd name="connsiteX1" fmla="*/ 371475 w 1659732"/>
              <a:gd name="connsiteY1" fmla="*/ 809625 h 1088232"/>
              <a:gd name="connsiteX2" fmla="*/ 454819 w 1659732"/>
              <a:gd name="connsiteY2" fmla="*/ 895350 h 1088232"/>
              <a:gd name="connsiteX3" fmla="*/ 483394 w 1659732"/>
              <a:gd name="connsiteY3" fmla="*/ 940594 h 1088232"/>
              <a:gd name="connsiteX4" fmla="*/ 590550 w 1659732"/>
              <a:gd name="connsiteY4" fmla="*/ 992982 h 1088232"/>
              <a:gd name="connsiteX5" fmla="*/ 678657 w 1659732"/>
              <a:gd name="connsiteY5" fmla="*/ 1021557 h 1088232"/>
              <a:gd name="connsiteX6" fmla="*/ 738188 w 1659732"/>
              <a:gd name="connsiteY6" fmla="*/ 1050132 h 1088232"/>
              <a:gd name="connsiteX7" fmla="*/ 823913 w 1659732"/>
              <a:gd name="connsiteY7" fmla="*/ 1085850 h 1088232"/>
              <a:gd name="connsiteX8" fmla="*/ 888207 w 1659732"/>
              <a:gd name="connsiteY8" fmla="*/ 1088232 h 1088232"/>
              <a:gd name="connsiteX9" fmla="*/ 1135857 w 1659732"/>
              <a:gd name="connsiteY9" fmla="*/ 978694 h 1088232"/>
              <a:gd name="connsiteX10" fmla="*/ 1190625 w 1659732"/>
              <a:gd name="connsiteY10" fmla="*/ 945357 h 1088232"/>
              <a:gd name="connsiteX11" fmla="*/ 1288257 w 1659732"/>
              <a:gd name="connsiteY11" fmla="*/ 919163 h 1088232"/>
              <a:gd name="connsiteX12" fmla="*/ 1412082 w 1659732"/>
              <a:gd name="connsiteY12" fmla="*/ 823913 h 1088232"/>
              <a:gd name="connsiteX13" fmla="*/ 1507332 w 1659732"/>
              <a:gd name="connsiteY13" fmla="*/ 728663 h 1088232"/>
              <a:gd name="connsiteX14" fmla="*/ 1533525 w 1659732"/>
              <a:gd name="connsiteY14" fmla="*/ 676275 h 1088232"/>
              <a:gd name="connsiteX15" fmla="*/ 1659732 w 1659732"/>
              <a:gd name="connsiteY15" fmla="*/ 38100 h 1088232"/>
              <a:gd name="connsiteX16" fmla="*/ 0 w 1659732"/>
              <a:gd name="connsiteY16" fmla="*/ 0 h 1088232"/>
              <a:gd name="connsiteX17" fmla="*/ 100013 w 1659732"/>
              <a:gd name="connsiteY17" fmla="*/ 500063 h 1088232"/>
              <a:gd name="connsiteX18" fmla="*/ 107157 w 1659732"/>
              <a:gd name="connsiteY18" fmla="*/ 519113 h 1088232"/>
              <a:gd name="connsiteX19" fmla="*/ 316707 w 1659732"/>
              <a:gd name="connsiteY19" fmla="*/ 742950 h 1088232"/>
              <a:gd name="connsiteX0" fmla="*/ 316707 w 2059782"/>
              <a:gd name="connsiteY0" fmla="*/ 742950 h 1088232"/>
              <a:gd name="connsiteX1" fmla="*/ 371475 w 2059782"/>
              <a:gd name="connsiteY1" fmla="*/ 809625 h 1088232"/>
              <a:gd name="connsiteX2" fmla="*/ 454819 w 2059782"/>
              <a:gd name="connsiteY2" fmla="*/ 895350 h 1088232"/>
              <a:gd name="connsiteX3" fmla="*/ 483394 w 2059782"/>
              <a:gd name="connsiteY3" fmla="*/ 940594 h 1088232"/>
              <a:gd name="connsiteX4" fmla="*/ 590550 w 2059782"/>
              <a:gd name="connsiteY4" fmla="*/ 992982 h 1088232"/>
              <a:gd name="connsiteX5" fmla="*/ 678657 w 2059782"/>
              <a:gd name="connsiteY5" fmla="*/ 1021557 h 1088232"/>
              <a:gd name="connsiteX6" fmla="*/ 738188 w 2059782"/>
              <a:gd name="connsiteY6" fmla="*/ 1050132 h 1088232"/>
              <a:gd name="connsiteX7" fmla="*/ 823913 w 2059782"/>
              <a:gd name="connsiteY7" fmla="*/ 1085850 h 1088232"/>
              <a:gd name="connsiteX8" fmla="*/ 888207 w 2059782"/>
              <a:gd name="connsiteY8" fmla="*/ 1088232 h 1088232"/>
              <a:gd name="connsiteX9" fmla="*/ 1135857 w 2059782"/>
              <a:gd name="connsiteY9" fmla="*/ 978694 h 1088232"/>
              <a:gd name="connsiteX10" fmla="*/ 1190625 w 2059782"/>
              <a:gd name="connsiteY10" fmla="*/ 945357 h 1088232"/>
              <a:gd name="connsiteX11" fmla="*/ 1288257 w 2059782"/>
              <a:gd name="connsiteY11" fmla="*/ 919163 h 1088232"/>
              <a:gd name="connsiteX12" fmla="*/ 1412082 w 2059782"/>
              <a:gd name="connsiteY12" fmla="*/ 823913 h 1088232"/>
              <a:gd name="connsiteX13" fmla="*/ 1507332 w 2059782"/>
              <a:gd name="connsiteY13" fmla="*/ 728663 h 1088232"/>
              <a:gd name="connsiteX14" fmla="*/ 1533525 w 2059782"/>
              <a:gd name="connsiteY14" fmla="*/ 676275 h 1088232"/>
              <a:gd name="connsiteX15" fmla="*/ 2059782 w 2059782"/>
              <a:gd name="connsiteY15" fmla="*/ 721518 h 1088232"/>
              <a:gd name="connsiteX16" fmla="*/ 0 w 2059782"/>
              <a:gd name="connsiteY16" fmla="*/ 0 h 1088232"/>
              <a:gd name="connsiteX17" fmla="*/ 100013 w 2059782"/>
              <a:gd name="connsiteY17" fmla="*/ 500063 h 1088232"/>
              <a:gd name="connsiteX18" fmla="*/ 107157 w 2059782"/>
              <a:gd name="connsiteY18" fmla="*/ 519113 h 1088232"/>
              <a:gd name="connsiteX19" fmla="*/ 316707 w 2059782"/>
              <a:gd name="connsiteY19" fmla="*/ 742950 h 1088232"/>
              <a:gd name="connsiteX0" fmla="*/ 338137 w 2081212"/>
              <a:gd name="connsiteY0" fmla="*/ 742950 h 1088232"/>
              <a:gd name="connsiteX1" fmla="*/ 392905 w 2081212"/>
              <a:gd name="connsiteY1" fmla="*/ 809625 h 1088232"/>
              <a:gd name="connsiteX2" fmla="*/ 476249 w 2081212"/>
              <a:gd name="connsiteY2" fmla="*/ 895350 h 1088232"/>
              <a:gd name="connsiteX3" fmla="*/ 504824 w 2081212"/>
              <a:gd name="connsiteY3" fmla="*/ 940594 h 1088232"/>
              <a:gd name="connsiteX4" fmla="*/ 611980 w 2081212"/>
              <a:gd name="connsiteY4" fmla="*/ 992982 h 1088232"/>
              <a:gd name="connsiteX5" fmla="*/ 700087 w 2081212"/>
              <a:gd name="connsiteY5" fmla="*/ 1021557 h 1088232"/>
              <a:gd name="connsiteX6" fmla="*/ 759618 w 2081212"/>
              <a:gd name="connsiteY6" fmla="*/ 1050132 h 1088232"/>
              <a:gd name="connsiteX7" fmla="*/ 845343 w 2081212"/>
              <a:gd name="connsiteY7" fmla="*/ 1085850 h 1088232"/>
              <a:gd name="connsiteX8" fmla="*/ 909637 w 2081212"/>
              <a:gd name="connsiteY8" fmla="*/ 1088232 h 1088232"/>
              <a:gd name="connsiteX9" fmla="*/ 1157287 w 2081212"/>
              <a:gd name="connsiteY9" fmla="*/ 978694 h 1088232"/>
              <a:gd name="connsiteX10" fmla="*/ 1212055 w 2081212"/>
              <a:gd name="connsiteY10" fmla="*/ 945357 h 1088232"/>
              <a:gd name="connsiteX11" fmla="*/ 1309687 w 2081212"/>
              <a:gd name="connsiteY11" fmla="*/ 919163 h 1088232"/>
              <a:gd name="connsiteX12" fmla="*/ 1433512 w 2081212"/>
              <a:gd name="connsiteY12" fmla="*/ 823913 h 1088232"/>
              <a:gd name="connsiteX13" fmla="*/ 1528762 w 2081212"/>
              <a:gd name="connsiteY13" fmla="*/ 728663 h 1088232"/>
              <a:gd name="connsiteX14" fmla="*/ 1554955 w 2081212"/>
              <a:gd name="connsiteY14" fmla="*/ 676275 h 1088232"/>
              <a:gd name="connsiteX15" fmla="*/ 2081212 w 2081212"/>
              <a:gd name="connsiteY15" fmla="*/ 721518 h 1088232"/>
              <a:gd name="connsiteX16" fmla="*/ 21430 w 2081212"/>
              <a:gd name="connsiteY16" fmla="*/ 0 h 1088232"/>
              <a:gd name="connsiteX17" fmla="*/ 121443 w 2081212"/>
              <a:gd name="connsiteY17" fmla="*/ 500063 h 1088232"/>
              <a:gd name="connsiteX18" fmla="*/ 0 w 2081212"/>
              <a:gd name="connsiteY18" fmla="*/ 619125 h 1088232"/>
              <a:gd name="connsiteX19" fmla="*/ 338137 w 2081212"/>
              <a:gd name="connsiteY19" fmla="*/ 742950 h 1088232"/>
              <a:gd name="connsiteX0" fmla="*/ 464344 w 2207419"/>
              <a:gd name="connsiteY0" fmla="*/ 742950 h 1088232"/>
              <a:gd name="connsiteX1" fmla="*/ 519112 w 2207419"/>
              <a:gd name="connsiteY1" fmla="*/ 809625 h 1088232"/>
              <a:gd name="connsiteX2" fmla="*/ 602456 w 2207419"/>
              <a:gd name="connsiteY2" fmla="*/ 895350 h 1088232"/>
              <a:gd name="connsiteX3" fmla="*/ 631031 w 2207419"/>
              <a:gd name="connsiteY3" fmla="*/ 940594 h 1088232"/>
              <a:gd name="connsiteX4" fmla="*/ 738187 w 2207419"/>
              <a:gd name="connsiteY4" fmla="*/ 992982 h 1088232"/>
              <a:gd name="connsiteX5" fmla="*/ 826294 w 2207419"/>
              <a:gd name="connsiteY5" fmla="*/ 1021557 h 1088232"/>
              <a:gd name="connsiteX6" fmla="*/ 885825 w 2207419"/>
              <a:gd name="connsiteY6" fmla="*/ 1050132 h 1088232"/>
              <a:gd name="connsiteX7" fmla="*/ 971550 w 2207419"/>
              <a:gd name="connsiteY7" fmla="*/ 1085850 h 1088232"/>
              <a:gd name="connsiteX8" fmla="*/ 1035844 w 2207419"/>
              <a:gd name="connsiteY8" fmla="*/ 1088232 h 1088232"/>
              <a:gd name="connsiteX9" fmla="*/ 1283494 w 2207419"/>
              <a:gd name="connsiteY9" fmla="*/ 978694 h 1088232"/>
              <a:gd name="connsiteX10" fmla="*/ 1338262 w 2207419"/>
              <a:gd name="connsiteY10" fmla="*/ 945357 h 1088232"/>
              <a:gd name="connsiteX11" fmla="*/ 1435894 w 2207419"/>
              <a:gd name="connsiteY11" fmla="*/ 919163 h 1088232"/>
              <a:gd name="connsiteX12" fmla="*/ 1559719 w 2207419"/>
              <a:gd name="connsiteY12" fmla="*/ 823913 h 1088232"/>
              <a:gd name="connsiteX13" fmla="*/ 1654969 w 2207419"/>
              <a:gd name="connsiteY13" fmla="*/ 728663 h 1088232"/>
              <a:gd name="connsiteX14" fmla="*/ 1681162 w 2207419"/>
              <a:gd name="connsiteY14" fmla="*/ 676275 h 1088232"/>
              <a:gd name="connsiteX15" fmla="*/ 2207419 w 2207419"/>
              <a:gd name="connsiteY15" fmla="*/ 721518 h 1088232"/>
              <a:gd name="connsiteX16" fmla="*/ 147637 w 2207419"/>
              <a:gd name="connsiteY16" fmla="*/ 0 h 1088232"/>
              <a:gd name="connsiteX17" fmla="*/ 0 w 2207419"/>
              <a:gd name="connsiteY17" fmla="*/ 64295 h 1088232"/>
              <a:gd name="connsiteX18" fmla="*/ 126207 w 2207419"/>
              <a:gd name="connsiteY18" fmla="*/ 619125 h 1088232"/>
              <a:gd name="connsiteX19" fmla="*/ 464344 w 2207419"/>
              <a:gd name="connsiteY19" fmla="*/ 742950 h 1088232"/>
              <a:gd name="connsiteX0" fmla="*/ 464344 w 2207419"/>
              <a:gd name="connsiteY0" fmla="*/ 1071562 h 1416844"/>
              <a:gd name="connsiteX1" fmla="*/ 519112 w 2207419"/>
              <a:gd name="connsiteY1" fmla="*/ 1138237 h 1416844"/>
              <a:gd name="connsiteX2" fmla="*/ 602456 w 2207419"/>
              <a:gd name="connsiteY2" fmla="*/ 1223962 h 1416844"/>
              <a:gd name="connsiteX3" fmla="*/ 631031 w 2207419"/>
              <a:gd name="connsiteY3" fmla="*/ 1269206 h 1416844"/>
              <a:gd name="connsiteX4" fmla="*/ 738187 w 2207419"/>
              <a:gd name="connsiteY4" fmla="*/ 1321594 h 1416844"/>
              <a:gd name="connsiteX5" fmla="*/ 826294 w 2207419"/>
              <a:gd name="connsiteY5" fmla="*/ 1350169 h 1416844"/>
              <a:gd name="connsiteX6" fmla="*/ 885825 w 2207419"/>
              <a:gd name="connsiteY6" fmla="*/ 1378744 h 1416844"/>
              <a:gd name="connsiteX7" fmla="*/ 971550 w 2207419"/>
              <a:gd name="connsiteY7" fmla="*/ 1414462 h 1416844"/>
              <a:gd name="connsiteX8" fmla="*/ 1035844 w 2207419"/>
              <a:gd name="connsiteY8" fmla="*/ 1416844 h 1416844"/>
              <a:gd name="connsiteX9" fmla="*/ 1283494 w 2207419"/>
              <a:gd name="connsiteY9" fmla="*/ 1307306 h 1416844"/>
              <a:gd name="connsiteX10" fmla="*/ 1338262 w 2207419"/>
              <a:gd name="connsiteY10" fmla="*/ 1273969 h 1416844"/>
              <a:gd name="connsiteX11" fmla="*/ 1435894 w 2207419"/>
              <a:gd name="connsiteY11" fmla="*/ 1247775 h 1416844"/>
              <a:gd name="connsiteX12" fmla="*/ 1559719 w 2207419"/>
              <a:gd name="connsiteY12" fmla="*/ 1152525 h 1416844"/>
              <a:gd name="connsiteX13" fmla="*/ 1654969 w 2207419"/>
              <a:gd name="connsiteY13" fmla="*/ 1057275 h 1416844"/>
              <a:gd name="connsiteX14" fmla="*/ 1681162 w 2207419"/>
              <a:gd name="connsiteY14" fmla="*/ 1004887 h 1416844"/>
              <a:gd name="connsiteX15" fmla="*/ 2207419 w 2207419"/>
              <a:gd name="connsiteY15" fmla="*/ 1050130 h 1416844"/>
              <a:gd name="connsiteX16" fmla="*/ 1895474 w 2207419"/>
              <a:gd name="connsiteY16" fmla="*/ 0 h 1416844"/>
              <a:gd name="connsiteX17" fmla="*/ 0 w 2207419"/>
              <a:gd name="connsiteY17" fmla="*/ 392907 h 1416844"/>
              <a:gd name="connsiteX18" fmla="*/ 126207 w 2207419"/>
              <a:gd name="connsiteY18" fmla="*/ 947737 h 1416844"/>
              <a:gd name="connsiteX19" fmla="*/ 464344 w 2207419"/>
              <a:gd name="connsiteY19" fmla="*/ 1071562 h 1416844"/>
              <a:gd name="connsiteX0" fmla="*/ 464344 w 2207419"/>
              <a:gd name="connsiteY0" fmla="*/ 1076069 h 1421351"/>
              <a:gd name="connsiteX1" fmla="*/ 519112 w 2207419"/>
              <a:gd name="connsiteY1" fmla="*/ 1142744 h 1421351"/>
              <a:gd name="connsiteX2" fmla="*/ 602456 w 2207419"/>
              <a:gd name="connsiteY2" fmla="*/ 1228469 h 1421351"/>
              <a:gd name="connsiteX3" fmla="*/ 631031 w 2207419"/>
              <a:gd name="connsiteY3" fmla="*/ 1273713 h 1421351"/>
              <a:gd name="connsiteX4" fmla="*/ 738187 w 2207419"/>
              <a:gd name="connsiteY4" fmla="*/ 1326101 h 1421351"/>
              <a:gd name="connsiteX5" fmla="*/ 826294 w 2207419"/>
              <a:gd name="connsiteY5" fmla="*/ 1354676 h 1421351"/>
              <a:gd name="connsiteX6" fmla="*/ 885825 w 2207419"/>
              <a:gd name="connsiteY6" fmla="*/ 1383251 h 1421351"/>
              <a:gd name="connsiteX7" fmla="*/ 971550 w 2207419"/>
              <a:gd name="connsiteY7" fmla="*/ 1418969 h 1421351"/>
              <a:gd name="connsiteX8" fmla="*/ 1035844 w 2207419"/>
              <a:gd name="connsiteY8" fmla="*/ 1421351 h 1421351"/>
              <a:gd name="connsiteX9" fmla="*/ 1283494 w 2207419"/>
              <a:gd name="connsiteY9" fmla="*/ 1311813 h 1421351"/>
              <a:gd name="connsiteX10" fmla="*/ 1338262 w 2207419"/>
              <a:gd name="connsiteY10" fmla="*/ 1278476 h 1421351"/>
              <a:gd name="connsiteX11" fmla="*/ 1435894 w 2207419"/>
              <a:gd name="connsiteY11" fmla="*/ 1252282 h 1421351"/>
              <a:gd name="connsiteX12" fmla="*/ 1559719 w 2207419"/>
              <a:gd name="connsiteY12" fmla="*/ 1157032 h 1421351"/>
              <a:gd name="connsiteX13" fmla="*/ 1654969 w 2207419"/>
              <a:gd name="connsiteY13" fmla="*/ 1061782 h 1421351"/>
              <a:gd name="connsiteX14" fmla="*/ 1681162 w 2207419"/>
              <a:gd name="connsiteY14" fmla="*/ 1009394 h 1421351"/>
              <a:gd name="connsiteX15" fmla="*/ 2207419 w 2207419"/>
              <a:gd name="connsiteY15" fmla="*/ 1054637 h 1421351"/>
              <a:gd name="connsiteX16" fmla="*/ 1895474 w 2207419"/>
              <a:gd name="connsiteY16" fmla="*/ 4507 h 1421351"/>
              <a:gd name="connsiteX17" fmla="*/ 0 w 2207419"/>
              <a:gd name="connsiteY17" fmla="*/ 397414 h 1421351"/>
              <a:gd name="connsiteX18" fmla="*/ 126207 w 2207419"/>
              <a:gd name="connsiteY18" fmla="*/ 952244 h 1421351"/>
              <a:gd name="connsiteX19" fmla="*/ 464344 w 2207419"/>
              <a:gd name="connsiteY19" fmla="*/ 1076069 h 1421351"/>
              <a:gd name="connsiteX0" fmla="*/ 464344 w 2207419"/>
              <a:gd name="connsiteY0" fmla="*/ 1087205 h 1432487"/>
              <a:gd name="connsiteX1" fmla="*/ 519112 w 2207419"/>
              <a:gd name="connsiteY1" fmla="*/ 1153880 h 1432487"/>
              <a:gd name="connsiteX2" fmla="*/ 602456 w 2207419"/>
              <a:gd name="connsiteY2" fmla="*/ 1239605 h 1432487"/>
              <a:gd name="connsiteX3" fmla="*/ 631031 w 2207419"/>
              <a:gd name="connsiteY3" fmla="*/ 1284849 h 1432487"/>
              <a:gd name="connsiteX4" fmla="*/ 738187 w 2207419"/>
              <a:gd name="connsiteY4" fmla="*/ 1337237 h 1432487"/>
              <a:gd name="connsiteX5" fmla="*/ 826294 w 2207419"/>
              <a:gd name="connsiteY5" fmla="*/ 1365812 h 1432487"/>
              <a:gd name="connsiteX6" fmla="*/ 885825 w 2207419"/>
              <a:gd name="connsiteY6" fmla="*/ 1394387 h 1432487"/>
              <a:gd name="connsiteX7" fmla="*/ 971550 w 2207419"/>
              <a:gd name="connsiteY7" fmla="*/ 1430105 h 1432487"/>
              <a:gd name="connsiteX8" fmla="*/ 1035844 w 2207419"/>
              <a:gd name="connsiteY8" fmla="*/ 1432487 h 1432487"/>
              <a:gd name="connsiteX9" fmla="*/ 1283494 w 2207419"/>
              <a:gd name="connsiteY9" fmla="*/ 1322949 h 1432487"/>
              <a:gd name="connsiteX10" fmla="*/ 1338262 w 2207419"/>
              <a:gd name="connsiteY10" fmla="*/ 1289612 h 1432487"/>
              <a:gd name="connsiteX11" fmla="*/ 1435894 w 2207419"/>
              <a:gd name="connsiteY11" fmla="*/ 1263418 h 1432487"/>
              <a:gd name="connsiteX12" fmla="*/ 1559719 w 2207419"/>
              <a:gd name="connsiteY12" fmla="*/ 1168168 h 1432487"/>
              <a:gd name="connsiteX13" fmla="*/ 1654969 w 2207419"/>
              <a:gd name="connsiteY13" fmla="*/ 1072918 h 1432487"/>
              <a:gd name="connsiteX14" fmla="*/ 1681162 w 2207419"/>
              <a:gd name="connsiteY14" fmla="*/ 1020530 h 1432487"/>
              <a:gd name="connsiteX15" fmla="*/ 2207419 w 2207419"/>
              <a:gd name="connsiteY15" fmla="*/ 1065773 h 1432487"/>
              <a:gd name="connsiteX16" fmla="*/ 1895474 w 2207419"/>
              <a:gd name="connsiteY16" fmla="*/ 15643 h 1432487"/>
              <a:gd name="connsiteX17" fmla="*/ 0 w 2207419"/>
              <a:gd name="connsiteY17" fmla="*/ 408550 h 1432487"/>
              <a:gd name="connsiteX18" fmla="*/ 126207 w 2207419"/>
              <a:gd name="connsiteY18" fmla="*/ 963380 h 1432487"/>
              <a:gd name="connsiteX19" fmla="*/ 464344 w 2207419"/>
              <a:gd name="connsiteY19" fmla="*/ 1087205 h 14324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07419" h="1432487">
                <a:moveTo>
                  <a:pt x="464344" y="1087205"/>
                </a:moveTo>
                <a:lnTo>
                  <a:pt x="519112" y="1153880"/>
                </a:lnTo>
                <a:lnTo>
                  <a:pt x="602456" y="1239605"/>
                </a:lnTo>
                <a:lnTo>
                  <a:pt x="631031" y="1284849"/>
                </a:lnTo>
                <a:lnTo>
                  <a:pt x="738187" y="1337237"/>
                </a:lnTo>
                <a:lnTo>
                  <a:pt x="826294" y="1365812"/>
                </a:lnTo>
                <a:lnTo>
                  <a:pt x="885825" y="1394387"/>
                </a:lnTo>
                <a:lnTo>
                  <a:pt x="971550" y="1430105"/>
                </a:lnTo>
                <a:lnTo>
                  <a:pt x="1035844" y="1432487"/>
                </a:lnTo>
                <a:lnTo>
                  <a:pt x="1283494" y="1322949"/>
                </a:lnTo>
                <a:lnTo>
                  <a:pt x="1338262" y="1289612"/>
                </a:lnTo>
                <a:lnTo>
                  <a:pt x="1435894" y="1263418"/>
                </a:lnTo>
                <a:lnTo>
                  <a:pt x="1559719" y="1168168"/>
                </a:lnTo>
                <a:lnTo>
                  <a:pt x="1654969" y="1072918"/>
                </a:lnTo>
                <a:lnTo>
                  <a:pt x="1681162" y="1020530"/>
                </a:lnTo>
                <a:lnTo>
                  <a:pt x="2207419" y="1065773"/>
                </a:lnTo>
                <a:lnTo>
                  <a:pt x="1895474" y="15643"/>
                </a:lnTo>
                <a:cubicBezTo>
                  <a:pt x="513555" y="-29600"/>
                  <a:pt x="338931" y="1356"/>
                  <a:pt x="0" y="408550"/>
                </a:cubicBezTo>
                <a:lnTo>
                  <a:pt x="126207" y="963380"/>
                </a:lnTo>
                <a:lnTo>
                  <a:pt x="464344" y="1087205"/>
                </a:lnTo>
                <a:close/>
              </a:path>
            </a:pathLst>
          </a:custGeom>
          <a:blipFill>
            <a:blip r:embed="rId7"/>
            <a:srcRect/>
            <a:stretch>
              <a:fillRect l="19524" t="53363" r="24280" b="-956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p:cNvSpPr txBox="1"/>
          <p:nvPr/>
        </p:nvSpPr>
        <p:spPr>
          <a:xfrm>
            <a:off x="936367" y="4372774"/>
            <a:ext cx="7265772" cy="307777"/>
          </a:xfrm>
          <a:prstGeom prst="rect">
            <a:avLst/>
          </a:prstGeom>
          <a:solidFill>
            <a:schemeClr val="accent5">
              <a:lumMod val="40000"/>
              <a:lumOff val="60000"/>
            </a:schemeClr>
          </a:solidFill>
        </p:spPr>
        <p:txBody>
          <a:bodyPr wrap="square" rtlCol="0">
            <a:spAutoFit/>
          </a:bodyPr>
          <a:lstStyle/>
          <a:p>
            <a:pPr lvl="0" algn="ctr">
              <a:buSzPct val="100000"/>
              <a:defRPr sz="1800" b="0" i="0" u="none" strike="noStrike" kern="0" cap="none" spc="0" baseline="0">
                <a:solidFill>
                  <a:srgbClr val="000000"/>
                </a:solidFill>
                <a:uFillTx/>
              </a:defRPr>
            </a:pPr>
            <a:r>
              <a:rPr lang="en-GB" sz="1400" dirty="0"/>
              <a:t>What is the total mass of the fruit in the bowl?</a:t>
            </a:r>
          </a:p>
        </p:txBody>
      </p:sp>
      <p:sp>
        <p:nvSpPr>
          <p:cNvPr id="29" name="TextBox 28"/>
          <p:cNvSpPr txBox="1"/>
          <p:nvPr/>
        </p:nvSpPr>
        <p:spPr>
          <a:xfrm>
            <a:off x="936368" y="5039359"/>
            <a:ext cx="1923374" cy="648997"/>
          </a:xfrm>
          <a:prstGeom prst="rect">
            <a:avLst/>
          </a:prstGeom>
          <a:solidFill>
            <a:schemeClr val="bg1"/>
          </a:solidFill>
          <a:ln w="28575">
            <a:solidFill>
              <a:srgbClr val="87BD31"/>
            </a:solidFill>
          </a:ln>
        </p:spPr>
        <p:txBody>
          <a:bodyPr wrap="square" lIns="108000" tIns="108000" rIns="108000" bIns="108000" rtlCol="0">
            <a:spAutoFit/>
          </a:bodyPr>
          <a:lstStyle/>
          <a:p>
            <a:pPr lvl="0">
              <a:buSzPct val="100000"/>
              <a:defRPr sz="1800" b="0" i="0" u="none" strike="noStrike" kern="0" cap="none" spc="0" baseline="0">
                <a:solidFill>
                  <a:srgbClr val="000000"/>
                </a:solidFill>
                <a:uFillTx/>
              </a:defRPr>
            </a:pPr>
            <a:r>
              <a:rPr lang="en-GB" sz="1400" dirty="0">
                <a:solidFill>
                  <a:srgbClr val="1C1C1C"/>
                </a:solidFill>
              </a:rPr>
              <a:t>1kg 150g is 1150g.</a:t>
            </a:r>
          </a:p>
          <a:p>
            <a:pPr lvl="0">
              <a:buSzPct val="100000"/>
              <a:defRPr sz="1800" b="0" i="0" u="none" strike="noStrike" kern="0" cap="none" spc="0" baseline="0">
                <a:solidFill>
                  <a:srgbClr val="000000"/>
                </a:solidFill>
                <a:uFillTx/>
              </a:defRPr>
            </a:pPr>
            <a:r>
              <a:rPr lang="en-GB" sz="1400" dirty="0">
                <a:solidFill>
                  <a:srgbClr val="1C1C1C"/>
                </a:solidFill>
              </a:rPr>
              <a:t>1kg 90g is 1090g.</a:t>
            </a:r>
            <a:endParaRPr lang="en-GB" sz="1400" u="sng" dirty="0">
              <a:solidFill>
                <a:srgbClr val="1C1C1C"/>
              </a:solidFill>
            </a:endParaRPr>
          </a:p>
        </p:txBody>
      </p:sp>
      <p:sp>
        <p:nvSpPr>
          <p:cNvPr id="30" name="TextBox 29"/>
          <p:cNvSpPr txBox="1"/>
          <p:nvPr/>
        </p:nvSpPr>
        <p:spPr>
          <a:xfrm>
            <a:off x="1399527" y="3538463"/>
            <a:ext cx="1373731" cy="400110"/>
          </a:xfrm>
          <a:prstGeom prst="rect">
            <a:avLst/>
          </a:prstGeom>
          <a:noFill/>
        </p:spPr>
        <p:txBody>
          <a:bodyPr wrap="square" rtlCol="0">
            <a:spAutoFit/>
          </a:bodyPr>
          <a:lstStyle/>
          <a:p>
            <a:pPr lvl="0" algn="ctr">
              <a:buSzPct val="100000"/>
              <a:defRPr sz="1800" b="0" i="0" u="none" strike="noStrike" kern="0" cap="none" spc="0" baseline="0">
                <a:solidFill>
                  <a:srgbClr val="000000"/>
                </a:solidFill>
                <a:uFillTx/>
              </a:defRPr>
            </a:pPr>
            <a:r>
              <a:rPr lang="en-GB" sz="2000" b="1" dirty="0"/>
              <a:t>1kg 150g</a:t>
            </a:r>
          </a:p>
        </p:txBody>
      </p:sp>
      <p:sp>
        <p:nvSpPr>
          <p:cNvPr id="31" name="TextBox 30"/>
          <p:cNvSpPr txBox="1"/>
          <p:nvPr/>
        </p:nvSpPr>
        <p:spPr>
          <a:xfrm rot="21379395">
            <a:off x="3975770" y="3551157"/>
            <a:ext cx="1373731" cy="400110"/>
          </a:xfrm>
          <a:prstGeom prst="rect">
            <a:avLst/>
          </a:prstGeom>
          <a:noFill/>
        </p:spPr>
        <p:txBody>
          <a:bodyPr wrap="square" rtlCol="0">
            <a:spAutoFit/>
          </a:bodyPr>
          <a:lstStyle/>
          <a:p>
            <a:pPr lvl="0" algn="ctr">
              <a:buSzPct val="100000"/>
              <a:defRPr sz="1800" b="0" i="0" u="none" strike="noStrike" kern="0" cap="none" spc="0" baseline="0">
                <a:solidFill>
                  <a:srgbClr val="000000"/>
                </a:solidFill>
                <a:uFillTx/>
              </a:defRPr>
            </a:pPr>
            <a:r>
              <a:rPr lang="en-GB" sz="2000" b="1" dirty="0"/>
              <a:t>1kg 90g</a:t>
            </a:r>
          </a:p>
        </p:txBody>
      </p:sp>
      <p:sp>
        <p:nvSpPr>
          <p:cNvPr id="32" name="TextBox 31"/>
          <p:cNvSpPr txBox="1"/>
          <p:nvPr/>
        </p:nvSpPr>
        <p:spPr>
          <a:xfrm rot="198644">
            <a:off x="6381275" y="3470108"/>
            <a:ext cx="1373731" cy="400110"/>
          </a:xfrm>
          <a:prstGeom prst="rect">
            <a:avLst/>
          </a:prstGeom>
          <a:noFill/>
        </p:spPr>
        <p:txBody>
          <a:bodyPr wrap="square" rtlCol="0">
            <a:spAutoFit/>
          </a:bodyPr>
          <a:lstStyle/>
          <a:p>
            <a:pPr lvl="0" algn="ctr">
              <a:buSzPct val="100000"/>
              <a:defRPr sz="1800" b="0" i="0" u="none" strike="noStrike" kern="0" cap="none" spc="0" baseline="0">
                <a:solidFill>
                  <a:srgbClr val="000000"/>
                </a:solidFill>
                <a:uFillTx/>
              </a:defRPr>
            </a:pPr>
            <a:r>
              <a:rPr lang="en-GB" sz="2000" b="1" dirty="0"/>
              <a:t>260g</a:t>
            </a:r>
          </a:p>
        </p:txBody>
      </p:sp>
      <p:sp>
        <p:nvSpPr>
          <p:cNvPr id="33" name="TextBox 32"/>
          <p:cNvSpPr txBox="1"/>
          <p:nvPr/>
        </p:nvSpPr>
        <p:spPr>
          <a:xfrm>
            <a:off x="3117343" y="4823915"/>
            <a:ext cx="1775696" cy="1079884"/>
          </a:xfrm>
          <a:prstGeom prst="rect">
            <a:avLst/>
          </a:prstGeom>
          <a:solidFill>
            <a:schemeClr val="bg1"/>
          </a:solidFill>
          <a:ln w="28575">
            <a:solidFill>
              <a:srgbClr val="87BD31"/>
            </a:solidFill>
          </a:ln>
        </p:spPr>
        <p:txBody>
          <a:bodyPr wrap="square" lIns="108000" tIns="108000" rIns="108000" bIns="108000" rtlCol="0">
            <a:spAutoFit/>
          </a:bodyPr>
          <a:lstStyle/>
          <a:p>
            <a:pPr lvl="0" algn="ctr">
              <a:buSzPct val="100000"/>
              <a:defRPr sz="1800" b="0" i="0" u="none" strike="noStrike" kern="0" cap="none" spc="0" baseline="0">
                <a:solidFill>
                  <a:srgbClr val="000000"/>
                </a:solidFill>
                <a:uFillTx/>
              </a:defRPr>
            </a:pPr>
            <a:r>
              <a:rPr lang="en-GB" sz="1400" dirty="0">
                <a:solidFill>
                  <a:srgbClr val="1C1C1C"/>
                </a:solidFill>
              </a:rPr>
              <a:t>                   1150</a:t>
            </a:r>
          </a:p>
          <a:p>
            <a:pPr lvl="0" algn="ctr">
              <a:buSzPct val="100000"/>
              <a:defRPr sz="1800" b="0" i="0" u="none" strike="noStrike" kern="0" cap="none" spc="0" baseline="0">
                <a:solidFill>
                  <a:srgbClr val="000000"/>
                </a:solidFill>
                <a:uFillTx/>
              </a:defRPr>
            </a:pPr>
            <a:r>
              <a:rPr lang="en-GB" sz="1400" dirty="0">
                <a:solidFill>
                  <a:srgbClr val="1C1C1C"/>
                </a:solidFill>
              </a:rPr>
              <a:t>	   1090</a:t>
            </a:r>
          </a:p>
          <a:p>
            <a:pPr lvl="0" algn="ctr">
              <a:buSzPct val="100000"/>
              <a:defRPr sz="1800" b="0" i="0" u="none" strike="noStrike" kern="0" cap="none" spc="0" baseline="0">
                <a:solidFill>
                  <a:srgbClr val="000000"/>
                </a:solidFill>
                <a:uFillTx/>
              </a:defRPr>
            </a:pPr>
            <a:r>
              <a:rPr lang="en-GB" sz="1400" dirty="0">
                <a:solidFill>
                  <a:srgbClr val="1C1C1C"/>
                </a:solidFill>
              </a:rPr>
              <a:t>	</a:t>
            </a:r>
            <a:r>
              <a:rPr lang="en-GB" sz="1400" u="sng" dirty="0">
                <a:solidFill>
                  <a:srgbClr val="1C1C1C"/>
                </a:solidFill>
              </a:rPr>
              <a:t>+  260</a:t>
            </a:r>
          </a:p>
          <a:p>
            <a:pPr lvl="0" algn="ctr">
              <a:buSzPct val="100000"/>
              <a:defRPr sz="1800" b="0" i="0" u="none" strike="noStrike" kern="0" cap="none" spc="0" baseline="0">
                <a:solidFill>
                  <a:srgbClr val="000000"/>
                </a:solidFill>
                <a:uFillTx/>
              </a:defRPr>
            </a:pPr>
            <a:r>
              <a:rPr lang="en-GB" sz="1400" dirty="0">
                <a:solidFill>
                  <a:srgbClr val="1C1C1C"/>
                </a:solidFill>
              </a:rPr>
              <a:t>	</a:t>
            </a:r>
            <a:r>
              <a:rPr lang="en-GB" sz="1400" u="sng" dirty="0">
                <a:solidFill>
                  <a:srgbClr val="1C1C1C"/>
                </a:solidFill>
              </a:rPr>
              <a:t>  2500</a:t>
            </a:r>
            <a:endParaRPr lang="en-GB" sz="1400" b="1" dirty="0">
              <a:solidFill>
                <a:srgbClr val="1C1C1C"/>
              </a:solidFill>
            </a:endParaRPr>
          </a:p>
        </p:txBody>
      </p:sp>
      <p:sp>
        <p:nvSpPr>
          <p:cNvPr id="34" name="TextBox 33"/>
          <p:cNvSpPr txBox="1"/>
          <p:nvPr/>
        </p:nvSpPr>
        <p:spPr>
          <a:xfrm>
            <a:off x="5150641" y="5039359"/>
            <a:ext cx="3051083" cy="648997"/>
          </a:xfrm>
          <a:prstGeom prst="rect">
            <a:avLst/>
          </a:prstGeom>
          <a:solidFill>
            <a:schemeClr val="bg1"/>
          </a:solidFill>
          <a:ln w="28575">
            <a:solidFill>
              <a:srgbClr val="87BD31"/>
            </a:solidFill>
          </a:ln>
        </p:spPr>
        <p:txBody>
          <a:bodyPr wrap="square" lIns="108000" tIns="108000" rIns="108000" bIns="108000" rtlCol="0">
            <a:spAutoFit/>
          </a:bodyPr>
          <a:lstStyle/>
          <a:p>
            <a:pPr lvl="0">
              <a:buSzPct val="100000"/>
              <a:defRPr sz="1800" b="0" i="0" u="none" strike="noStrike" kern="0" cap="none" spc="0" baseline="0">
                <a:solidFill>
                  <a:srgbClr val="000000"/>
                </a:solidFill>
                <a:uFillTx/>
              </a:defRPr>
            </a:pPr>
            <a:r>
              <a:rPr lang="en-GB" sz="1400" dirty="0">
                <a:solidFill>
                  <a:srgbClr val="1C1C1C"/>
                </a:solidFill>
              </a:rPr>
              <a:t>1kg is 1000g so 2500g is 2kg 500g.</a:t>
            </a:r>
          </a:p>
          <a:p>
            <a:pPr lvl="0">
              <a:buSzPct val="100000"/>
              <a:defRPr sz="1800" b="0" i="0" u="none" strike="noStrike" kern="0" cap="none" spc="0" baseline="0">
                <a:solidFill>
                  <a:srgbClr val="000000"/>
                </a:solidFill>
                <a:uFillTx/>
              </a:defRPr>
            </a:pPr>
            <a:r>
              <a:rPr lang="en-GB" sz="1400" b="1" dirty="0">
                <a:solidFill>
                  <a:srgbClr val="1C1C1C"/>
                </a:solidFill>
              </a:rPr>
              <a:t>The total mass is 2kg 500g.</a:t>
            </a:r>
          </a:p>
        </p:txBody>
      </p:sp>
      <p:sp>
        <p:nvSpPr>
          <p:cNvPr id="25" name="TextBox 24"/>
          <p:cNvSpPr txBox="1"/>
          <p:nvPr/>
        </p:nvSpPr>
        <p:spPr>
          <a:xfrm>
            <a:off x="0" y="0"/>
            <a:ext cx="6768752" cy="523220"/>
          </a:xfrm>
          <a:prstGeom prst="rect">
            <a:avLst/>
          </a:prstGeom>
          <a:noFill/>
        </p:spPr>
        <p:txBody>
          <a:bodyPr wrap="square" rtlCol="0">
            <a:spAutoFit/>
          </a:bodyPr>
          <a:lstStyle/>
          <a:p>
            <a:r>
              <a:rPr lang="en-GB" sz="2800" b="1" u="sng" dirty="0" smtClean="0"/>
              <a:t>Lesson 2 : </a:t>
            </a:r>
            <a:r>
              <a:rPr lang="en-GB" sz="2800" b="1" u="sng" dirty="0" smtClean="0"/>
              <a:t>Add and Subtract </a:t>
            </a:r>
            <a:r>
              <a:rPr lang="en-GB" sz="2800" b="1" u="sng" dirty="0" smtClean="0"/>
              <a:t>Mass</a:t>
            </a:r>
            <a:endParaRPr lang="en-GB" sz="2800" b="1" u="sng" dirty="0"/>
          </a:p>
        </p:txBody>
      </p:sp>
    </p:spTree>
    <p:extLst>
      <p:ext uri="{BB962C8B-B14F-4D97-AF65-F5344CB8AC3E}">
        <p14:creationId xmlns:p14="http://schemas.microsoft.com/office/powerpoint/2010/main" val="317713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3" grpId="0" animBg="1"/>
      <p:bldP spid="3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1717326767"/>
              </p:ext>
            </p:extLst>
          </p:nvPr>
        </p:nvGraphicFramePr>
        <p:xfrm>
          <a:off x="755650" y="1371599"/>
          <a:ext cx="7632700" cy="4731029"/>
        </p:xfrm>
        <a:graphic>
          <a:graphicData uri="http://schemas.openxmlformats.org/drawingml/2006/table">
            <a:tbl>
              <a:tblPr firstRow="1" bandRow="1">
                <a:tableStyleId>{5C22544A-7EE6-4342-B048-85BDC9FD1C3A}</a:tableStyleId>
              </a:tblPr>
              <a:tblGrid>
                <a:gridCol w="7632700">
                  <a:extLst>
                    <a:ext uri="{9D8B030D-6E8A-4147-A177-3AD203B41FA5}">
                      <a16:colId xmlns="" xmlns:a16="http://schemas.microsoft.com/office/drawing/2014/main" val="20000"/>
                    </a:ext>
                  </a:extLst>
                </a:gridCol>
              </a:tblGrid>
              <a:tr h="409576">
                <a:tc>
                  <a:txBody>
                    <a:bodyPr/>
                    <a:lstStyle/>
                    <a:p>
                      <a:pPr algn="ctr"/>
                      <a:r>
                        <a:rPr lang="en-GB" sz="1800" dirty="0"/>
                        <a:t>Too Much?</a:t>
                      </a:r>
                    </a:p>
                  </a:txBody>
                  <a:tcPr anchor="ctr">
                    <a:lnL w="19050" cap="flat" cmpd="sng" algn="ctr">
                      <a:solidFill>
                        <a:schemeClr val="accent5">
                          <a:lumMod val="50000"/>
                        </a:schemeClr>
                      </a:solidFill>
                      <a:prstDash val="solid"/>
                      <a:round/>
                      <a:headEnd type="none" w="med" len="med"/>
                      <a:tailEnd type="none" w="med" len="med"/>
                    </a:lnL>
                    <a:lnR w="19050" cap="flat" cmpd="sng" algn="ctr">
                      <a:solidFill>
                        <a:schemeClr val="accent5">
                          <a:lumMod val="50000"/>
                        </a:schemeClr>
                      </a:solidFill>
                      <a:prstDash val="solid"/>
                      <a:round/>
                      <a:headEnd type="none" w="med" len="med"/>
                      <a:tailEnd type="none" w="med" len="med"/>
                    </a:lnR>
                    <a:lnT w="19050" cap="flat" cmpd="sng" algn="ctr">
                      <a:solidFill>
                        <a:schemeClr val="accent5">
                          <a:lumMod val="50000"/>
                        </a:schemeClr>
                      </a:solidFill>
                      <a:prstDash val="solid"/>
                      <a:round/>
                      <a:headEnd type="none" w="med" len="med"/>
                      <a:tailEnd type="none" w="med" len="med"/>
                    </a:lnT>
                    <a:lnB w="19050" cap="flat" cmpd="sng" algn="ctr">
                      <a:solidFill>
                        <a:schemeClr val="accent5">
                          <a:lumMod val="50000"/>
                        </a:schemeClr>
                      </a:solidFill>
                      <a:prstDash val="solid"/>
                      <a:round/>
                      <a:headEnd type="none" w="med" len="med"/>
                      <a:tailEnd type="none" w="med" len="med"/>
                    </a:lnB>
                    <a:solidFill>
                      <a:schemeClr val="accent5">
                        <a:lumMod val="50000"/>
                      </a:schemeClr>
                    </a:solidFill>
                  </a:tcPr>
                </a:tc>
                <a:extLst>
                  <a:ext uri="{0D108BD9-81ED-4DB2-BD59-A6C34878D82A}">
                    <a16:rowId xmlns="" xmlns:a16="http://schemas.microsoft.com/office/drawing/2014/main" val="10000"/>
                  </a:ext>
                </a:extLst>
              </a:tr>
              <a:tr h="4321453">
                <a:tc>
                  <a:txBody>
                    <a:bodyPr/>
                    <a:lstStyle/>
                    <a:p>
                      <a:pPr marL="0" marR="0" lvl="0" indent="0" algn="l" defTabSz="914400" rtl="0" fontAlgn="auto" hangingPunct="1">
                        <a:lnSpc>
                          <a:spcPct val="100000"/>
                        </a:lnSpc>
                        <a:spcBef>
                          <a:spcPts val="0"/>
                        </a:spcBef>
                        <a:spcAft>
                          <a:spcPts val="0"/>
                        </a:spcAft>
                        <a:buSzPct val="100000"/>
                        <a:buFont typeface="Arial" pitchFamily="34"/>
                        <a:buNone/>
                        <a:tabLst/>
                        <a:defRPr sz="1800" b="0" i="0" u="none" strike="noStrike" kern="0" cap="none" spc="0" baseline="0">
                          <a:solidFill>
                            <a:srgbClr val="000000"/>
                          </a:solidFill>
                          <a:uFillTx/>
                        </a:defRPr>
                      </a:pPr>
                      <a:r>
                        <a:rPr lang="en-GB" sz="1400" b="0" i="0" u="none" strike="noStrike" kern="1200" cap="none" spc="0" baseline="0" dirty="0">
                          <a:solidFill>
                            <a:srgbClr val="1C1C1C"/>
                          </a:solidFill>
                          <a:uFillTx/>
                          <a:latin typeface="+mn-lt"/>
                        </a:rPr>
                        <a:t>A bag can hold a mass of 3kg.</a:t>
                      </a:r>
                    </a:p>
                  </a:txBody>
                  <a:tcPr marL="180000" marR="108000" marT="108000">
                    <a:lnL w="19050" cap="flat" cmpd="sng" algn="ctr">
                      <a:solidFill>
                        <a:schemeClr val="accent5">
                          <a:lumMod val="50000"/>
                        </a:schemeClr>
                      </a:solidFill>
                      <a:prstDash val="solid"/>
                      <a:round/>
                      <a:headEnd type="none" w="med" len="med"/>
                      <a:tailEnd type="none" w="med" len="med"/>
                    </a:lnL>
                    <a:lnR w="19050" cap="flat" cmpd="sng" algn="ctr">
                      <a:solidFill>
                        <a:schemeClr val="accent5">
                          <a:lumMod val="50000"/>
                        </a:schemeClr>
                      </a:solidFill>
                      <a:prstDash val="solid"/>
                      <a:round/>
                      <a:headEnd type="none" w="med" len="med"/>
                      <a:tailEnd type="none" w="med" len="med"/>
                    </a:lnR>
                    <a:lnT w="19050" cap="flat" cmpd="sng" algn="ctr">
                      <a:solidFill>
                        <a:schemeClr val="accent5">
                          <a:lumMod val="50000"/>
                        </a:schemeClr>
                      </a:solidFill>
                      <a:prstDash val="solid"/>
                      <a:round/>
                      <a:headEnd type="none" w="med" len="med"/>
                      <a:tailEnd type="none" w="med" len="med"/>
                    </a:lnT>
                    <a:lnB w="19050" cap="flat" cmpd="sng" algn="ctr">
                      <a:solidFill>
                        <a:schemeClr val="accent5">
                          <a:lumMod val="50000"/>
                        </a:schemeClr>
                      </a:solidFill>
                      <a:prstDash val="solid"/>
                      <a:round/>
                      <a:headEnd type="none" w="med" len="med"/>
                      <a:tailEnd type="none" w="med" len="med"/>
                    </a:lnB>
                    <a:noFill/>
                  </a:tcPr>
                </a:tc>
                <a:extLst>
                  <a:ext uri="{0D108BD9-81ED-4DB2-BD59-A6C34878D82A}">
                    <a16:rowId xmlns="" xmlns:a16="http://schemas.microsoft.com/office/drawing/2014/main" val="10001"/>
                  </a:ext>
                </a:extLst>
              </a:tr>
            </a:tbl>
          </a:graphicData>
        </a:graphic>
      </p:graphicFrame>
      <p:grpSp>
        <p:nvGrpSpPr>
          <p:cNvPr id="150" name="1"/>
          <p:cNvGrpSpPr/>
          <p:nvPr/>
        </p:nvGrpSpPr>
        <p:grpSpPr>
          <a:xfrm>
            <a:off x="936367" y="3587075"/>
            <a:ext cx="1638700" cy="2234727"/>
            <a:chOff x="936367" y="2672659"/>
            <a:chExt cx="1638700" cy="2234727"/>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095857">
              <a:off x="1084463" y="3751651"/>
              <a:ext cx="916379" cy="755233"/>
            </a:xfrm>
            <a:prstGeom prst="rect">
              <a:avLst/>
            </a:prstGeom>
          </p:spPr>
        </p:pic>
        <p:pic>
          <p:nvPicPr>
            <p:cNvPr id="31" name="Picture 3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14158" flipH="1">
              <a:off x="1483714" y="4049149"/>
              <a:ext cx="984719" cy="811555"/>
            </a:xfrm>
            <a:prstGeom prst="rect">
              <a:avLst/>
            </a:prstGeom>
          </p:spPr>
        </p:pic>
        <p:sp>
          <p:nvSpPr>
            <p:cNvPr id="5" name="1"/>
            <p:cNvSpPr/>
            <p:nvPr/>
          </p:nvSpPr>
          <p:spPr>
            <a:xfrm>
              <a:off x="936367" y="2672659"/>
              <a:ext cx="1638700" cy="2234727"/>
            </a:xfrm>
            <a:prstGeom prst="rect">
              <a:avLst/>
            </a:prstGeom>
            <a:blipFill dpi="0" rotWithShape="1">
              <a:blip r:embed="rId4">
                <a:alphaModFix amt="35000"/>
              </a:blip>
              <a:srcRect/>
              <a:stretch>
                <a:fillRect l="1298" t="894" r="1642" b="46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1" name="2"/>
          <p:cNvGrpSpPr/>
          <p:nvPr/>
        </p:nvGrpSpPr>
        <p:grpSpPr>
          <a:xfrm>
            <a:off x="2818316" y="3587074"/>
            <a:ext cx="1638700" cy="2234727"/>
            <a:chOff x="2818316" y="2672659"/>
            <a:chExt cx="1638700" cy="2234727"/>
          </a:xfrm>
        </p:grpSpPr>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361568">
              <a:off x="3027665" y="3350807"/>
              <a:ext cx="792595" cy="1168669"/>
            </a:xfrm>
            <a:prstGeom prst="rect">
              <a:avLst/>
            </a:prstGeom>
          </p:spPr>
        </p:pic>
        <p:pic>
          <p:nvPicPr>
            <p:cNvPr id="33" name="Picture 3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14158" flipH="1">
              <a:off x="3359875" y="3997896"/>
              <a:ext cx="984719" cy="811555"/>
            </a:xfrm>
            <a:prstGeom prst="rect">
              <a:avLst/>
            </a:prstGeom>
          </p:spPr>
        </p:pic>
        <p:sp>
          <p:nvSpPr>
            <p:cNvPr id="27" name="2"/>
            <p:cNvSpPr/>
            <p:nvPr/>
          </p:nvSpPr>
          <p:spPr>
            <a:xfrm>
              <a:off x="2818316" y="2672659"/>
              <a:ext cx="1638700" cy="2234727"/>
            </a:xfrm>
            <a:prstGeom prst="rect">
              <a:avLst/>
            </a:prstGeom>
            <a:blipFill dpi="0" rotWithShape="1">
              <a:blip r:embed="rId4">
                <a:alphaModFix amt="35000"/>
              </a:blip>
              <a:srcRect/>
              <a:stretch>
                <a:fillRect l="1298" t="894" r="1642" b="46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52" name="3"/>
          <p:cNvGrpSpPr/>
          <p:nvPr/>
        </p:nvGrpSpPr>
        <p:grpSpPr>
          <a:xfrm>
            <a:off x="4633648" y="3573280"/>
            <a:ext cx="1705317" cy="2287117"/>
            <a:chOff x="4633648" y="2672659"/>
            <a:chExt cx="1705317" cy="2287117"/>
          </a:xfrm>
        </p:grpSpPr>
        <p:grpSp>
          <p:nvGrpSpPr>
            <p:cNvPr id="99" name="Group 98"/>
            <p:cNvGrpSpPr/>
            <p:nvPr/>
          </p:nvGrpSpPr>
          <p:grpSpPr>
            <a:xfrm flipH="1">
              <a:off x="5076820" y="2961763"/>
              <a:ext cx="1054554" cy="1054554"/>
              <a:chOff x="4761427" y="2525109"/>
              <a:chExt cx="1574644" cy="1574644"/>
            </a:xfrm>
          </p:grpSpPr>
          <p:grpSp>
            <p:nvGrpSpPr>
              <p:cNvPr id="100" name="Group 99"/>
              <p:cNvGrpSpPr/>
              <p:nvPr/>
            </p:nvGrpSpPr>
            <p:grpSpPr>
              <a:xfrm>
                <a:off x="4761427" y="2525109"/>
                <a:ext cx="1574644" cy="1574644"/>
                <a:chOff x="4778982" y="2684721"/>
                <a:chExt cx="1574644" cy="1574644"/>
              </a:xfrm>
            </p:grpSpPr>
            <p:pic>
              <p:nvPicPr>
                <p:cNvPr id="102" name="Picture 10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78982" y="2684721"/>
                  <a:ext cx="1574644" cy="1574644"/>
                </a:xfrm>
                <a:prstGeom prst="rect">
                  <a:avLst/>
                </a:prstGeom>
              </p:spPr>
            </p:pic>
            <p:pic>
              <p:nvPicPr>
                <p:cNvPr id="103" name="Picture 10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5604078" y="3452878"/>
                  <a:ext cx="420414" cy="431592"/>
                </a:xfrm>
                <a:prstGeom prst="rect">
                  <a:avLst/>
                </a:prstGeom>
              </p:spPr>
            </p:pic>
            <p:pic>
              <p:nvPicPr>
                <p:cNvPr id="104" name="Picture 10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173067" flipH="1">
                  <a:off x="5176781" y="3481025"/>
                  <a:ext cx="475542" cy="488185"/>
                </a:xfrm>
                <a:prstGeom prst="rect">
                  <a:avLst/>
                </a:prstGeom>
              </p:spPr>
            </p:pic>
            <p:pic>
              <p:nvPicPr>
                <p:cNvPr id="105" name="Picture 10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5368618" y="3238567"/>
                  <a:ext cx="432936" cy="444447"/>
                </a:xfrm>
                <a:prstGeom prst="rect">
                  <a:avLst/>
                </a:prstGeom>
              </p:spPr>
            </p:pic>
            <p:pic>
              <p:nvPicPr>
                <p:cNvPr id="106" name="Picture 10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5593591" y="3058725"/>
                  <a:ext cx="432936" cy="444447"/>
                </a:xfrm>
                <a:prstGeom prst="rect">
                  <a:avLst/>
                </a:prstGeom>
              </p:spPr>
            </p:pic>
            <p:pic>
              <p:nvPicPr>
                <p:cNvPr id="107" name="Picture 10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164177" y="3032206"/>
                  <a:ext cx="422628" cy="433864"/>
                </a:xfrm>
                <a:prstGeom prst="rect">
                  <a:avLst/>
                </a:prstGeom>
              </p:spPr>
            </p:pic>
          </p:grpSp>
          <p:sp>
            <p:nvSpPr>
              <p:cNvPr id="101" name="Freeform 100"/>
              <p:cNvSpPr/>
              <p:nvPr/>
            </p:nvSpPr>
            <p:spPr>
              <a:xfrm>
                <a:off x="5133975" y="2768600"/>
                <a:ext cx="911225" cy="1066800"/>
              </a:xfrm>
              <a:custGeom>
                <a:avLst/>
                <a:gdLst>
                  <a:gd name="connsiteX0" fmla="*/ 9525 w 911225"/>
                  <a:gd name="connsiteY0" fmla="*/ 136525 h 1066800"/>
                  <a:gd name="connsiteX1" fmla="*/ 0 w 911225"/>
                  <a:gd name="connsiteY1" fmla="*/ 269875 h 1066800"/>
                  <a:gd name="connsiteX2" fmla="*/ 41275 w 911225"/>
                  <a:gd name="connsiteY2" fmla="*/ 981075 h 1066800"/>
                  <a:gd name="connsiteX3" fmla="*/ 149225 w 911225"/>
                  <a:gd name="connsiteY3" fmla="*/ 1060450 h 1066800"/>
                  <a:gd name="connsiteX4" fmla="*/ 244475 w 911225"/>
                  <a:gd name="connsiteY4" fmla="*/ 1066800 h 1066800"/>
                  <a:gd name="connsiteX5" fmla="*/ 869950 w 911225"/>
                  <a:gd name="connsiteY5" fmla="*/ 930275 h 1066800"/>
                  <a:gd name="connsiteX6" fmla="*/ 911225 w 911225"/>
                  <a:gd name="connsiteY6" fmla="*/ 581025 h 1066800"/>
                  <a:gd name="connsiteX7" fmla="*/ 901700 w 911225"/>
                  <a:gd name="connsiteY7" fmla="*/ 187325 h 1066800"/>
                  <a:gd name="connsiteX8" fmla="*/ 911225 w 911225"/>
                  <a:gd name="connsiteY8" fmla="*/ 0 h 1066800"/>
                  <a:gd name="connsiteX9" fmla="*/ 31750 w 911225"/>
                  <a:gd name="connsiteY9" fmla="*/ 82550 h 1066800"/>
                  <a:gd name="connsiteX10" fmla="*/ 9525 w 911225"/>
                  <a:gd name="connsiteY10" fmla="*/ 136525 h 106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1225" h="1066800">
                    <a:moveTo>
                      <a:pt x="9525" y="136525"/>
                    </a:moveTo>
                    <a:lnTo>
                      <a:pt x="0" y="269875"/>
                    </a:lnTo>
                    <a:lnTo>
                      <a:pt x="41275" y="981075"/>
                    </a:lnTo>
                    <a:lnTo>
                      <a:pt x="149225" y="1060450"/>
                    </a:lnTo>
                    <a:lnTo>
                      <a:pt x="244475" y="1066800"/>
                    </a:lnTo>
                    <a:lnTo>
                      <a:pt x="869950" y="930275"/>
                    </a:lnTo>
                    <a:lnTo>
                      <a:pt x="911225" y="581025"/>
                    </a:lnTo>
                    <a:lnTo>
                      <a:pt x="901700" y="187325"/>
                    </a:lnTo>
                    <a:lnTo>
                      <a:pt x="911225" y="0"/>
                    </a:lnTo>
                    <a:lnTo>
                      <a:pt x="31750" y="82550"/>
                    </a:lnTo>
                    <a:lnTo>
                      <a:pt x="9525" y="136525"/>
                    </a:ln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1" name="Group 70"/>
            <p:cNvGrpSpPr/>
            <p:nvPr/>
          </p:nvGrpSpPr>
          <p:grpSpPr>
            <a:xfrm>
              <a:off x="4757064" y="3338844"/>
              <a:ext cx="1020435" cy="1020435"/>
              <a:chOff x="4761427" y="2525109"/>
              <a:chExt cx="1574644" cy="1574644"/>
            </a:xfrm>
          </p:grpSpPr>
          <p:grpSp>
            <p:nvGrpSpPr>
              <p:cNvPr id="72" name="Group 71"/>
              <p:cNvGrpSpPr/>
              <p:nvPr/>
            </p:nvGrpSpPr>
            <p:grpSpPr>
              <a:xfrm>
                <a:off x="4761427" y="2525109"/>
                <a:ext cx="1574644" cy="1574644"/>
                <a:chOff x="4778982" y="2684721"/>
                <a:chExt cx="1574644" cy="1574644"/>
              </a:xfrm>
            </p:grpSpPr>
            <p:pic>
              <p:nvPicPr>
                <p:cNvPr id="74" name="Picture 7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778982" y="2684721"/>
                  <a:ext cx="1574644" cy="1574644"/>
                </a:xfrm>
                <a:prstGeom prst="rect">
                  <a:avLst/>
                </a:prstGeom>
              </p:spPr>
            </p:pic>
            <p:pic>
              <p:nvPicPr>
                <p:cNvPr id="75" name="Picture 7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flipH="1">
                  <a:off x="5604078" y="3452878"/>
                  <a:ext cx="420414" cy="431592"/>
                </a:xfrm>
                <a:prstGeom prst="rect">
                  <a:avLst/>
                </a:prstGeom>
              </p:spPr>
            </p:pic>
            <p:pic>
              <p:nvPicPr>
                <p:cNvPr id="76" name="Picture 75"/>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20173067" flipH="1">
                  <a:off x="5176781" y="3481025"/>
                  <a:ext cx="475542" cy="488185"/>
                </a:xfrm>
                <a:prstGeom prst="rect">
                  <a:avLst/>
                </a:prstGeom>
              </p:spPr>
            </p:pic>
            <p:pic>
              <p:nvPicPr>
                <p:cNvPr id="77" name="Picture 7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flipH="1">
                  <a:off x="5368618" y="3238567"/>
                  <a:ext cx="432936" cy="444447"/>
                </a:xfrm>
                <a:prstGeom prst="rect">
                  <a:avLst/>
                </a:prstGeom>
              </p:spPr>
            </p:pic>
            <p:pic>
              <p:nvPicPr>
                <p:cNvPr id="78" name="Picture 77"/>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flipH="1">
                  <a:off x="5593591" y="3058725"/>
                  <a:ext cx="432936" cy="444447"/>
                </a:xfrm>
                <a:prstGeom prst="rect">
                  <a:avLst/>
                </a:prstGeom>
              </p:spPr>
            </p:pic>
            <p:pic>
              <p:nvPicPr>
                <p:cNvPr id="79" name="Picture 78"/>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164177" y="3032206"/>
                  <a:ext cx="422628" cy="433864"/>
                </a:xfrm>
                <a:prstGeom prst="rect">
                  <a:avLst/>
                </a:prstGeom>
              </p:spPr>
            </p:pic>
          </p:grpSp>
          <p:sp>
            <p:nvSpPr>
              <p:cNvPr id="73" name="Freeform 72"/>
              <p:cNvSpPr/>
              <p:nvPr/>
            </p:nvSpPr>
            <p:spPr>
              <a:xfrm>
                <a:off x="5133975" y="2768600"/>
                <a:ext cx="911225" cy="1066800"/>
              </a:xfrm>
              <a:custGeom>
                <a:avLst/>
                <a:gdLst>
                  <a:gd name="connsiteX0" fmla="*/ 9525 w 911225"/>
                  <a:gd name="connsiteY0" fmla="*/ 136525 h 1066800"/>
                  <a:gd name="connsiteX1" fmla="*/ 0 w 911225"/>
                  <a:gd name="connsiteY1" fmla="*/ 269875 h 1066800"/>
                  <a:gd name="connsiteX2" fmla="*/ 41275 w 911225"/>
                  <a:gd name="connsiteY2" fmla="*/ 981075 h 1066800"/>
                  <a:gd name="connsiteX3" fmla="*/ 149225 w 911225"/>
                  <a:gd name="connsiteY3" fmla="*/ 1060450 h 1066800"/>
                  <a:gd name="connsiteX4" fmla="*/ 244475 w 911225"/>
                  <a:gd name="connsiteY4" fmla="*/ 1066800 h 1066800"/>
                  <a:gd name="connsiteX5" fmla="*/ 869950 w 911225"/>
                  <a:gd name="connsiteY5" fmla="*/ 930275 h 1066800"/>
                  <a:gd name="connsiteX6" fmla="*/ 911225 w 911225"/>
                  <a:gd name="connsiteY6" fmla="*/ 581025 h 1066800"/>
                  <a:gd name="connsiteX7" fmla="*/ 901700 w 911225"/>
                  <a:gd name="connsiteY7" fmla="*/ 187325 h 1066800"/>
                  <a:gd name="connsiteX8" fmla="*/ 911225 w 911225"/>
                  <a:gd name="connsiteY8" fmla="*/ 0 h 1066800"/>
                  <a:gd name="connsiteX9" fmla="*/ 31750 w 911225"/>
                  <a:gd name="connsiteY9" fmla="*/ 82550 h 1066800"/>
                  <a:gd name="connsiteX10" fmla="*/ 9525 w 911225"/>
                  <a:gd name="connsiteY10" fmla="*/ 136525 h 106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1225" h="1066800">
                    <a:moveTo>
                      <a:pt x="9525" y="136525"/>
                    </a:moveTo>
                    <a:lnTo>
                      <a:pt x="0" y="269875"/>
                    </a:lnTo>
                    <a:lnTo>
                      <a:pt x="41275" y="981075"/>
                    </a:lnTo>
                    <a:lnTo>
                      <a:pt x="149225" y="1060450"/>
                    </a:lnTo>
                    <a:lnTo>
                      <a:pt x="244475" y="1066800"/>
                    </a:lnTo>
                    <a:lnTo>
                      <a:pt x="869950" y="930275"/>
                    </a:lnTo>
                    <a:lnTo>
                      <a:pt x="911225" y="581025"/>
                    </a:lnTo>
                    <a:lnTo>
                      <a:pt x="901700" y="187325"/>
                    </a:lnTo>
                    <a:lnTo>
                      <a:pt x="911225" y="0"/>
                    </a:lnTo>
                    <a:lnTo>
                      <a:pt x="31750" y="82550"/>
                    </a:lnTo>
                    <a:lnTo>
                      <a:pt x="9525" y="136525"/>
                    </a:ln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2" name="Group 41"/>
            <p:cNvGrpSpPr/>
            <p:nvPr/>
          </p:nvGrpSpPr>
          <p:grpSpPr>
            <a:xfrm>
              <a:off x="4633648" y="3902188"/>
              <a:ext cx="1020435" cy="1020435"/>
              <a:chOff x="4761427" y="2525109"/>
              <a:chExt cx="1574644" cy="1574644"/>
            </a:xfrm>
          </p:grpSpPr>
          <p:grpSp>
            <p:nvGrpSpPr>
              <p:cNvPr id="38" name="Group 37"/>
              <p:cNvGrpSpPr/>
              <p:nvPr/>
            </p:nvGrpSpPr>
            <p:grpSpPr>
              <a:xfrm>
                <a:off x="4761427" y="2525109"/>
                <a:ext cx="1574644" cy="1574644"/>
                <a:chOff x="4778982" y="2684721"/>
                <a:chExt cx="1574644" cy="1574644"/>
              </a:xfrm>
            </p:grpSpPr>
            <p:pic>
              <p:nvPicPr>
                <p:cNvPr id="35" name="Picture 34"/>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778982" y="2684721"/>
                  <a:ext cx="1574644" cy="1574644"/>
                </a:xfrm>
                <a:prstGeom prst="rect">
                  <a:avLst/>
                </a:prstGeom>
              </p:spPr>
            </p:pic>
            <p:pic>
              <p:nvPicPr>
                <p:cNvPr id="34" name="Picture 33"/>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flipH="1">
                  <a:off x="5604078" y="3452878"/>
                  <a:ext cx="420414" cy="431592"/>
                </a:xfrm>
                <a:prstGeom prst="rect">
                  <a:avLst/>
                </a:prstGeom>
              </p:spPr>
            </p:pic>
            <p:pic>
              <p:nvPicPr>
                <p:cNvPr id="40" name="Picture 39"/>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20173067" flipH="1">
                  <a:off x="5176781" y="3481025"/>
                  <a:ext cx="475542" cy="488185"/>
                </a:xfrm>
                <a:prstGeom prst="rect">
                  <a:avLst/>
                </a:prstGeom>
              </p:spPr>
            </p:pic>
            <p:pic>
              <p:nvPicPr>
                <p:cNvPr id="44" name="Picture 43"/>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flipH="1">
                  <a:off x="5368618" y="3238567"/>
                  <a:ext cx="432936" cy="444447"/>
                </a:xfrm>
                <a:prstGeom prst="rect">
                  <a:avLst/>
                </a:prstGeom>
              </p:spPr>
            </p:pic>
            <p:pic>
              <p:nvPicPr>
                <p:cNvPr id="41" name="Picture 40"/>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flipH="1">
                  <a:off x="5593591" y="3058725"/>
                  <a:ext cx="432936" cy="444447"/>
                </a:xfrm>
                <a:prstGeom prst="rect">
                  <a:avLst/>
                </a:prstGeom>
              </p:spPr>
            </p:pic>
            <p:pic>
              <p:nvPicPr>
                <p:cNvPr id="43" name="Picture 42"/>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164177" y="3032206"/>
                  <a:ext cx="422628" cy="433864"/>
                </a:xfrm>
                <a:prstGeom prst="rect">
                  <a:avLst/>
                </a:prstGeom>
              </p:spPr>
            </p:pic>
          </p:grpSp>
          <p:sp>
            <p:nvSpPr>
              <p:cNvPr id="39" name="Freeform 38"/>
              <p:cNvSpPr/>
              <p:nvPr/>
            </p:nvSpPr>
            <p:spPr>
              <a:xfrm>
                <a:off x="5133975" y="2768600"/>
                <a:ext cx="911225" cy="1066800"/>
              </a:xfrm>
              <a:custGeom>
                <a:avLst/>
                <a:gdLst>
                  <a:gd name="connsiteX0" fmla="*/ 9525 w 911225"/>
                  <a:gd name="connsiteY0" fmla="*/ 136525 h 1066800"/>
                  <a:gd name="connsiteX1" fmla="*/ 0 w 911225"/>
                  <a:gd name="connsiteY1" fmla="*/ 269875 h 1066800"/>
                  <a:gd name="connsiteX2" fmla="*/ 41275 w 911225"/>
                  <a:gd name="connsiteY2" fmla="*/ 981075 h 1066800"/>
                  <a:gd name="connsiteX3" fmla="*/ 149225 w 911225"/>
                  <a:gd name="connsiteY3" fmla="*/ 1060450 h 1066800"/>
                  <a:gd name="connsiteX4" fmla="*/ 244475 w 911225"/>
                  <a:gd name="connsiteY4" fmla="*/ 1066800 h 1066800"/>
                  <a:gd name="connsiteX5" fmla="*/ 869950 w 911225"/>
                  <a:gd name="connsiteY5" fmla="*/ 930275 h 1066800"/>
                  <a:gd name="connsiteX6" fmla="*/ 911225 w 911225"/>
                  <a:gd name="connsiteY6" fmla="*/ 581025 h 1066800"/>
                  <a:gd name="connsiteX7" fmla="*/ 901700 w 911225"/>
                  <a:gd name="connsiteY7" fmla="*/ 187325 h 1066800"/>
                  <a:gd name="connsiteX8" fmla="*/ 911225 w 911225"/>
                  <a:gd name="connsiteY8" fmla="*/ 0 h 1066800"/>
                  <a:gd name="connsiteX9" fmla="*/ 31750 w 911225"/>
                  <a:gd name="connsiteY9" fmla="*/ 82550 h 1066800"/>
                  <a:gd name="connsiteX10" fmla="*/ 9525 w 911225"/>
                  <a:gd name="connsiteY10" fmla="*/ 136525 h 106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1225" h="1066800">
                    <a:moveTo>
                      <a:pt x="9525" y="136525"/>
                    </a:moveTo>
                    <a:lnTo>
                      <a:pt x="0" y="269875"/>
                    </a:lnTo>
                    <a:lnTo>
                      <a:pt x="41275" y="981075"/>
                    </a:lnTo>
                    <a:lnTo>
                      <a:pt x="149225" y="1060450"/>
                    </a:lnTo>
                    <a:lnTo>
                      <a:pt x="244475" y="1066800"/>
                    </a:lnTo>
                    <a:lnTo>
                      <a:pt x="869950" y="930275"/>
                    </a:lnTo>
                    <a:lnTo>
                      <a:pt x="911225" y="581025"/>
                    </a:lnTo>
                    <a:lnTo>
                      <a:pt x="901700" y="187325"/>
                    </a:lnTo>
                    <a:lnTo>
                      <a:pt x="911225" y="0"/>
                    </a:lnTo>
                    <a:lnTo>
                      <a:pt x="31750" y="82550"/>
                    </a:lnTo>
                    <a:lnTo>
                      <a:pt x="9525" y="136525"/>
                    </a:ln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9" name="Group 48"/>
            <p:cNvGrpSpPr/>
            <p:nvPr/>
          </p:nvGrpSpPr>
          <p:grpSpPr>
            <a:xfrm flipH="1">
              <a:off x="5047984" y="3839187"/>
              <a:ext cx="1120589" cy="1120589"/>
              <a:chOff x="4761427" y="2525109"/>
              <a:chExt cx="1574644" cy="1574644"/>
            </a:xfrm>
          </p:grpSpPr>
          <p:grpSp>
            <p:nvGrpSpPr>
              <p:cNvPr id="50" name="Group 49"/>
              <p:cNvGrpSpPr/>
              <p:nvPr/>
            </p:nvGrpSpPr>
            <p:grpSpPr>
              <a:xfrm>
                <a:off x="4761427" y="2525109"/>
                <a:ext cx="1574644" cy="1574644"/>
                <a:chOff x="4778982" y="2684721"/>
                <a:chExt cx="1574644" cy="1574644"/>
              </a:xfrm>
            </p:grpSpPr>
            <p:pic>
              <p:nvPicPr>
                <p:cNvPr id="52" name="Picture 5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4778982" y="2684721"/>
                  <a:ext cx="1574644" cy="1574644"/>
                </a:xfrm>
                <a:prstGeom prst="rect">
                  <a:avLst/>
                </a:prstGeom>
              </p:spPr>
            </p:pic>
            <p:pic>
              <p:nvPicPr>
                <p:cNvPr id="53" name="Picture 52"/>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flipH="1">
                  <a:off x="5604078" y="3452878"/>
                  <a:ext cx="420414" cy="431592"/>
                </a:xfrm>
                <a:prstGeom prst="rect">
                  <a:avLst/>
                </a:prstGeom>
              </p:spPr>
            </p:pic>
            <p:pic>
              <p:nvPicPr>
                <p:cNvPr id="54" name="Picture 53"/>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rot="20173067" flipH="1">
                  <a:off x="5176781" y="3481025"/>
                  <a:ext cx="475542" cy="488185"/>
                </a:xfrm>
                <a:prstGeom prst="rect">
                  <a:avLst/>
                </a:prstGeom>
              </p:spPr>
            </p:pic>
            <p:pic>
              <p:nvPicPr>
                <p:cNvPr id="55" name="Picture 54"/>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flipH="1">
                  <a:off x="5368618" y="3238567"/>
                  <a:ext cx="432936" cy="444447"/>
                </a:xfrm>
                <a:prstGeom prst="rect">
                  <a:avLst/>
                </a:prstGeom>
              </p:spPr>
            </p:pic>
            <p:pic>
              <p:nvPicPr>
                <p:cNvPr id="56" name="Picture 55"/>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flipH="1">
                  <a:off x="5593591" y="3058725"/>
                  <a:ext cx="432936" cy="444447"/>
                </a:xfrm>
                <a:prstGeom prst="rect">
                  <a:avLst/>
                </a:prstGeom>
              </p:spPr>
            </p:pic>
            <p:pic>
              <p:nvPicPr>
                <p:cNvPr id="57" name="Picture 56"/>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5164177" y="3032206"/>
                  <a:ext cx="422628" cy="433864"/>
                </a:xfrm>
                <a:prstGeom prst="rect">
                  <a:avLst/>
                </a:prstGeom>
              </p:spPr>
            </p:pic>
          </p:grpSp>
          <p:sp>
            <p:nvSpPr>
              <p:cNvPr id="51" name="Freeform 50"/>
              <p:cNvSpPr/>
              <p:nvPr/>
            </p:nvSpPr>
            <p:spPr>
              <a:xfrm>
                <a:off x="5133975" y="2768600"/>
                <a:ext cx="911225" cy="1066800"/>
              </a:xfrm>
              <a:custGeom>
                <a:avLst/>
                <a:gdLst>
                  <a:gd name="connsiteX0" fmla="*/ 9525 w 911225"/>
                  <a:gd name="connsiteY0" fmla="*/ 136525 h 1066800"/>
                  <a:gd name="connsiteX1" fmla="*/ 0 w 911225"/>
                  <a:gd name="connsiteY1" fmla="*/ 269875 h 1066800"/>
                  <a:gd name="connsiteX2" fmla="*/ 41275 w 911225"/>
                  <a:gd name="connsiteY2" fmla="*/ 981075 h 1066800"/>
                  <a:gd name="connsiteX3" fmla="*/ 149225 w 911225"/>
                  <a:gd name="connsiteY3" fmla="*/ 1060450 h 1066800"/>
                  <a:gd name="connsiteX4" fmla="*/ 244475 w 911225"/>
                  <a:gd name="connsiteY4" fmla="*/ 1066800 h 1066800"/>
                  <a:gd name="connsiteX5" fmla="*/ 869950 w 911225"/>
                  <a:gd name="connsiteY5" fmla="*/ 930275 h 1066800"/>
                  <a:gd name="connsiteX6" fmla="*/ 911225 w 911225"/>
                  <a:gd name="connsiteY6" fmla="*/ 581025 h 1066800"/>
                  <a:gd name="connsiteX7" fmla="*/ 901700 w 911225"/>
                  <a:gd name="connsiteY7" fmla="*/ 187325 h 1066800"/>
                  <a:gd name="connsiteX8" fmla="*/ 911225 w 911225"/>
                  <a:gd name="connsiteY8" fmla="*/ 0 h 1066800"/>
                  <a:gd name="connsiteX9" fmla="*/ 31750 w 911225"/>
                  <a:gd name="connsiteY9" fmla="*/ 82550 h 1066800"/>
                  <a:gd name="connsiteX10" fmla="*/ 9525 w 911225"/>
                  <a:gd name="connsiteY10" fmla="*/ 136525 h 106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1225" h="1066800">
                    <a:moveTo>
                      <a:pt x="9525" y="136525"/>
                    </a:moveTo>
                    <a:lnTo>
                      <a:pt x="0" y="269875"/>
                    </a:lnTo>
                    <a:lnTo>
                      <a:pt x="41275" y="981075"/>
                    </a:lnTo>
                    <a:lnTo>
                      <a:pt x="149225" y="1060450"/>
                    </a:lnTo>
                    <a:lnTo>
                      <a:pt x="244475" y="1066800"/>
                    </a:lnTo>
                    <a:lnTo>
                      <a:pt x="869950" y="930275"/>
                    </a:lnTo>
                    <a:lnTo>
                      <a:pt x="911225" y="581025"/>
                    </a:lnTo>
                    <a:lnTo>
                      <a:pt x="901700" y="187325"/>
                    </a:lnTo>
                    <a:lnTo>
                      <a:pt x="911225" y="0"/>
                    </a:lnTo>
                    <a:lnTo>
                      <a:pt x="31750" y="82550"/>
                    </a:lnTo>
                    <a:lnTo>
                      <a:pt x="9525" y="136525"/>
                    </a:ln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0" name="Group 89"/>
            <p:cNvGrpSpPr/>
            <p:nvPr/>
          </p:nvGrpSpPr>
          <p:grpSpPr>
            <a:xfrm>
              <a:off x="5270075" y="3424638"/>
              <a:ext cx="1020435" cy="1020435"/>
              <a:chOff x="4761427" y="2525109"/>
              <a:chExt cx="1574644" cy="1574644"/>
            </a:xfrm>
          </p:grpSpPr>
          <p:grpSp>
            <p:nvGrpSpPr>
              <p:cNvPr id="91" name="Group 90"/>
              <p:cNvGrpSpPr/>
              <p:nvPr/>
            </p:nvGrpSpPr>
            <p:grpSpPr>
              <a:xfrm>
                <a:off x="4761427" y="2525109"/>
                <a:ext cx="1574644" cy="1574644"/>
                <a:chOff x="4778982" y="2684721"/>
                <a:chExt cx="1574644" cy="1574644"/>
              </a:xfrm>
            </p:grpSpPr>
            <p:pic>
              <p:nvPicPr>
                <p:cNvPr id="93" name="Picture 9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778982" y="2684721"/>
                  <a:ext cx="1574644" cy="1574644"/>
                </a:xfrm>
                <a:prstGeom prst="rect">
                  <a:avLst/>
                </a:prstGeom>
              </p:spPr>
            </p:pic>
            <p:pic>
              <p:nvPicPr>
                <p:cNvPr id="94" name="Picture 93"/>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flipH="1">
                  <a:off x="5604078" y="3452878"/>
                  <a:ext cx="420414" cy="431592"/>
                </a:xfrm>
                <a:prstGeom prst="rect">
                  <a:avLst/>
                </a:prstGeom>
              </p:spPr>
            </p:pic>
            <p:pic>
              <p:nvPicPr>
                <p:cNvPr id="95" name="Picture 94"/>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20173067" flipH="1">
                  <a:off x="5176781" y="3481025"/>
                  <a:ext cx="475542" cy="488185"/>
                </a:xfrm>
                <a:prstGeom prst="rect">
                  <a:avLst/>
                </a:prstGeom>
              </p:spPr>
            </p:pic>
            <p:pic>
              <p:nvPicPr>
                <p:cNvPr id="96" name="Picture 95"/>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flipH="1">
                  <a:off x="5368618" y="3238567"/>
                  <a:ext cx="432936" cy="444447"/>
                </a:xfrm>
                <a:prstGeom prst="rect">
                  <a:avLst/>
                </a:prstGeom>
              </p:spPr>
            </p:pic>
            <p:pic>
              <p:nvPicPr>
                <p:cNvPr id="97" name="Picture 9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flipH="1">
                  <a:off x="5593591" y="3058725"/>
                  <a:ext cx="432936" cy="444447"/>
                </a:xfrm>
                <a:prstGeom prst="rect">
                  <a:avLst/>
                </a:prstGeom>
              </p:spPr>
            </p:pic>
            <p:pic>
              <p:nvPicPr>
                <p:cNvPr id="98" name="Picture 97"/>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164177" y="3032206"/>
                  <a:ext cx="422628" cy="433864"/>
                </a:xfrm>
                <a:prstGeom prst="rect">
                  <a:avLst/>
                </a:prstGeom>
              </p:spPr>
            </p:pic>
          </p:grpSp>
          <p:sp>
            <p:nvSpPr>
              <p:cNvPr id="92" name="Freeform 91"/>
              <p:cNvSpPr/>
              <p:nvPr/>
            </p:nvSpPr>
            <p:spPr>
              <a:xfrm>
                <a:off x="5133975" y="2768600"/>
                <a:ext cx="911225" cy="1066800"/>
              </a:xfrm>
              <a:custGeom>
                <a:avLst/>
                <a:gdLst>
                  <a:gd name="connsiteX0" fmla="*/ 9525 w 911225"/>
                  <a:gd name="connsiteY0" fmla="*/ 136525 h 1066800"/>
                  <a:gd name="connsiteX1" fmla="*/ 0 w 911225"/>
                  <a:gd name="connsiteY1" fmla="*/ 269875 h 1066800"/>
                  <a:gd name="connsiteX2" fmla="*/ 41275 w 911225"/>
                  <a:gd name="connsiteY2" fmla="*/ 981075 h 1066800"/>
                  <a:gd name="connsiteX3" fmla="*/ 149225 w 911225"/>
                  <a:gd name="connsiteY3" fmla="*/ 1060450 h 1066800"/>
                  <a:gd name="connsiteX4" fmla="*/ 244475 w 911225"/>
                  <a:gd name="connsiteY4" fmla="*/ 1066800 h 1066800"/>
                  <a:gd name="connsiteX5" fmla="*/ 869950 w 911225"/>
                  <a:gd name="connsiteY5" fmla="*/ 930275 h 1066800"/>
                  <a:gd name="connsiteX6" fmla="*/ 911225 w 911225"/>
                  <a:gd name="connsiteY6" fmla="*/ 581025 h 1066800"/>
                  <a:gd name="connsiteX7" fmla="*/ 901700 w 911225"/>
                  <a:gd name="connsiteY7" fmla="*/ 187325 h 1066800"/>
                  <a:gd name="connsiteX8" fmla="*/ 911225 w 911225"/>
                  <a:gd name="connsiteY8" fmla="*/ 0 h 1066800"/>
                  <a:gd name="connsiteX9" fmla="*/ 31750 w 911225"/>
                  <a:gd name="connsiteY9" fmla="*/ 82550 h 1066800"/>
                  <a:gd name="connsiteX10" fmla="*/ 9525 w 911225"/>
                  <a:gd name="connsiteY10" fmla="*/ 136525 h 106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1225" h="1066800">
                    <a:moveTo>
                      <a:pt x="9525" y="136525"/>
                    </a:moveTo>
                    <a:lnTo>
                      <a:pt x="0" y="269875"/>
                    </a:lnTo>
                    <a:lnTo>
                      <a:pt x="41275" y="981075"/>
                    </a:lnTo>
                    <a:lnTo>
                      <a:pt x="149225" y="1060450"/>
                    </a:lnTo>
                    <a:lnTo>
                      <a:pt x="244475" y="1066800"/>
                    </a:lnTo>
                    <a:lnTo>
                      <a:pt x="869950" y="930275"/>
                    </a:lnTo>
                    <a:lnTo>
                      <a:pt x="911225" y="581025"/>
                    </a:lnTo>
                    <a:lnTo>
                      <a:pt x="901700" y="187325"/>
                    </a:lnTo>
                    <a:lnTo>
                      <a:pt x="911225" y="0"/>
                    </a:lnTo>
                    <a:lnTo>
                      <a:pt x="31750" y="82550"/>
                    </a:lnTo>
                    <a:lnTo>
                      <a:pt x="9525" y="136525"/>
                    </a:ln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8" name="Picture 47"/>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rot="361568">
              <a:off x="5602446" y="3821538"/>
              <a:ext cx="680083" cy="1002773"/>
            </a:xfrm>
            <a:prstGeom prst="rect">
              <a:avLst/>
            </a:prstGeom>
          </p:spPr>
        </p:pic>
        <p:sp>
          <p:nvSpPr>
            <p:cNvPr id="28" name="3"/>
            <p:cNvSpPr/>
            <p:nvPr/>
          </p:nvSpPr>
          <p:spPr>
            <a:xfrm>
              <a:off x="4700265" y="2672659"/>
              <a:ext cx="1638700" cy="2234727"/>
            </a:xfrm>
            <a:prstGeom prst="rect">
              <a:avLst/>
            </a:prstGeom>
            <a:blipFill dpi="0" rotWithShape="1">
              <a:blip r:embed="rId4">
                <a:alphaModFix amt="35000"/>
              </a:blip>
              <a:srcRect/>
              <a:stretch>
                <a:fillRect l="1298" t="894" r="1642" b="46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9" name="Group 108"/>
          <p:cNvGrpSpPr/>
          <p:nvPr/>
        </p:nvGrpSpPr>
        <p:grpSpPr>
          <a:xfrm>
            <a:off x="7190030" y="4836775"/>
            <a:ext cx="1020435" cy="1020435"/>
            <a:chOff x="4761427" y="2525109"/>
            <a:chExt cx="1574644" cy="1574644"/>
          </a:xfrm>
        </p:grpSpPr>
        <p:grpSp>
          <p:nvGrpSpPr>
            <p:cNvPr id="110" name="Group 109"/>
            <p:cNvGrpSpPr/>
            <p:nvPr/>
          </p:nvGrpSpPr>
          <p:grpSpPr>
            <a:xfrm>
              <a:off x="4761427" y="2525109"/>
              <a:ext cx="1574644" cy="1574644"/>
              <a:chOff x="4778982" y="2684721"/>
              <a:chExt cx="1574644" cy="1574644"/>
            </a:xfrm>
          </p:grpSpPr>
          <p:pic>
            <p:nvPicPr>
              <p:cNvPr id="112" name="Picture 11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778982" y="2684721"/>
                <a:ext cx="1574644" cy="1574644"/>
              </a:xfrm>
              <a:prstGeom prst="rect">
                <a:avLst/>
              </a:prstGeom>
            </p:spPr>
          </p:pic>
          <p:pic>
            <p:nvPicPr>
              <p:cNvPr id="113" name="Picture 11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flipH="1">
                <a:off x="5604078" y="3452878"/>
                <a:ext cx="420414" cy="431592"/>
              </a:xfrm>
              <a:prstGeom prst="rect">
                <a:avLst/>
              </a:prstGeom>
            </p:spPr>
          </p:pic>
          <p:pic>
            <p:nvPicPr>
              <p:cNvPr id="114" name="Picture 113"/>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20173067" flipH="1">
                <a:off x="5176781" y="3481025"/>
                <a:ext cx="475542" cy="488185"/>
              </a:xfrm>
              <a:prstGeom prst="rect">
                <a:avLst/>
              </a:prstGeom>
            </p:spPr>
          </p:pic>
          <p:pic>
            <p:nvPicPr>
              <p:cNvPr id="115" name="Picture 114"/>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flipH="1">
                <a:off x="5368618" y="3238567"/>
                <a:ext cx="432936" cy="444447"/>
              </a:xfrm>
              <a:prstGeom prst="rect">
                <a:avLst/>
              </a:prstGeom>
            </p:spPr>
          </p:pic>
          <p:pic>
            <p:nvPicPr>
              <p:cNvPr id="116" name="Picture 115"/>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flipH="1">
                <a:off x="5593591" y="3058725"/>
                <a:ext cx="432936" cy="444447"/>
              </a:xfrm>
              <a:prstGeom prst="rect">
                <a:avLst/>
              </a:prstGeom>
            </p:spPr>
          </p:pic>
          <p:pic>
            <p:nvPicPr>
              <p:cNvPr id="117" name="Picture 116"/>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164177" y="3032206"/>
                <a:ext cx="422628" cy="433864"/>
              </a:xfrm>
              <a:prstGeom prst="rect">
                <a:avLst/>
              </a:prstGeom>
            </p:spPr>
          </p:pic>
        </p:grpSp>
        <p:sp>
          <p:nvSpPr>
            <p:cNvPr id="111" name="Freeform 110"/>
            <p:cNvSpPr/>
            <p:nvPr/>
          </p:nvSpPr>
          <p:spPr>
            <a:xfrm>
              <a:off x="5133975" y="2768600"/>
              <a:ext cx="911225" cy="1066800"/>
            </a:xfrm>
            <a:custGeom>
              <a:avLst/>
              <a:gdLst>
                <a:gd name="connsiteX0" fmla="*/ 9525 w 911225"/>
                <a:gd name="connsiteY0" fmla="*/ 136525 h 1066800"/>
                <a:gd name="connsiteX1" fmla="*/ 0 w 911225"/>
                <a:gd name="connsiteY1" fmla="*/ 269875 h 1066800"/>
                <a:gd name="connsiteX2" fmla="*/ 41275 w 911225"/>
                <a:gd name="connsiteY2" fmla="*/ 981075 h 1066800"/>
                <a:gd name="connsiteX3" fmla="*/ 149225 w 911225"/>
                <a:gd name="connsiteY3" fmla="*/ 1060450 h 1066800"/>
                <a:gd name="connsiteX4" fmla="*/ 244475 w 911225"/>
                <a:gd name="connsiteY4" fmla="*/ 1066800 h 1066800"/>
                <a:gd name="connsiteX5" fmla="*/ 869950 w 911225"/>
                <a:gd name="connsiteY5" fmla="*/ 930275 h 1066800"/>
                <a:gd name="connsiteX6" fmla="*/ 911225 w 911225"/>
                <a:gd name="connsiteY6" fmla="*/ 581025 h 1066800"/>
                <a:gd name="connsiteX7" fmla="*/ 901700 w 911225"/>
                <a:gd name="connsiteY7" fmla="*/ 187325 h 1066800"/>
                <a:gd name="connsiteX8" fmla="*/ 911225 w 911225"/>
                <a:gd name="connsiteY8" fmla="*/ 0 h 1066800"/>
                <a:gd name="connsiteX9" fmla="*/ 31750 w 911225"/>
                <a:gd name="connsiteY9" fmla="*/ 82550 h 1066800"/>
                <a:gd name="connsiteX10" fmla="*/ 9525 w 911225"/>
                <a:gd name="connsiteY10" fmla="*/ 136525 h 106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1225" h="1066800">
                  <a:moveTo>
                    <a:pt x="9525" y="136525"/>
                  </a:moveTo>
                  <a:lnTo>
                    <a:pt x="0" y="269875"/>
                  </a:lnTo>
                  <a:lnTo>
                    <a:pt x="41275" y="981075"/>
                  </a:lnTo>
                  <a:lnTo>
                    <a:pt x="149225" y="1060450"/>
                  </a:lnTo>
                  <a:lnTo>
                    <a:pt x="244475" y="1066800"/>
                  </a:lnTo>
                  <a:lnTo>
                    <a:pt x="869950" y="930275"/>
                  </a:lnTo>
                  <a:lnTo>
                    <a:pt x="911225" y="581025"/>
                  </a:lnTo>
                  <a:lnTo>
                    <a:pt x="901700" y="187325"/>
                  </a:lnTo>
                  <a:lnTo>
                    <a:pt x="911225" y="0"/>
                  </a:lnTo>
                  <a:lnTo>
                    <a:pt x="31750" y="82550"/>
                  </a:lnTo>
                  <a:lnTo>
                    <a:pt x="9525" y="136525"/>
                  </a:ln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8" name="Group 117"/>
          <p:cNvGrpSpPr/>
          <p:nvPr/>
        </p:nvGrpSpPr>
        <p:grpSpPr>
          <a:xfrm flipH="1">
            <a:off x="7207280" y="4249103"/>
            <a:ext cx="978531" cy="978531"/>
            <a:chOff x="4761427" y="2525109"/>
            <a:chExt cx="1574644" cy="1574644"/>
          </a:xfrm>
        </p:grpSpPr>
        <p:grpSp>
          <p:nvGrpSpPr>
            <p:cNvPr id="119" name="Group 118"/>
            <p:cNvGrpSpPr/>
            <p:nvPr/>
          </p:nvGrpSpPr>
          <p:grpSpPr>
            <a:xfrm>
              <a:off x="4761427" y="2525109"/>
              <a:ext cx="1574644" cy="1574644"/>
              <a:chOff x="4778982" y="2684721"/>
              <a:chExt cx="1574644" cy="1574644"/>
            </a:xfrm>
          </p:grpSpPr>
          <p:pic>
            <p:nvPicPr>
              <p:cNvPr id="121" name="Picture 120"/>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4778982" y="2684721"/>
                <a:ext cx="1574644" cy="1574644"/>
              </a:xfrm>
              <a:prstGeom prst="rect">
                <a:avLst/>
              </a:prstGeom>
            </p:spPr>
          </p:pic>
          <p:pic>
            <p:nvPicPr>
              <p:cNvPr id="122" name="Picture 121"/>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flipH="1">
                <a:off x="5604078" y="3452878"/>
                <a:ext cx="420414" cy="431592"/>
              </a:xfrm>
              <a:prstGeom prst="rect">
                <a:avLst/>
              </a:prstGeom>
            </p:spPr>
          </p:pic>
          <p:pic>
            <p:nvPicPr>
              <p:cNvPr id="123" name="Picture 122"/>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rot="20173067" flipH="1">
                <a:off x="5176781" y="3481025"/>
                <a:ext cx="475542" cy="488185"/>
              </a:xfrm>
              <a:prstGeom prst="rect">
                <a:avLst/>
              </a:prstGeom>
            </p:spPr>
          </p:pic>
          <p:pic>
            <p:nvPicPr>
              <p:cNvPr id="124" name="Picture 123"/>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flipH="1">
                <a:off x="5368618" y="3238567"/>
                <a:ext cx="432936" cy="444447"/>
              </a:xfrm>
              <a:prstGeom prst="rect">
                <a:avLst/>
              </a:prstGeom>
            </p:spPr>
          </p:pic>
          <p:pic>
            <p:nvPicPr>
              <p:cNvPr id="125" name="Picture 124"/>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flipH="1">
                <a:off x="5593591" y="3058725"/>
                <a:ext cx="432936" cy="444447"/>
              </a:xfrm>
              <a:prstGeom prst="rect">
                <a:avLst/>
              </a:prstGeom>
            </p:spPr>
          </p:pic>
          <p:pic>
            <p:nvPicPr>
              <p:cNvPr id="126" name="Picture 125"/>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5164177" y="3032206"/>
                <a:ext cx="422628" cy="433864"/>
              </a:xfrm>
              <a:prstGeom prst="rect">
                <a:avLst/>
              </a:prstGeom>
            </p:spPr>
          </p:pic>
        </p:grpSp>
        <p:sp>
          <p:nvSpPr>
            <p:cNvPr id="120" name="Freeform 119"/>
            <p:cNvSpPr/>
            <p:nvPr/>
          </p:nvSpPr>
          <p:spPr>
            <a:xfrm>
              <a:off x="5133975" y="2768600"/>
              <a:ext cx="911225" cy="1066800"/>
            </a:xfrm>
            <a:custGeom>
              <a:avLst/>
              <a:gdLst>
                <a:gd name="connsiteX0" fmla="*/ 9525 w 911225"/>
                <a:gd name="connsiteY0" fmla="*/ 136525 h 1066800"/>
                <a:gd name="connsiteX1" fmla="*/ 0 w 911225"/>
                <a:gd name="connsiteY1" fmla="*/ 269875 h 1066800"/>
                <a:gd name="connsiteX2" fmla="*/ 41275 w 911225"/>
                <a:gd name="connsiteY2" fmla="*/ 981075 h 1066800"/>
                <a:gd name="connsiteX3" fmla="*/ 149225 w 911225"/>
                <a:gd name="connsiteY3" fmla="*/ 1060450 h 1066800"/>
                <a:gd name="connsiteX4" fmla="*/ 244475 w 911225"/>
                <a:gd name="connsiteY4" fmla="*/ 1066800 h 1066800"/>
                <a:gd name="connsiteX5" fmla="*/ 869950 w 911225"/>
                <a:gd name="connsiteY5" fmla="*/ 930275 h 1066800"/>
                <a:gd name="connsiteX6" fmla="*/ 911225 w 911225"/>
                <a:gd name="connsiteY6" fmla="*/ 581025 h 1066800"/>
                <a:gd name="connsiteX7" fmla="*/ 901700 w 911225"/>
                <a:gd name="connsiteY7" fmla="*/ 187325 h 1066800"/>
                <a:gd name="connsiteX8" fmla="*/ 911225 w 911225"/>
                <a:gd name="connsiteY8" fmla="*/ 0 h 1066800"/>
                <a:gd name="connsiteX9" fmla="*/ 31750 w 911225"/>
                <a:gd name="connsiteY9" fmla="*/ 82550 h 1066800"/>
                <a:gd name="connsiteX10" fmla="*/ 9525 w 911225"/>
                <a:gd name="connsiteY10" fmla="*/ 136525 h 106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1225" h="1066800">
                  <a:moveTo>
                    <a:pt x="9525" y="136525"/>
                  </a:moveTo>
                  <a:lnTo>
                    <a:pt x="0" y="269875"/>
                  </a:lnTo>
                  <a:lnTo>
                    <a:pt x="41275" y="981075"/>
                  </a:lnTo>
                  <a:lnTo>
                    <a:pt x="149225" y="1060450"/>
                  </a:lnTo>
                  <a:lnTo>
                    <a:pt x="244475" y="1066800"/>
                  </a:lnTo>
                  <a:lnTo>
                    <a:pt x="869950" y="930275"/>
                  </a:lnTo>
                  <a:lnTo>
                    <a:pt x="911225" y="581025"/>
                  </a:lnTo>
                  <a:lnTo>
                    <a:pt x="901700" y="187325"/>
                  </a:lnTo>
                  <a:lnTo>
                    <a:pt x="911225" y="0"/>
                  </a:lnTo>
                  <a:lnTo>
                    <a:pt x="31750" y="82550"/>
                  </a:lnTo>
                  <a:lnTo>
                    <a:pt x="9525" y="136525"/>
                  </a:ln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27" name="Group 126"/>
          <p:cNvGrpSpPr/>
          <p:nvPr/>
        </p:nvGrpSpPr>
        <p:grpSpPr>
          <a:xfrm flipH="1">
            <a:off x="6681758" y="4455099"/>
            <a:ext cx="978531" cy="978531"/>
            <a:chOff x="4761427" y="2525109"/>
            <a:chExt cx="1574644" cy="1574644"/>
          </a:xfrm>
        </p:grpSpPr>
        <p:grpSp>
          <p:nvGrpSpPr>
            <p:cNvPr id="128" name="Group 127"/>
            <p:cNvGrpSpPr/>
            <p:nvPr/>
          </p:nvGrpSpPr>
          <p:grpSpPr>
            <a:xfrm>
              <a:off x="4761427" y="2525109"/>
              <a:ext cx="1574644" cy="1574644"/>
              <a:chOff x="4778982" y="2684721"/>
              <a:chExt cx="1574644" cy="1574644"/>
            </a:xfrm>
          </p:grpSpPr>
          <p:pic>
            <p:nvPicPr>
              <p:cNvPr id="130" name="Picture 129"/>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4778982" y="2684721"/>
                <a:ext cx="1574644" cy="1574644"/>
              </a:xfrm>
              <a:prstGeom prst="rect">
                <a:avLst/>
              </a:prstGeom>
            </p:spPr>
          </p:pic>
          <p:pic>
            <p:nvPicPr>
              <p:cNvPr id="131" name="Picture 130"/>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flipH="1">
                <a:off x="5604078" y="3452878"/>
                <a:ext cx="420414" cy="431592"/>
              </a:xfrm>
              <a:prstGeom prst="rect">
                <a:avLst/>
              </a:prstGeom>
            </p:spPr>
          </p:pic>
          <p:pic>
            <p:nvPicPr>
              <p:cNvPr id="132" name="Picture 131"/>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rot="20173067" flipH="1">
                <a:off x="5176781" y="3481025"/>
                <a:ext cx="475542" cy="488185"/>
              </a:xfrm>
              <a:prstGeom prst="rect">
                <a:avLst/>
              </a:prstGeom>
            </p:spPr>
          </p:pic>
          <p:pic>
            <p:nvPicPr>
              <p:cNvPr id="133" name="Picture 132"/>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flipH="1">
                <a:off x="5368618" y="3238567"/>
                <a:ext cx="432936" cy="444447"/>
              </a:xfrm>
              <a:prstGeom prst="rect">
                <a:avLst/>
              </a:prstGeom>
            </p:spPr>
          </p:pic>
          <p:pic>
            <p:nvPicPr>
              <p:cNvPr id="134" name="Picture 133"/>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flipH="1">
                <a:off x="5593591" y="3058725"/>
                <a:ext cx="432936" cy="444447"/>
              </a:xfrm>
              <a:prstGeom prst="rect">
                <a:avLst/>
              </a:prstGeom>
            </p:spPr>
          </p:pic>
          <p:pic>
            <p:nvPicPr>
              <p:cNvPr id="135" name="Picture 134"/>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5164177" y="3032206"/>
                <a:ext cx="422628" cy="433864"/>
              </a:xfrm>
              <a:prstGeom prst="rect">
                <a:avLst/>
              </a:prstGeom>
            </p:spPr>
          </p:pic>
        </p:grpSp>
        <p:sp>
          <p:nvSpPr>
            <p:cNvPr id="129" name="Freeform 128"/>
            <p:cNvSpPr/>
            <p:nvPr/>
          </p:nvSpPr>
          <p:spPr>
            <a:xfrm>
              <a:off x="5133975" y="2768600"/>
              <a:ext cx="911225" cy="1066800"/>
            </a:xfrm>
            <a:custGeom>
              <a:avLst/>
              <a:gdLst>
                <a:gd name="connsiteX0" fmla="*/ 9525 w 911225"/>
                <a:gd name="connsiteY0" fmla="*/ 136525 h 1066800"/>
                <a:gd name="connsiteX1" fmla="*/ 0 w 911225"/>
                <a:gd name="connsiteY1" fmla="*/ 269875 h 1066800"/>
                <a:gd name="connsiteX2" fmla="*/ 41275 w 911225"/>
                <a:gd name="connsiteY2" fmla="*/ 981075 h 1066800"/>
                <a:gd name="connsiteX3" fmla="*/ 149225 w 911225"/>
                <a:gd name="connsiteY3" fmla="*/ 1060450 h 1066800"/>
                <a:gd name="connsiteX4" fmla="*/ 244475 w 911225"/>
                <a:gd name="connsiteY4" fmla="*/ 1066800 h 1066800"/>
                <a:gd name="connsiteX5" fmla="*/ 869950 w 911225"/>
                <a:gd name="connsiteY5" fmla="*/ 930275 h 1066800"/>
                <a:gd name="connsiteX6" fmla="*/ 911225 w 911225"/>
                <a:gd name="connsiteY6" fmla="*/ 581025 h 1066800"/>
                <a:gd name="connsiteX7" fmla="*/ 901700 w 911225"/>
                <a:gd name="connsiteY7" fmla="*/ 187325 h 1066800"/>
                <a:gd name="connsiteX8" fmla="*/ 911225 w 911225"/>
                <a:gd name="connsiteY8" fmla="*/ 0 h 1066800"/>
                <a:gd name="connsiteX9" fmla="*/ 31750 w 911225"/>
                <a:gd name="connsiteY9" fmla="*/ 82550 h 1066800"/>
                <a:gd name="connsiteX10" fmla="*/ 9525 w 911225"/>
                <a:gd name="connsiteY10" fmla="*/ 136525 h 106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1225" h="1066800">
                  <a:moveTo>
                    <a:pt x="9525" y="136525"/>
                  </a:moveTo>
                  <a:lnTo>
                    <a:pt x="0" y="269875"/>
                  </a:lnTo>
                  <a:lnTo>
                    <a:pt x="41275" y="981075"/>
                  </a:lnTo>
                  <a:lnTo>
                    <a:pt x="149225" y="1060450"/>
                  </a:lnTo>
                  <a:lnTo>
                    <a:pt x="244475" y="1066800"/>
                  </a:lnTo>
                  <a:lnTo>
                    <a:pt x="869950" y="930275"/>
                  </a:lnTo>
                  <a:lnTo>
                    <a:pt x="911225" y="581025"/>
                  </a:lnTo>
                  <a:lnTo>
                    <a:pt x="901700" y="187325"/>
                  </a:lnTo>
                  <a:lnTo>
                    <a:pt x="911225" y="0"/>
                  </a:lnTo>
                  <a:lnTo>
                    <a:pt x="31750" y="82550"/>
                  </a:lnTo>
                  <a:lnTo>
                    <a:pt x="9525" y="136525"/>
                  </a:ln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8" name="Picture 107"/>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6672984" y="4985988"/>
            <a:ext cx="921361" cy="759339"/>
          </a:xfrm>
          <a:prstGeom prst="rect">
            <a:avLst/>
          </a:prstGeom>
        </p:spPr>
      </p:pic>
      <p:sp>
        <p:nvSpPr>
          <p:cNvPr id="29" name="4"/>
          <p:cNvSpPr/>
          <p:nvPr/>
        </p:nvSpPr>
        <p:spPr>
          <a:xfrm>
            <a:off x="6582213" y="3587074"/>
            <a:ext cx="1638700" cy="2234727"/>
          </a:xfrm>
          <a:prstGeom prst="rect">
            <a:avLst/>
          </a:prstGeom>
          <a:blipFill dpi="0" rotWithShape="1">
            <a:blip r:embed="rId4">
              <a:alphaModFix amt="52000"/>
            </a:blip>
            <a:srcRect/>
            <a:stretch>
              <a:fillRect l="1298" t="894" r="1642" b="46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890263" y="2421403"/>
            <a:ext cx="3587738" cy="523220"/>
          </a:xfrm>
          <a:prstGeom prst="rect">
            <a:avLst/>
          </a:prstGeom>
          <a:solidFill>
            <a:schemeClr val="accent5">
              <a:lumMod val="40000"/>
              <a:lumOff val="60000"/>
            </a:schemeClr>
          </a:solidFill>
        </p:spPr>
        <p:txBody>
          <a:bodyPr wrap="square" rtlCol="0">
            <a:spAutoFit/>
          </a:bodyPr>
          <a:lstStyle/>
          <a:p>
            <a:pPr lvl="0" algn="ctr">
              <a:buSzPct val="100000"/>
              <a:defRPr sz="1800" b="0" i="0" u="none" strike="noStrike" kern="0" cap="none" spc="0" baseline="0">
                <a:solidFill>
                  <a:srgbClr val="000000"/>
                </a:solidFill>
                <a:uFillTx/>
              </a:defRPr>
            </a:pPr>
            <a:r>
              <a:rPr lang="en-GB" sz="1400" dirty="0">
                <a:solidFill>
                  <a:srgbClr val="1C1C1C"/>
                </a:solidFill>
              </a:rPr>
              <a:t>Which combinations will break the bag and which will be OK?</a:t>
            </a:r>
            <a:endParaRPr lang="en-GB" sz="1400" dirty="0"/>
          </a:p>
        </p:txBody>
      </p:sp>
      <p:sp>
        <p:nvSpPr>
          <p:cNvPr id="11" name="TextBox 10"/>
          <p:cNvSpPr txBox="1"/>
          <p:nvPr/>
        </p:nvSpPr>
        <p:spPr>
          <a:xfrm>
            <a:off x="954570" y="4146468"/>
            <a:ext cx="1609610" cy="1392918"/>
          </a:xfrm>
          <a:prstGeom prst="rect">
            <a:avLst/>
          </a:prstGeom>
          <a:solidFill>
            <a:schemeClr val="bg1"/>
          </a:solidFill>
          <a:ln w="28575">
            <a:solidFill>
              <a:srgbClr val="87BD31"/>
            </a:solidFill>
          </a:ln>
        </p:spPr>
        <p:txBody>
          <a:bodyPr wrap="square" lIns="108000" tIns="108000" rIns="108000" bIns="108000" rtlCol="0">
            <a:spAutoFit/>
          </a:bodyPr>
          <a:lstStyle/>
          <a:p>
            <a:pPr algn="ctr">
              <a:lnSpc>
                <a:spcPct val="107000"/>
              </a:lnSpc>
              <a:spcAft>
                <a:spcPts val="0"/>
              </a:spcAft>
            </a:pPr>
            <a:r>
              <a:rPr lang="en-GB" sz="1200" dirty="0">
                <a:solidFill>
                  <a:srgbClr val="1C1C1C"/>
                </a:solidFill>
              </a:rPr>
              <a:t>1kg 200g + 1kg 200g</a:t>
            </a:r>
            <a:r>
              <a:rPr lang="en-GB" sz="1200" dirty="0">
                <a:cs typeface="Times New Roman" panose="02020603050405020304" pitchFamily="18" charset="0"/>
              </a:rPr>
              <a:t> = 2kg 400g</a:t>
            </a:r>
          </a:p>
          <a:p>
            <a:pPr algn="ctr">
              <a:lnSpc>
                <a:spcPct val="107000"/>
              </a:lnSpc>
              <a:spcAft>
                <a:spcPts val="0"/>
              </a:spcAft>
            </a:pPr>
            <a:r>
              <a:rPr lang="en-GB" sz="1200" dirty="0">
                <a:solidFill>
                  <a:srgbClr val="1C1C1C"/>
                </a:solidFill>
              </a:rPr>
              <a:t>That is less than 3kg.</a:t>
            </a:r>
          </a:p>
          <a:p>
            <a:pPr algn="ctr">
              <a:lnSpc>
                <a:spcPct val="107000"/>
              </a:lnSpc>
              <a:spcAft>
                <a:spcPts val="0"/>
              </a:spcAft>
            </a:pPr>
            <a:endParaRPr lang="en-GB" sz="1200" dirty="0">
              <a:solidFill>
                <a:srgbClr val="1C1C1C"/>
              </a:solidFill>
            </a:endParaRPr>
          </a:p>
          <a:p>
            <a:pPr algn="ctr">
              <a:lnSpc>
                <a:spcPct val="107000"/>
              </a:lnSpc>
              <a:spcAft>
                <a:spcPts val="0"/>
              </a:spcAft>
            </a:pPr>
            <a:r>
              <a:rPr lang="en-GB" sz="1200" b="1" dirty="0">
                <a:solidFill>
                  <a:srgbClr val="1C1C1C"/>
                </a:solidFill>
              </a:rPr>
              <a:t>The bag will be OK.</a:t>
            </a:r>
            <a:endParaRPr lang="en-GB" sz="1200" b="1" dirty="0">
              <a:cs typeface="Times New Roman" panose="02020603050405020304" pitchFamily="18" charset="0"/>
            </a:endParaRPr>
          </a:p>
        </p:txBody>
      </p:sp>
      <p:sp>
        <p:nvSpPr>
          <p:cNvPr id="15" name="TextBox 14"/>
          <p:cNvSpPr txBox="1"/>
          <p:nvPr/>
        </p:nvSpPr>
        <p:spPr>
          <a:xfrm>
            <a:off x="2833817" y="4146468"/>
            <a:ext cx="1609610" cy="1392918"/>
          </a:xfrm>
          <a:prstGeom prst="rect">
            <a:avLst/>
          </a:prstGeom>
          <a:solidFill>
            <a:schemeClr val="bg1"/>
          </a:solidFill>
          <a:ln w="28575">
            <a:solidFill>
              <a:srgbClr val="87BD31"/>
            </a:solidFill>
          </a:ln>
        </p:spPr>
        <p:txBody>
          <a:bodyPr wrap="square" lIns="108000" tIns="108000" rIns="108000" bIns="108000" rtlCol="0">
            <a:spAutoFit/>
          </a:bodyPr>
          <a:lstStyle/>
          <a:p>
            <a:pPr lvl="0" algn="ctr">
              <a:lnSpc>
                <a:spcPct val="107000"/>
              </a:lnSpc>
              <a:defRPr/>
            </a:pPr>
            <a:r>
              <a:rPr lang="en-GB" sz="1200" dirty="0">
                <a:ea typeface="Calibri" panose="020F0502020204030204" pitchFamily="34" charset="0"/>
                <a:cs typeface="Times New Roman" panose="02020603050405020304" pitchFamily="18" charset="0"/>
              </a:rPr>
              <a:t>1kg 750g + 1kg 200g = 2kg 950g</a:t>
            </a:r>
          </a:p>
          <a:p>
            <a:pPr algn="ctr">
              <a:lnSpc>
                <a:spcPct val="107000"/>
              </a:lnSpc>
              <a:spcAft>
                <a:spcPts val="0"/>
              </a:spcAft>
            </a:pPr>
            <a:r>
              <a:rPr lang="en-GB" sz="1200" dirty="0">
                <a:solidFill>
                  <a:srgbClr val="1C1C1C"/>
                </a:solidFill>
              </a:rPr>
              <a:t>That is less </a:t>
            </a:r>
            <a:br>
              <a:rPr lang="en-GB" sz="1200" dirty="0">
                <a:solidFill>
                  <a:srgbClr val="1C1C1C"/>
                </a:solidFill>
              </a:rPr>
            </a:br>
            <a:r>
              <a:rPr lang="en-GB" sz="1200" dirty="0">
                <a:solidFill>
                  <a:srgbClr val="1C1C1C"/>
                </a:solidFill>
              </a:rPr>
              <a:t>than 3kg.</a:t>
            </a:r>
          </a:p>
          <a:p>
            <a:pPr algn="ctr">
              <a:lnSpc>
                <a:spcPct val="107000"/>
              </a:lnSpc>
              <a:spcAft>
                <a:spcPts val="0"/>
              </a:spcAft>
            </a:pPr>
            <a:endParaRPr lang="en-GB" sz="1200" dirty="0">
              <a:solidFill>
                <a:srgbClr val="1C1C1C"/>
              </a:solidFill>
            </a:endParaRPr>
          </a:p>
          <a:p>
            <a:pPr algn="ctr">
              <a:lnSpc>
                <a:spcPct val="107000"/>
              </a:lnSpc>
              <a:spcAft>
                <a:spcPts val="0"/>
              </a:spcAft>
            </a:pPr>
            <a:r>
              <a:rPr lang="en-GB" sz="1200" b="1" dirty="0">
                <a:solidFill>
                  <a:srgbClr val="1C1C1C"/>
                </a:solidFill>
              </a:rPr>
              <a:t>The bag will be OK.</a:t>
            </a:r>
            <a:endParaRPr lang="en-GB" sz="1200" b="1" dirty="0">
              <a:cs typeface="Times New Roman" panose="02020603050405020304" pitchFamily="18" charset="0"/>
            </a:endParaRPr>
          </a:p>
        </p:txBody>
      </p:sp>
      <p:sp>
        <p:nvSpPr>
          <p:cNvPr id="16" name="TextBox 15"/>
          <p:cNvSpPr txBox="1"/>
          <p:nvPr/>
        </p:nvSpPr>
        <p:spPr>
          <a:xfrm>
            <a:off x="4713064" y="4047659"/>
            <a:ext cx="1609610" cy="1590536"/>
          </a:xfrm>
          <a:prstGeom prst="rect">
            <a:avLst/>
          </a:prstGeom>
          <a:solidFill>
            <a:schemeClr val="bg1"/>
          </a:solidFill>
          <a:ln w="28575">
            <a:solidFill>
              <a:srgbClr val="87BD31"/>
            </a:solidFill>
          </a:ln>
        </p:spPr>
        <p:txBody>
          <a:bodyPr wrap="square" lIns="108000" tIns="108000" rIns="108000" bIns="108000" rtlCol="0">
            <a:spAutoFit/>
          </a:bodyPr>
          <a:lstStyle/>
          <a:p>
            <a:pPr algn="ctr">
              <a:lnSpc>
                <a:spcPct val="107000"/>
              </a:lnSpc>
              <a:spcAft>
                <a:spcPts val="0"/>
              </a:spcAft>
            </a:pPr>
            <a:r>
              <a:rPr lang="en-GB" sz="1200" dirty="0">
                <a:ea typeface="Calibri" panose="020F0502020204030204" pitchFamily="34" charset="0"/>
                <a:cs typeface="Times New Roman" panose="02020603050405020304" pitchFamily="18" charset="0"/>
              </a:rPr>
              <a:t>5 × 300g = 1500g</a:t>
            </a:r>
          </a:p>
          <a:p>
            <a:pPr algn="ctr">
              <a:lnSpc>
                <a:spcPct val="107000"/>
              </a:lnSpc>
              <a:spcAft>
                <a:spcPts val="0"/>
              </a:spcAft>
            </a:pPr>
            <a:r>
              <a:rPr lang="en-GB" sz="1200" dirty="0">
                <a:ea typeface="Calibri" panose="020F0502020204030204" pitchFamily="34" charset="0"/>
                <a:cs typeface="Times New Roman" panose="02020603050405020304" pitchFamily="18" charset="0"/>
              </a:rPr>
              <a:t>1kg 500g + 1kg 750g = 3kg 250g</a:t>
            </a:r>
          </a:p>
          <a:p>
            <a:pPr algn="ctr">
              <a:lnSpc>
                <a:spcPct val="107000"/>
              </a:lnSpc>
              <a:spcAft>
                <a:spcPts val="0"/>
              </a:spcAft>
            </a:pPr>
            <a:r>
              <a:rPr lang="en-GB" sz="1200" dirty="0">
                <a:solidFill>
                  <a:srgbClr val="1C1C1C"/>
                </a:solidFill>
              </a:rPr>
              <a:t>That is more </a:t>
            </a:r>
            <a:br>
              <a:rPr lang="en-GB" sz="1200" dirty="0">
                <a:solidFill>
                  <a:srgbClr val="1C1C1C"/>
                </a:solidFill>
              </a:rPr>
            </a:br>
            <a:r>
              <a:rPr lang="en-GB" sz="1200" dirty="0">
                <a:solidFill>
                  <a:srgbClr val="1C1C1C"/>
                </a:solidFill>
              </a:rPr>
              <a:t>than 3kg.</a:t>
            </a:r>
          </a:p>
          <a:p>
            <a:pPr algn="ctr">
              <a:lnSpc>
                <a:spcPct val="107000"/>
              </a:lnSpc>
              <a:spcAft>
                <a:spcPts val="0"/>
              </a:spcAft>
            </a:pPr>
            <a:endParaRPr lang="en-GB" sz="1200" dirty="0">
              <a:solidFill>
                <a:srgbClr val="1C1C1C"/>
              </a:solidFill>
            </a:endParaRPr>
          </a:p>
          <a:p>
            <a:pPr algn="ctr">
              <a:lnSpc>
                <a:spcPct val="107000"/>
              </a:lnSpc>
              <a:spcAft>
                <a:spcPts val="0"/>
              </a:spcAft>
            </a:pPr>
            <a:r>
              <a:rPr lang="en-GB" sz="1200" b="1" dirty="0">
                <a:solidFill>
                  <a:srgbClr val="1C1C1C"/>
                </a:solidFill>
              </a:rPr>
              <a:t>The bag will break.</a:t>
            </a:r>
            <a:endParaRPr lang="en-GB" sz="1200" b="1" dirty="0">
              <a:cs typeface="Times New Roman" panose="02020603050405020304" pitchFamily="18" charset="0"/>
            </a:endParaRPr>
          </a:p>
        </p:txBody>
      </p:sp>
      <p:sp>
        <p:nvSpPr>
          <p:cNvPr id="17" name="TextBox 16"/>
          <p:cNvSpPr txBox="1"/>
          <p:nvPr/>
        </p:nvSpPr>
        <p:spPr>
          <a:xfrm>
            <a:off x="6592310" y="4047659"/>
            <a:ext cx="1609610" cy="1590536"/>
          </a:xfrm>
          <a:prstGeom prst="rect">
            <a:avLst/>
          </a:prstGeom>
          <a:solidFill>
            <a:schemeClr val="bg1"/>
          </a:solidFill>
          <a:ln w="28575">
            <a:solidFill>
              <a:srgbClr val="87BD31"/>
            </a:solidFill>
          </a:ln>
        </p:spPr>
        <p:txBody>
          <a:bodyPr wrap="square" lIns="108000" tIns="108000" rIns="108000" bIns="108000" rtlCol="0">
            <a:spAutoFit/>
          </a:bodyPr>
          <a:lstStyle/>
          <a:p>
            <a:pPr algn="ctr">
              <a:lnSpc>
                <a:spcPct val="107000"/>
              </a:lnSpc>
              <a:spcAft>
                <a:spcPts val="0"/>
              </a:spcAft>
            </a:pPr>
            <a:r>
              <a:rPr lang="en-GB" sz="1200" dirty="0">
                <a:ea typeface="Calibri" panose="020F0502020204030204" pitchFamily="34" charset="0"/>
                <a:cs typeface="Times New Roman" panose="02020603050405020304" pitchFamily="18" charset="0"/>
              </a:rPr>
              <a:t>3 × 300g = 900g</a:t>
            </a:r>
          </a:p>
          <a:p>
            <a:pPr algn="ctr">
              <a:lnSpc>
                <a:spcPct val="107000"/>
              </a:lnSpc>
              <a:spcAft>
                <a:spcPts val="0"/>
              </a:spcAft>
            </a:pPr>
            <a:r>
              <a:rPr lang="en-GB" sz="1200" dirty="0">
                <a:ea typeface="Calibri" panose="020F0502020204030204" pitchFamily="34" charset="0"/>
                <a:cs typeface="Times New Roman" panose="02020603050405020304" pitchFamily="18" charset="0"/>
              </a:rPr>
              <a:t>900g + 1kg 750g = 2kg 650g</a:t>
            </a:r>
          </a:p>
          <a:p>
            <a:pPr algn="ctr">
              <a:lnSpc>
                <a:spcPct val="107000"/>
              </a:lnSpc>
              <a:spcAft>
                <a:spcPts val="0"/>
              </a:spcAft>
            </a:pPr>
            <a:r>
              <a:rPr lang="en-GB" sz="1200" dirty="0">
                <a:solidFill>
                  <a:srgbClr val="1C1C1C"/>
                </a:solidFill>
              </a:rPr>
              <a:t>That is less </a:t>
            </a:r>
            <a:br>
              <a:rPr lang="en-GB" sz="1200" dirty="0">
                <a:solidFill>
                  <a:srgbClr val="1C1C1C"/>
                </a:solidFill>
              </a:rPr>
            </a:br>
            <a:r>
              <a:rPr lang="en-GB" sz="1200" dirty="0">
                <a:solidFill>
                  <a:srgbClr val="1C1C1C"/>
                </a:solidFill>
              </a:rPr>
              <a:t>than 3kg.</a:t>
            </a:r>
          </a:p>
          <a:p>
            <a:pPr algn="ctr">
              <a:lnSpc>
                <a:spcPct val="107000"/>
              </a:lnSpc>
              <a:spcAft>
                <a:spcPts val="0"/>
              </a:spcAft>
            </a:pPr>
            <a:endParaRPr lang="en-GB" sz="1200" dirty="0">
              <a:solidFill>
                <a:srgbClr val="1C1C1C"/>
              </a:solidFill>
            </a:endParaRPr>
          </a:p>
          <a:p>
            <a:pPr algn="ctr">
              <a:lnSpc>
                <a:spcPct val="107000"/>
              </a:lnSpc>
              <a:spcAft>
                <a:spcPts val="0"/>
              </a:spcAft>
            </a:pPr>
            <a:r>
              <a:rPr lang="en-GB" sz="1200" b="1" dirty="0">
                <a:solidFill>
                  <a:srgbClr val="1C1C1C"/>
                </a:solidFill>
              </a:rPr>
              <a:t>The bag will be OK.</a:t>
            </a:r>
            <a:endParaRPr lang="en-GB" sz="1200" b="1" dirty="0">
              <a:ea typeface="Calibri" panose="020F0502020204030204" pitchFamily="34" charset="0"/>
              <a:cs typeface="Times New Roman" panose="02020603050405020304" pitchFamily="18" charset="0"/>
            </a:endParaRPr>
          </a:p>
        </p:txBody>
      </p:sp>
      <p:grpSp>
        <p:nvGrpSpPr>
          <p:cNvPr id="47" name="Group 46"/>
          <p:cNvGrpSpPr/>
          <p:nvPr/>
        </p:nvGrpSpPr>
        <p:grpSpPr>
          <a:xfrm>
            <a:off x="4751740" y="1979752"/>
            <a:ext cx="948983" cy="1384995"/>
            <a:chOff x="5424663" y="262608"/>
            <a:chExt cx="948983" cy="1384995"/>
          </a:xfrm>
        </p:grpSpPr>
        <p:sp>
          <p:nvSpPr>
            <p:cNvPr id="147" name="TextBox 146"/>
            <p:cNvSpPr txBox="1"/>
            <p:nvPr/>
          </p:nvSpPr>
          <p:spPr>
            <a:xfrm>
              <a:off x="5424663" y="262608"/>
              <a:ext cx="948983" cy="1384995"/>
            </a:xfrm>
            <a:prstGeom prst="rect">
              <a:avLst/>
            </a:prstGeom>
            <a:solidFill>
              <a:schemeClr val="accent4">
                <a:lumMod val="20000"/>
                <a:lumOff val="80000"/>
              </a:schemeClr>
            </a:solidFill>
          </p:spPr>
          <p:txBody>
            <a:bodyPr wrap="square" rtlCol="0">
              <a:spAutoFit/>
            </a:bodyPr>
            <a:lstStyle/>
            <a:p>
              <a:pPr lvl="0" algn="ctr">
                <a:buSzPct val="100000"/>
                <a:defRPr sz="1800" b="0" i="0" u="none" strike="noStrike" kern="0" cap="none" spc="0" baseline="0">
                  <a:solidFill>
                    <a:srgbClr val="000000"/>
                  </a:solidFill>
                  <a:uFillTx/>
                </a:defRPr>
              </a:pPr>
              <a:r>
                <a:rPr lang="en-GB" sz="1400" dirty="0"/>
                <a:t/>
              </a:r>
              <a:br>
                <a:rPr lang="en-GB" sz="1400" dirty="0"/>
              </a:br>
              <a:r>
                <a:rPr lang="en-GB" sz="1400" dirty="0"/>
                <a:t/>
              </a:r>
              <a:br>
                <a:rPr lang="en-GB" sz="1400" dirty="0"/>
              </a:br>
              <a:r>
                <a:rPr lang="en-GB" sz="1400" dirty="0"/>
                <a:t/>
              </a:r>
              <a:br>
                <a:rPr lang="en-GB" sz="1400" dirty="0"/>
              </a:br>
              <a:r>
                <a:rPr lang="en-GB" sz="1400" dirty="0"/>
                <a:t/>
              </a:r>
              <a:br>
                <a:rPr lang="en-GB" sz="1400" dirty="0"/>
              </a:br>
              <a:r>
                <a:rPr lang="en-GB" sz="1400" dirty="0"/>
                <a:t/>
              </a:r>
              <a:br>
                <a:rPr lang="en-GB" sz="1400" dirty="0"/>
              </a:br>
              <a:r>
                <a:rPr lang="en-GB" sz="1400" b="1" dirty="0"/>
                <a:t>1kg 750g</a:t>
              </a:r>
            </a:p>
          </p:txBody>
        </p:sp>
        <p:pic>
          <p:nvPicPr>
            <p:cNvPr id="146" name="Picture 145"/>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rot="361568">
              <a:off x="5586184" y="353356"/>
              <a:ext cx="655410" cy="966392"/>
            </a:xfrm>
            <a:prstGeom prst="rect">
              <a:avLst/>
            </a:prstGeom>
          </p:spPr>
        </p:pic>
      </p:grpSp>
      <p:grpSp>
        <p:nvGrpSpPr>
          <p:cNvPr id="46" name="Group 45"/>
          <p:cNvGrpSpPr/>
          <p:nvPr/>
        </p:nvGrpSpPr>
        <p:grpSpPr>
          <a:xfrm>
            <a:off x="5965230" y="1977265"/>
            <a:ext cx="978495" cy="1384995"/>
            <a:chOff x="6461157" y="262608"/>
            <a:chExt cx="978495" cy="1384995"/>
          </a:xfrm>
        </p:grpSpPr>
        <p:sp>
          <p:nvSpPr>
            <p:cNvPr id="148" name="TextBox 147"/>
            <p:cNvSpPr txBox="1"/>
            <p:nvPr/>
          </p:nvSpPr>
          <p:spPr>
            <a:xfrm>
              <a:off x="6490669" y="262608"/>
              <a:ext cx="948983" cy="1384995"/>
            </a:xfrm>
            <a:prstGeom prst="rect">
              <a:avLst/>
            </a:prstGeom>
            <a:solidFill>
              <a:schemeClr val="accent3">
                <a:lumMod val="20000"/>
                <a:lumOff val="80000"/>
              </a:schemeClr>
            </a:solidFill>
          </p:spPr>
          <p:txBody>
            <a:bodyPr wrap="square" rtlCol="0">
              <a:spAutoFit/>
            </a:bodyPr>
            <a:lstStyle/>
            <a:p>
              <a:pPr lvl="0" algn="ctr">
                <a:buSzPct val="100000"/>
                <a:defRPr sz="1800" b="0" i="0" u="none" strike="noStrike" kern="0" cap="none" spc="0" baseline="0">
                  <a:solidFill>
                    <a:srgbClr val="000000"/>
                  </a:solidFill>
                  <a:uFillTx/>
                </a:defRPr>
              </a:pPr>
              <a:r>
                <a:rPr lang="en-GB" sz="1400" dirty="0"/>
                <a:t/>
              </a:r>
              <a:br>
                <a:rPr lang="en-GB" sz="1400" dirty="0"/>
              </a:br>
              <a:r>
                <a:rPr lang="en-GB" sz="1400" dirty="0"/>
                <a:t/>
              </a:r>
              <a:br>
                <a:rPr lang="en-GB" sz="1400" dirty="0"/>
              </a:br>
              <a:r>
                <a:rPr lang="en-GB" sz="1400" dirty="0"/>
                <a:t/>
              </a:r>
              <a:br>
                <a:rPr lang="en-GB" sz="1400" dirty="0"/>
              </a:br>
              <a:r>
                <a:rPr lang="en-GB" sz="1400" dirty="0"/>
                <a:t/>
              </a:r>
              <a:br>
                <a:rPr lang="en-GB" sz="1400" dirty="0"/>
              </a:br>
              <a:r>
                <a:rPr lang="en-GB" sz="1400" dirty="0"/>
                <a:t/>
              </a:r>
              <a:br>
                <a:rPr lang="en-GB" sz="1400" dirty="0"/>
              </a:br>
              <a:r>
                <a:rPr lang="en-GB" sz="1400" b="1" dirty="0"/>
                <a:t>1kg 200g</a:t>
              </a:r>
            </a:p>
          </p:txBody>
        </p:sp>
        <p:pic>
          <p:nvPicPr>
            <p:cNvPr id="145" name="Picture 144"/>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rot="20580429" flipH="1">
              <a:off x="6461157" y="441760"/>
              <a:ext cx="910750" cy="750594"/>
            </a:xfrm>
            <a:prstGeom prst="rect">
              <a:avLst/>
            </a:prstGeom>
          </p:spPr>
        </p:pic>
      </p:grpSp>
      <p:grpSp>
        <p:nvGrpSpPr>
          <p:cNvPr id="45" name="Group 44"/>
          <p:cNvGrpSpPr/>
          <p:nvPr/>
        </p:nvGrpSpPr>
        <p:grpSpPr>
          <a:xfrm>
            <a:off x="7208232" y="1978800"/>
            <a:ext cx="1008640" cy="1384995"/>
            <a:chOff x="7550354" y="262608"/>
            <a:chExt cx="1008640" cy="1384995"/>
          </a:xfrm>
        </p:grpSpPr>
        <p:sp>
          <p:nvSpPr>
            <p:cNvPr id="149" name="TextBox 148"/>
            <p:cNvSpPr txBox="1"/>
            <p:nvPr/>
          </p:nvSpPr>
          <p:spPr>
            <a:xfrm>
              <a:off x="7577063" y="262608"/>
              <a:ext cx="948983" cy="1384995"/>
            </a:xfrm>
            <a:prstGeom prst="rect">
              <a:avLst/>
            </a:prstGeom>
            <a:solidFill>
              <a:schemeClr val="accent2">
                <a:lumMod val="20000"/>
                <a:lumOff val="80000"/>
              </a:schemeClr>
            </a:solidFill>
          </p:spPr>
          <p:txBody>
            <a:bodyPr wrap="square" rtlCol="0">
              <a:spAutoFit/>
            </a:bodyPr>
            <a:lstStyle/>
            <a:p>
              <a:pPr lvl="0" algn="ctr">
                <a:buSzPct val="100000"/>
                <a:defRPr sz="1800" b="0" i="0" u="none" strike="noStrike" kern="0" cap="none" spc="0" baseline="0">
                  <a:solidFill>
                    <a:srgbClr val="000000"/>
                  </a:solidFill>
                  <a:uFillTx/>
                </a:defRPr>
              </a:pPr>
              <a:r>
                <a:rPr lang="en-GB" sz="1400" dirty="0"/>
                <a:t/>
              </a:r>
              <a:br>
                <a:rPr lang="en-GB" sz="1400" dirty="0"/>
              </a:br>
              <a:r>
                <a:rPr lang="en-GB" sz="1400" dirty="0"/>
                <a:t/>
              </a:r>
              <a:br>
                <a:rPr lang="en-GB" sz="1400" dirty="0"/>
              </a:br>
              <a:r>
                <a:rPr lang="en-GB" sz="1400" dirty="0"/>
                <a:t/>
              </a:r>
              <a:br>
                <a:rPr lang="en-GB" sz="1400" dirty="0"/>
              </a:br>
              <a:r>
                <a:rPr lang="en-GB" sz="1400" dirty="0"/>
                <a:t/>
              </a:r>
              <a:br>
                <a:rPr lang="en-GB" sz="1400" dirty="0"/>
              </a:br>
              <a:r>
                <a:rPr lang="en-GB" sz="1400" dirty="0"/>
                <a:t/>
              </a:r>
              <a:br>
                <a:rPr lang="en-GB" sz="1400" dirty="0"/>
              </a:br>
              <a:r>
                <a:rPr lang="en-GB" sz="1400" b="1" dirty="0"/>
                <a:t>300g</a:t>
              </a:r>
            </a:p>
          </p:txBody>
        </p:sp>
        <p:grpSp>
          <p:nvGrpSpPr>
            <p:cNvPr id="136" name="Group 135"/>
            <p:cNvGrpSpPr/>
            <p:nvPr/>
          </p:nvGrpSpPr>
          <p:grpSpPr>
            <a:xfrm>
              <a:off x="7550354" y="379479"/>
              <a:ext cx="1008640" cy="1008640"/>
              <a:chOff x="4761427" y="2525109"/>
              <a:chExt cx="1574644" cy="1574644"/>
            </a:xfrm>
          </p:grpSpPr>
          <p:grpSp>
            <p:nvGrpSpPr>
              <p:cNvPr id="137" name="Group 136"/>
              <p:cNvGrpSpPr/>
              <p:nvPr/>
            </p:nvGrpSpPr>
            <p:grpSpPr>
              <a:xfrm>
                <a:off x="4761427" y="2525109"/>
                <a:ext cx="1574644" cy="1574644"/>
                <a:chOff x="4778982" y="2684721"/>
                <a:chExt cx="1574644" cy="1574644"/>
              </a:xfrm>
            </p:grpSpPr>
            <p:pic>
              <p:nvPicPr>
                <p:cNvPr id="139" name="Picture 138"/>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4778982" y="2684721"/>
                  <a:ext cx="1574644" cy="1574644"/>
                </a:xfrm>
                <a:prstGeom prst="rect">
                  <a:avLst/>
                </a:prstGeom>
              </p:spPr>
            </p:pic>
            <p:pic>
              <p:nvPicPr>
                <p:cNvPr id="140" name="Picture 139"/>
                <p:cNvPicPr>
                  <a:picLocks noChangeAspect="1"/>
                </p:cNvPicPr>
                <p:nvPr/>
              </p:nvPicPr>
              <p:blipFill>
                <a:blip r:embed="rId28" cstate="print">
                  <a:extLst>
                    <a:ext uri="{28A0092B-C50C-407E-A947-70E740481C1C}">
                      <a14:useLocalDpi xmlns:a14="http://schemas.microsoft.com/office/drawing/2010/main" val="0"/>
                    </a:ext>
                  </a:extLst>
                </a:blip>
                <a:stretch>
                  <a:fillRect/>
                </a:stretch>
              </p:blipFill>
              <p:spPr>
                <a:xfrm flipH="1">
                  <a:off x="5604078" y="3452878"/>
                  <a:ext cx="420414" cy="431592"/>
                </a:xfrm>
                <a:prstGeom prst="rect">
                  <a:avLst/>
                </a:prstGeom>
              </p:spPr>
            </p:pic>
            <p:pic>
              <p:nvPicPr>
                <p:cNvPr id="141" name="Picture 140"/>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rot="20173067" flipH="1">
                  <a:off x="5176781" y="3481025"/>
                  <a:ext cx="475542" cy="488185"/>
                </a:xfrm>
                <a:prstGeom prst="rect">
                  <a:avLst/>
                </a:prstGeom>
              </p:spPr>
            </p:pic>
            <p:pic>
              <p:nvPicPr>
                <p:cNvPr id="142" name="Picture 141"/>
                <p:cNvPicPr>
                  <a:picLocks noChangeAspect="1"/>
                </p:cNvPicPr>
                <p:nvPr/>
              </p:nvPicPr>
              <p:blipFill>
                <a:blip r:embed="rId30" cstate="print">
                  <a:extLst>
                    <a:ext uri="{28A0092B-C50C-407E-A947-70E740481C1C}">
                      <a14:useLocalDpi xmlns:a14="http://schemas.microsoft.com/office/drawing/2010/main" val="0"/>
                    </a:ext>
                  </a:extLst>
                </a:blip>
                <a:stretch>
                  <a:fillRect/>
                </a:stretch>
              </p:blipFill>
              <p:spPr>
                <a:xfrm flipH="1">
                  <a:off x="5368618" y="3238567"/>
                  <a:ext cx="432936" cy="444447"/>
                </a:xfrm>
                <a:prstGeom prst="rect">
                  <a:avLst/>
                </a:prstGeom>
              </p:spPr>
            </p:pic>
            <p:pic>
              <p:nvPicPr>
                <p:cNvPr id="143" name="Picture 142"/>
                <p:cNvPicPr>
                  <a:picLocks noChangeAspect="1"/>
                </p:cNvPicPr>
                <p:nvPr/>
              </p:nvPicPr>
              <p:blipFill>
                <a:blip r:embed="rId30" cstate="print">
                  <a:extLst>
                    <a:ext uri="{28A0092B-C50C-407E-A947-70E740481C1C}">
                      <a14:useLocalDpi xmlns:a14="http://schemas.microsoft.com/office/drawing/2010/main" val="0"/>
                    </a:ext>
                  </a:extLst>
                </a:blip>
                <a:stretch>
                  <a:fillRect/>
                </a:stretch>
              </p:blipFill>
              <p:spPr>
                <a:xfrm flipH="1">
                  <a:off x="5593591" y="3058725"/>
                  <a:ext cx="432936" cy="444447"/>
                </a:xfrm>
                <a:prstGeom prst="rect">
                  <a:avLst/>
                </a:prstGeom>
              </p:spPr>
            </p:pic>
            <p:pic>
              <p:nvPicPr>
                <p:cNvPr id="144" name="Picture 143"/>
                <p:cNvPicPr>
                  <a:picLocks noChangeAspect="1"/>
                </p:cNvPicPr>
                <p:nvPr/>
              </p:nvPicPr>
              <p:blipFill>
                <a:blip r:embed="rId28" cstate="print">
                  <a:extLst>
                    <a:ext uri="{28A0092B-C50C-407E-A947-70E740481C1C}">
                      <a14:useLocalDpi xmlns:a14="http://schemas.microsoft.com/office/drawing/2010/main" val="0"/>
                    </a:ext>
                  </a:extLst>
                </a:blip>
                <a:stretch>
                  <a:fillRect/>
                </a:stretch>
              </p:blipFill>
              <p:spPr>
                <a:xfrm>
                  <a:off x="5164177" y="3032206"/>
                  <a:ext cx="422628" cy="433864"/>
                </a:xfrm>
                <a:prstGeom prst="rect">
                  <a:avLst/>
                </a:prstGeom>
              </p:spPr>
            </p:pic>
          </p:grpSp>
          <p:sp>
            <p:nvSpPr>
              <p:cNvPr id="138" name="Freeform 137"/>
              <p:cNvSpPr/>
              <p:nvPr/>
            </p:nvSpPr>
            <p:spPr>
              <a:xfrm>
                <a:off x="5133975" y="2768600"/>
                <a:ext cx="911225" cy="1066800"/>
              </a:xfrm>
              <a:custGeom>
                <a:avLst/>
                <a:gdLst>
                  <a:gd name="connsiteX0" fmla="*/ 9525 w 911225"/>
                  <a:gd name="connsiteY0" fmla="*/ 136525 h 1066800"/>
                  <a:gd name="connsiteX1" fmla="*/ 0 w 911225"/>
                  <a:gd name="connsiteY1" fmla="*/ 269875 h 1066800"/>
                  <a:gd name="connsiteX2" fmla="*/ 41275 w 911225"/>
                  <a:gd name="connsiteY2" fmla="*/ 981075 h 1066800"/>
                  <a:gd name="connsiteX3" fmla="*/ 149225 w 911225"/>
                  <a:gd name="connsiteY3" fmla="*/ 1060450 h 1066800"/>
                  <a:gd name="connsiteX4" fmla="*/ 244475 w 911225"/>
                  <a:gd name="connsiteY4" fmla="*/ 1066800 h 1066800"/>
                  <a:gd name="connsiteX5" fmla="*/ 869950 w 911225"/>
                  <a:gd name="connsiteY5" fmla="*/ 930275 h 1066800"/>
                  <a:gd name="connsiteX6" fmla="*/ 911225 w 911225"/>
                  <a:gd name="connsiteY6" fmla="*/ 581025 h 1066800"/>
                  <a:gd name="connsiteX7" fmla="*/ 901700 w 911225"/>
                  <a:gd name="connsiteY7" fmla="*/ 187325 h 1066800"/>
                  <a:gd name="connsiteX8" fmla="*/ 911225 w 911225"/>
                  <a:gd name="connsiteY8" fmla="*/ 0 h 1066800"/>
                  <a:gd name="connsiteX9" fmla="*/ 31750 w 911225"/>
                  <a:gd name="connsiteY9" fmla="*/ 82550 h 1066800"/>
                  <a:gd name="connsiteX10" fmla="*/ 9525 w 911225"/>
                  <a:gd name="connsiteY10" fmla="*/ 136525 h 106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1225" h="1066800">
                    <a:moveTo>
                      <a:pt x="9525" y="136525"/>
                    </a:moveTo>
                    <a:lnTo>
                      <a:pt x="0" y="269875"/>
                    </a:lnTo>
                    <a:lnTo>
                      <a:pt x="41275" y="981075"/>
                    </a:lnTo>
                    <a:lnTo>
                      <a:pt x="149225" y="1060450"/>
                    </a:lnTo>
                    <a:lnTo>
                      <a:pt x="244475" y="1066800"/>
                    </a:lnTo>
                    <a:lnTo>
                      <a:pt x="869950" y="930275"/>
                    </a:lnTo>
                    <a:lnTo>
                      <a:pt x="911225" y="581025"/>
                    </a:lnTo>
                    <a:lnTo>
                      <a:pt x="901700" y="187325"/>
                    </a:lnTo>
                    <a:lnTo>
                      <a:pt x="911225" y="0"/>
                    </a:lnTo>
                    <a:lnTo>
                      <a:pt x="31750" y="82550"/>
                    </a:lnTo>
                    <a:lnTo>
                      <a:pt x="9525" y="136525"/>
                    </a:lnTo>
                    <a:close/>
                  </a:path>
                </a:pathLst>
              </a:custGeom>
              <a:solidFill>
                <a:schemeClr val="bg1">
                  <a:alpha val="2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57" name="1"/>
          <p:cNvSpPr/>
          <p:nvPr/>
        </p:nvSpPr>
        <p:spPr>
          <a:xfrm>
            <a:off x="2833439" y="3597072"/>
            <a:ext cx="1618435" cy="2207091"/>
          </a:xfrm>
          <a:prstGeom prst="rect">
            <a:avLst/>
          </a:prstGeom>
          <a:blipFill dpi="0" rotWithShape="1">
            <a:blip r:embed="rId4">
              <a:alphaModFix amt="1000"/>
            </a:blip>
            <a:srcRect/>
            <a:stretch>
              <a:fillRect l="1298" t="894" r="1642" b="468"/>
            </a:stretch>
          </a:blipFill>
          <a:ln>
            <a:noFill/>
          </a:ln>
          <a:effectLst>
            <a:glow rad="1270">
              <a:srgbClr val="92D050">
                <a:alpha val="5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8" name="1"/>
          <p:cNvSpPr/>
          <p:nvPr/>
        </p:nvSpPr>
        <p:spPr>
          <a:xfrm>
            <a:off x="951793" y="3597072"/>
            <a:ext cx="1618435" cy="2207091"/>
          </a:xfrm>
          <a:prstGeom prst="rect">
            <a:avLst/>
          </a:prstGeom>
          <a:blipFill dpi="0" rotWithShape="1">
            <a:blip r:embed="rId4">
              <a:alphaModFix amt="1000"/>
            </a:blip>
            <a:srcRect/>
            <a:stretch>
              <a:fillRect l="1298" t="894" r="1642" b="468"/>
            </a:stretch>
          </a:blipFill>
          <a:ln>
            <a:noFill/>
          </a:ln>
          <a:effectLst>
            <a:glow rad="1270">
              <a:srgbClr val="92D050">
                <a:alpha val="5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9" name="1"/>
          <p:cNvSpPr/>
          <p:nvPr/>
        </p:nvSpPr>
        <p:spPr>
          <a:xfrm>
            <a:off x="4705708" y="3594072"/>
            <a:ext cx="1618435" cy="2207091"/>
          </a:xfrm>
          <a:prstGeom prst="rect">
            <a:avLst/>
          </a:prstGeom>
          <a:blipFill dpi="0" rotWithShape="1">
            <a:blip r:embed="rId4">
              <a:alphaModFix amt="1000"/>
            </a:blip>
            <a:srcRect/>
            <a:stretch>
              <a:fillRect l="1298" t="894" r="1642" b="468"/>
            </a:stretch>
          </a:blipFill>
          <a:ln>
            <a:noFill/>
          </a:ln>
          <a:effectLst>
            <a:glow rad="1270">
              <a:srgbClr val="FF0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1"/>
          <p:cNvSpPr/>
          <p:nvPr/>
        </p:nvSpPr>
        <p:spPr>
          <a:xfrm>
            <a:off x="6592030" y="3598462"/>
            <a:ext cx="1618435" cy="2207091"/>
          </a:xfrm>
          <a:prstGeom prst="rect">
            <a:avLst/>
          </a:prstGeom>
          <a:blipFill dpi="0" rotWithShape="1">
            <a:blip r:embed="rId4">
              <a:alphaModFix amt="1000"/>
            </a:blip>
            <a:srcRect/>
            <a:stretch>
              <a:fillRect l="1298" t="894" r="1642" b="468"/>
            </a:stretch>
          </a:blipFill>
          <a:ln>
            <a:noFill/>
          </a:ln>
          <a:effectLst>
            <a:glow rad="1270">
              <a:srgbClr val="92D050">
                <a:alpha val="5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TextBox 153"/>
          <p:cNvSpPr txBox="1"/>
          <p:nvPr/>
        </p:nvSpPr>
        <p:spPr>
          <a:xfrm>
            <a:off x="0" y="0"/>
            <a:ext cx="6768752" cy="523220"/>
          </a:xfrm>
          <a:prstGeom prst="rect">
            <a:avLst/>
          </a:prstGeom>
          <a:noFill/>
        </p:spPr>
        <p:txBody>
          <a:bodyPr wrap="square" rtlCol="0">
            <a:spAutoFit/>
          </a:bodyPr>
          <a:lstStyle/>
          <a:p>
            <a:r>
              <a:rPr lang="en-GB" sz="2800" b="1" u="sng" dirty="0" smtClean="0"/>
              <a:t>Lesson 2 : </a:t>
            </a:r>
            <a:r>
              <a:rPr lang="en-GB" sz="2800" b="1" u="sng" dirty="0" smtClean="0"/>
              <a:t>Add and Subtract </a:t>
            </a:r>
            <a:r>
              <a:rPr lang="en-GB" sz="2800" b="1" u="sng" dirty="0" smtClean="0"/>
              <a:t>Mass</a:t>
            </a:r>
            <a:endParaRPr lang="en-GB" sz="2800" b="1" u="sng" dirty="0"/>
          </a:p>
        </p:txBody>
      </p:sp>
    </p:spTree>
    <p:extLst>
      <p:ext uri="{BB962C8B-B14F-4D97-AF65-F5344CB8AC3E}">
        <p14:creationId xmlns:p14="http://schemas.microsoft.com/office/powerpoint/2010/main" val="2471709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158"/>
                                        </p:tgtEl>
                                        <p:attrNameLst>
                                          <p:attrName>style.visibility</p:attrName>
                                        </p:attrNameLst>
                                      </p:cBhvr>
                                      <p:to>
                                        <p:strVal val="visible"/>
                                      </p:to>
                                    </p:set>
                                    <p:animEffect transition="in" filter="fade">
                                      <p:cBhvr>
                                        <p:cTn id="15" dur="500"/>
                                        <p:tgtEl>
                                          <p:spTgt spid="15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1" nodeType="clickEffect">
                                  <p:stCondLst>
                                    <p:cond delay="0"/>
                                  </p:stCondLst>
                                  <p:childTnLst>
                                    <p:animEffect transition="out" filter="fade">
                                      <p:cBhvr>
                                        <p:cTn id="24" dur="500"/>
                                        <p:tgtEl>
                                          <p:spTgt spid="15"/>
                                        </p:tgtEl>
                                      </p:cBhvr>
                                    </p:animEffect>
                                    <p:set>
                                      <p:cBhvr>
                                        <p:cTn id="25" dur="1" fill="hold">
                                          <p:stCondLst>
                                            <p:cond delay="499"/>
                                          </p:stCondLst>
                                        </p:cTn>
                                        <p:tgtEl>
                                          <p:spTgt spid="15"/>
                                        </p:tgtEl>
                                        <p:attrNameLst>
                                          <p:attrName>style.visibility</p:attrName>
                                        </p:attrNameLst>
                                      </p:cBhvr>
                                      <p:to>
                                        <p:strVal val="hidden"/>
                                      </p:to>
                                    </p:set>
                                  </p:childTnLst>
                                </p:cTn>
                              </p:par>
                              <p:par>
                                <p:cTn id="26" presetID="10" presetClass="entr" presetSubtype="0" fill="hold" grpId="0" nodeType="withEffect">
                                  <p:stCondLst>
                                    <p:cond delay="0"/>
                                  </p:stCondLst>
                                  <p:childTnLst>
                                    <p:set>
                                      <p:cBhvr>
                                        <p:cTn id="27" dur="1" fill="hold">
                                          <p:stCondLst>
                                            <p:cond delay="0"/>
                                          </p:stCondLst>
                                        </p:cTn>
                                        <p:tgtEl>
                                          <p:spTgt spid="157"/>
                                        </p:tgtEl>
                                        <p:attrNameLst>
                                          <p:attrName>style.visibility</p:attrName>
                                        </p:attrNameLst>
                                      </p:cBhvr>
                                      <p:to>
                                        <p:strVal val="visible"/>
                                      </p:to>
                                    </p:set>
                                    <p:animEffect transition="in" filter="fade">
                                      <p:cBhvr>
                                        <p:cTn id="28" dur="500"/>
                                        <p:tgtEl>
                                          <p:spTgt spid="15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grpId="1" nodeType="clickEffect">
                                  <p:stCondLst>
                                    <p:cond delay="0"/>
                                  </p:stCondLst>
                                  <p:childTnLst>
                                    <p:animEffect transition="out" filter="fade">
                                      <p:cBhvr>
                                        <p:cTn id="37" dur="500"/>
                                        <p:tgtEl>
                                          <p:spTgt spid="16"/>
                                        </p:tgtEl>
                                      </p:cBhvr>
                                    </p:animEffect>
                                    <p:set>
                                      <p:cBhvr>
                                        <p:cTn id="38" dur="1" fill="hold">
                                          <p:stCondLst>
                                            <p:cond delay="499"/>
                                          </p:stCondLst>
                                        </p:cTn>
                                        <p:tgtEl>
                                          <p:spTgt spid="16"/>
                                        </p:tgtEl>
                                        <p:attrNameLst>
                                          <p:attrName>style.visibility</p:attrName>
                                        </p:attrNameLst>
                                      </p:cBhvr>
                                      <p:to>
                                        <p:strVal val="hidden"/>
                                      </p:to>
                                    </p:set>
                                  </p:childTnLst>
                                </p:cTn>
                              </p:par>
                              <p:par>
                                <p:cTn id="39" presetID="10" presetClass="entr" presetSubtype="0" fill="hold" grpId="0" nodeType="withEffect">
                                  <p:stCondLst>
                                    <p:cond delay="0"/>
                                  </p:stCondLst>
                                  <p:childTnLst>
                                    <p:set>
                                      <p:cBhvr>
                                        <p:cTn id="40" dur="1" fill="hold">
                                          <p:stCondLst>
                                            <p:cond delay="0"/>
                                          </p:stCondLst>
                                        </p:cTn>
                                        <p:tgtEl>
                                          <p:spTgt spid="159"/>
                                        </p:tgtEl>
                                        <p:attrNameLst>
                                          <p:attrName>style.visibility</p:attrName>
                                        </p:attrNameLst>
                                      </p:cBhvr>
                                      <p:to>
                                        <p:strVal val="visible"/>
                                      </p:to>
                                    </p:set>
                                    <p:animEffect transition="in" filter="fade">
                                      <p:cBhvr>
                                        <p:cTn id="41" dur="500"/>
                                        <p:tgtEl>
                                          <p:spTgt spid="159"/>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xit" presetSubtype="0" fill="hold" grpId="1" nodeType="clickEffect">
                                  <p:stCondLst>
                                    <p:cond delay="0"/>
                                  </p:stCondLst>
                                  <p:childTnLst>
                                    <p:animEffect transition="out" filter="fade">
                                      <p:cBhvr>
                                        <p:cTn id="50" dur="500"/>
                                        <p:tgtEl>
                                          <p:spTgt spid="17"/>
                                        </p:tgtEl>
                                      </p:cBhvr>
                                    </p:animEffect>
                                    <p:set>
                                      <p:cBhvr>
                                        <p:cTn id="51" dur="1" fill="hold">
                                          <p:stCondLst>
                                            <p:cond delay="499"/>
                                          </p:stCondLst>
                                        </p:cTn>
                                        <p:tgtEl>
                                          <p:spTgt spid="17"/>
                                        </p:tgtEl>
                                        <p:attrNameLst>
                                          <p:attrName>style.visibility</p:attrName>
                                        </p:attrNameLst>
                                      </p:cBhvr>
                                      <p:to>
                                        <p:strVal val="hidden"/>
                                      </p:to>
                                    </p:set>
                                  </p:childTnLst>
                                </p:cTn>
                              </p:par>
                              <p:par>
                                <p:cTn id="52" presetID="10" presetClass="entr" presetSubtype="0" fill="hold" grpId="0" nodeType="withEffect">
                                  <p:stCondLst>
                                    <p:cond delay="0"/>
                                  </p:stCondLst>
                                  <p:childTnLst>
                                    <p:set>
                                      <p:cBhvr>
                                        <p:cTn id="53" dur="1" fill="hold">
                                          <p:stCondLst>
                                            <p:cond delay="0"/>
                                          </p:stCondLst>
                                        </p:cTn>
                                        <p:tgtEl>
                                          <p:spTgt spid="160"/>
                                        </p:tgtEl>
                                        <p:attrNameLst>
                                          <p:attrName>style.visibility</p:attrName>
                                        </p:attrNameLst>
                                      </p:cBhvr>
                                      <p:to>
                                        <p:strVal val="visible"/>
                                      </p:to>
                                    </p:set>
                                    <p:animEffect transition="in" filter="fade">
                                      <p:cBhvr>
                                        <p:cTn id="54" dur="5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5" grpId="0" animBg="1"/>
      <p:bldP spid="15" grpId="1" animBg="1"/>
      <p:bldP spid="16" grpId="0" animBg="1"/>
      <p:bldP spid="16" grpId="1" animBg="1"/>
      <p:bldP spid="17" grpId="0" animBg="1"/>
      <p:bldP spid="17" grpId="1" animBg="1"/>
      <p:bldP spid="157" grpId="0" animBg="1"/>
      <p:bldP spid="158" grpId="0" animBg="1"/>
      <p:bldP spid="159" grpId="0" animBg="1"/>
      <p:bldP spid="16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04664"/>
            <a:ext cx="459863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2569" y="548680"/>
            <a:ext cx="4111431" cy="1766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7220" y="2813961"/>
            <a:ext cx="2924175" cy="838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12360" y="2334564"/>
            <a:ext cx="952872" cy="1295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6"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2569" y="3861048"/>
            <a:ext cx="3227487" cy="29969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4730164" y="546680"/>
            <a:ext cx="554112" cy="338554"/>
          </a:xfrm>
          <a:prstGeom prst="rect">
            <a:avLst/>
          </a:prstGeom>
          <a:noFill/>
        </p:spPr>
        <p:txBody>
          <a:bodyPr wrap="square" rtlCol="0">
            <a:spAutoFit/>
          </a:bodyPr>
          <a:lstStyle/>
          <a:p>
            <a:r>
              <a:rPr lang="en-GB" sz="1600" b="1" dirty="0" smtClean="0"/>
              <a:t>3)</a:t>
            </a:r>
            <a:endParaRPr lang="en-GB" sz="1600" b="1" dirty="0"/>
          </a:p>
        </p:txBody>
      </p:sp>
      <p:sp>
        <p:nvSpPr>
          <p:cNvPr id="8" name="TextBox 7"/>
          <p:cNvSpPr txBox="1"/>
          <p:nvPr/>
        </p:nvSpPr>
        <p:spPr>
          <a:xfrm>
            <a:off x="4760711" y="2812942"/>
            <a:ext cx="554112" cy="338554"/>
          </a:xfrm>
          <a:prstGeom prst="rect">
            <a:avLst/>
          </a:prstGeom>
          <a:noFill/>
        </p:spPr>
        <p:txBody>
          <a:bodyPr wrap="square" rtlCol="0">
            <a:spAutoFit/>
          </a:bodyPr>
          <a:lstStyle/>
          <a:p>
            <a:r>
              <a:rPr lang="en-GB" sz="1600" b="1" dirty="0" smtClean="0"/>
              <a:t>4)</a:t>
            </a:r>
            <a:endParaRPr lang="en-GB" sz="1600" b="1" dirty="0"/>
          </a:p>
        </p:txBody>
      </p:sp>
      <p:sp>
        <p:nvSpPr>
          <p:cNvPr id="9" name="TextBox 8"/>
          <p:cNvSpPr txBox="1"/>
          <p:nvPr/>
        </p:nvSpPr>
        <p:spPr>
          <a:xfrm>
            <a:off x="4793205" y="3861048"/>
            <a:ext cx="554112" cy="338554"/>
          </a:xfrm>
          <a:prstGeom prst="rect">
            <a:avLst/>
          </a:prstGeom>
          <a:noFill/>
        </p:spPr>
        <p:txBody>
          <a:bodyPr wrap="square" rtlCol="0">
            <a:spAutoFit/>
          </a:bodyPr>
          <a:lstStyle/>
          <a:p>
            <a:r>
              <a:rPr lang="en-GB" sz="1600" b="1" dirty="0"/>
              <a:t>5</a:t>
            </a:r>
            <a:r>
              <a:rPr lang="en-GB" sz="1600" b="1" dirty="0" smtClean="0"/>
              <a:t>)</a:t>
            </a:r>
            <a:endParaRPr lang="en-GB" sz="1600" b="1" dirty="0"/>
          </a:p>
        </p:txBody>
      </p:sp>
      <p:sp>
        <p:nvSpPr>
          <p:cNvPr id="10" name="TextBox 9"/>
          <p:cNvSpPr txBox="1"/>
          <p:nvPr/>
        </p:nvSpPr>
        <p:spPr>
          <a:xfrm>
            <a:off x="0" y="0"/>
            <a:ext cx="6768752" cy="523220"/>
          </a:xfrm>
          <a:prstGeom prst="rect">
            <a:avLst/>
          </a:prstGeom>
          <a:noFill/>
        </p:spPr>
        <p:txBody>
          <a:bodyPr wrap="square" rtlCol="0">
            <a:spAutoFit/>
          </a:bodyPr>
          <a:lstStyle/>
          <a:p>
            <a:r>
              <a:rPr lang="en-GB" sz="2800" b="1" u="sng" dirty="0" smtClean="0"/>
              <a:t>Lesson 2 : </a:t>
            </a:r>
            <a:r>
              <a:rPr lang="en-GB" sz="2800" b="1" u="sng" dirty="0" smtClean="0"/>
              <a:t>Add and Subtract </a:t>
            </a:r>
            <a:r>
              <a:rPr lang="en-GB" sz="2800" b="1" u="sng" dirty="0" smtClean="0"/>
              <a:t>Mass</a:t>
            </a:r>
            <a:endParaRPr lang="en-GB" sz="2800" b="1" u="sng" dirty="0"/>
          </a:p>
        </p:txBody>
      </p:sp>
    </p:spTree>
    <p:extLst>
      <p:ext uri="{BB962C8B-B14F-4D97-AF65-F5344CB8AC3E}">
        <p14:creationId xmlns:p14="http://schemas.microsoft.com/office/powerpoint/2010/main" val="16565618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9" y="1628800"/>
            <a:ext cx="4717175" cy="3019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8604" y="1628799"/>
            <a:ext cx="4438650" cy="3019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680" y="-52289"/>
            <a:ext cx="6768752" cy="523220"/>
          </a:xfrm>
          <a:prstGeom prst="rect">
            <a:avLst/>
          </a:prstGeom>
          <a:noFill/>
        </p:spPr>
        <p:txBody>
          <a:bodyPr wrap="square" rtlCol="0">
            <a:spAutoFit/>
          </a:bodyPr>
          <a:lstStyle/>
          <a:p>
            <a:r>
              <a:rPr lang="en-GB" sz="2800" b="1" u="sng" dirty="0" smtClean="0"/>
              <a:t>Lesson 3 : </a:t>
            </a:r>
            <a:r>
              <a:rPr lang="en-GB" sz="2800" b="1" u="sng" dirty="0" smtClean="0"/>
              <a:t>Measure Capacity</a:t>
            </a:r>
            <a:endParaRPr lang="en-GB" sz="2800" b="1" u="sng" dirty="0"/>
          </a:p>
        </p:txBody>
      </p:sp>
    </p:spTree>
    <p:extLst>
      <p:ext uri="{BB962C8B-B14F-4D97-AF65-F5344CB8AC3E}">
        <p14:creationId xmlns:p14="http://schemas.microsoft.com/office/powerpoint/2010/main" val="2709538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052736"/>
            <a:ext cx="7200800" cy="461665"/>
          </a:xfrm>
          <a:prstGeom prst="rect">
            <a:avLst/>
          </a:prstGeom>
        </p:spPr>
        <p:txBody>
          <a:bodyPr wrap="square">
            <a:spAutoFit/>
          </a:bodyPr>
          <a:lstStyle/>
          <a:p>
            <a:r>
              <a:rPr lang="en-GB" sz="2400" dirty="0">
                <a:hlinkClick r:id="rId2"/>
              </a:rPr>
              <a:t>https://whiterosemaths.com/homelearning/year-3/</a:t>
            </a:r>
            <a:endParaRPr lang="en-GB" sz="2400" dirty="0"/>
          </a:p>
        </p:txBody>
      </p:sp>
      <p:pic>
        <p:nvPicPr>
          <p:cNvPr id="819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56746"/>
          <a:stretch/>
        </p:blipFill>
        <p:spPr bwMode="auto">
          <a:xfrm>
            <a:off x="1187624" y="1595612"/>
            <a:ext cx="5472608" cy="8108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a:hlinkClick r:id="rId2"/>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624" y="2334875"/>
            <a:ext cx="5472608" cy="45496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4680" y="-52289"/>
            <a:ext cx="6768752" cy="523220"/>
          </a:xfrm>
          <a:prstGeom prst="rect">
            <a:avLst/>
          </a:prstGeom>
          <a:noFill/>
        </p:spPr>
        <p:txBody>
          <a:bodyPr wrap="square" rtlCol="0">
            <a:spAutoFit/>
          </a:bodyPr>
          <a:lstStyle/>
          <a:p>
            <a:r>
              <a:rPr lang="en-GB" sz="2800" b="1" u="sng" dirty="0" smtClean="0"/>
              <a:t>Lesson 3 : </a:t>
            </a:r>
            <a:r>
              <a:rPr lang="en-GB" sz="2800" b="1" u="sng" dirty="0" smtClean="0"/>
              <a:t>Measure Capacity</a:t>
            </a:r>
            <a:endParaRPr lang="en-GB" sz="2800" b="1" u="sng" dirty="0"/>
          </a:p>
        </p:txBody>
      </p:sp>
      <p:sp>
        <p:nvSpPr>
          <p:cNvPr id="3" name="TextBox 2"/>
          <p:cNvSpPr txBox="1"/>
          <p:nvPr/>
        </p:nvSpPr>
        <p:spPr>
          <a:xfrm>
            <a:off x="107504" y="620688"/>
            <a:ext cx="8568952" cy="400110"/>
          </a:xfrm>
          <a:prstGeom prst="rect">
            <a:avLst/>
          </a:prstGeom>
          <a:noFill/>
        </p:spPr>
        <p:txBody>
          <a:bodyPr wrap="square" rtlCol="0">
            <a:spAutoFit/>
          </a:bodyPr>
          <a:lstStyle/>
          <a:p>
            <a:r>
              <a:rPr lang="en-GB" sz="2000" dirty="0" smtClean="0"/>
              <a:t>Lets go back to the White Rose Home learning pages and watch this lesson video.</a:t>
            </a:r>
            <a:endParaRPr lang="en-GB" sz="2000" dirty="0"/>
          </a:p>
        </p:txBody>
      </p:sp>
    </p:spTree>
    <p:extLst>
      <p:ext uri="{BB962C8B-B14F-4D97-AF65-F5344CB8AC3E}">
        <p14:creationId xmlns:p14="http://schemas.microsoft.com/office/powerpoint/2010/main" val="7659415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5536" y="1613991"/>
            <a:ext cx="7746337" cy="461665"/>
          </a:xfrm>
          <a:prstGeom prst="rect">
            <a:avLst/>
          </a:prstGeom>
        </p:spPr>
        <p:txBody>
          <a:bodyPr wrap="square">
            <a:spAutoFit/>
          </a:bodyPr>
          <a:lstStyle/>
          <a:p>
            <a:r>
              <a:rPr lang="en-GB" sz="2400" dirty="0">
                <a:hlinkClick r:id="rId2"/>
              </a:rPr>
              <a:t>http://www.ictgames.com/mobilePage/capacity/index.html</a:t>
            </a:r>
            <a:endParaRPr lang="en-GB" sz="2400" dirty="0"/>
          </a:p>
        </p:txBody>
      </p:sp>
      <p:pic>
        <p:nvPicPr>
          <p:cNvPr id="9218" name="Picture 2">
            <a:hlinkClick r:id="rId2"/>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827" t="24962" r="16826"/>
          <a:stretch/>
        </p:blipFill>
        <p:spPr bwMode="auto">
          <a:xfrm>
            <a:off x="1115616" y="2111168"/>
            <a:ext cx="6336704" cy="46340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4680" y="-52289"/>
            <a:ext cx="6768752" cy="523220"/>
          </a:xfrm>
          <a:prstGeom prst="rect">
            <a:avLst/>
          </a:prstGeom>
          <a:noFill/>
        </p:spPr>
        <p:txBody>
          <a:bodyPr wrap="square" rtlCol="0">
            <a:spAutoFit/>
          </a:bodyPr>
          <a:lstStyle/>
          <a:p>
            <a:r>
              <a:rPr lang="en-GB" sz="2800" b="1" u="sng" dirty="0" smtClean="0"/>
              <a:t>Lesson 3 : </a:t>
            </a:r>
            <a:r>
              <a:rPr lang="en-GB" sz="2800" b="1" u="sng" dirty="0" smtClean="0"/>
              <a:t>Measure Capacity</a:t>
            </a:r>
            <a:endParaRPr lang="en-GB" sz="2800" b="1" u="sng" dirty="0"/>
          </a:p>
        </p:txBody>
      </p:sp>
      <p:sp>
        <p:nvSpPr>
          <p:cNvPr id="4" name="TextBox 3"/>
          <p:cNvSpPr txBox="1"/>
          <p:nvPr/>
        </p:nvSpPr>
        <p:spPr>
          <a:xfrm>
            <a:off x="395536" y="616332"/>
            <a:ext cx="7632848" cy="584775"/>
          </a:xfrm>
          <a:prstGeom prst="rect">
            <a:avLst/>
          </a:prstGeom>
          <a:noFill/>
        </p:spPr>
        <p:txBody>
          <a:bodyPr wrap="square" rtlCol="0">
            <a:spAutoFit/>
          </a:bodyPr>
          <a:lstStyle/>
          <a:p>
            <a:r>
              <a:rPr lang="en-GB" sz="3200" dirty="0" smtClean="0"/>
              <a:t>Have a go at playing this game. </a:t>
            </a:r>
            <a:endParaRPr lang="en-GB" sz="3200" dirty="0"/>
          </a:p>
        </p:txBody>
      </p:sp>
    </p:spTree>
    <p:extLst>
      <p:ext uri="{BB962C8B-B14F-4D97-AF65-F5344CB8AC3E}">
        <p14:creationId xmlns:p14="http://schemas.microsoft.com/office/powerpoint/2010/main" val="15792847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620688"/>
            <a:ext cx="8496944" cy="37225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4343214"/>
            <a:ext cx="7105650" cy="2390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680" y="-52289"/>
            <a:ext cx="6768752" cy="523220"/>
          </a:xfrm>
          <a:prstGeom prst="rect">
            <a:avLst/>
          </a:prstGeom>
          <a:noFill/>
        </p:spPr>
        <p:txBody>
          <a:bodyPr wrap="square" rtlCol="0">
            <a:spAutoFit/>
          </a:bodyPr>
          <a:lstStyle/>
          <a:p>
            <a:r>
              <a:rPr lang="en-GB" sz="2800" b="1" u="sng" dirty="0" smtClean="0"/>
              <a:t>Lesson 3 : </a:t>
            </a:r>
            <a:r>
              <a:rPr lang="en-GB" sz="2800" b="1" u="sng" dirty="0" smtClean="0"/>
              <a:t>Measure Capacity</a:t>
            </a:r>
            <a:endParaRPr lang="en-GB" sz="2800" b="1" u="sng" dirty="0"/>
          </a:p>
        </p:txBody>
      </p:sp>
    </p:spTree>
    <p:extLst>
      <p:ext uri="{BB962C8B-B14F-4D97-AF65-F5344CB8AC3E}">
        <p14:creationId xmlns:p14="http://schemas.microsoft.com/office/powerpoint/2010/main" val="33651415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67544" y="2132856"/>
            <a:ext cx="4550220" cy="369332"/>
          </a:xfrm>
          <a:prstGeom prst="rect">
            <a:avLst/>
          </a:prstGeom>
        </p:spPr>
        <p:txBody>
          <a:bodyPr wrap="none">
            <a:spAutoFit/>
          </a:bodyPr>
          <a:lstStyle/>
          <a:p>
            <a:r>
              <a:rPr lang="en-GB" dirty="0">
                <a:hlinkClick r:id="rId2"/>
              </a:rPr>
              <a:t>https://</a:t>
            </a:r>
            <a:r>
              <a:rPr lang="en-GB" dirty="0" err="1" smtClean="0">
                <a:hlinkClick r:id="rId2"/>
              </a:rPr>
              <a:t>www.bbc.co.uk</a:t>
            </a:r>
            <a:r>
              <a:rPr lang="en-GB" dirty="0" smtClean="0">
                <a:hlinkClick r:id="rId2"/>
              </a:rPr>
              <a:t>/bitesize/clips/</a:t>
            </a:r>
            <a:r>
              <a:rPr lang="en-GB" dirty="0" err="1" smtClean="0">
                <a:hlinkClick r:id="rId2"/>
              </a:rPr>
              <a:t>z6fnvcw</a:t>
            </a:r>
            <a:r>
              <a:rPr lang="en-GB" dirty="0" smtClean="0"/>
              <a:t> </a:t>
            </a:r>
            <a:endParaRPr lang="en-GB" dirty="0"/>
          </a:p>
        </p:txBody>
      </p:sp>
      <p:sp>
        <p:nvSpPr>
          <p:cNvPr id="14" name="Title 1"/>
          <p:cNvSpPr>
            <a:spLocks noGrp="1"/>
          </p:cNvSpPr>
          <p:nvPr>
            <p:ph type="title"/>
          </p:nvPr>
        </p:nvSpPr>
        <p:spPr>
          <a:xfrm>
            <a:off x="451168" y="2352"/>
            <a:ext cx="8229600" cy="1143000"/>
          </a:xfrm>
        </p:spPr>
        <p:txBody>
          <a:bodyPr/>
          <a:lstStyle/>
          <a:p>
            <a:r>
              <a:rPr lang="en-GB" dirty="0" smtClean="0"/>
              <a:t>Science Learning</a:t>
            </a:r>
            <a:endParaRPr lang="en-GB" dirty="0"/>
          </a:p>
        </p:txBody>
      </p:sp>
      <p:sp>
        <p:nvSpPr>
          <p:cNvPr id="9" name="TextBox 8"/>
          <p:cNvSpPr txBox="1"/>
          <p:nvPr/>
        </p:nvSpPr>
        <p:spPr>
          <a:xfrm>
            <a:off x="467544" y="980728"/>
            <a:ext cx="8424936" cy="1200329"/>
          </a:xfrm>
          <a:prstGeom prst="rect">
            <a:avLst/>
          </a:prstGeom>
          <a:noFill/>
        </p:spPr>
        <p:txBody>
          <a:bodyPr wrap="square" rtlCol="0">
            <a:spAutoFit/>
          </a:bodyPr>
          <a:lstStyle/>
          <a:p>
            <a:r>
              <a:rPr lang="en-GB" sz="2400" dirty="0" smtClean="0"/>
              <a:t>Watch the video clip below. It’s all about how important the sun is for us on Earth. It talks about how shadows can be longer and shorter, depending where it is in the sky. </a:t>
            </a:r>
            <a:endParaRPr lang="en-GB" sz="2400" dirty="0"/>
          </a:p>
        </p:txBody>
      </p:sp>
      <p:sp>
        <p:nvSpPr>
          <p:cNvPr id="12" name="TextBox 11"/>
          <p:cNvSpPr txBox="1"/>
          <p:nvPr/>
        </p:nvSpPr>
        <p:spPr>
          <a:xfrm>
            <a:off x="179512" y="2509044"/>
            <a:ext cx="8712968" cy="830997"/>
          </a:xfrm>
          <a:prstGeom prst="rect">
            <a:avLst/>
          </a:prstGeom>
          <a:noFill/>
        </p:spPr>
        <p:txBody>
          <a:bodyPr wrap="square" rtlCol="0">
            <a:spAutoFit/>
          </a:bodyPr>
          <a:lstStyle/>
          <a:p>
            <a:pPr algn="ctr"/>
            <a:r>
              <a:rPr lang="en-GB" sz="2400" dirty="0" smtClean="0"/>
              <a:t>Pick an activity from the two below to show how shadows can help us tell what time of day it is. </a:t>
            </a:r>
            <a:endParaRPr lang="en-GB" sz="2400" dirty="0"/>
          </a:p>
        </p:txBody>
      </p:sp>
      <p:pic>
        <p:nvPicPr>
          <p:cNvPr id="4098" name="Picture 2" descr="Recording the Earth's rotation with shadows | Earths rotation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88010" y="3557435"/>
            <a:ext cx="2119508" cy="316454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The golden age of curiosity : science begins by happily learning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9764" y="3573016"/>
            <a:ext cx="3048000" cy="3048001"/>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72008" y="3570047"/>
            <a:ext cx="1907704" cy="3139321"/>
          </a:xfrm>
          <a:prstGeom prst="rect">
            <a:avLst/>
          </a:prstGeom>
          <a:noFill/>
        </p:spPr>
        <p:txBody>
          <a:bodyPr wrap="square" rtlCol="0">
            <a:spAutoFit/>
          </a:bodyPr>
          <a:lstStyle/>
          <a:p>
            <a:r>
              <a:rPr lang="en-GB" dirty="0" smtClean="0"/>
              <a:t>Stand outside and draw around your shadow with chalk. Stand in the same spot and draw round your shadow every hour from </a:t>
            </a:r>
            <a:r>
              <a:rPr lang="en-GB" dirty="0" err="1" smtClean="0"/>
              <a:t>9am</a:t>
            </a:r>
            <a:r>
              <a:rPr lang="en-GB" dirty="0" smtClean="0"/>
              <a:t> – </a:t>
            </a:r>
            <a:r>
              <a:rPr lang="en-GB" dirty="0" err="1" smtClean="0"/>
              <a:t>5pm</a:t>
            </a:r>
            <a:r>
              <a:rPr lang="en-GB" dirty="0" smtClean="0"/>
              <a:t>. Take a photo of the finished result. </a:t>
            </a:r>
            <a:endParaRPr lang="en-GB" dirty="0"/>
          </a:p>
        </p:txBody>
      </p:sp>
      <p:sp>
        <p:nvSpPr>
          <p:cNvPr id="20" name="TextBox 19"/>
          <p:cNvSpPr txBox="1"/>
          <p:nvPr/>
        </p:nvSpPr>
        <p:spPr>
          <a:xfrm>
            <a:off x="5017764" y="3583865"/>
            <a:ext cx="1907704" cy="3139321"/>
          </a:xfrm>
          <a:prstGeom prst="rect">
            <a:avLst/>
          </a:prstGeom>
          <a:noFill/>
        </p:spPr>
        <p:txBody>
          <a:bodyPr wrap="square" rtlCol="0">
            <a:spAutoFit/>
          </a:bodyPr>
          <a:lstStyle/>
          <a:p>
            <a:r>
              <a:rPr lang="en-GB" dirty="0" smtClean="0"/>
              <a:t>Make a sun dial. Using a paper plate or round piece of card, put a stick or pen in the middle. Every hour, put it in the same place outside, record the shadow and label the time. </a:t>
            </a:r>
            <a:endParaRPr lang="en-GB" dirty="0"/>
          </a:p>
        </p:txBody>
      </p:sp>
    </p:spTree>
    <p:extLst>
      <p:ext uri="{BB962C8B-B14F-4D97-AF65-F5344CB8AC3E}">
        <p14:creationId xmlns:p14="http://schemas.microsoft.com/office/powerpoint/2010/main" val="17503015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836712"/>
            <a:ext cx="8496944" cy="3661867"/>
          </a:xfrm>
        </p:spPr>
        <p:txBody>
          <a:bodyPr>
            <a:normAutofit/>
          </a:bodyPr>
          <a:lstStyle/>
          <a:p>
            <a:pPr marL="0" indent="0">
              <a:buNone/>
            </a:pPr>
            <a:r>
              <a:rPr lang="en-GB" sz="2400" dirty="0" smtClean="0"/>
              <a:t>It is important to keep your children active. If it is safe to do so, ensure they have some time outside throughout the day. Please visit </a:t>
            </a:r>
            <a:r>
              <a:rPr lang="en-GB" sz="2400" b="1" dirty="0" smtClean="0"/>
              <a:t>Joe Wicks</a:t>
            </a:r>
            <a:r>
              <a:rPr lang="en-GB" sz="2400" dirty="0" smtClean="0"/>
              <a:t> YouTube channel (</a:t>
            </a:r>
            <a:r>
              <a:rPr lang="en-GB" sz="2400" dirty="0" smtClean="0">
                <a:hlinkClick r:id="rId2"/>
              </a:rPr>
              <a:t>https://www.youtube.com/channel/UCAxW1XT0iEJo0TYlRfn6rYQ</a:t>
            </a:r>
            <a:r>
              <a:rPr lang="en-GB" sz="2400" dirty="0" smtClean="0"/>
              <a:t>), which has lots of exercise videos for children. He will also be hosting a live P.E. lessons Monday to Friday at 9:00am.</a:t>
            </a:r>
            <a:endParaRPr lang="en-GB" sz="24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3356992"/>
            <a:ext cx="6625898"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323528" y="188640"/>
            <a:ext cx="8568543" cy="1143000"/>
          </a:xfrm>
        </p:spPr>
        <p:txBody>
          <a:bodyPr>
            <a:normAutofit fontScale="90000"/>
          </a:bodyPr>
          <a:lstStyle/>
          <a:p>
            <a:pPr algn="l"/>
            <a:r>
              <a:rPr lang="en-GB" dirty="0" smtClean="0"/>
              <a:t>                              P.E.</a:t>
            </a:r>
            <a:br>
              <a:rPr lang="en-GB" dirty="0" smtClean="0"/>
            </a:br>
            <a:endParaRPr lang="en-GB" dirty="0"/>
          </a:p>
        </p:txBody>
      </p:sp>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6527</TotalTime>
  <Words>1913</Words>
  <Application>Microsoft Office PowerPoint</Application>
  <PresentationFormat>On-screen Show (4:3)</PresentationFormat>
  <Paragraphs>298</Paragraphs>
  <Slides>46</Slides>
  <Notes>1</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Task 2: write your Jungle Log Use all the work you have done this term to help you write an amazing jungle log. Imagine you have walked through the magic door to the jungle you designed.  What did you see? Hear? Touch? How did you feel? Who did you meet?  Use past tense verbs – trudged, swam, climbed, lugged etc. Use exciting adjectives like dense, mesmerising etc.   Remember this is your first draft so keep reading through it and change bits if you think it needs improving. </vt:lpstr>
      <vt:lpstr>PowerPoint Presentation</vt:lpstr>
      <vt:lpstr>PowerPoint Presentation</vt:lpstr>
      <vt:lpstr>PowerPoint Presentation</vt:lpstr>
      <vt:lpstr>Maths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Science Learning</vt:lpstr>
      <vt:lpstr>                              P.E. </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96</cp:revision>
  <dcterms:created xsi:type="dcterms:W3CDTF">2020-03-18T10:41:37Z</dcterms:created>
  <dcterms:modified xsi:type="dcterms:W3CDTF">2020-07-04T23:26:51Z</dcterms:modified>
</cp:coreProperties>
</file>