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90" r:id="rId14"/>
    <p:sldId id="285" r:id="rId15"/>
    <p:sldId id="295" r:id="rId16"/>
    <p:sldId id="287" r:id="rId17"/>
    <p:sldId id="288" r:id="rId18"/>
    <p:sldId id="264" r:id="rId19"/>
    <p:sldId id="297" r:id="rId20"/>
    <p:sldId id="298" r:id="rId21"/>
    <p:sldId id="299" r:id="rId22"/>
    <p:sldId id="300" r:id="rId23"/>
    <p:sldId id="301" r:id="rId24"/>
    <p:sldId id="302" r:id="rId25"/>
    <p:sldId id="303" r:id="rId26"/>
    <p:sldId id="304" r:id="rId27"/>
    <p:sldId id="305" r:id="rId28"/>
    <p:sldId id="306" r:id="rId29"/>
    <p:sldId id="307" r:id="rId30"/>
    <p:sldId id="308" r:id="rId31"/>
    <p:sldId id="309" r:id="rId32"/>
    <p:sldId id="310" r:id="rId33"/>
    <p:sldId id="311" r:id="rId34"/>
    <p:sldId id="312" r:id="rId35"/>
    <p:sldId id="296" r:id="rId36"/>
    <p:sldId id="269" r:id="rId37"/>
    <p:sldId id="270"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036" autoAdjust="0"/>
  </p:normalViewPr>
  <p:slideViewPr>
    <p:cSldViewPr>
      <p:cViewPr>
        <p:scale>
          <a:sx n="72" d="100"/>
          <a:sy n="72" d="100"/>
        </p:scale>
        <p:origin x="-131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65234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17798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12818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20238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552190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34273314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8151046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32651049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29115606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8041020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346694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28/06/2020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app.mymaths.co.uk/5933-lesson/comparing-measures-2"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Layout" Target="../slideLayouts/slideLayout17.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18.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4.png"/><Relationship Id="rId7"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19.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20.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2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1.png"/><Relationship Id="rId2" Type="http://schemas.openxmlformats.org/officeDocument/2006/relationships/image" Target="../media/image33.png"/><Relationship Id="rId1" Type="http://schemas.openxmlformats.org/officeDocument/2006/relationships/slideLayout" Target="../slideLayouts/slideLayout2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6</a:t>
            </a:r>
            <a:r>
              <a:rPr lang="en-GB" sz="6600" dirty="0" smtClean="0"/>
              <a:t> Week </a:t>
            </a:r>
            <a:r>
              <a:rPr lang="en-GB" sz="6600" dirty="0"/>
              <a:t>5</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endParaRPr lang="en-GB" sz="2400" dirty="0"/>
          </a:p>
          <a:p>
            <a:pPr marL="0" indent="0">
              <a:buNone/>
            </a:pPr>
            <a:r>
              <a:rPr lang="en-GB" sz="2400" dirty="0" smtClean="0"/>
              <a:t>We hope you have all been enjoying the hot weather and have been outside riding your bikes, playing in your paddling pools and eating ice lollies to keep yourselves cool. Don’t forget to stay safe in the sun and apply sun cream and wear hats! </a:t>
            </a:r>
          </a:p>
          <a:p>
            <a:pPr marL="0" indent="0">
              <a:buNone/>
            </a:pPr>
            <a:endParaRPr lang="en-GB" sz="2400" dirty="0"/>
          </a:p>
          <a:p>
            <a:pPr marL="0" indent="0">
              <a:buNone/>
            </a:pPr>
            <a:r>
              <a:rPr lang="en-GB" sz="2400" dirty="0" smtClean="0"/>
              <a:t>We are really missing you and can’t believe we are so close to the end of the school year already. Here are this week’s home learning tasks. Keep going – we are nearly at the Summer Holidays! We hope to see some of you in school over the next few weeks or hear from you over the phone. </a:t>
            </a:r>
          </a:p>
          <a:p>
            <a:pPr marL="0" indent="0">
              <a:buNone/>
            </a:pPr>
            <a:endParaRPr lang="en-GB" sz="2400" dirty="0"/>
          </a:p>
          <a:p>
            <a:pPr marL="0" indent="0">
              <a:buNone/>
            </a:pPr>
            <a:r>
              <a:rPr lang="en-GB" sz="2400" dirty="0" smtClean="0"/>
              <a:t>Stay safe and  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15566" y="393841"/>
            <a:ext cx="3234796" cy="461665"/>
          </a:xfrm>
          <a:prstGeom prst="rect">
            <a:avLst/>
          </a:prstGeom>
          <a:noFill/>
        </p:spPr>
        <p:txBody>
          <a:bodyPr wrap="none" rtlCol="0">
            <a:spAutoFit/>
          </a:bodyPr>
          <a:lstStyle/>
          <a:p>
            <a:r>
              <a:rPr lang="en-GB" sz="2400" b="1" dirty="0" smtClean="0"/>
              <a:t>Task 1: spelling activity. </a:t>
            </a:r>
            <a:endParaRPr lang="en-GB" sz="2400" b="1" dirty="0"/>
          </a:p>
        </p:txBody>
      </p:sp>
      <p:sp>
        <p:nvSpPr>
          <p:cNvPr id="2" name="TextBox 1"/>
          <p:cNvSpPr txBox="1"/>
          <p:nvPr/>
        </p:nvSpPr>
        <p:spPr>
          <a:xfrm>
            <a:off x="251520" y="1484784"/>
            <a:ext cx="8352928" cy="461665"/>
          </a:xfrm>
          <a:prstGeom prst="rect">
            <a:avLst/>
          </a:prstGeom>
          <a:noFill/>
        </p:spPr>
        <p:txBody>
          <a:bodyPr wrap="square" rtlCol="0">
            <a:spAutoFit/>
          </a:bodyPr>
          <a:lstStyle/>
          <a:p>
            <a:endParaRPr lang="en-GB" sz="2400" dirty="0"/>
          </a:p>
        </p:txBody>
      </p:sp>
      <p:sp>
        <p:nvSpPr>
          <p:cNvPr id="8"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9" name="TextBox 8"/>
          <p:cNvSpPr txBox="1"/>
          <p:nvPr/>
        </p:nvSpPr>
        <p:spPr>
          <a:xfrm>
            <a:off x="15566" y="393841"/>
            <a:ext cx="3234796" cy="461665"/>
          </a:xfrm>
          <a:prstGeom prst="rect">
            <a:avLst/>
          </a:prstGeom>
          <a:noFill/>
        </p:spPr>
        <p:txBody>
          <a:bodyPr wrap="none" rtlCol="0">
            <a:spAutoFit/>
          </a:bodyPr>
          <a:lstStyle/>
          <a:p>
            <a:r>
              <a:rPr lang="en-GB" sz="2400" b="1" dirty="0" smtClean="0"/>
              <a:t>Task 1: spelling activity. </a:t>
            </a:r>
            <a:endParaRPr lang="en-GB" sz="2400" b="1" dirty="0"/>
          </a:p>
        </p:txBody>
      </p:sp>
      <p:sp>
        <p:nvSpPr>
          <p:cNvPr id="10" name="TextBox 9"/>
          <p:cNvSpPr txBox="1"/>
          <p:nvPr/>
        </p:nvSpPr>
        <p:spPr>
          <a:xfrm>
            <a:off x="179512" y="969798"/>
            <a:ext cx="8712968" cy="4893647"/>
          </a:xfrm>
          <a:prstGeom prst="rect">
            <a:avLst/>
          </a:prstGeom>
          <a:noFill/>
        </p:spPr>
        <p:txBody>
          <a:bodyPr wrap="square" rtlCol="0">
            <a:spAutoFit/>
          </a:bodyPr>
          <a:lstStyle/>
          <a:p>
            <a:r>
              <a:rPr lang="en-GB" sz="2400" dirty="0" smtClean="0"/>
              <a:t>Pick </a:t>
            </a:r>
            <a:r>
              <a:rPr lang="en-GB" sz="2400" b="1" u="sng" dirty="0" smtClean="0"/>
              <a:t>3</a:t>
            </a:r>
            <a:r>
              <a:rPr lang="en-GB" sz="2400" dirty="0" smtClean="0"/>
              <a:t> words from the Year 3 / 4 Spelling list on the next slide. </a:t>
            </a:r>
          </a:p>
          <a:p>
            <a:r>
              <a:rPr lang="en-GB" sz="2400" dirty="0" smtClean="0"/>
              <a:t>Complete the following for each word. </a:t>
            </a:r>
          </a:p>
          <a:p>
            <a:r>
              <a:rPr lang="en-GB" sz="2400" dirty="0"/>
              <a:t> </a:t>
            </a:r>
            <a:r>
              <a:rPr lang="en-GB" sz="2400" dirty="0" smtClean="0"/>
              <a:t>                                                                            </a:t>
            </a:r>
            <a:r>
              <a:rPr lang="en-GB" sz="2400" u="sng" dirty="0" smtClean="0"/>
              <a:t>Example: accident</a:t>
            </a:r>
          </a:p>
          <a:p>
            <a:pPr marL="342900" indent="-342900">
              <a:buFont typeface="Arial" panose="020B0604020202020204" pitchFamily="34" charset="0"/>
              <a:buChar char="•"/>
            </a:pPr>
            <a:r>
              <a:rPr lang="en-GB" sz="2400" dirty="0" smtClean="0"/>
              <a:t>Write the definition                          An incident that happens                  					unexpectedly that might cause 					damage or harm. </a:t>
            </a:r>
          </a:p>
          <a:p>
            <a:pPr marL="342900" indent="-342900">
              <a:buFont typeface="Arial" panose="020B0604020202020204" pitchFamily="34" charset="0"/>
              <a:buChar char="•"/>
            </a:pPr>
            <a:r>
              <a:rPr lang="en-GB" sz="2400" dirty="0" smtClean="0"/>
              <a:t>Split the word into its syllables        Ac-ci -dent</a:t>
            </a:r>
          </a:p>
          <a:p>
            <a:pPr marL="342900" indent="-342900">
              <a:buFont typeface="Arial" panose="020B0604020202020204" pitchFamily="34" charset="0"/>
              <a:buChar char="•"/>
            </a:pPr>
            <a:r>
              <a:rPr lang="en-GB" sz="2400" dirty="0" smtClean="0"/>
              <a:t>Colour code (vowels in one	</a:t>
            </a:r>
            <a:r>
              <a:rPr lang="en-GB" sz="2400" b="1" dirty="0" smtClean="0">
                <a:solidFill>
                  <a:srgbClr val="FF0000"/>
                </a:solidFill>
              </a:rPr>
              <a:t>a</a:t>
            </a:r>
            <a:r>
              <a:rPr lang="en-GB" sz="2400" b="1" dirty="0" smtClean="0">
                <a:solidFill>
                  <a:srgbClr val="7030A0"/>
                </a:solidFill>
              </a:rPr>
              <a:t>cc</a:t>
            </a:r>
            <a:r>
              <a:rPr lang="en-GB" sz="2400" b="1" dirty="0" smtClean="0">
                <a:solidFill>
                  <a:srgbClr val="FF0000"/>
                </a:solidFill>
              </a:rPr>
              <a:t>i</a:t>
            </a:r>
            <a:r>
              <a:rPr lang="en-GB" sz="2400" b="1" dirty="0" smtClean="0">
                <a:solidFill>
                  <a:srgbClr val="7030A0"/>
                </a:solidFill>
              </a:rPr>
              <a:t>d</a:t>
            </a:r>
            <a:r>
              <a:rPr lang="en-GB" sz="2400" b="1" dirty="0" smtClean="0">
                <a:solidFill>
                  <a:srgbClr val="FF0000"/>
                </a:solidFill>
              </a:rPr>
              <a:t>e</a:t>
            </a:r>
            <a:r>
              <a:rPr lang="en-GB" sz="2400" b="1" dirty="0" smtClean="0">
                <a:solidFill>
                  <a:srgbClr val="7030A0"/>
                </a:solidFill>
              </a:rPr>
              <a:t>nt</a:t>
            </a:r>
          </a:p>
          <a:p>
            <a:r>
              <a:rPr lang="en-GB" sz="2400" dirty="0" smtClean="0"/>
              <a:t>colour, consonants in another)</a:t>
            </a:r>
          </a:p>
          <a:p>
            <a:pPr marL="342900" indent="-342900">
              <a:buFont typeface="Arial" panose="020B0604020202020204" pitchFamily="34" charset="0"/>
              <a:buChar char="•"/>
            </a:pPr>
            <a:r>
              <a:rPr lang="en-GB" sz="2400" dirty="0" smtClean="0"/>
              <a:t>Identify the tricky part		ac </a:t>
            </a:r>
            <a:r>
              <a:rPr lang="en-GB" sz="2400" b="1" u="sng" dirty="0" smtClean="0"/>
              <a:t>c</a:t>
            </a:r>
            <a:r>
              <a:rPr lang="en-GB" sz="2400" dirty="0" smtClean="0"/>
              <a:t> ident (c sounds like s)</a:t>
            </a:r>
          </a:p>
          <a:p>
            <a:pPr marL="342900" indent="-342900">
              <a:buFont typeface="Arial" panose="020B0604020202020204" pitchFamily="34" charset="0"/>
              <a:buChar char="•"/>
            </a:pPr>
            <a:r>
              <a:rPr lang="en-GB" sz="2400" dirty="0" smtClean="0"/>
              <a:t>Draw the word 			Draw a picture of the word. </a:t>
            </a:r>
          </a:p>
          <a:p>
            <a:pPr marL="342900" indent="-342900">
              <a:buFont typeface="Arial" panose="020B0604020202020204" pitchFamily="34" charset="0"/>
              <a:buChar char="•"/>
            </a:pPr>
            <a:r>
              <a:rPr lang="en-GB" sz="2400" dirty="0" smtClean="0"/>
              <a:t>Write the word in a sentence 	I dropped my drink by accident. </a:t>
            </a:r>
          </a:p>
          <a:p>
            <a:pPr marL="342900" indent="-342900">
              <a:buFont typeface="Arial" panose="020B0604020202020204" pitchFamily="34" charset="0"/>
              <a:buChar char="•"/>
            </a:pPr>
            <a:endParaRPr lang="en-GB" sz="2400" dirty="0" smtClean="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51938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3" y="-171400"/>
            <a:ext cx="9141449" cy="908720"/>
          </a:xfrm>
        </p:spPr>
        <p:txBody>
          <a:bodyPr>
            <a:normAutofit/>
          </a:bodyPr>
          <a:lstStyle/>
          <a:p>
            <a:pPr algn="l"/>
            <a:r>
              <a:rPr lang="en-GB" sz="2800" b="1" dirty="0" smtClean="0"/>
              <a:t>Task 2: grammar; using when. </a:t>
            </a:r>
            <a:endParaRPr lang="en-GB"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696"/>
            <a:ext cx="9144000"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574327"/>
            <a:ext cx="9106295" cy="5256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9970" y="45487"/>
            <a:ext cx="5075107" cy="523220"/>
          </a:xfrm>
          <a:prstGeom prst="rect">
            <a:avLst/>
          </a:prstGeom>
        </p:spPr>
        <p:txBody>
          <a:bodyPr wrap="none">
            <a:spAutoFit/>
          </a:bodyPr>
          <a:lstStyle/>
          <a:p>
            <a:r>
              <a:rPr lang="en-GB" sz="2800" b="1" dirty="0">
                <a:solidFill>
                  <a:prstClr val="black"/>
                </a:solidFill>
                <a:ea typeface="+mj-ea"/>
                <a:cs typeface="+mj-cs"/>
              </a:rPr>
              <a:t>Task </a:t>
            </a:r>
            <a:r>
              <a:rPr lang="en-GB" sz="2800" b="1" dirty="0" smtClean="0">
                <a:solidFill>
                  <a:prstClr val="black"/>
                </a:solidFill>
                <a:ea typeface="+mj-ea"/>
                <a:cs typeface="+mj-cs"/>
              </a:rPr>
              <a:t>3: grammar; using because. </a:t>
            </a:r>
            <a:endParaRPr lang="en-GB" dirty="0"/>
          </a:p>
        </p:txBody>
      </p:sp>
      <p:sp>
        <p:nvSpPr>
          <p:cNvPr id="4" name="TextBox 3"/>
          <p:cNvSpPr txBox="1"/>
          <p:nvPr/>
        </p:nvSpPr>
        <p:spPr>
          <a:xfrm>
            <a:off x="35496" y="5830910"/>
            <a:ext cx="9106295" cy="1015663"/>
          </a:xfrm>
          <a:prstGeom prst="rect">
            <a:avLst/>
          </a:prstGeom>
          <a:noFill/>
        </p:spPr>
        <p:txBody>
          <a:bodyPr wrap="square" rtlCol="0">
            <a:spAutoFit/>
          </a:bodyPr>
          <a:lstStyle/>
          <a:p>
            <a:r>
              <a:rPr lang="en-GB" sz="2000" b="1" dirty="0" smtClean="0"/>
              <a:t>Challenge:  try and use FANBOYS to connect two main clauses. (For, And, Nor, But, Or, Yet, So). I set out early yet …              I hadn’t seen anything like it before nor had I heard…            All around me were very short trees but they had very long…</a:t>
            </a:r>
            <a:endParaRPr lang="en-GB" sz="2000" b="1" dirty="0"/>
          </a:p>
        </p:txBody>
      </p:sp>
    </p:spTree>
    <p:extLst>
      <p:ext uri="{BB962C8B-B14F-4D97-AF65-F5344CB8AC3E}">
        <p14:creationId xmlns:p14="http://schemas.microsoft.com/office/powerpoint/2010/main" val="34783651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40243"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76672"/>
            <a:ext cx="8642578"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1995612"/>
            <a:ext cx="4562475" cy="28119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995612"/>
            <a:ext cx="4572000" cy="28119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23373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33" y="2204864"/>
            <a:ext cx="9085603" cy="3773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009" y="836712"/>
            <a:ext cx="8960463" cy="1200329"/>
          </a:xfrm>
          <a:prstGeom prst="rect">
            <a:avLst/>
          </a:prstGeom>
          <a:noFill/>
        </p:spPr>
        <p:txBody>
          <a:bodyPr wrap="square" rtlCol="0">
            <a:spAutoFit/>
          </a:bodyPr>
          <a:lstStyle/>
          <a:p>
            <a:r>
              <a:rPr lang="en-GB" sz="2400" dirty="0" smtClean="0"/>
              <a:t>Go to the My Maths lesson on </a:t>
            </a:r>
            <a:r>
              <a:rPr lang="en-GB" sz="2400" b="1" dirty="0" smtClean="0"/>
              <a:t>Comparing Measures 2 </a:t>
            </a:r>
            <a:r>
              <a:rPr lang="en-GB" sz="2400" dirty="0" smtClean="0"/>
              <a:t>and complete pages </a:t>
            </a:r>
            <a:r>
              <a:rPr lang="en-GB" sz="2400" b="1" dirty="0" smtClean="0"/>
              <a:t>4, 5 and 6 only</a:t>
            </a:r>
            <a:r>
              <a:rPr lang="en-GB" sz="2400" dirty="0" smtClean="0"/>
              <a:t>.</a:t>
            </a:r>
          </a:p>
          <a:p>
            <a:r>
              <a:rPr lang="en-GB" sz="2400" dirty="0">
                <a:hlinkClick r:id="rId3"/>
              </a:rPr>
              <a:t>https://app.mymaths.co.uk/5933-lesson/comparing-measures-2</a:t>
            </a:r>
            <a:endParaRPr lang="en-GB" sz="2400" dirty="0"/>
          </a:p>
        </p:txBody>
      </p:sp>
    </p:spTree>
    <p:extLst>
      <p:ext uri="{BB962C8B-B14F-4D97-AF65-F5344CB8AC3E}">
        <p14:creationId xmlns:p14="http://schemas.microsoft.com/office/powerpoint/2010/main" val="13771283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4" name="Rectangle 13"/>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755650" y="1384533"/>
            <a:ext cx="7632700" cy="435423"/>
          </a:xfrm>
          <a:prstGeom prst="rect">
            <a:avLst/>
          </a:prstGeom>
          <a:solidFill>
            <a:srgbClr val="00529C"/>
          </a:solidFill>
          <a:ln>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221618" y="3031976"/>
            <a:ext cx="3322864" cy="2000548"/>
          </a:xfrm>
          <a:prstGeom prst="rect">
            <a:avLst/>
          </a:prstGeom>
          <a:noFill/>
        </p:spPr>
        <p:txBody>
          <a:bodyPr wrap="square" lIns="0" tIns="0" rIns="0" bIns="0" rtlCol="0">
            <a:spAutoFit/>
          </a:bodyPr>
          <a:lstStyle/>
          <a:p>
            <a:pPr marL="285750" indent="-285750">
              <a:buFont typeface="Arial" panose="020B0604020202020204" pitchFamily="34" charset="0"/>
              <a:buChar char="•"/>
            </a:pPr>
            <a:r>
              <a:rPr lang="en-GB" sz="1600" dirty="0"/>
              <a:t>What is each interval worth?</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mass is shown on </a:t>
            </a:r>
            <a:br>
              <a:rPr lang="en-GB" sz="1600" dirty="0"/>
            </a:br>
            <a:r>
              <a:rPr lang="en-GB" sz="1600" dirty="0"/>
              <a:t>these scales?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Show where 200g would be on these scales.</a:t>
            </a:r>
          </a:p>
          <a:p>
            <a:pPr marL="285750" indent="-285750">
              <a:buFont typeface="Arial" panose="020B0604020202020204" pitchFamily="34" charset="0"/>
              <a:buChar char="•"/>
            </a:pPr>
            <a:endParaRPr lang="en-GB" dirty="0"/>
          </a:p>
        </p:txBody>
      </p:sp>
      <p:grpSp>
        <p:nvGrpSpPr>
          <p:cNvPr id="12" name="Group 11"/>
          <p:cNvGrpSpPr/>
          <p:nvPr/>
        </p:nvGrpSpPr>
        <p:grpSpPr>
          <a:xfrm>
            <a:off x="4894058" y="2080260"/>
            <a:ext cx="3123184" cy="3903980"/>
            <a:chOff x="3964417" y="1367406"/>
            <a:chExt cx="3925115" cy="4906394"/>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4417" y="1367406"/>
              <a:ext cx="3925115" cy="4906394"/>
            </a:xfrm>
            <a:prstGeom prst="rect">
              <a:avLst/>
            </a:prstGeom>
          </p:spPr>
        </p:pic>
        <p:sp>
          <p:nvSpPr>
            <p:cNvPr id="10" name="Oval 9"/>
            <p:cNvSpPr/>
            <p:nvPr/>
          </p:nvSpPr>
          <p:spPr>
            <a:xfrm>
              <a:off x="5797333" y="4302486"/>
              <a:ext cx="90825" cy="9082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Rectangle 12"/>
          <p:cNvSpPr/>
          <p:nvPr/>
        </p:nvSpPr>
        <p:spPr>
          <a:xfrm>
            <a:off x="3258980" y="1384533"/>
            <a:ext cx="2626040" cy="430887"/>
          </a:xfrm>
          <a:prstGeom prst="rect">
            <a:avLst/>
          </a:prstGeom>
        </p:spPr>
        <p:txBody>
          <a:bodyPr wrap="none">
            <a:spAutoFit/>
          </a:bodyPr>
          <a:lstStyle/>
          <a:p>
            <a:r>
              <a:rPr lang="en-GB" sz="2200" b="1" dirty="0">
                <a:solidFill>
                  <a:schemeClr val="bg1"/>
                </a:solidFill>
              </a:rPr>
              <a:t>Intervals on Scales</a:t>
            </a:r>
          </a:p>
        </p:txBody>
      </p:sp>
      <p:sp>
        <p:nvSpPr>
          <p:cNvPr id="15" name="Freeform 5"/>
          <p:cNvSpPr>
            <a:spLocks/>
          </p:cNvSpPr>
          <p:nvPr/>
        </p:nvSpPr>
        <p:spPr bwMode="auto">
          <a:xfrm rot="12835788">
            <a:off x="6165001" y="4354102"/>
            <a:ext cx="82112" cy="735691"/>
          </a:xfrm>
          <a:custGeom>
            <a:avLst/>
            <a:gdLst>
              <a:gd name="T0" fmla="*/ 132 w 198"/>
              <a:gd name="T1" fmla="*/ 1603 h 1795"/>
              <a:gd name="T2" fmla="*/ 132 w 198"/>
              <a:gd name="T3" fmla="*/ 33 h 1795"/>
              <a:gd name="T4" fmla="*/ 99 w 198"/>
              <a:gd name="T5" fmla="*/ 0 h 1795"/>
              <a:gd name="T6" fmla="*/ 66 w 198"/>
              <a:gd name="T7" fmla="*/ 33 h 1795"/>
              <a:gd name="T8" fmla="*/ 66 w 198"/>
              <a:gd name="T9" fmla="*/ 1603 h 1795"/>
              <a:gd name="T10" fmla="*/ 0 w 198"/>
              <a:gd name="T11" fmla="*/ 1696 h 1795"/>
              <a:gd name="T12" fmla="*/ 99 w 198"/>
              <a:gd name="T13" fmla="*/ 1795 h 1795"/>
              <a:gd name="T14" fmla="*/ 198 w 198"/>
              <a:gd name="T15" fmla="*/ 1696 h 1795"/>
              <a:gd name="T16" fmla="*/ 132 w 198"/>
              <a:gd name="T17" fmla="*/ 1603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1795">
                <a:moveTo>
                  <a:pt x="132" y="1603"/>
                </a:moveTo>
                <a:cubicBezTo>
                  <a:pt x="132" y="33"/>
                  <a:pt x="132" y="33"/>
                  <a:pt x="132" y="33"/>
                </a:cubicBezTo>
                <a:cubicBezTo>
                  <a:pt x="132" y="15"/>
                  <a:pt x="117" y="0"/>
                  <a:pt x="99" y="0"/>
                </a:cubicBezTo>
                <a:cubicBezTo>
                  <a:pt x="81" y="0"/>
                  <a:pt x="66" y="15"/>
                  <a:pt x="66" y="33"/>
                </a:cubicBezTo>
                <a:cubicBezTo>
                  <a:pt x="66" y="1603"/>
                  <a:pt x="66" y="1603"/>
                  <a:pt x="66" y="1603"/>
                </a:cubicBezTo>
                <a:cubicBezTo>
                  <a:pt x="28" y="1616"/>
                  <a:pt x="0" y="1653"/>
                  <a:pt x="0" y="1696"/>
                </a:cubicBezTo>
                <a:cubicBezTo>
                  <a:pt x="0" y="1751"/>
                  <a:pt x="44" y="1795"/>
                  <a:pt x="99" y="1795"/>
                </a:cubicBezTo>
                <a:cubicBezTo>
                  <a:pt x="154" y="1795"/>
                  <a:pt x="198" y="1751"/>
                  <a:pt x="198" y="1696"/>
                </a:cubicBezTo>
                <a:cubicBezTo>
                  <a:pt x="198" y="1653"/>
                  <a:pt x="170" y="1616"/>
                  <a:pt x="132" y="1603"/>
                </a:cubicBezTo>
                <a:close/>
              </a:path>
            </a:pathLst>
          </a:custGeom>
          <a:solidFill>
            <a:srgbClr val="E52122"/>
          </a:solidFill>
          <a:ln>
            <a:noFill/>
          </a:ln>
        </p:spPr>
        <p:txBody>
          <a:bodyPr vert="horz" wrap="square" lIns="91440" tIns="45720" rIns="91440" bIns="45720" numCol="1" anchor="t" anchorCtr="0" compatLnSpc="1">
            <a:prstTxWarp prst="textNoShape">
              <a:avLst/>
            </a:prstTxWarp>
          </a:bodyPr>
          <a:lstStyle/>
          <a:p>
            <a:endParaRPr lang="en-GB"/>
          </a:p>
        </p:txBody>
      </p:sp>
      <p:sp>
        <p:nvSpPr>
          <p:cNvPr id="16" name="TextBox 15"/>
          <p:cNvSpPr txBox="1"/>
          <p:nvPr/>
        </p:nvSpPr>
        <p:spPr>
          <a:xfrm>
            <a:off x="0" y="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spTree>
    <p:extLst>
      <p:ext uri="{BB962C8B-B14F-4D97-AF65-F5344CB8AC3E}">
        <p14:creationId xmlns:p14="http://schemas.microsoft.com/office/powerpoint/2010/main" val="346496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3" name="Rectangle 12"/>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55650" y="1384533"/>
            <a:ext cx="7632700" cy="435423"/>
          </a:xfrm>
          <a:prstGeom prst="rect">
            <a:avLst/>
          </a:prstGeom>
          <a:solidFill>
            <a:srgbClr val="00529C"/>
          </a:solidFill>
          <a:ln>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3258980" y="1384533"/>
            <a:ext cx="2626040" cy="430887"/>
          </a:xfrm>
          <a:prstGeom prst="rect">
            <a:avLst/>
          </a:prstGeom>
        </p:spPr>
        <p:txBody>
          <a:bodyPr wrap="none">
            <a:spAutoFit/>
          </a:bodyPr>
          <a:lstStyle/>
          <a:p>
            <a:r>
              <a:rPr lang="en-GB" sz="2200" b="1" dirty="0">
                <a:solidFill>
                  <a:schemeClr val="bg1"/>
                </a:solidFill>
              </a:rPr>
              <a:t>Intervals on Scales</a:t>
            </a:r>
          </a:p>
        </p:txBody>
      </p:sp>
      <p:sp>
        <p:nvSpPr>
          <p:cNvPr id="10" name="Rectangle 9"/>
          <p:cNvSpPr/>
          <p:nvPr/>
        </p:nvSpPr>
        <p:spPr>
          <a:xfrm>
            <a:off x="832913" y="2141814"/>
            <a:ext cx="4688253" cy="3539430"/>
          </a:xfrm>
          <a:prstGeom prst="rect">
            <a:avLst/>
          </a:prstGeom>
        </p:spPr>
        <p:txBody>
          <a:bodyPr wrap="square">
            <a:spAutoFit/>
          </a:bodyPr>
          <a:lstStyle/>
          <a:p>
            <a:pPr marL="285750" indent="-285750">
              <a:buFont typeface="Arial" panose="020B0604020202020204" pitchFamily="34" charset="0"/>
              <a:buChar char="•"/>
            </a:pPr>
            <a:r>
              <a:rPr lang="en-GB" sz="1600" dirty="0"/>
              <a:t>What is each interval worth?</a:t>
            </a:r>
          </a:p>
          <a:p>
            <a:pPr marL="288000"/>
            <a:r>
              <a:rPr lang="en-GB" sz="1600" b="1" dirty="0"/>
              <a:t>There are 5 intervals between 0 and 500.  </a:t>
            </a:r>
            <a:br>
              <a:rPr lang="en-GB" sz="1600" b="1" dirty="0"/>
            </a:br>
            <a:r>
              <a:rPr lang="en-GB" sz="1600" b="1" dirty="0"/>
              <a:t>500 ÷ 5 = 100.</a:t>
            </a:r>
            <a:br>
              <a:rPr lang="en-GB" sz="1600" b="1" dirty="0"/>
            </a:br>
            <a:r>
              <a:rPr lang="en-GB" sz="1600" b="1" dirty="0"/>
              <a:t>Each interval is worth 100g.</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mass is shown on these scales?</a:t>
            </a:r>
          </a:p>
          <a:p>
            <a:pPr marL="288000"/>
            <a:r>
              <a:rPr lang="en-GB" sz="1600" b="1" dirty="0"/>
              <a:t>The pointer is after the fourth interval.</a:t>
            </a:r>
            <a:br>
              <a:rPr lang="en-GB" sz="1600" b="1" dirty="0"/>
            </a:br>
            <a:r>
              <a:rPr lang="en-GB" sz="1600" b="1" dirty="0"/>
              <a:t>Each interval is 100g. The pointer shows </a:t>
            </a:r>
            <a:br>
              <a:rPr lang="en-GB" sz="1600" b="1" dirty="0"/>
            </a:br>
            <a:r>
              <a:rPr lang="en-GB" sz="1600" b="1" dirty="0"/>
              <a:t>4 × 100g, or 400g.</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Show where 200g would be on </a:t>
            </a:r>
            <a:br>
              <a:rPr lang="en-GB" sz="1600" dirty="0"/>
            </a:br>
            <a:r>
              <a:rPr lang="en-GB" sz="1600" dirty="0"/>
              <a:t>these scales.</a:t>
            </a:r>
          </a:p>
          <a:p>
            <a:pPr marL="288000"/>
            <a:r>
              <a:rPr lang="en-GB" sz="1600" b="1" dirty="0"/>
              <a:t>Each interval is worth 100g. 200 ÷ 100 = 2, so 200g would be after the second interval.</a:t>
            </a:r>
          </a:p>
        </p:txBody>
      </p:sp>
      <p:grpSp>
        <p:nvGrpSpPr>
          <p:cNvPr id="16" name="Group 15"/>
          <p:cNvGrpSpPr/>
          <p:nvPr/>
        </p:nvGrpSpPr>
        <p:grpSpPr>
          <a:xfrm>
            <a:off x="4894058" y="2080260"/>
            <a:ext cx="3123184" cy="3903980"/>
            <a:chOff x="3964417" y="1367406"/>
            <a:chExt cx="3925115" cy="4906394"/>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4417" y="1367406"/>
              <a:ext cx="3925115" cy="4906394"/>
            </a:xfrm>
            <a:prstGeom prst="rect">
              <a:avLst/>
            </a:prstGeom>
          </p:spPr>
        </p:pic>
        <p:sp>
          <p:nvSpPr>
            <p:cNvPr id="18" name="Oval 17"/>
            <p:cNvSpPr/>
            <p:nvPr/>
          </p:nvSpPr>
          <p:spPr>
            <a:xfrm>
              <a:off x="5797333" y="4302486"/>
              <a:ext cx="90825" cy="9082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Freeform 5"/>
          <p:cNvSpPr>
            <a:spLocks/>
          </p:cNvSpPr>
          <p:nvPr/>
        </p:nvSpPr>
        <p:spPr bwMode="auto">
          <a:xfrm rot="12835788">
            <a:off x="6165001" y="4354102"/>
            <a:ext cx="82112" cy="735691"/>
          </a:xfrm>
          <a:custGeom>
            <a:avLst/>
            <a:gdLst>
              <a:gd name="T0" fmla="*/ 132 w 198"/>
              <a:gd name="T1" fmla="*/ 1603 h 1795"/>
              <a:gd name="T2" fmla="*/ 132 w 198"/>
              <a:gd name="T3" fmla="*/ 33 h 1795"/>
              <a:gd name="T4" fmla="*/ 99 w 198"/>
              <a:gd name="T5" fmla="*/ 0 h 1795"/>
              <a:gd name="T6" fmla="*/ 66 w 198"/>
              <a:gd name="T7" fmla="*/ 33 h 1795"/>
              <a:gd name="T8" fmla="*/ 66 w 198"/>
              <a:gd name="T9" fmla="*/ 1603 h 1795"/>
              <a:gd name="T10" fmla="*/ 0 w 198"/>
              <a:gd name="T11" fmla="*/ 1696 h 1795"/>
              <a:gd name="T12" fmla="*/ 99 w 198"/>
              <a:gd name="T13" fmla="*/ 1795 h 1795"/>
              <a:gd name="T14" fmla="*/ 198 w 198"/>
              <a:gd name="T15" fmla="*/ 1696 h 1795"/>
              <a:gd name="T16" fmla="*/ 132 w 198"/>
              <a:gd name="T17" fmla="*/ 1603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1795">
                <a:moveTo>
                  <a:pt x="132" y="1603"/>
                </a:moveTo>
                <a:cubicBezTo>
                  <a:pt x="132" y="33"/>
                  <a:pt x="132" y="33"/>
                  <a:pt x="132" y="33"/>
                </a:cubicBezTo>
                <a:cubicBezTo>
                  <a:pt x="132" y="15"/>
                  <a:pt x="117" y="0"/>
                  <a:pt x="99" y="0"/>
                </a:cubicBezTo>
                <a:cubicBezTo>
                  <a:pt x="81" y="0"/>
                  <a:pt x="66" y="15"/>
                  <a:pt x="66" y="33"/>
                </a:cubicBezTo>
                <a:cubicBezTo>
                  <a:pt x="66" y="1603"/>
                  <a:pt x="66" y="1603"/>
                  <a:pt x="66" y="1603"/>
                </a:cubicBezTo>
                <a:cubicBezTo>
                  <a:pt x="28" y="1616"/>
                  <a:pt x="0" y="1653"/>
                  <a:pt x="0" y="1696"/>
                </a:cubicBezTo>
                <a:cubicBezTo>
                  <a:pt x="0" y="1751"/>
                  <a:pt x="44" y="1795"/>
                  <a:pt x="99" y="1795"/>
                </a:cubicBezTo>
                <a:cubicBezTo>
                  <a:pt x="154" y="1795"/>
                  <a:pt x="198" y="1751"/>
                  <a:pt x="198" y="1696"/>
                </a:cubicBezTo>
                <a:cubicBezTo>
                  <a:pt x="198" y="1653"/>
                  <a:pt x="170" y="1616"/>
                  <a:pt x="132" y="1603"/>
                </a:cubicBezTo>
                <a:close/>
              </a:path>
            </a:pathLst>
          </a:custGeom>
          <a:solidFill>
            <a:srgbClr val="E52122"/>
          </a:solidFill>
          <a:ln>
            <a:noFill/>
          </a:ln>
        </p:spPr>
        <p:txBody>
          <a:bodyPr vert="horz" wrap="square" lIns="91440" tIns="45720" rIns="91440" bIns="45720" numCol="1" anchor="t" anchorCtr="0" compatLnSpc="1">
            <a:prstTxWarp prst="textNoShape">
              <a:avLst/>
            </a:prstTxWarp>
          </a:bodyPr>
          <a:lstStyle/>
          <a:p>
            <a:endParaRPr lang="en-GB"/>
          </a:p>
        </p:txBody>
      </p:sp>
      <p:sp>
        <p:nvSpPr>
          <p:cNvPr id="20" name="TextBox 19"/>
          <p:cNvSpPr txBox="1"/>
          <p:nvPr/>
        </p:nvSpPr>
        <p:spPr>
          <a:xfrm>
            <a:off x="0" y="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spTree>
    <p:extLst>
      <p:ext uri="{BB962C8B-B14F-4D97-AF65-F5344CB8AC3E}">
        <p14:creationId xmlns:p14="http://schemas.microsoft.com/office/powerpoint/2010/main" val="471556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fade">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fade">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6" end="6"/>
                                            </p:txEl>
                                          </p:spTgt>
                                        </p:tgtEl>
                                        <p:attrNameLst>
                                          <p:attrName>style.visibility</p:attrName>
                                        </p:attrNameLst>
                                      </p:cBhvr>
                                      <p:to>
                                        <p:strVal val="visible"/>
                                      </p:to>
                                    </p:set>
                                    <p:animEffect transition="in" filter="fade">
                                      <p:cBhvr>
                                        <p:cTn id="27" dur="500"/>
                                        <p:tgtEl>
                                          <p:spTgt spid="1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7" end="7"/>
                                            </p:txEl>
                                          </p:spTgt>
                                        </p:tgtEl>
                                        <p:attrNameLst>
                                          <p:attrName>style.visibility</p:attrName>
                                        </p:attrNameLst>
                                      </p:cBhvr>
                                      <p:to>
                                        <p:strVal val="visible"/>
                                      </p:to>
                                    </p:set>
                                    <p:animEffect transition="in" filter="fade">
                                      <p:cBhvr>
                                        <p:cTn id="32" dur="500"/>
                                        <p:tgtEl>
                                          <p:spTgt spid="1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95064" y="2022613"/>
            <a:ext cx="2735580" cy="3837074"/>
          </a:xfrm>
          <a:prstGeom prst="rect">
            <a:avLst/>
          </a:prstGeom>
        </p:spPr>
      </p:pic>
      <p:sp>
        <p:nvSpPr>
          <p:cNvPr id="2" name="TextBox 1"/>
          <p:cNvSpPr txBox="1"/>
          <p:nvPr/>
        </p:nvSpPr>
        <p:spPr>
          <a:xfrm>
            <a:off x="1098550" y="3094616"/>
            <a:ext cx="3322864" cy="1723549"/>
          </a:xfrm>
          <a:prstGeom prst="rect">
            <a:avLst/>
          </a:prstGeom>
          <a:noFill/>
        </p:spPr>
        <p:txBody>
          <a:bodyPr wrap="square" lIns="0" tIns="0" rIns="0" bIns="0" rtlCol="0">
            <a:spAutoFit/>
          </a:bodyPr>
          <a:lstStyle/>
          <a:p>
            <a:pPr marL="285750" indent="-285750">
              <a:buFont typeface="Arial" panose="020B0604020202020204" pitchFamily="34" charset="0"/>
              <a:buChar char="•"/>
            </a:pPr>
            <a:r>
              <a:rPr lang="en-GB" sz="1600" dirty="0"/>
              <a:t>What is each interval worth?</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mass is shown on </a:t>
            </a:r>
            <a:br>
              <a:rPr lang="en-GB" sz="1600" dirty="0"/>
            </a:br>
            <a:r>
              <a:rPr lang="en-GB" sz="1600" dirty="0"/>
              <a:t>these scales?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Show where 32kg would be on these scales.</a:t>
            </a:r>
          </a:p>
        </p:txBody>
      </p:sp>
      <p:sp>
        <p:nvSpPr>
          <p:cNvPr id="12" name="Rectangle 11"/>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55650" y="1384533"/>
            <a:ext cx="7632700" cy="435423"/>
          </a:xfrm>
          <a:prstGeom prst="rect">
            <a:avLst/>
          </a:prstGeom>
          <a:solidFill>
            <a:srgbClr val="00529C"/>
          </a:solidFill>
          <a:ln>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258980" y="1384533"/>
            <a:ext cx="2626040" cy="430887"/>
          </a:xfrm>
          <a:prstGeom prst="rect">
            <a:avLst/>
          </a:prstGeom>
        </p:spPr>
        <p:txBody>
          <a:bodyPr wrap="none">
            <a:spAutoFit/>
          </a:bodyPr>
          <a:lstStyle/>
          <a:p>
            <a:r>
              <a:rPr lang="en-GB" sz="2200" b="1" dirty="0">
                <a:solidFill>
                  <a:schemeClr val="bg1"/>
                </a:solidFill>
              </a:rPr>
              <a:t>Intervals on Scales</a:t>
            </a:r>
          </a:p>
        </p:txBody>
      </p:sp>
      <p:sp>
        <p:nvSpPr>
          <p:cNvPr id="15" name="Freeform 5"/>
          <p:cNvSpPr>
            <a:spLocks/>
          </p:cNvSpPr>
          <p:nvPr/>
        </p:nvSpPr>
        <p:spPr bwMode="auto">
          <a:xfrm rot="7917026">
            <a:off x="6569603" y="4247763"/>
            <a:ext cx="82112" cy="735691"/>
          </a:xfrm>
          <a:custGeom>
            <a:avLst/>
            <a:gdLst>
              <a:gd name="T0" fmla="*/ 132 w 198"/>
              <a:gd name="T1" fmla="*/ 1603 h 1795"/>
              <a:gd name="T2" fmla="*/ 132 w 198"/>
              <a:gd name="T3" fmla="*/ 33 h 1795"/>
              <a:gd name="T4" fmla="*/ 99 w 198"/>
              <a:gd name="T5" fmla="*/ 0 h 1795"/>
              <a:gd name="T6" fmla="*/ 66 w 198"/>
              <a:gd name="T7" fmla="*/ 33 h 1795"/>
              <a:gd name="T8" fmla="*/ 66 w 198"/>
              <a:gd name="T9" fmla="*/ 1603 h 1795"/>
              <a:gd name="T10" fmla="*/ 0 w 198"/>
              <a:gd name="T11" fmla="*/ 1696 h 1795"/>
              <a:gd name="T12" fmla="*/ 99 w 198"/>
              <a:gd name="T13" fmla="*/ 1795 h 1795"/>
              <a:gd name="T14" fmla="*/ 198 w 198"/>
              <a:gd name="T15" fmla="*/ 1696 h 1795"/>
              <a:gd name="T16" fmla="*/ 132 w 198"/>
              <a:gd name="T17" fmla="*/ 1603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1795">
                <a:moveTo>
                  <a:pt x="132" y="1603"/>
                </a:moveTo>
                <a:cubicBezTo>
                  <a:pt x="132" y="33"/>
                  <a:pt x="132" y="33"/>
                  <a:pt x="132" y="33"/>
                </a:cubicBezTo>
                <a:cubicBezTo>
                  <a:pt x="132" y="15"/>
                  <a:pt x="117" y="0"/>
                  <a:pt x="99" y="0"/>
                </a:cubicBezTo>
                <a:cubicBezTo>
                  <a:pt x="81" y="0"/>
                  <a:pt x="66" y="15"/>
                  <a:pt x="66" y="33"/>
                </a:cubicBezTo>
                <a:cubicBezTo>
                  <a:pt x="66" y="1603"/>
                  <a:pt x="66" y="1603"/>
                  <a:pt x="66" y="1603"/>
                </a:cubicBezTo>
                <a:cubicBezTo>
                  <a:pt x="28" y="1616"/>
                  <a:pt x="0" y="1653"/>
                  <a:pt x="0" y="1696"/>
                </a:cubicBezTo>
                <a:cubicBezTo>
                  <a:pt x="0" y="1751"/>
                  <a:pt x="44" y="1795"/>
                  <a:pt x="99" y="1795"/>
                </a:cubicBezTo>
                <a:cubicBezTo>
                  <a:pt x="154" y="1795"/>
                  <a:pt x="198" y="1751"/>
                  <a:pt x="198" y="1696"/>
                </a:cubicBezTo>
                <a:cubicBezTo>
                  <a:pt x="198" y="1653"/>
                  <a:pt x="170" y="1616"/>
                  <a:pt x="132" y="1603"/>
                </a:cubicBezTo>
                <a:close/>
              </a:path>
            </a:pathLst>
          </a:custGeom>
          <a:solidFill>
            <a:srgbClr val="E52122"/>
          </a:solidFill>
          <a:ln>
            <a:noFill/>
          </a:ln>
        </p:spPr>
        <p:txBody>
          <a:bodyPr vert="horz" wrap="square" lIns="91440" tIns="45720" rIns="91440" bIns="45720" numCol="1" anchor="t" anchorCtr="0" compatLnSpc="1">
            <a:prstTxWarp prst="textNoShape">
              <a:avLst/>
            </a:prstTxWarp>
          </a:bodyPr>
          <a:lstStyle/>
          <a:p>
            <a:endParaRPr lang="en-GB"/>
          </a:p>
        </p:txBody>
      </p:sp>
      <p:sp>
        <p:nvSpPr>
          <p:cNvPr id="16" name="TextBox 15"/>
          <p:cNvSpPr txBox="1"/>
          <p:nvPr/>
        </p:nvSpPr>
        <p:spPr>
          <a:xfrm>
            <a:off x="0" y="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spTree>
    <p:extLst>
      <p:ext uri="{BB962C8B-B14F-4D97-AF65-F5344CB8AC3E}">
        <p14:creationId xmlns:p14="http://schemas.microsoft.com/office/powerpoint/2010/main" val="265319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95064" y="2022613"/>
            <a:ext cx="2735580" cy="3837074"/>
          </a:xfrm>
          <a:prstGeom prst="rect">
            <a:avLst/>
          </a:prstGeom>
        </p:spPr>
      </p:pic>
      <p:sp>
        <p:nvSpPr>
          <p:cNvPr id="2" name="TextBox 1"/>
          <p:cNvSpPr txBox="1"/>
          <p:nvPr/>
        </p:nvSpPr>
        <p:spPr>
          <a:xfrm>
            <a:off x="949689" y="2105685"/>
            <a:ext cx="4083135" cy="3693319"/>
          </a:xfrm>
          <a:prstGeom prst="rect">
            <a:avLst/>
          </a:prstGeom>
          <a:noFill/>
        </p:spPr>
        <p:txBody>
          <a:bodyPr wrap="square" lIns="0" tIns="0" rIns="0" bIns="0" rtlCol="0">
            <a:spAutoFit/>
          </a:bodyPr>
          <a:lstStyle/>
          <a:p>
            <a:pPr marL="285750" indent="-285750">
              <a:buFont typeface="Arial" panose="020B0604020202020204" pitchFamily="34" charset="0"/>
              <a:buChar char="•"/>
            </a:pPr>
            <a:r>
              <a:rPr lang="en-GB" sz="1600" dirty="0"/>
              <a:t>What is each interval worth?</a:t>
            </a:r>
          </a:p>
          <a:p>
            <a:pPr marL="288000"/>
            <a:r>
              <a:rPr lang="en-GB" sz="1600" b="1" dirty="0"/>
              <a:t>There are 6 intervals between 0 and 48.</a:t>
            </a:r>
            <a:br>
              <a:rPr lang="en-GB" sz="1600" b="1" dirty="0"/>
            </a:br>
            <a:r>
              <a:rPr lang="en-GB" sz="1600" b="1" dirty="0"/>
              <a:t>48 ÷ 6 = 8.</a:t>
            </a:r>
            <a:br>
              <a:rPr lang="en-GB" sz="1600" b="1" dirty="0"/>
            </a:br>
            <a:r>
              <a:rPr lang="en-GB" sz="1600" b="1" dirty="0"/>
              <a:t>Each interval is worth 8kg.</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mass is shown on these scales?</a:t>
            </a:r>
          </a:p>
          <a:p>
            <a:pPr marL="288000"/>
            <a:r>
              <a:rPr lang="en-GB" sz="1600" b="1" dirty="0"/>
              <a:t>The pointer is after the third interval.</a:t>
            </a:r>
          </a:p>
          <a:p>
            <a:pPr marL="288000"/>
            <a:r>
              <a:rPr lang="en-GB" sz="1600" b="1" dirty="0"/>
              <a:t>Each interval is 8kg. The pointer shows 3 × 8kg, or 24kg.</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Show where 32kg would be on </a:t>
            </a:r>
            <a:br>
              <a:rPr lang="en-GB" sz="1600" dirty="0"/>
            </a:br>
            <a:r>
              <a:rPr lang="en-GB" sz="1600" dirty="0"/>
              <a:t>these scales.</a:t>
            </a:r>
          </a:p>
          <a:p>
            <a:pPr marL="288000"/>
            <a:r>
              <a:rPr lang="en-GB" sz="1600" b="1" dirty="0"/>
              <a:t>Each interval is 8kg. 32 ÷ 8 = 4, so the pointer would be after the fourth interval.</a:t>
            </a:r>
          </a:p>
        </p:txBody>
      </p:sp>
      <p:sp>
        <p:nvSpPr>
          <p:cNvPr id="12" name="Rectangle 11"/>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55650" y="1384533"/>
            <a:ext cx="7632700" cy="435423"/>
          </a:xfrm>
          <a:prstGeom prst="rect">
            <a:avLst/>
          </a:prstGeom>
          <a:solidFill>
            <a:srgbClr val="00529C"/>
          </a:solidFill>
          <a:ln>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258980" y="1384533"/>
            <a:ext cx="2626040" cy="430887"/>
          </a:xfrm>
          <a:prstGeom prst="rect">
            <a:avLst/>
          </a:prstGeom>
        </p:spPr>
        <p:txBody>
          <a:bodyPr wrap="none">
            <a:spAutoFit/>
          </a:bodyPr>
          <a:lstStyle/>
          <a:p>
            <a:r>
              <a:rPr lang="en-GB" sz="2200" b="1" dirty="0">
                <a:solidFill>
                  <a:schemeClr val="bg1"/>
                </a:solidFill>
              </a:rPr>
              <a:t>Intervals on Scales</a:t>
            </a:r>
          </a:p>
        </p:txBody>
      </p:sp>
      <p:sp>
        <p:nvSpPr>
          <p:cNvPr id="18" name="Freeform 5"/>
          <p:cNvSpPr>
            <a:spLocks/>
          </p:cNvSpPr>
          <p:nvPr/>
        </p:nvSpPr>
        <p:spPr bwMode="auto">
          <a:xfrm rot="7917026">
            <a:off x="6569603" y="4247763"/>
            <a:ext cx="82112" cy="735691"/>
          </a:xfrm>
          <a:custGeom>
            <a:avLst/>
            <a:gdLst>
              <a:gd name="T0" fmla="*/ 132 w 198"/>
              <a:gd name="T1" fmla="*/ 1603 h 1795"/>
              <a:gd name="T2" fmla="*/ 132 w 198"/>
              <a:gd name="T3" fmla="*/ 33 h 1795"/>
              <a:gd name="T4" fmla="*/ 99 w 198"/>
              <a:gd name="T5" fmla="*/ 0 h 1795"/>
              <a:gd name="T6" fmla="*/ 66 w 198"/>
              <a:gd name="T7" fmla="*/ 33 h 1795"/>
              <a:gd name="T8" fmla="*/ 66 w 198"/>
              <a:gd name="T9" fmla="*/ 1603 h 1795"/>
              <a:gd name="T10" fmla="*/ 0 w 198"/>
              <a:gd name="T11" fmla="*/ 1696 h 1795"/>
              <a:gd name="T12" fmla="*/ 99 w 198"/>
              <a:gd name="T13" fmla="*/ 1795 h 1795"/>
              <a:gd name="T14" fmla="*/ 198 w 198"/>
              <a:gd name="T15" fmla="*/ 1696 h 1795"/>
              <a:gd name="T16" fmla="*/ 132 w 198"/>
              <a:gd name="T17" fmla="*/ 1603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1795">
                <a:moveTo>
                  <a:pt x="132" y="1603"/>
                </a:moveTo>
                <a:cubicBezTo>
                  <a:pt x="132" y="33"/>
                  <a:pt x="132" y="33"/>
                  <a:pt x="132" y="33"/>
                </a:cubicBezTo>
                <a:cubicBezTo>
                  <a:pt x="132" y="15"/>
                  <a:pt x="117" y="0"/>
                  <a:pt x="99" y="0"/>
                </a:cubicBezTo>
                <a:cubicBezTo>
                  <a:pt x="81" y="0"/>
                  <a:pt x="66" y="15"/>
                  <a:pt x="66" y="33"/>
                </a:cubicBezTo>
                <a:cubicBezTo>
                  <a:pt x="66" y="1603"/>
                  <a:pt x="66" y="1603"/>
                  <a:pt x="66" y="1603"/>
                </a:cubicBezTo>
                <a:cubicBezTo>
                  <a:pt x="28" y="1616"/>
                  <a:pt x="0" y="1653"/>
                  <a:pt x="0" y="1696"/>
                </a:cubicBezTo>
                <a:cubicBezTo>
                  <a:pt x="0" y="1751"/>
                  <a:pt x="44" y="1795"/>
                  <a:pt x="99" y="1795"/>
                </a:cubicBezTo>
                <a:cubicBezTo>
                  <a:pt x="154" y="1795"/>
                  <a:pt x="198" y="1751"/>
                  <a:pt x="198" y="1696"/>
                </a:cubicBezTo>
                <a:cubicBezTo>
                  <a:pt x="198" y="1653"/>
                  <a:pt x="170" y="1616"/>
                  <a:pt x="132" y="1603"/>
                </a:cubicBezTo>
                <a:close/>
              </a:path>
            </a:pathLst>
          </a:custGeom>
          <a:solidFill>
            <a:srgbClr val="E52122"/>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TextBox 14"/>
          <p:cNvSpPr txBox="1"/>
          <p:nvPr/>
        </p:nvSpPr>
        <p:spPr>
          <a:xfrm>
            <a:off x="0" y="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spTree>
    <p:extLst>
      <p:ext uri="{BB962C8B-B14F-4D97-AF65-F5344CB8AC3E}">
        <p14:creationId xmlns:p14="http://schemas.microsoft.com/office/powerpoint/2010/main" val="425306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fade">
                                      <p:cBhvr>
                                        <p:cTn id="30" dur="500"/>
                                        <p:tgtEl>
                                          <p:spTgt spid="2">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500"/>
                                        <p:tgtEl>
                                          <p:spTgt spid="2">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
                                            <p:txEl>
                                              <p:pRg st="8" end="8"/>
                                            </p:txEl>
                                          </p:spTgt>
                                        </p:tgtEl>
                                        <p:attrNameLst>
                                          <p:attrName>style.visibility</p:attrName>
                                        </p:attrNameLst>
                                      </p:cBhvr>
                                      <p:to>
                                        <p:strVal val="visible"/>
                                      </p:to>
                                    </p:set>
                                    <p:animEffect transition="in" filter="fade">
                                      <p:cBhvr>
                                        <p:cTn id="40"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0" y="0"/>
            <a:ext cx="6768752" cy="523220"/>
          </a:xfrm>
          <a:prstGeom prst="rect">
            <a:avLst/>
          </a:prstGeom>
          <a:noFill/>
        </p:spPr>
        <p:txBody>
          <a:bodyPr wrap="square" rtlCol="0">
            <a:spAutoFit/>
          </a:bodyPr>
          <a:lstStyle/>
          <a:p>
            <a:r>
              <a:rPr lang="en-GB" sz="2800" b="1" u="sng" dirty="0" smtClean="0"/>
              <a:t>Lesson 1 : Measuring Mass</a:t>
            </a:r>
            <a:endParaRPr lang="en-GB" sz="2800" b="1"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36" y="457226"/>
            <a:ext cx="6912768" cy="3147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10560"/>
            <a:ext cx="5603328" cy="32529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3723295"/>
            <a:ext cx="3257860" cy="3152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45763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p:cNvPicPr>
            <a:picLocks noChangeAspect="1"/>
          </p:cNvPicPr>
          <p:nvPr/>
        </p:nvPicPr>
        <p:blipFill rotWithShape="1">
          <a:blip r:embed="rId2" cstate="print">
            <a:extLst>
              <a:ext uri="{28A0092B-C50C-407E-A947-70E740481C1C}">
                <a14:useLocalDpi xmlns:a14="http://schemas.microsoft.com/office/drawing/2010/main" val="0"/>
              </a:ext>
            </a:extLst>
          </a:blip>
          <a:srcRect t="14567" b="9413"/>
          <a:stretch/>
        </p:blipFill>
        <p:spPr>
          <a:xfrm>
            <a:off x="757881" y="1994261"/>
            <a:ext cx="7630469" cy="4101739"/>
          </a:xfrm>
          <a:prstGeom prst="rect">
            <a:avLst/>
          </a:prstGeom>
        </p:spPr>
      </p:pic>
      <p:sp>
        <p:nvSpPr>
          <p:cNvPr id="16" name="Rectangle 15"/>
          <p:cNvSpPr/>
          <p:nvPr/>
        </p:nvSpPr>
        <p:spPr>
          <a:xfrm>
            <a:off x="2172219" y="4363897"/>
            <a:ext cx="4799562" cy="155593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This scale has 5 intervals between each kilogram. To find out which interval is worth, we divide 1000 by 5.</a:t>
            </a:r>
          </a:p>
          <a:p>
            <a:pPr algn="ctr"/>
            <a:r>
              <a:rPr lang="en-GB" dirty="0">
                <a:solidFill>
                  <a:schemeClr val="tx1"/>
                </a:solidFill>
              </a:rPr>
              <a:t>1000 ÷ 5 = 200, </a:t>
            </a:r>
          </a:p>
          <a:p>
            <a:pPr algn="ctr"/>
            <a:r>
              <a:rPr lang="en-GB" dirty="0">
                <a:solidFill>
                  <a:schemeClr val="tx1"/>
                </a:solidFill>
              </a:rPr>
              <a:t>so each interval is worth 200g. </a:t>
            </a:r>
          </a:p>
        </p:txBody>
      </p:sp>
      <p:pic>
        <p:nvPicPr>
          <p:cNvPr id="14"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3419" y="1285386"/>
            <a:ext cx="7632700" cy="699404"/>
          </a:xfrm>
          <a:prstGeom prst="rect">
            <a:avLst/>
          </a:prstGeom>
        </p:spPr>
        <p:txBody>
          <a:bodyPr wrap="square" lIns="0" tIns="72000" rIns="0" bIns="72000">
            <a:spAutoFit/>
          </a:bodyPr>
          <a:lstStyle/>
          <a:p>
            <a:pPr algn="ctr"/>
            <a:r>
              <a:rPr lang="en-GB" dirty="0"/>
              <a:t>If we are going to measure objects in kilograms, we need to calculate </a:t>
            </a:r>
            <a:br>
              <a:rPr lang="en-GB" dirty="0"/>
            </a:br>
            <a:r>
              <a:rPr lang="en-GB" dirty="0"/>
              <a:t>what the small intervals on the scale measure.</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sp>
        <p:nvSpPr>
          <p:cNvPr id="13" name="Rectangle 12"/>
          <p:cNvSpPr/>
          <p:nvPr/>
        </p:nvSpPr>
        <p:spPr>
          <a:xfrm>
            <a:off x="2174450" y="4570634"/>
            <a:ext cx="4799562" cy="46536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First, we need to convert kilograms to grams.</a:t>
            </a:r>
          </a:p>
        </p:txBody>
      </p:sp>
      <p:sp>
        <p:nvSpPr>
          <p:cNvPr id="15" name="Rectangle 14"/>
          <p:cNvSpPr/>
          <p:nvPr/>
        </p:nvSpPr>
        <p:spPr>
          <a:xfrm>
            <a:off x="3149801" y="5272408"/>
            <a:ext cx="2844398" cy="46536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kilogram = 1000 grams.</a:t>
            </a:r>
          </a:p>
        </p:txBody>
      </p:sp>
      <p:grpSp>
        <p:nvGrpSpPr>
          <p:cNvPr id="18" name="Group 17"/>
          <p:cNvGrpSpPr/>
          <p:nvPr/>
        </p:nvGrpSpPr>
        <p:grpSpPr>
          <a:xfrm>
            <a:off x="1580568" y="2719827"/>
            <a:ext cx="1352102" cy="719301"/>
            <a:chOff x="1572330" y="2711589"/>
            <a:chExt cx="1352102" cy="719301"/>
          </a:xfrm>
        </p:grpSpPr>
        <p:sp>
          <p:nvSpPr>
            <p:cNvPr id="17" name="Rectangle 16"/>
            <p:cNvSpPr/>
            <p:nvPr/>
          </p:nvSpPr>
          <p:spPr>
            <a:xfrm>
              <a:off x="1572330" y="2711589"/>
              <a:ext cx="870263"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1000g</a:t>
              </a:r>
            </a:p>
          </p:txBody>
        </p:sp>
        <p:cxnSp>
          <p:nvCxnSpPr>
            <p:cNvPr id="4" name="Curved Connector 3"/>
            <p:cNvCxnSpPr>
              <a:stCxn id="17" idx="3"/>
            </p:cNvCxnSpPr>
            <p:nvPr/>
          </p:nvCxnSpPr>
          <p:spPr>
            <a:xfrm>
              <a:off x="2442593" y="2914410"/>
              <a:ext cx="481839" cy="516480"/>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3034330" y="2637293"/>
            <a:ext cx="1352102" cy="719301"/>
            <a:chOff x="3038665" y="2597932"/>
            <a:chExt cx="1352102" cy="719301"/>
          </a:xfrm>
        </p:grpSpPr>
        <p:sp>
          <p:nvSpPr>
            <p:cNvPr id="31" name="Rectangle 30"/>
            <p:cNvSpPr/>
            <p:nvPr/>
          </p:nvSpPr>
          <p:spPr>
            <a:xfrm>
              <a:off x="3038665" y="2597932"/>
              <a:ext cx="870263"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2000g</a:t>
              </a:r>
            </a:p>
          </p:txBody>
        </p:sp>
        <p:cxnSp>
          <p:nvCxnSpPr>
            <p:cNvPr id="33" name="Curved Connector 32"/>
            <p:cNvCxnSpPr>
              <a:stCxn id="31" idx="3"/>
            </p:cNvCxnSpPr>
            <p:nvPr/>
          </p:nvCxnSpPr>
          <p:spPr>
            <a:xfrm>
              <a:off x="3908928" y="2800753"/>
              <a:ext cx="481839" cy="516480"/>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4488092" y="2554759"/>
            <a:ext cx="1352102" cy="719301"/>
            <a:chOff x="4458292" y="2472684"/>
            <a:chExt cx="1352102" cy="719301"/>
          </a:xfrm>
        </p:grpSpPr>
        <p:sp>
          <p:nvSpPr>
            <p:cNvPr id="36" name="Rectangle 35"/>
            <p:cNvSpPr/>
            <p:nvPr/>
          </p:nvSpPr>
          <p:spPr>
            <a:xfrm>
              <a:off x="4458292" y="2472684"/>
              <a:ext cx="870263"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3000g</a:t>
              </a:r>
            </a:p>
          </p:txBody>
        </p:sp>
        <p:cxnSp>
          <p:nvCxnSpPr>
            <p:cNvPr id="37" name="Curved Connector 36"/>
            <p:cNvCxnSpPr>
              <a:stCxn id="36" idx="3"/>
            </p:cNvCxnSpPr>
            <p:nvPr/>
          </p:nvCxnSpPr>
          <p:spPr>
            <a:xfrm>
              <a:off x="5328555" y="2675505"/>
              <a:ext cx="481839" cy="516480"/>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1" name="TextBox 20"/>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20780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500"/>
                                        <p:tgtEl>
                                          <p:spTgt spid="13"/>
                                        </p:tgtEl>
                                      </p:cBhvr>
                                    </p:animEffect>
                                    <p:set>
                                      <p:cBhvr>
                                        <p:cTn id="29" dur="1" fill="hold">
                                          <p:stCondLst>
                                            <p:cond delay="499"/>
                                          </p:stCondLst>
                                        </p:cTn>
                                        <p:tgtEl>
                                          <p:spTgt spid="13"/>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5"/>
                                        </p:tgtEl>
                                      </p:cBhvr>
                                    </p:animEffect>
                                    <p:set>
                                      <p:cBhvr>
                                        <p:cTn id="32" dur="1" fill="hold">
                                          <p:stCondLst>
                                            <p:cond delay="499"/>
                                          </p:stCondLst>
                                        </p:cTn>
                                        <p:tgtEl>
                                          <p:spTgt spid="15"/>
                                        </p:tgtEl>
                                        <p:attrNameLst>
                                          <p:attrName>style.visibility</p:attrName>
                                        </p:attrNameLst>
                                      </p:cBhvr>
                                      <p:to>
                                        <p:strVal val="hidden"/>
                                      </p:to>
                                    </p:se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3" grpId="0" animBg="1"/>
      <p:bldP spid="13" grpId="1" animBg="1"/>
      <p:bldP spid="15" grpId="0" animBg="1"/>
      <p:bldP spid="1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7881" y="1458767"/>
            <a:ext cx="7632700" cy="422405"/>
          </a:xfrm>
          <a:prstGeom prst="rect">
            <a:avLst/>
          </a:prstGeom>
        </p:spPr>
        <p:txBody>
          <a:bodyPr wrap="square" lIns="0" tIns="72000" rIns="0" bIns="72000">
            <a:spAutoFit/>
          </a:bodyPr>
          <a:lstStyle/>
          <a:p>
            <a:pPr algn="ctr"/>
            <a:r>
              <a:rPr lang="en-GB" dirty="0"/>
              <a:t>I’m pointing at 3 intervals after 2kg.</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grpSp>
        <p:nvGrpSpPr>
          <p:cNvPr id="9" name="Group 8"/>
          <p:cNvGrpSpPr/>
          <p:nvPr/>
        </p:nvGrpSpPr>
        <p:grpSpPr>
          <a:xfrm>
            <a:off x="757881" y="1994261"/>
            <a:ext cx="7630469" cy="4101739"/>
            <a:chOff x="757881" y="1994261"/>
            <a:chExt cx="7630469" cy="4101739"/>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14567" b="9413"/>
            <a:stretch/>
          </p:blipFill>
          <p:spPr>
            <a:xfrm>
              <a:off x="757881" y="1994261"/>
              <a:ext cx="7630469" cy="4101739"/>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25165" b="38310"/>
            <a:stretch/>
          </p:blipFill>
          <p:spPr>
            <a:xfrm rot="10800000" flipH="1" flipV="1">
              <a:off x="5296930" y="3888054"/>
              <a:ext cx="3080951" cy="2207946"/>
            </a:xfrm>
            <a:prstGeom prst="rect">
              <a:avLst/>
            </a:prstGeom>
            <a:effectLst>
              <a:outerShdw blurRad="50800" dist="38100" dir="18900000" algn="bl" rotWithShape="0">
                <a:prstClr val="black">
                  <a:alpha val="40000"/>
                </a:prstClr>
              </a:outerShdw>
            </a:effectLst>
          </p:spPr>
        </p:pic>
      </p:grpSp>
      <p:sp>
        <p:nvSpPr>
          <p:cNvPr id="16" name="Rectangle 15"/>
          <p:cNvSpPr/>
          <p:nvPr/>
        </p:nvSpPr>
        <p:spPr>
          <a:xfrm>
            <a:off x="2172219" y="2214070"/>
            <a:ext cx="4799562" cy="72708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As each interval is worth 200g, 3 intervals makes 600g.</a:t>
            </a:r>
          </a:p>
        </p:txBody>
      </p:sp>
      <p:sp>
        <p:nvSpPr>
          <p:cNvPr id="23" name="Rectangle 22"/>
          <p:cNvSpPr/>
          <p:nvPr/>
        </p:nvSpPr>
        <p:spPr>
          <a:xfrm>
            <a:off x="2172219" y="4628483"/>
            <a:ext cx="2869338" cy="72708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 am pointing to </a:t>
            </a:r>
            <a:br>
              <a:rPr lang="en-GB" dirty="0">
                <a:solidFill>
                  <a:schemeClr val="tx1"/>
                </a:solidFill>
              </a:rPr>
            </a:br>
            <a:r>
              <a:rPr lang="en-GB" dirty="0">
                <a:solidFill>
                  <a:schemeClr val="tx1"/>
                </a:solidFill>
              </a:rPr>
              <a:t>2kg + 600g = 2kg 600g</a:t>
            </a:r>
          </a:p>
        </p:txBody>
      </p:sp>
      <p:sp>
        <p:nvSpPr>
          <p:cNvPr id="10" name="TextBox 9"/>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44849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994263"/>
            <a:ext cx="7630705" cy="4101738"/>
            <a:chOff x="755650" y="1994263"/>
            <a:chExt cx="7630705" cy="4101738"/>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l="35650" t="15421" r="7713" b="41514"/>
            <a:stretch/>
          </p:blipFill>
          <p:spPr>
            <a:xfrm>
              <a:off x="757646" y="1994263"/>
              <a:ext cx="7628708" cy="4101738"/>
            </a:xfrm>
            <a:prstGeom prst="rect">
              <a:avLst/>
            </a:prstGeom>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6487" t="14753" r="24684" b="1015"/>
            <a:stretch/>
          </p:blipFill>
          <p:spPr>
            <a:xfrm>
              <a:off x="3134508" y="1994263"/>
              <a:ext cx="2959386" cy="3609871"/>
            </a:xfrm>
            <a:prstGeom prst="rect">
              <a:avLst/>
            </a:prstGeom>
            <a:effectLst>
              <a:outerShdw blurRad="76200" dir="18900000" sy="23000" kx="-1200000" algn="bl" rotWithShape="0">
                <a:prstClr val="black">
                  <a:alpha val="20000"/>
                </a:prstClr>
              </a:outerShdw>
            </a:effectLst>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26451"/>
            <a:stretch/>
          </p:blipFill>
          <p:spPr>
            <a:xfrm>
              <a:off x="755650" y="3549100"/>
              <a:ext cx="2502075" cy="2077098"/>
            </a:xfrm>
            <a:prstGeom prst="rect">
              <a:avLst/>
            </a:prstGeom>
            <a:effectLst>
              <a:outerShdw blurRad="50800" dist="38100" dir="2700000" algn="tl" rotWithShape="0">
                <a:prstClr val="black">
                  <a:alpha val="40000"/>
                </a:prstClr>
              </a:outerShdw>
            </a:effectLst>
          </p:spPr>
        </p:pic>
        <p:pic>
          <p:nvPicPr>
            <p:cNvPr id="39" name="Picture 38"/>
            <p:cNvPicPr>
              <a:picLocks noChangeAspect="1"/>
            </p:cNvPicPr>
            <p:nvPr/>
          </p:nvPicPr>
          <p:blipFill rotWithShape="1">
            <a:blip r:embed="rId5" cstate="print">
              <a:extLst>
                <a:ext uri="{28A0092B-C50C-407E-A947-70E740481C1C}">
                  <a14:useLocalDpi xmlns:a14="http://schemas.microsoft.com/office/drawing/2010/main" val="0"/>
                </a:ext>
              </a:extLst>
            </a:blip>
            <a:srcRect l="7669" t="19185" r="16337" b="17373"/>
            <a:stretch/>
          </p:blipFill>
          <p:spPr>
            <a:xfrm>
              <a:off x="5996247" y="4038916"/>
              <a:ext cx="2390108" cy="1410919"/>
            </a:xfrm>
            <a:prstGeom prst="rect">
              <a:avLst/>
            </a:prstGeom>
            <a:effectLst>
              <a:outerShdw blurRad="50800" dist="38100" dir="8100000" algn="tr" rotWithShape="0">
                <a:prstClr val="black">
                  <a:alpha val="40000"/>
                </a:prstClr>
              </a:outerShdw>
            </a:effectLst>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5117" y="3129129"/>
              <a:ext cx="1713727" cy="1713727"/>
            </a:xfrm>
            <a:prstGeom prst="rect">
              <a:avLst/>
            </a:prstGeom>
          </p:spPr>
        </p:pic>
      </p:grpSp>
      <p:pic>
        <p:nvPicPr>
          <p:cNvPr id="14" name="Talking Partner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7881" y="1458767"/>
            <a:ext cx="7632700" cy="422405"/>
          </a:xfrm>
          <a:prstGeom prst="rect">
            <a:avLst/>
          </a:prstGeom>
        </p:spPr>
        <p:txBody>
          <a:bodyPr wrap="square" lIns="0" tIns="72000" rIns="0" bIns="72000">
            <a:spAutoFit/>
          </a:bodyPr>
          <a:lstStyle/>
          <a:p>
            <a:pPr algn="ctr"/>
            <a:r>
              <a:rPr lang="en-GB" dirty="0"/>
              <a:t>With your partner, calculate the mass that each arrow is pointing to.</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grpSp>
        <p:nvGrpSpPr>
          <p:cNvPr id="34" name="Group 33"/>
          <p:cNvGrpSpPr/>
          <p:nvPr/>
        </p:nvGrpSpPr>
        <p:grpSpPr>
          <a:xfrm>
            <a:off x="5561345" y="2844732"/>
            <a:ext cx="836406" cy="889547"/>
            <a:chOff x="5520155" y="2819547"/>
            <a:chExt cx="836406" cy="889547"/>
          </a:xfrm>
        </p:grpSpPr>
        <p:sp>
          <p:nvSpPr>
            <p:cNvPr id="18" name="Rectangle 17"/>
            <p:cNvSpPr/>
            <p:nvPr/>
          </p:nvSpPr>
          <p:spPr>
            <a:xfrm>
              <a:off x="5891284" y="2819547"/>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a:t>
              </a:r>
            </a:p>
          </p:txBody>
        </p:sp>
        <p:cxnSp>
          <p:nvCxnSpPr>
            <p:cNvPr id="19" name="Curved Connector 18"/>
            <p:cNvCxnSpPr>
              <a:stCxn id="18" idx="2"/>
            </p:cNvCxnSpPr>
            <p:nvPr/>
          </p:nvCxnSpPr>
          <p:spPr>
            <a:xfrm rot="5400000">
              <a:off x="5580087" y="3165257"/>
              <a:ext cx="483905" cy="603769"/>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5023300" y="4746784"/>
            <a:ext cx="1005898" cy="718870"/>
            <a:chOff x="4990348" y="4697356"/>
            <a:chExt cx="1005898" cy="718870"/>
          </a:xfrm>
        </p:grpSpPr>
        <p:cxnSp>
          <p:nvCxnSpPr>
            <p:cNvPr id="30" name="Curved Connector 29"/>
            <p:cNvCxnSpPr/>
            <p:nvPr/>
          </p:nvCxnSpPr>
          <p:spPr>
            <a:xfrm rot="9600000">
              <a:off x="4990348" y="4697356"/>
              <a:ext cx="483905" cy="603769"/>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5530969" y="5010584"/>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a:t>
              </a:r>
            </a:p>
          </p:txBody>
        </p:sp>
      </p:grpSp>
      <p:grpSp>
        <p:nvGrpSpPr>
          <p:cNvPr id="44" name="Group 43"/>
          <p:cNvGrpSpPr/>
          <p:nvPr/>
        </p:nvGrpSpPr>
        <p:grpSpPr>
          <a:xfrm>
            <a:off x="2942169" y="2772917"/>
            <a:ext cx="739506" cy="889342"/>
            <a:chOff x="2925693" y="2739965"/>
            <a:chExt cx="739506" cy="889342"/>
          </a:xfrm>
        </p:grpSpPr>
        <p:sp>
          <p:nvSpPr>
            <p:cNvPr id="13" name="Rectangle 12"/>
            <p:cNvSpPr/>
            <p:nvPr/>
          </p:nvSpPr>
          <p:spPr>
            <a:xfrm>
              <a:off x="2925693" y="2739965"/>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t>
              </a:r>
            </a:p>
          </p:txBody>
        </p:sp>
        <p:cxnSp>
          <p:nvCxnSpPr>
            <p:cNvPr id="15" name="Curved Connector 14"/>
            <p:cNvCxnSpPr>
              <a:stCxn id="13" idx="2"/>
            </p:cNvCxnSpPr>
            <p:nvPr/>
          </p:nvCxnSpPr>
          <p:spPr>
            <a:xfrm rot="16200000" flipH="1">
              <a:off x="3169915" y="3134024"/>
              <a:ext cx="483701" cy="506866"/>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0" name="TextBox 19"/>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7276426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755650" y="1994263"/>
            <a:ext cx="7630705" cy="4101738"/>
            <a:chOff x="755650" y="1994263"/>
            <a:chExt cx="7630705" cy="4101738"/>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l="35650" t="15421" r="7713" b="41514"/>
            <a:stretch/>
          </p:blipFill>
          <p:spPr>
            <a:xfrm>
              <a:off x="757646" y="1994263"/>
              <a:ext cx="7628708" cy="4101738"/>
            </a:xfrm>
            <a:prstGeom prst="rect">
              <a:avLst/>
            </a:prstGeom>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6487" t="14753" r="24684" b="1015"/>
            <a:stretch/>
          </p:blipFill>
          <p:spPr>
            <a:xfrm>
              <a:off x="3134508" y="1994263"/>
              <a:ext cx="2959386" cy="3609871"/>
            </a:xfrm>
            <a:prstGeom prst="rect">
              <a:avLst/>
            </a:prstGeom>
            <a:effectLst>
              <a:outerShdw blurRad="76200" dir="18900000" sy="23000" kx="-1200000" algn="bl" rotWithShape="0">
                <a:prstClr val="black">
                  <a:alpha val="20000"/>
                </a:prstClr>
              </a:outerShdw>
            </a:effectLst>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26451"/>
            <a:stretch/>
          </p:blipFill>
          <p:spPr>
            <a:xfrm>
              <a:off x="755650" y="3549100"/>
              <a:ext cx="2502075" cy="2077098"/>
            </a:xfrm>
            <a:prstGeom prst="rect">
              <a:avLst/>
            </a:prstGeom>
            <a:effectLst>
              <a:outerShdw blurRad="50800" dist="38100" dir="2700000" algn="tl" rotWithShape="0">
                <a:prstClr val="black">
                  <a:alpha val="40000"/>
                </a:prstClr>
              </a:outerShdw>
            </a:effectLst>
          </p:spPr>
        </p:pic>
        <p:pic>
          <p:nvPicPr>
            <p:cNvPr id="39" name="Picture 38"/>
            <p:cNvPicPr>
              <a:picLocks noChangeAspect="1"/>
            </p:cNvPicPr>
            <p:nvPr/>
          </p:nvPicPr>
          <p:blipFill rotWithShape="1">
            <a:blip r:embed="rId5" cstate="print">
              <a:extLst>
                <a:ext uri="{28A0092B-C50C-407E-A947-70E740481C1C}">
                  <a14:useLocalDpi xmlns:a14="http://schemas.microsoft.com/office/drawing/2010/main" val="0"/>
                </a:ext>
              </a:extLst>
            </a:blip>
            <a:srcRect l="7669" t="19185" r="16337" b="17373"/>
            <a:stretch/>
          </p:blipFill>
          <p:spPr>
            <a:xfrm>
              <a:off x="5996247" y="4038916"/>
              <a:ext cx="2390108" cy="1410919"/>
            </a:xfrm>
            <a:prstGeom prst="rect">
              <a:avLst/>
            </a:prstGeom>
            <a:effectLst>
              <a:outerShdw blurRad="50800" dist="38100" dir="8100000" algn="tr" rotWithShape="0">
                <a:prstClr val="black">
                  <a:alpha val="40000"/>
                </a:prstClr>
              </a:outerShdw>
            </a:effectLst>
          </p:spPr>
        </p:pic>
      </p:gr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5117" y="3129129"/>
            <a:ext cx="1713727" cy="1713727"/>
          </a:xfrm>
          <a:prstGeom prst="rect">
            <a:avLst/>
          </a:prstGeom>
        </p:spPr>
      </p:pic>
      <p:pic>
        <p:nvPicPr>
          <p:cNvPr id="14" name="Talking Partner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7881" y="1458767"/>
            <a:ext cx="7632700" cy="422405"/>
          </a:xfrm>
          <a:prstGeom prst="rect">
            <a:avLst/>
          </a:prstGeom>
        </p:spPr>
        <p:txBody>
          <a:bodyPr wrap="square" lIns="0" tIns="72000" rIns="0" bIns="72000">
            <a:spAutoFit/>
          </a:bodyPr>
          <a:lstStyle/>
          <a:p>
            <a:pPr algn="ctr"/>
            <a:r>
              <a:rPr lang="en-GB" dirty="0"/>
              <a:t>First change kg to g.</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grpSp>
        <p:nvGrpSpPr>
          <p:cNvPr id="34" name="Group 33"/>
          <p:cNvGrpSpPr/>
          <p:nvPr/>
        </p:nvGrpSpPr>
        <p:grpSpPr>
          <a:xfrm>
            <a:off x="5561345" y="2844732"/>
            <a:ext cx="836406" cy="889547"/>
            <a:chOff x="5520155" y="2819547"/>
            <a:chExt cx="836406" cy="889547"/>
          </a:xfrm>
        </p:grpSpPr>
        <p:sp>
          <p:nvSpPr>
            <p:cNvPr id="18" name="Rectangle 17"/>
            <p:cNvSpPr/>
            <p:nvPr/>
          </p:nvSpPr>
          <p:spPr>
            <a:xfrm>
              <a:off x="5891284" y="2819547"/>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a:t>
              </a:r>
            </a:p>
          </p:txBody>
        </p:sp>
        <p:cxnSp>
          <p:nvCxnSpPr>
            <p:cNvPr id="19" name="Curved Connector 18"/>
            <p:cNvCxnSpPr>
              <a:stCxn id="18" idx="2"/>
            </p:cNvCxnSpPr>
            <p:nvPr/>
          </p:nvCxnSpPr>
          <p:spPr>
            <a:xfrm rot="5400000">
              <a:off x="5580087" y="3165257"/>
              <a:ext cx="483905" cy="603769"/>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5023300" y="4746784"/>
            <a:ext cx="1005898" cy="718870"/>
            <a:chOff x="4990348" y="4697356"/>
            <a:chExt cx="1005898" cy="718870"/>
          </a:xfrm>
        </p:grpSpPr>
        <p:cxnSp>
          <p:nvCxnSpPr>
            <p:cNvPr id="30" name="Curved Connector 29"/>
            <p:cNvCxnSpPr/>
            <p:nvPr/>
          </p:nvCxnSpPr>
          <p:spPr>
            <a:xfrm rot="9600000">
              <a:off x="4990348" y="4697356"/>
              <a:ext cx="483905" cy="603769"/>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5530969" y="5010584"/>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a:t>
              </a:r>
            </a:p>
          </p:txBody>
        </p:sp>
      </p:grpSp>
      <p:grpSp>
        <p:nvGrpSpPr>
          <p:cNvPr id="44" name="Group 43"/>
          <p:cNvGrpSpPr/>
          <p:nvPr/>
        </p:nvGrpSpPr>
        <p:grpSpPr>
          <a:xfrm>
            <a:off x="2942169" y="2772917"/>
            <a:ext cx="739506" cy="889342"/>
            <a:chOff x="2925693" y="2739965"/>
            <a:chExt cx="739506" cy="889342"/>
          </a:xfrm>
        </p:grpSpPr>
        <p:sp>
          <p:nvSpPr>
            <p:cNvPr id="13" name="Rectangle 12"/>
            <p:cNvSpPr/>
            <p:nvPr/>
          </p:nvSpPr>
          <p:spPr>
            <a:xfrm>
              <a:off x="2925693" y="2739965"/>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t>
              </a:r>
            </a:p>
          </p:txBody>
        </p:sp>
        <p:cxnSp>
          <p:nvCxnSpPr>
            <p:cNvPr id="15" name="Curved Connector 14"/>
            <p:cNvCxnSpPr>
              <a:stCxn id="13" idx="2"/>
            </p:cNvCxnSpPr>
            <p:nvPr/>
          </p:nvCxnSpPr>
          <p:spPr>
            <a:xfrm rot="16200000" flipH="1">
              <a:off x="3169915" y="3134024"/>
              <a:ext cx="483701" cy="506866"/>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17763" y="3158692"/>
            <a:ext cx="1747648" cy="1688489"/>
          </a:xfrm>
          <a:prstGeom prst="rect">
            <a:avLst/>
          </a:prstGeom>
        </p:spPr>
      </p:pic>
      <p:sp>
        <p:nvSpPr>
          <p:cNvPr id="26" name="Rectangle 25"/>
          <p:cNvSpPr/>
          <p:nvPr/>
        </p:nvSpPr>
        <p:spPr>
          <a:xfrm>
            <a:off x="865852" y="5213148"/>
            <a:ext cx="3669554" cy="73256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To work out what each interval is worth, we divide 1000 by 10.</a:t>
            </a:r>
          </a:p>
        </p:txBody>
      </p:sp>
      <p:sp>
        <p:nvSpPr>
          <p:cNvPr id="27" name="Rectangle 26"/>
          <p:cNvSpPr/>
          <p:nvPr/>
        </p:nvSpPr>
        <p:spPr>
          <a:xfrm>
            <a:off x="865851" y="5208823"/>
            <a:ext cx="3668407" cy="73689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1000 ÷ 10 = 100, so each interval is worth 100g. </a:t>
            </a:r>
          </a:p>
        </p:txBody>
      </p:sp>
      <p:sp>
        <p:nvSpPr>
          <p:cNvPr id="23" name="TextBox 22"/>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182913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26"/>
                                        </p:tgtEl>
                                      </p:cBhvr>
                                    </p:animEffect>
                                    <p:set>
                                      <p:cBhvr>
                                        <p:cTn id="21" dur="1" fill="hold">
                                          <p:stCondLst>
                                            <p:cond delay="499"/>
                                          </p:stCondLst>
                                        </p:cTn>
                                        <p:tgtEl>
                                          <p:spTgt spid="26"/>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55650" y="1994263"/>
            <a:ext cx="7630705" cy="4101738"/>
            <a:chOff x="755650" y="1994263"/>
            <a:chExt cx="7630705" cy="4101738"/>
          </a:xfrm>
        </p:grpSpPr>
        <p:grpSp>
          <p:nvGrpSpPr>
            <p:cNvPr id="6" name="Group 5"/>
            <p:cNvGrpSpPr/>
            <p:nvPr/>
          </p:nvGrpSpPr>
          <p:grpSpPr>
            <a:xfrm>
              <a:off x="755650" y="1994263"/>
              <a:ext cx="7630705" cy="4101738"/>
              <a:chOff x="755650" y="1994263"/>
              <a:chExt cx="7630705" cy="4101738"/>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l="35650" t="15421" r="7713" b="41514"/>
              <a:stretch/>
            </p:blipFill>
            <p:spPr>
              <a:xfrm>
                <a:off x="757646" y="1994263"/>
                <a:ext cx="7628708" cy="4101738"/>
              </a:xfrm>
              <a:prstGeom prst="rect">
                <a:avLst/>
              </a:prstGeom>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6487" t="14753" r="24684" b="1015"/>
              <a:stretch/>
            </p:blipFill>
            <p:spPr>
              <a:xfrm>
                <a:off x="3134508" y="1994263"/>
                <a:ext cx="2959386" cy="3609871"/>
              </a:xfrm>
              <a:prstGeom prst="rect">
                <a:avLst/>
              </a:prstGeom>
              <a:effectLst>
                <a:outerShdw blurRad="76200" dir="18900000" sy="23000" kx="-1200000" algn="bl" rotWithShape="0">
                  <a:prstClr val="black">
                    <a:alpha val="20000"/>
                  </a:prstClr>
                </a:outerShdw>
              </a:effectLst>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26451"/>
              <a:stretch/>
            </p:blipFill>
            <p:spPr>
              <a:xfrm>
                <a:off x="755650" y="3549100"/>
                <a:ext cx="2502075" cy="2077098"/>
              </a:xfrm>
              <a:prstGeom prst="rect">
                <a:avLst/>
              </a:prstGeom>
              <a:effectLst>
                <a:outerShdw blurRad="50800" dist="38100" dir="2700000" algn="tl" rotWithShape="0">
                  <a:prstClr val="black">
                    <a:alpha val="40000"/>
                  </a:prstClr>
                </a:outerShdw>
              </a:effectLst>
            </p:spPr>
          </p:pic>
          <p:pic>
            <p:nvPicPr>
              <p:cNvPr id="39" name="Picture 38"/>
              <p:cNvPicPr>
                <a:picLocks noChangeAspect="1"/>
              </p:cNvPicPr>
              <p:nvPr/>
            </p:nvPicPr>
            <p:blipFill rotWithShape="1">
              <a:blip r:embed="rId5" cstate="print">
                <a:extLst>
                  <a:ext uri="{28A0092B-C50C-407E-A947-70E740481C1C}">
                    <a14:useLocalDpi xmlns:a14="http://schemas.microsoft.com/office/drawing/2010/main" val="0"/>
                  </a:ext>
                </a:extLst>
              </a:blip>
              <a:srcRect l="7669" t="19185" r="16337" b="17373"/>
              <a:stretch/>
            </p:blipFill>
            <p:spPr>
              <a:xfrm>
                <a:off x="5996247" y="4038916"/>
                <a:ext cx="2390108" cy="1410919"/>
              </a:xfrm>
              <a:prstGeom prst="rect">
                <a:avLst/>
              </a:prstGeom>
              <a:effectLst>
                <a:outerShdw blurRad="50800" dist="38100" dir="8100000" algn="tr" rotWithShape="0">
                  <a:prstClr val="black">
                    <a:alpha val="40000"/>
                  </a:prstClr>
                </a:outerShdw>
              </a:effectLst>
            </p:spPr>
          </p:pic>
        </p:gr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5117" y="3129129"/>
              <a:ext cx="1713727" cy="1713727"/>
            </a:xfrm>
            <a:prstGeom prst="rect">
              <a:avLst/>
            </a:prstGeom>
          </p:spPr>
        </p:pic>
      </p:grpSp>
      <p:pic>
        <p:nvPicPr>
          <p:cNvPr id="14" name="Talking Partner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7881" y="1458767"/>
            <a:ext cx="7632700" cy="422405"/>
          </a:xfrm>
          <a:prstGeom prst="rect">
            <a:avLst/>
          </a:prstGeom>
        </p:spPr>
        <p:txBody>
          <a:bodyPr wrap="square" lIns="0" tIns="72000" rIns="0" bIns="72000">
            <a:spAutoFit/>
          </a:bodyPr>
          <a:lstStyle/>
          <a:p>
            <a:pPr algn="ctr"/>
            <a:r>
              <a:rPr lang="en-GB" dirty="0"/>
              <a:t>Arrow A is pointing 5 intervals after 2kg.</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grpSp>
        <p:nvGrpSpPr>
          <p:cNvPr id="34" name="Group 33"/>
          <p:cNvGrpSpPr/>
          <p:nvPr/>
        </p:nvGrpSpPr>
        <p:grpSpPr>
          <a:xfrm>
            <a:off x="5561345" y="2844732"/>
            <a:ext cx="836406" cy="889547"/>
            <a:chOff x="5520155" y="2819547"/>
            <a:chExt cx="836406" cy="889547"/>
          </a:xfrm>
        </p:grpSpPr>
        <p:sp>
          <p:nvSpPr>
            <p:cNvPr id="18" name="Rectangle 17"/>
            <p:cNvSpPr/>
            <p:nvPr/>
          </p:nvSpPr>
          <p:spPr>
            <a:xfrm>
              <a:off x="5891284" y="2819547"/>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a:t>
              </a:r>
            </a:p>
          </p:txBody>
        </p:sp>
        <p:cxnSp>
          <p:nvCxnSpPr>
            <p:cNvPr id="19" name="Curved Connector 18"/>
            <p:cNvCxnSpPr>
              <a:stCxn id="18" idx="2"/>
            </p:cNvCxnSpPr>
            <p:nvPr/>
          </p:nvCxnSpPr>
          <p:spPr>
            <a:xfrm rot="5400000">
              <a:off x="5580087" y="3165257"/>
              <a:ext cx="483905" cy="603769"/>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190438" y="5577820"/>
            <a:ext cx="2763123" cy="42615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2kg + 500g = 2kg 500g</a:t>
            </a:r>
          </a:p>
        </p:txBody>
      </p:sp>
      <p:sp>
        <p:nvSpPr>
          <p:cNvPr id="16" name="TextBox 15"/>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116082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55650" y="1994263"/>
            <a:ext cx="7630705" cy="4101738"/>
            <a:chOff x="755650" y="1994263"/>
            <a:chExt cx="7630705" cy="4101738"/>
          </a:xfrm>
        </p:grpSpPr>
        <p:grpSp>
          <p:nvGrpSpPr>
            <p:cNvPr id="6" name="Group 5"/>
            <p:cNvGrpSpPr/>
            <p:nvPr/>
          </p:nvGrpSpPr>
          <p:grpSpPr>
            <a:xfrm>
              <a:off x="755650" y="1994263"/>
              <a:ext cx="7630705" cy="4101738"/>
              <a:chOff x="755650" y="1994263"/>
              <a:chExt cx="7630705" cy="4101738"/>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l="35650" t="15421" r="7713" b="41514"/>
              <a:stretch/>
            </p:blipFill>
            <p:spPr>
              <a:xfrm>
                <a:off x="757646" y="1994263"/>
                <a:ext cx="7628708" cy="4101738"/>
              </a:xfrm>
              <a:prstGeom prst="rect">
                <a:avLst/>
              </a:prstGeom>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6487" t="14753" r="24684" b="1015"/>
              <a:stretch/>
            </p:blipFill>
            <p:spPr>
              <a:xfrm>
                <a:off x="3134508" y="1994263"/>
                <a:ext cx="2959386" cy="3609871"/>
              </a:xfrm>
              <a:prstGeom prst="rect">
                <a:avLst/>
              </a:prstGeom>
              <a:effectLst>
                <a:outerShdw blurRad="76200" dir="18900000" sy="23000" kx="-1200000" algn="bl" rotWithShape="0">
                  <a:prstClr val="black">
                    <a:alpha val="20000"/>
                  </a:prstClr>
                </a:outerShdw>
              </a:effectLst>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26451"/>
              <a:stretch/>
            </p:blipFill>
            <p:spPr>
              <a:xfrm>
                <a:off x="755650" y="3549100"/>
                <a:ext cx="2502075" cy="2077098"/>
              </a:xfrm>
              <a:prstGeom prst="rect">
                <a:avLst/>
              </a:prstGeom>
              <a:effectLst>
                <a:outerShdw blurRad="50800" dist="38100" dir="2700000" algn="tl" rotWithShape="0">
                  <a:prstClr val="black">
                    <a:alpha val="40000"/>
                  </a:prstClr>
                </a:outerShdw>
              </a:effectLst>
            </p:spPr>
          </p:pic>
          <p:pic>
            <p:nvPicPr>
              <p:cNvPr id="39" name="Picture 38"/>
              <p:cNvPicPr>
                <a:picLocks noChangeAspect="1"/>
              </p:cNvPicPr>
              <p:nvPr/>
            </p:nvPicPr>
            <p:blipFill rotWithShape="1">
              <a:blip r:embed="rId5" cstate="print">
                <a:extLst>
                  <a:ext uri="{28A0092B-C50C-407E-A947-70E740481C1C}">
                    <a14:useLocalDpi xmlns:a14="http://schemas.microsoft.com/office/drawing/2010/main" val="0"/>
                  </a:ext>
                </a:extLst>
              </a:blip>
              <a:srcRect l="7669" t="19185" r="16337" b="17373"/>
              <a:stretch/>
            </p:blipFill>
            <p:spPr>
              <a:xfrm>
                <a:off x="5996247" y="4038916"/>
                <a:ext cx="2390108" cy="1410919"/>
              </a:xfrm>
              <a:prstGeom prst="rect">
                <a:avLst/>
              </a:prstGeom>
              <a:effectLst>
                <a:outerShdw blurRad="50800" dist="38100" dir="8100000" algn="tr" rotWithShape="0">
                  <a:prstClr val="black">
                    <a:alpha val="40000"/>
                  </a:prstClr>
                </a:outerShdw>
              </a:effectLst>
            </p:spPr>
          </p:pic>
        </p:gr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5117" y="3129129"/>
              <a:ext cx="1713727" cy="1713727"/>
            </a:xfrm>
            <a:prstGeom prst="rect">
              <a:avLst/>
            </a:prstGeom>
          </p:spPr>
        </p:pic>
      </p:grpSp>
      <p:pic>
        <p:nvPicPr>
          <p:cNvPr id="14" name="Talking Partner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7881" y="1458767"/>
            <a:ext cx="7632700" cy="422405"/>
          </a:xfrm>
          <a:prstGeom prst="rect">
            <a:avLst/>
          </a:prstGeom>
        </p:spPr>
        <p:txBody>
          <a:bodyPr wrap="square" lIns="0" tIns="72000" rIns="0" bIns="72000">
            <a:spAutoFit/>
          </a:bodyPr>
          <a:lstStyle/>
          <a:p>
            <a:pPr algn="ctr"/>
            <a:r>
              <a:rPr lang="en-GB" dirty="0"/>
              <a:t>Arrow B is pointing 2 intervals after 5kg.</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grpSp>
        <p:nvGrpSpPr>
          <p:cNvPr id="33" name="Group 32"/>
          <p:cNvGrpSpPr/>
          <p:nvPr/>
        </p:nvGrpSpPr>
        <p:grpSpPr>
          <a:xfrm>
            <a:off x="5023300" y="4746784"/>
            <a:ext cx="1005898" cy="718870"/>
            <a:chOff x="4990348" y="4697356"/>
            <a:chExt cx="1005898" cy="718870"/>
          </a:xfrm>
        </p:grpSpPr>
        <p:cxnSp>
          <p:nvCxnSpPr>
            <p:cNvPr id="30" name="Curved Connector 29"/>
            <p:cNvCxnSpPr/>
            <p:nvPr/>
          </p:nvCxnSpPr>
          <p:spPr>
            <a:xfrm rot="9600000">
              <a:off x="4990348" y="4697356"/>
              <a:ext cx="483905" cy="603769"/>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5530969" y="5010584"/>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a:t>
              </a:r>
            </a:p>
          </p:txBody>
        </p:sp>
      </p:grpSp>
      <p:sp>
        <p:nvSpPr>
          <p:cNvPr id="27" name="Rectangle 26"/>
          <p:cNvSpPr/>
          <p:nvPr/>
        </p:nvSpPr>
        <p:spPr>
          <a:xfrm>
            <a:off x="3190438" y="5577820"/>
            <a:ext cx="2763123" cy="42615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5kg + 200g = 5kg 200g</a:t>
            </a:r>
          </a:p>
        </p:txBody>
      </p:sp>
      <p:sp>
        <p:nvSpPr>
          <p:cNvPr id="16" name="TextBox 15"/>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316790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55650" y="1994263"/>
            <a:ext cx="7630705" cy="4101738"/>
            <a:chOff x="755650" y="1994263"/>
            <a:chExt cx="7630705" cy="4101738"/>
          </a:xfrm>
        </p:grpSpPr>
        <p:grpSp>
          <p:nvGrpSpPr>
            <p:cNvPr id="6" name="Group 5"/>
            <p:cNvGrpSpPr/>
            <p:nvPr/>
          </p:nvGrpSpPr>
          <p:grpSpPr>
            <a:xfrm>
              <a:off x="755650" y="1994263"/>
              <a:ext cx="7630705" cy="4101738"/>
              <a:chOff x="755650" y="1994263"/>
              <a:chExt cx="7630705" cy="4101738"/>
            </a:xfrm>
          </p:grpSpPr>
          <p:pic>
            <p:nvPicPr>
              <p:cNvPr id="21" name="Picture 20"/>
              <p:cNvPicPr>
                <a:picLocks noChangeAspect="1"/>
              </p:cNvPicPr>
              <p:nvPr/>
            </p:nvPicPr>
            <p:blipFill rotWithShape="1">
              <a:blip r:embed="rId2" cstate="print">
                <a:extLst>
                  <a:ext uri="{28A0092B-C50C-407E-A947-70E740481C1C}">
                    <a14:useLocalDpi xmlns:a14="http://schemas.microsoft.com/office/drawing/2010/main" val="0"/>
                  </a:ext>
                </a:extLst>
              </a:blip>
              <a:srcRect l="35650" t="15421" r="7713" b="41514"/>
              <a:stretch/>
            </p:blipFill>
            <p:spPr>
              <a:xfrm>
                <a:off x="757646" y="1994263"/>
                <a:ext cx="7628708" cy="4101738"/>
              </a:xfrm>
              <a:prstGeom prst="rect">
                <a:avLst/>
              </a:prstGeom>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6487" t="14753" r="24684" b="1015"/>
              <a:stretch/>
            </p:blipFill>
            <p:spPr>
              <a:xfrm>
                <a:off x="3134508" y="1994263"/>
                <a:ext cx="2959386" cy="3609871"/>
              </a:xfrm>
              <a:prstGeom prst="rect">
                <a:avLst/>
              </a:prstGeom>
              <a:effectLst>
                <a:outerShdw blurRad="76200" dir="18900000" sy="23000" kx="-1200000" algn="bl" rotWithShape="0">
                  <a:prstClr val="black">
                    <a:alpha val="20000"/>
                  </a:prstClr>
                </a:outerShdw>
              </a:effectLst>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26451"/>
              <a:stretch/>
            </p:blipFill>
            <p:spPr>
              <a:xfrm>
                <a:off x="755650" y="3549100"/>
                <a:ext cx="2502075" cy="2077098"/>
              </a:xfrm>
              <a:prstGeom prst="rect">
                <a:avLst/>
              </a:prstGeom>
              <a:effectLst>
                <a:outerShdw blurRad="50800" dist="38100" dir="2700000" algn="tl" rotWithShape="0">
                  <a:prstClr val="black">
                    <a:alpha val="40000"/>
                  </a:prstClr>
                </a:outerShdw>
              </a:effectLst>
            </p:spPr>
          </p:pic>
          <p:pic>
            <p:nvPicPr>
              <p:cNvPr id="39" name="Picture 38"/>
              <p:cNvPicPr>
                <a:picLocks noChangeAspect="1"/>
              </p:cNvPicPr>
              <p:nvPr/>
            </p:nvPicPr>
            <p:blipFill rotWithShape="1">
              <a:blip r:embed="rId5" cstate="print">
                <a:extLst>
                  <a:ext uri="{28A0092B-C50C-407E-A947-70E740481C1C}">
                    <a14:useLocalDpi xmlns:a14="http://schemas.microsoft.com/office/drawing/2010/main" val="0"/>
                  </a:ext>
                </a:extLst>
              </a:blip>
              <a:srcRect l="7669" t="19185" r="16337" b="17373"/>
              <a:stretch/>
            </p:blipFill>
            <p:spPr>
              <a:xfrm>
                <a:off x="5996247" y="4038916"/>
                <a:ext cx="2390108" cy="1410919"/>
              </a:xfrm>
              <a:prstGeom prst="rect">
                <a:avLst/>
              </a:prstGeom>
              <a:effectLst>
                <a:outerShdw blurRad="50800" dist="38100" dir="8100000" algn="tr" rotWithShape="0">
                  <a:prstClr val="black">
                    <a:alpha val="40000"/>
                  </a:prstClr>
                </a:outerShdw>
              </a:effectLst>
            </p:spPr>
          </p:pic>
        </p:gr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5117" y="3129129"/>
              <a:ext cx="1713727" cy="1713727"/>
            </a:xfrm>
            <a:prstGeom prst="rect">
              <a:avLst/>
            </a:prstGeom>
          </p:spPr>
        </p:pic>
      </p:grpSp>
      <p:pic>
        <p:nvPicPr>
          <p:cNvPr id="14" name="Talking Partner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77163" y="50857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757881" y="1458767"/>
            <a:ext cx="7632700" cy="422405"/>
          </a:xfrm>
          <a:prstGeom prst="rect">
            <a:avLst/>
          </a:prstGeom>
        </p:spPr>
        <p:txBody>
          <a:bodyPr wrap="square" lIns="0" tIns="72000" rIns="0" bIns="72000">
            <a:spAutoFit/>
          </a:bodyPr>
          <a:lstStyle/>
          <a:p>
            <a:pPr algn="ctr"/>
            <a:r>
              <a:rPr lang="en-GB" dirty="0"/>
              <a:t>Arrow C is pointing 6 intervals after 9kg.</a:t>
            </a:r>
          </a:p>
        </p:txBody>
      </p:sp>
      <p:sp>
        <p:nvSpPr>
          <p:cNvPr id="8" name="Rectangle 7"/>
          <p:cNvSpPr/>
          <p:nvPr/>
        </p:nvSpPr>
        <p:spPr>
          <a:xfrm>
            <a:off x="1362788" y="764353"/>
            <a:ext cx="5781006" cy="461665"/>
          </a:xfrm>
          <a:prstGeom prst="rect">
            <a:avLst/>
          </a:prstGeom>
        </p:spPr>
        <p:txBody>
          <a:bodyPr wrap="none" lIns="0" tIns="0" rIns="0" bIns="0">
            <a:spAutoFit/>
          </a:bodyPr>
          <a:lstStyle/>
          <a:p>
            <a:r>
              <a:rPr lang="en-GB" altLang="en-US" sz="3000" dirty="0"/>
              <a:t>Reading Scales to Measure Kilograms</a:t>
            </a:r>
            <a:endParaRPr lang="en-GB" sz="3000" dirty="0"/>
          </a:p>
        </p:txBody>
      </p:sp>
      <p:grpSp>
        <p:nvGrpSpPr>
          <p:cNvPr id="44" name="Group 43"/>
          <p:cNvGrpSpPr/>
          <p:nvPr/>
        </p:nvGrpSpPr>
        <p:grpSpPr>
          <a:xfrm>
            <a:off x="2942169" y="2772917"/>
            <a:ext cx="739506" cy="889342"/>
            <a:chOff x="2925693" y="2739965"/>
            <a:chExt cx="739506" cy="889342"/>
          </a:xfrm>
        </p:grpSpPr>
        <p:sp>
          <p:nvSpPr>
            <p:cNvPr id="13" name="Rectangle 12"/>
            <p:cNvSpPr/>
            <p:nvPr/>
          </p:nvSpPr>
          <p:spPr>
            <a:xfrm>
              <a:off x="2925693" y="2739965"/>
              <a:ext cx="465277" cy="40564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t>
              </a:r>
            </a:p>
          </p:txBody>
        </p:sp>
        <p:cxnSp>
          <p:nvCxnSpPr>
            <p:cNvPr id="15" name="Curved Connector 14"/>
            <p:cNvCxnSpPr>
              <a:stCxn id="13" idx="2"/>
            </p:cNvCxnSpPr>
            <p:nvPr/>
          </p:nvCxnSpPr>
          <p:spPr>
            <a:xfrm rot="16200000" flipH="1">
              <a:off x="3169915" y="3134024"/>
              <a:ext cx="483701" cy="506866"/>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190438" y="5577820"/>
            <a:ext cx="2763123" cy="42615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9kg + 600g = 9kg 600g</a:t>
            </a:r>
          </a:p>
        </p:txBody>
      </p:sp>
      <p:sp>
        <p:nvSpPr>
          <p:cNvPr id="16" name="TextBox 15"/>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spTree>
    <p:extLst>
      <p:ext uri="{BB962C8B-B14F-4D97-AF65-F5344CB8AC3E}">
        <p14:creationId xmlns:p14="http://schemas.microsoft.com/office/powerpoint/2010/main" val="265938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8756" y="24036"/>
            <a:ext cx="7461076" cy="461665"/>
          </a:xfrm>
          <a:prstGeom prst="rect">
            <a:avLst/>
          </a:prstGeom>
          <a:noFill/>
        </p:spPr>
        <p:txBody>
          <a:bodyPr wrap="square" rtlCol="0">
            <a:spAutoFit/>
          </a:bodyPr>
          <a:lstStyle/>
          <a:p>
            <a:r>
              <a:rPr lang="en-GB" sz="2400" b="1" u="sng" dirty="0" smtClean="0"/>
              <a:t>Lesson 2: </a:t>
            </a:r>
            <a:r>
              <a:rPr lang="en-GB" sz="2400" b="1" u="sng" dirty="0" smtClean="0"/>
              <a:t>Measuring Mass part 2</a:t>
            </a:r>
            <a:endParaRPr lang="en-GB" sz="2400"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85702"/>
            <a:ext cx="8064896" cy="3071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557244"/>
            <a:ext cx="8424936" cy="31422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48903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23220"/>
          </a:xfrm>
          <a:prstGeom prst="rect">
            <a:avLst/>
          </a:prstGeom>
          <a:noFill/>
        </p:spPr>
        <p:txBody>
          <a:bodyPr wrap="square" rtlCol="0">
            <a:spAutoFit/>
          </a:bodyPr>
          <a:lstStyle/>
          <a:p>
            <a:r>
              <a:rPr lang="en-GB" sz="2800" b="1" u="sng" dirty="0" smtClean="0"/>
              <a:t>Lesson </a:t>
            </a:r>
            <a:r>
              <a:rPr lang="en-GB" sz="2800" b="1" u="sng" dirty="0"/>
              <a:t>3</a:t>
            </a:r>
            <a:r>
              <a:rPr lang="en-GB" sz="2800" b="1" u="sng" dirty="0" smtClean="0"/>
              <a:t>: Arithmetic</a:t>
            </a:r>
            <a:endParaRPr lang="en-GB" sz="2800" b="1" u="sng" dirty="0"/>
          </a:p>
        </p:txBody>
      </p:sp>
      <p:sp>
        <p:nvSpPr>
          <p:cNvPr id="5" name="TextBox 4"/>
          <p:cNvSpPr txBox="1"/>
          <p:nvPr/>
        </p:nvSpPr>
        <p:spPr>
          <a:xfrm>
            <a:off x="318723" y="836712"/>
            <a:ext cx="8496944" cy="5262979"/>
          </a:xfrm>
          <a:prstGeom prst="rect">
            <a:avLst/>
          </a:prstGeom>
          <a:noFill/>
        </p:spPr>
        <p:txBody>
          <a:bodyPr wrap="square" rtlCol="0">
            <a:spAutoFit/>
          </a:bodyPr>
          <a:lstStyle/>
          <a:p>
            <a:r>
              <a:rPr lang="en-GB" sz="2400" dirty="0" smtClean="0"/>
              <a:t>Back when we used to be in school, many moons ago, most lessons would have started with </a:t>
            </a:r>
            <a:r>
              <a:rPr lang="en-GB" sz="2400" i="1" dirty="0" smtClean="0"/>
              <a:t>Awesome Arithmetic</a:t>
            </a:r>
            <a:r>
              <a:rPr lang="en-GB" sz="2400" dirty="0" smtClean="0"/>
              <a:t>. These were questions that covered concepts across the year that mainly focused on the four operations. </a:t>
            </a:r>
          </a:p>
          <a:p>
            <a:r>
              <a:rPr lang="en-GB" sz="2400" dirty="0" smtClean="0"/>
              <a:t>I have uploaded two arithmetic tests to complete. You can just do one or two it is up to you. </a:t>
            </a:r>
          </a:p>
          <a:p>
            <a:r>
              <a:rPr lang="en-GB" sz="2400" dirty="0" smtClean="0"/>
              <a:t>You can print it out or just complete on paper from the screen. It might be best to work with your child next to you, one question at a time. Otherwise, you can just let them get on with it and go through it with them at the end. It is important that the children show their workings out and are able to explain how they got to the answer. </a:t>
            </a:r>
          </a:p>
          <a:p>
            <a:endParaRPr lang="en-GB" sz="2400" dirty="0"/>
          </a:p>
          <a:p>
            <a:r>
              <a:rPr lang="en-GB" sz="2400" dirty="0" smtClean="0"/>
              <a:t>Careful, the answers are on the last page! </a:t>
            </a:r>
            <a:endParaRPr lang="en-GB" sz="2400" dirty="0"/>
          </a:p>
        </p:txBody>
      </p:sp>
    </p:spTree>
    <p:extLst>
      <p:ext uri="{BB962C8B-B14F-4D97-AF65-F5344CB8AC3E}">
        <p14:creationId xmlns:p14="http://schemas.microsoft.com/office/powerpoint/2010/main" val="17173944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864096"/>
          </a:xfrm>
        </p:spPr>
        <p:txBody>
          <a:bodyPr/>
          <a:lstStyle/>
          <a:p>
            <a:r>
              <a:rPr lang="en-GB" dirty="0" err="1" smtClean="0"/>
              <a:t>PSHE</a:t>
            </a:r>
            <a:endParaRPr lang="en-GB" dirty="0"/>
          </a:p>
        </p:txBody>
      </p:sp>
      <p:sp>
        <p:nvSpPr>
          <p:cNvPr id="3" name="Content Placeholder 2"/>
          <p:cNvSpPr>
            <a:spLocks noGrp="1"/>
          </p:cNvSpPr>
          <p:nvPr>
            <p:ph idx="1"/>
          </p:nvPr>
        </p:nvSpPr>
        <p:spPr>
          <a:xfrm>
            <a:off x="0" y="260648"/>
            <a:ext cx="9144000" cy="1656183"/>
          </a:xfrm>
        </p:spPr>
        <p:txBody>
          <a:bodyPr>
            <a:normAutofit/>
          </a:bodyPr>
          <a:lstStyle/>
          <a:p>
            <a:pPr marL="0" indent="0">
              <a:buNone/>
            </a:pPr>
            <a:r>
              <a:rPr lang="en-GB" sz="1800" dirty="0" smtClean="0"/>
              <a:t>Theme: No way through isn’t true!</a:t>
            </a:r>
          </a:p>
          <a:p>
            <a:pPr marL="0" indent="0">
              <a:buNone/>
            </a:pPr>
            <a:r>
              <a:rPr lang="en-GB" sz="1800" dirty="0" smtClean="0"/>
              <a:t>In life you will have things that are going well and you are getting better at. However, at the same there are things that you will be struggling with. Being determined and persevering with things that are hard is difficult but worth doing. </a:t>
            </a:r>
          </a:p>
          <a:p>
            <a:pPr marL="0" indent="0">
              <a:buNone/>
            </a:pPr>
            <a:r>
              <a:rPr lang="en-GB" sz="1800" dirty="0" smtClean="0"/>
              <a:t>Look at these famous people who never gave up!</a:t>
            </a:r>
            <a:endParaRPr lang="en-GB" sz="1800" dirty="0"/>
          </a:p>
        </p:txBody>
      </p:sp>
      <p:pic>
        <p:nvPicPr>
          <p:cNvPr id="3074" name="Picture 2" descr="Walt Disney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83" y="1897645"/>
            <a:ext cx="1368152" cy="20522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0" y="3949873"/>
            <a:ext cx="2342942" cy="1754326"/>
          </a:xfrm>
          <a:prstGeom prst="rect">
            <a:avLst/>
          </a:prstGeom>
          <a:noFill/>
        </p:spPr>
        <p:txBody>
          <a:bodyPr wrap="square" rtlCol="0">
            <a:spAutoFit/>
          </a:bodyPr>
          <a:lstStyle/>
          <a:p>
            <a:r>
              <a:rPr lang="en-GB" dirty="0" smtClean="0"/>
              <a:t>Walt Disney was fired from a newspaper for having no good ideas. He went on to create Mickey Mouse and the rest is history. </a:t>
            </a:r>
            <a:endParaRPr lang="en-GB" dirty="0"/>
          </a:p>
        </p:txBody>
      </p:sp>
      <p:pic>
        <p:nvPicPr>
          <p:cNvPr id="3078" name="Picture 6" descr="Legends profile: Michael Jordan | NBA.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08296" y="1897645"/>
            <a:ext cx="3328370" cy="187220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483768" y="3840172"/>
            <a:ext cx="3744416" cy="2031325"/>
          </a:xfrm>
          <a:prstGeom prst="rect">
            <a:avLst/>
          </a:prstGeom>
          <a:noFill/>
        </p:spPr>
        <p:txBody>
          <a:bodyPr wrap="square" rtlCol="0">
            <a:spAutoFit/>
          </a:bodyPr>
          <a:lstStyle/>
          <a:p>
            <a:r>
              <a:rPr lang="en-GB" dirty="0" smtClean="0"/>
              <a:t>Michael Jordan didn’t get put into his school basketball team but went on to be known as the greatest basketball player of all time. He has lost games, missed shots and failed over and over again but he says that this made him become better and better. </a:t>
            </a:r>
            <a:endParaRPr lang="en-GB" dirty="0"/>
          </a:p>
        </p:txBody>
      </p:sp>
      <p:pic>
        <p:nvPicPr>
          <p:cNvPr id="3080" name="Picture 8" descr="8 Things You May Not Know About the Real Colonel Sanders - HISTOR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0306" y="1463774"/>
            <a:ext cx="1643931" cy="230188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6407696" y="3769853"/>
            <a:ext cx="2736304" cy="2031325"/>
          </a:xfrm>
          <a:prstGeom prst="rect">
            <a:avLst/>
          </a:prstGeom>
          <a:noFill/>
        </p:spPr>
        <p:txBody>
          <a:bodyPr wrap="square" rtlCol="0">
            <a:spAutoFit/>
          </a:bodyPr>
          <a:lstStyle/>
          <a:p>
            <a:r>
              <a:rPr lang="en-GB" dirty="0" smtClean="0"/>
              <a:t>Colonel Sanders, the founder of KFC, was rejected by over 1,000 restaurants before one agreed to his idea. Now he has more than 23,000 restaurants in the world. </a:t>
            </a:r>
            <a:endParaRPr lang="en-GB" dirty="0"/>
          </a:p>
        </p:txBody>
      </p:sp>
      <p:sp>
        <p:nvSpPr>
          <p:cNvPr id="11" name="Title 1"/>
          <p:cNvSpPr txBox="1">
            <a:spLocks/>
          </p:cNvSpPr>
          <p:nvPr/>
        </p:nvSpPr>
        <p:spPr>
          <a:xfrm>
            <a:off x="0" y="5871497"/>
            <a:ext cx="9144000" cy="98650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000" b="1" dirty="0" smtClean="0"/>
              <a:t>TASK: Create a poster encouraging others to persevere and never give up. Use these examples or find your own famous people who never gave up. </a:t>
            </a:r>
            <a:endParaRPr lang="en-GB" sz="2000" b="1" dirty="0"/>
          </a:p>
        </p:txBody>
      </p:sp>
    </p:spTree>
    <p:extLst>
      <p:ext uri="{BB962C8B-B14F-4D97-AF65-F5344CB8AC3E}">
        <p14:creationId xmlns:p14="http://schemas.microsoft.com/office/powerpoint/2010/main" val="17503015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6493</TotalTime>
  <Words>1635</Words>
  <Application>Microsoft Office PowerPoint</Application>
  <PresentationFormat>On-screen Show (4:3)</PresentationFormat>
  <Paragraphs>172</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grammar; using when. </vt:lpstr>
      <vt:lpstr>PowerPoint Presentation</vt:lpstr>
      <vt:lpstr>PowerPoint Presentation</vt:lpstr>
      <vt:lpstr>PowerPoint Presentation</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PSHE</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92</cp:revision>
  <dcterms:created xsi:type="dcterms:W3CDTF">2020-03-18T10:41:37Z</dcterms:created>
  <dcterms:modified xsi:type="dcterms:W3CDTF">2020-06-27T23:34:12Z</dcterms:modified>
</cp:coreProperties>
</file>