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81" r:id="rId6"/>
    <p:sldId id="282" r:id="rId7"/>
    <p:sldId id="260" r:id="rId8"/>
    <p:sldId id="261" r:id="rId9"/>
    <p:sldId id="268" r:id="rId10"/>
    <p:sldId id="262" r:id="rId11"/>
    <p:sldId id="263" r:id="rId12"/>
    <p:sldId id="283" r:id="rId13"/>
    <p:sldId id="307" r:id="rId14"/>
    <p:sldId id="308" r:id="rId15"/>
    <p:sldId id="284" r:id="rId16"/>
    <p:sldId id="271" r:id="rId17"/>
    <p:sldId id="303" r:id="rId18"/>
    <p:sldId id="310" r:id="rId19"/>
    <p:sldId id="298" r:id="rId20"/>
    <p:sldId id="285" r:id="rId21"/>
    <p:sldId id="279" r:id="rId22"/>
    <p:sldId id="269" r:id="rId23"/>
    <p:sldId id="270" r:id="rId24"/>
    <p:sldId id="311" r:id="rId25"/>
    <p:sldId id="309" r:id="rId26"/>
    <p:sldId id="288"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28/06/2020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15</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cBIJmmz8flI" TargetMode="External"/><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bbc.co.uk/bitesize/articles/zvhtwnb"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a:t>Year 5 Term 6 Week 5</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a:t>Message from the class teacher</a:t>
            </a:r>
          </a:p>
        </p:txBody>
      </p:sp>
      <p:sp>
        <p:nvSpPr>
          <p:cNvPr id="3" name="Content Placeholder 2"/>
          <p:cNvSpPr>
            <a:spLocks noGrp="1"/>
          </p:cNvSpPr>
          <p:nvPr>
            <p:ph idx="1"/>
          </p:nvPr>
        </p:nvSpPr>
        <p:spPr>
          <a:xfrm>
            <a:off x="143508" y="1268760"/>
            <a:ext cx="8856984" cy="4320479"/>
          </a:xfrm>
        </p:spPr>
        <p:txBody>
          <a:bodyPr>
            <a:noAutofit/>
          </a:bodyPr>
          <a:lstStyle/>
          <a:p>
            <a:pPr marL="0" indent="0" algn="ctr">
              <a:buNone/>
            </a:pPr>
            <a:r>
              <a:rPr lang="en-GB" sz="2000" dirty="0"/>
              <a:t>Hello again, Fisher! It’s been brilliant hearing from lots of you over the past few weeks. Please don’t be worried if I haven’t called yet – it’s usually quite busy when I’m in school with the key worker children, but I will be in touch this week.</a:t>
            </a:r>
          </a:p>
          <a:p>
            <a:pPr marL="0" indent="0" algn="ctr">
              <a:buNone/>
            </a:pPr>
            <a:endParaRPr lang="en-GB" sz="2000" dirty="0"/>
          </a:p>
          <a:p>
            <a:pPr marL="0" indent="0" algn="ctr">
              <a:buNone/>
            </a:pPr>
            <a:r>
              <a:rPr lang="en-GB" sz="2000" dirty="0"/>
              <a:t>Something very exciting is happening this week… some of us will be reunited in class! I’m really looking forward to seeing those children who are coming in on Friday and it’ll be great to talk about your home learning and other exciting things you’ve been up to. If you aren’t joining us on Friday, we will be thinking of you and I’m looking forward to see you all very soon.</a:t>
            </a:r>
          </a:p>
          <a:p>
            <a:pPr marL="0" indent="0" algn="ctr">
              <a:buNone/>
            </a:pPr>
            <a:endParaRPr lang="en-GB" sz="2000" dirty="0"/>
          </a:p>
          <a:p>
            <a:pPr marL="0" indent="0" algn="ctr">
              <a:buNone/>
            </a:pPr>
            <a:r>
              <a:rPr lang="en-GB" sz="2000" dirty="0"/>
              <a:t>Another mini break from Beowulf to provide further writing practice for you!</a:t>
            </a:r>
          </a:p>
          <a:p>
            <a:pPr marL="0" indent="0" algn="ctr">
              <a:buNone/>
            </a:pPr>
            <a:endParaRPr lang="en-GB" sz="2000" dirty="0"/>
          </a:p>
          <a:p>
            <a:pPr marL="0" indent="0" algn="ctr">
              <a:buNone/>
            </a:pPr>
            <a:r>
              <a:rPr lang="en-GB" sz="2000" dirty="0"/>
              <a:t>Have a great week!</a:t>
            </a:r>
          </a:p>
          <a:p>
            <a:pPr marL="0" indent="0" algn="ctr">
              <a:buNone/>
            </a:pPr>
            <a:r>
              <a:rPr lang="en-GB" sz="2000" dirty="0"/>
              <a:t>Miss Horton </a:t>
            </a:r>
            <a:r>
              <a:rPr lang="en-GB" sz="2000" dirty="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a:t>Reading</a:t>
            </a:r>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a:t>Hopefully you have access to books at home, but we have sent home extra books with your child.</a:t>
            </a:r>
          </a:p>
          <a:p>
            <a:pPr marL="0" indent="0">
              <a:buNone/>
            </a:pPr>
            <a:r>
              <a:rPr lang="en-GB" b="1" u="sng" dirty="0"/>
              <a:t>Accelerated Reading</a:t>
            </a:r>
          </a:p>
          <a:p>
            <a:pPr marL="0" indent="0">
              <a:buNone/>
            </a:pPr>
            <a:r>
              <a:rPr lang="en-GB" dirty="0"/>
              <a:t>Home quizzing is not always recommended but in this case we have adjusted the settings to allow quizzing to happen at home. </a:t>
            </a:r>
          </a:p>
          <a:p>
            <a:pPr marL="0" indent="0">
              <a:buNone/>
            </a:pPr>
            <a:r>
              <a:rPr lang="en-GB" dirty="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a:t>To check books please visit: </a:t>
            </a:r>
            <a:r>
              <a:rPr lang="en-GB" dirty="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a:t>Go to the next page for how to quiz.</a:t>
            </a:r>
          </a:p>
        </p:txBody>
      </p:sp>
    </p:spTree>
    <p:extLst>
      <p:ext uri="{BB962C8B-B14F-4D97-AF65-F5344CB8AC3E}">
        <p14:creationId xmlns:p14="http://schemas.microsoft.com/office/powerpoint/2010/main" val="3786951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a:t>AR quizzing at home.</a:t>
            </a:r>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out loud</a:t>
            </a:r>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a:t>To log into AR to take a quiz please visit: </a:t>
            </a:r>
            <a:r>
              <a:rPr lang="en-GB" dirty="0">
                <a:hlinkClick r:id="rId2"/>
              </a:rPr>
              <a:t>https://ukhosted27.renlearn.co.uk/2240835/</a:t>
            </a:r>
            <a:endParaRPr lang="en-GB" dirty="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a:t>Your child should know what to do from here and should know their login details.  If they are not aware, most details are written in their reading record. </a:t>
            </a: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a:t>Click on Accelerated reader.</a:t>
            </a:r>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a:t>Type in the name the book or the quiz number. </a:t>
            </a:r>
          </a:p>
        </p:txBody>
      </p:sp>
    </p:spTree>
    <p:extLst>
      <p:ext uri="{BB962C8B-B14F-4D97-AF65-F5344CB8AC3E}">
        <p14:creationId xmlns:p14="http://schemas.microsoft.com/office/powerpoint/2010/main" val="818705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Using My Maths</a:t>
            </a:r>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a:t>Children should know their way round My Maths but here are some reminders on how access the lessons. Visit: </a:t>
            </a:r>
            <a:r>
              <a:rPr lang="en-GB" dirty="0">
                <a:hlinkClick r:id="rId2"/>
              </a:rPr>
              <a:t>www.mymaths.co.uk</a:t>
            </a:r>
            <a:endParaRPr lang="en-GB" dirty="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a:t>divide162</a:t>
            </a:r>
          </a:p>
        </p:txBody>
      </p:sp>
    </p:spTree>
    <p:extLst>
      <p:ext uri="{BB962C8B-B14F-4D97-AF65-F5344CB8AC3E}">
        <p14:creationId xmlns:p14="http://schemas.microsoft.com/office/powerpoint/2010/main" val="2283151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Using My Maths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a:t>Access any lesson based on what your child is learning in class or search the topic in the search bar. </a:t>
            </a:r>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a:t>Use the login portal to access specific homework and lessons that your teacher has set. </a:t>
            </a:r>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Learning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a:t>
            </a:r>
            <a:endParaRPr lang="en-GB" sz="2400" dirty="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TT </a:t>
            </a:r>
            <a:r>
              <a:rPr lang="en-GB" dirty="0" err="1"/>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a:t>To access TT </a:t>
            </a:r>
            <a:r>
              <a:rPr lang="en-GB" dirty="0" err="1"/>
              <a:t>Rockstars</a:t>
            </a:r>
            <a:r>
              <a:rPr lang="en-GB" dirty="0"/>
              <a:t> please visit: </a:t>
            </a:r>
            <a:r>
              <a:rPr lang="en-GB" dirty="0">
                <a:hlinkClick r:id="rId2"/>
              </a:rPr>
              <a:t>https://play.ttrockstars.com/auth/school</a:t>
            </a:r>
            <a:endParaRPr lang="en-GB" dirty="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a:t>Start typing in the school name or the post code (ME99NL</a:t>
            </a:r>
            <a:r>
              <a:rPr lang="en-GB" dirty="0"/>
              <a:t>)</a:t>
            </a:r>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a:t>Pupils type in their username and password, usually written in their reading record.</a:t>
            </a:r>
          </a:p>
          <a:p>
            <a:r>
              <a:rPr lang="en-GB" sz="2000" dirty="0"/>
              <a:t>Pupils can practice all tables but Year 2 should be practicing 2, 5, and 10’s</a:t>
            </a:r>
          </a:p>
          <a:p>
            <a:r>
              <a:rPr lang="en-GB" sz="2000" dirty="0"/>
              <a:t>Year 3: 2,5,10,3,4,8’s</a:t>
            </a:r>
          </a:p>
          <a:p>
            <a:r>
              <a:rPr lang="en-GB" sz="2000" dirty="0"/>
              <a:t>Year 4,5,6: all tables</a:t>
            </a:r>
          </a:p>
        </p:txBody>
      </p:sp>
    </p:spTree>
    <p:extLst>
      <p:ext uri="{BB962C8B-B14F-4D97-AF65-F5344CB8AC3E}">
        <p14:creationId xmlns:p14="http://schemas.microsoft.com/office/powerpoint/2010/main" val="1107432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2E12B904-21E0-4C3B-9195-81329339E5EA}"/>
              </a:ext>
            </a:extLst>
          </p:cNvPr>
          <p:cNvPicPr>
            <a:picLocks noChangeAspect="1"/>
          </p:cNvPicPr>
          <p:nvPr/>
        </p:nvPicPr>
        <p:blipFill>
          <a:blip r:embed="rId2"/>
          <a:stretch>
            <a:fillRect/>
          </a:stretch>
        </p:blipFill>
        <p:spPr>
          <a:xfrm>
            <a:off x="720825" y="0"/>
            <a:ext cx="7702350" cy="6858000"/>
          </a:xfrm>
          <a:prstGeom prst="rect">
            <a:avLst/>
          </a:prstGeom>
        </p:spPr>
      </p:pic>
    </p:spTree>
    <p:extLst>
      <p:ext uri="{BB962C8B-B14F-4D97-AF65-F5344CB8AC3E}">
        <p14:creationId xmlns:p14="http://schemas.microsoft.com/office/powerpoint/2010/main" val="799591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78775B35-FAF9-4F81-91E8-C58BB33D8C29}"/>
              </a:ext>
            </a:extLst>
          </p:cNvPr>
          <p:cNvPicPr>
            <a:picLocks noChangeAspect="1"/>
          </p:cNvPicPr>
          <p:nvPr/>
        </p:nvPicPr>
        <p:blipFill>
          <a:blip r:embed="rId2"/>
          <a:stretch>
            <a:fillRect/>
          </a:stretch>
        </p:blipFill>
        <p:spPr>
          <a:xfrm>
            <a:off x="942975" y="692696"/>
            <a:ext cx="7258050" cy="5857875"/>
          </a:xfrm>
          <a:prstGeom prst="rect">
            <a:avLst/>
          </a:prstGeom>
        </p:spPr>
      </p:pic>
      <p:sp>
        <p:nvSpPr>
          <p:cNvPr id="3" name="Title 1">
            <a:extLst>
              <a:ext uri="{FF2B5EF4-FFF2-40B4-BE49-F238E27FC236}">
                <a16:creationId xmlns:a16="http://schemas.microsoft.com/office/drawing/2014/main" xmlns="" id="{5FA25F49-E6AC-486D-A3D5-7E76EC7C22AD}"/>
              </a:ext>
            </a:extLst>
          </p:cNvPr>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English Learning – Task 1</a:t>
            </a:r>
          </a:p>
        </p:txBody>
      </p:sp>
    </p:spTree>
    <p:extLst>
      <p:ext uri="{BB962C8B-B14F-4D97-AF65-F5344CB8AC3E}">
        <p14:creationId xmlns:p14="http://schemas.microsoft.com/office/powerpoint/2010/main" val="2737907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CB53A83-72C0-4449-AAE9-30A275064043}"/>
              </a:ext>
            </a:extLst>
          </p:cNvPr>
          <p:cNvPicPr>
            <a:picLocks noChangeAspect="1"/>
          </p:cNvPicPr>
          <p:nvPr/>
        </p:nvPicPr>
        <p:blipFill>
          <a:blip r:embed="rId2"/>
          <a:stretch>
            <a:fillRect/>
          </a:stretch>
        </p:blipFill>
        <p:spPr>
          <a:xfrm>
            <a:off x="890587" y="1228725"/>
            <a:ext cx="7362825" cy="4400550"/>
          </a:xfrm>
          <a:prstGeom prst="rect">
            <a:avLst/>
          </a:prstGeom>
        </p:spPr>
      </p:pic>
    </p:spTree>
    <p:extLst>
      <p:ext uri="{BB962C8B-B14F-4D97-AF65-F5344CB8AC3E}">
        <p14:creationId xmlns:p14="http://schemas.microsoft.com/office/powerpoint/2010/main" val="3359028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English Learning – Task 2</a:t>
            </a:r>
          </a:p>
        </p:txBody>
      </p:sp>
      <p:pic>
        <p:nvPicPr>
          <p:cNvPr id="2" name="Picture 1">
            <a:extLst>
              <a:ext uri="{FF2B5EF4-FFF2-40B4-BE49-F238E27FC236}">
                <a16:creationId xmlns:a16="http://schemas.microsoft.com/office/drawing/2014/main" xmlns="" id="{5E246AB5-A6B4-458D-B56C-7CABCC050FA3}"/>
              </a:ext>
            </a:extLst>
          </p:cNvPr>
          <p:cNvPicPr>
            <a:picLocks noChangeAspect="1"/>
          </p:cNvPicPr>
          <p:nvPr/>
        </p:nvPicPr>
        <p:blipFill>
          <a:blip r:embed="rId3"/>
          <a:stretch>
            <a:fillRect/>
          </a:stretch>
        </p:blipFill>
        <p:spPr>
          <a:xfrm>
            <a:off x="1631102" y="908720"/>
            <a:ext cx="5827936" cy="2724850"/>
          </a:xfrm>
          <a:prstGeom prst="rect">
            <a:avLst/>
          </a:prstGeom>
        </p:spPr>
      </p:pic>
      <p:pic>
        <p:nvPicPr>
          <p:cNvPr id="3" name="Picture 2">
            <a:extLst>
              <a:ext uri="{FF2B5EF4-FFF2-40B4-BE49-F238E27FC236}">
                <a16:creationId xmlns:a16="http://schemas.microsoft.com/office/drawing/2014/main" xmlns="" id="{6F155278-9EFA-44DE-9F14-363469FF377F}"/>
              </a:ext>
            </a:extLst>
          </p:cNvPr>
          <p:cNvPicPr>
            <a:picLocks noChangeAspect="1"/>
          </p:cNvPicPr>
          <p:nvPr/>
        </p:nvPicPr>
        <p:blipFill>
          <a:blip r:embed="rId4"/>
          <a:stretch>
            <a:fillRect/>
          </a:stretch>
        </p:blipFill>
        <p:spPr>
          <a:xfrm>
            <a:off x="281462" y="3653547"/>
            <a:ext cx="4276725" cy="3048000"/>
          </a:xfrm>
          <a:prstGeom prst="rect">
            <a:avLst/>
          </a:prstGeom>
        </p:spPr>
      </p:pic>
      <p:pic>
        <p:nvPicPr>
          <p:cNvPr id="8" name="Picture 7">
            <a:extLst>
              <a:ext uri="{FF2B5EF4-FFF2-40B4-BE49-F238E27FC236}">
                <a16:creationId xmlns:a16="http://schemas.microsoft.com/office/drawing/2014/main" xmlns="" id="{253D4B8B-1B37-412F-B189-C3A0E3195A4B}"/>
              </a:ext>
            </a:extLst>
          </p:cNvPr>
          <p:cNvPicPr>
            <a:picLocks noChangeAspect="1"/>
          </p:cNvPicPr>
          <p:nvPr/>
        </p:nvPicPr>
        <p:blipFill>
          <a:blip r:embed="rId5"/>
          <a:stretch>
            <a:fillRect/>
          </a:stretch>
        </p:blipFill>
        <p:spPr>
          <a:xfrm>
            <a:off x="4932040" y="3670566"/>
            <a:ext cx="3864753" cy="2904935"/>
          </a:xfrm>
          <a:prstGeom prst="rect">
            <a:avLst/>
          </a:prstGeom>
        </p:spPr>
      </p:pic>
    </p:spTree>
    <p:extLst>
      <p:ext uri="{BB962C8B-B14F-4D97-AF65-F5344CB8AC3E}">
        <p14:creationId xmlns:p14="http://schemas.microsoft.com/office/powerpoint/2010/main" val="2607101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24340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English Learning – Task 3</a:t>
            </a:r>
          </a:p>
        </p:txBody>
      </p:sp>
      <p:pic>
        <p:nvPicPr>
          <p:cNvPr id="2" name="Picture 1">
            <a:extLst>
              <a:ext uri="{FF2B5EF4-FFF2-40B4-BE49-F238E27FC236}">
                <a16:creationId xmlns:a16="http://schemas.microsoft.com/office/drawing/2014/main" xmlns="" id="{6B2E63E1-8FCC-442B-8DD7-4E3FAE5D392D}"/>
              </a:ext>
            </a:extLst>
          </p:cNvPr>
          <p:cNvPicPr>
            <a:picLocks noChangeAspect="1"/>
          </p:cNvPicPr>
          <p:nvPr/>
        </p:nvPicPr>
        <p:blipFill>
          <a:blip r:embed="rId2"/>
          <a:stretch>
            <a:fillRect/>
          </a:stretch>
        </p:blipFill>
        <p:spPr>
          <a:xfrm>
            <a:off x="1619647" y="899592"/>
            <a:ext cx="5904706" cy="2608693"/>
          </a:xfrm>
          <a:prstGeom prst="rect">
            <a:avLst/>
          </a:prstGeom>
        </p:spPr>
      </p:pic>
      <p:pic>
        <p:nvPicPr>
          <p:cNvPr id="3" name="Picture 2">
            <a:extLst>
              <a:ext uri="{FF2B5EF4-FFF2-40B4-BE49-F238E27FC236}">
                <a16:creationId xmlns:a16="http://schemas.microsoft.com/office/drawing/2014/main" xmlns="" id="{DF5A0042-4721-46E3-93B3-654144E03792}"/>
              </a:ext>
            </a:extLst>
          </p:cNvPr>
          <p:cNvPicPr>
            <a:picLocks noChangeAspect="1"/>
          </p:cNvPicPr>
          <p:nvPr/>
        </p:nvPicPr>
        <p:blipFill>
          <a:blip r:embed="rId3"/>
          <a:stretch>
            <a:fillRect/>
          </a:stretch>
        </p:blipFill>
        <p:spPr>
          <a:xfrm>
            <a:off x="179512" y="3645024"/>
            <a:ext cx="4135058" cy="3046487"/>
          </a:xfrm>
          <a:prstGeom prst="rect">
            <a:avLst/>
          </a:prstGeom>
        </p:spPr>
      </p:pic>
      <p:pic>
        <p:nvPicPr>
          <p:cNvPr id="6" name="Picture 5">
            <a:extLst>
              <a:ext uri="{FF2B5EF4-FFF2-40B4-BE49-F238E27FC236}">
                <a16:creationId xmlns:a16="http://schemas.microsoft.com/office/drawing/2014/main" xmlns="" id="{0AA5B710-0B25-443E-A193-0D0E66CF0507}"/>
              </a:ext>
            </a:extLst>
          </p:cNvPr>
          <p:cNvPicPr>
            <a:picLocks noChangeAspect="1"/>
          </p:cNvPicPr>
          <p:nvPr/>
        </p:nvPicPr>
        <p:blipFill>
          <a:blip r:embed="rId4"/>
          <a:stretch>
            <a:fillRect/>
          </a:stretch>
        </p:blipFill>
        <p:spPr>
          <a:xfrm>
            <a:off x="4572000" y="3751376"/>
            <a:ext cx="4273699" cy="1799818"/>
          </a:xfrm>
          <a:prstGeom prst="rect">
            <a:avLst/>
          </a:prstGeom>
        </p:spPr>
      </p:pic>
    </p:spTree>
    <p:extLst>
      <p:ext uri="{BB962C8B-B14F-4D97-AF65-F5344CB8AC3E}">
        <p14:creationId xmlns:p14="http://schemas.microsoft.com/office/powerpoint/2010/main" val="1274843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99015"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1196752"/>
            <a:ext cx="383037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t>Here are the new small steps for this area for maths!</a:t>
            </a:r>
          </a:p>
        </p:txBody>
      </p:sp>
    </p:spTree>
    <p:extLst>
      <p:ext uri="{BB962C8B-B14F-4D97-AF65-F5344CB8AC3E}">
        <p14:creationId xmlns:p14="http://schemas.microsoft.com/office/powerpoint/2010/main" val="1276503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a:t>Maths Learning - Task 1</a:t>
            </a:r>
          </a:p>
        </p:txBody>
      </p:sp>
      <p:pic>
        <p:nvPicPr>
          <p:cNvPr id="5" name="Picture 4">
            <a:extLst>
              <a:ext uri="{FF2B5EF4-FFF2-40B4-BE49-F238E27FC236}">
                <a16:creationId xmlns:a16="http://schemas.microsoft.com/office/drawing/2014/main" xmlns="" id="{7B8C729D-8B20-48CD-8C43-928375ADE3FA}"/>
              </a:ext>
            </a:extLst>
          </p:cNvPr>
          <p:cNvPicPr>
            <a:picLocks noChangeAspect="1"/>
          </p:cNvPicPr>
          <p:nvPr/>
        </p:nvPicPr>
        <p:blipFill>
          <a:blip r:embed="rId2"/>
          <a:stretch>
            <a:fillRect/>
          </a:stretch>
        </p:blipFill>
        <p:spPr>
          <a:xfrm>
            <a:off x="143272" y="563953"/>
            <a:ext cx="3550096" cy="1199736"/>
          </a:xfrm>
          <a:prstGeom prst="rect">
            <a:avLst/>
          </a:prstGeom>
        </p:spPr>
      </p:pic>
      <p:pic>
        <p:nvPicPr>
          <p:cNvPr id="6" name="Picture 5">
            <a:extLst>
              <a:ext uri="{FF2B5EF4-FFF2-40B4-BE49-F238E27FC236}">
                <a16:creationId xmlns:a16="http://schemas.microsoft.com/office/drawing/2014/main" xmlns="" id="{BD9D74F9-6122-4F9F-94DC-7D58935D53AC}"/>
              </a:ext>
            </a:extLst>
          </p:cNvPr>
          <p:cNvPicPr>
            <a:picLocks noChangeAspect="1"/>
          </p:cNvPicPr>
          <p:nvPr/>
        </p:nvPicPr>
        <p:blipFill>
          <a:blip r:embed="rId3"/>
          <a:stretch>
            <a:fillRect/>
          </a:stretch>
        </p:blipFill>
        <p:spPr>
          <a:xfrm>
            <a:off x="2591027" y="1672040"/>
            <a:ext cx="2880320" cy="5063956"/>
          </a:xfrm>
          <a:prstGeom prst="rect">
            <a:avLst/>
          </a:prstGeom>
        </p:spPr>
      </p:pic>
      <p:pic>
        <p:nvPicPr>
          <p:cNvPr id="7" name="Picture 6">
            <a:extLst>
              <a:ext uri="{FF2B5EF4-FFF2-40B4-BE49-F238E27FC236}">
                <a16:creationId xmlns:a16="http://schemas.microsoft.com/office/drawing/2014/main" xmlns="" id="{4521164A-00B2-4382-8F9F-5ED633BFAF01}"/>
              </a:ext>
            </a:extLst>
          </p:cNvPr>
          <p:cNvPicPr>
            <a:picLocks noChangeAspect="1"/>
          </p:cNvPicPr>
          <p:nvPr/>
        </p:nvPicPr>
        <p:blipFill>
          <a:blip r:embed="rId4"/>
          <a:stretch>
            <a:fillRect/>
          </a:stretch>
        </p:blipFill>
        <p:spPr>
          <a:xfrm>
            <a:off x="5623161" y="1624176"/>
            <a:ext cx="3128943" cy="5111819"/>
          </a:xfrm>
          <a:prstGeom prst="rect">
            <a:avLst/>
          </a:prstGeom>
        </p:spPr>
      </p:pic>
    </p:spTree>
    <p:extLst>
      <p:ext uri="{BB962C8B-B14F-4D97-AF65-F5344CB8AC3E}">
        <p14:creationId xmlns:p14="http://schemas.microsoft.com/office/powerpoint/2010/main" val="2512197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a:t>Maths Learning - Task 2</a:t>
            </a:r>
          </a:p>
        </p:txBody>
      </p:sp>
      <p:pic>
        <p:nvPicPr>
          <p:cNvPr id="3" name="Picture 2">
            <a:extLst>
              <a:ext uri="{FF2B5EF4-FFF2-40B4-BE49-F238E27FC236}">
                <a16:creationId xmlns:a16="http://schemas.microsoft.com/office/drawing/2014/main" xmlns="" id="{FCD431CC-2194-4294-9F10-5497998D5A71}"/>
              </a:ext>
            </a:extLst>
          </p:cNvPr>
          <p:cNvPicPr>
            <a:picLocks noChangeAspect="1"/>
          </p:cNvPicPr>
          <p:nvPr/>
        </p:nvPicPr>
        <p:blipFill>
          <a:blip r:embed="rId2"/>
          <a:stretch>
            <a:fillRect/>
          </a:stretch>
        </p:blipFill>
        <p:spPr>
          <a:xfrm>
            <a:off x="2771800" y="899592"/>
            <a:ext cx="6000750" cy="5429250"/>
          </a:xfrm>
          <a:prstGeom prst="rect">
            <a:avLst/>
          </a:prstGeom>
        </p:spPr>
      </p:pic>
      <p:sp>
        <p:nvSpPr>
          <p:cNvPr id="4" name="TextBox 3">
            <a:extLst>
              <a:ext uri="{FF2B5EF4-FFF2-40B4-BE49-F238E27FC236}">
                <a16:creationId xmlns:a16="http://schemas.microsoft.com/office/drawing/2014/main" xmlns="" id="{C7371B6B-D6F7-4186-8D97-EDD9DA185D62}"/>
              </a:ext>
            </a:extLst>
          </p:cNvPr>
          <p:cNvSpPr txBox="1"/>
          <p:nvPr/>
        </p:nvSpPr>
        <p:spPr>
          <a:xfrm>
            <a:off x="179512" y="1196752"/>
            <a:ext cx="2376264" cy="3416320"/>
          </a:xfrm>
          <a:prstGeom prst="rect">
            <a:avLst/>
          </a:prstGeom>
          <a:noFill/>
        </p:spPr>
        <p:txBody>
          <a:bodyPr wrap="square" rtlCol="0">
            <a:spAutoFit/>
          </a:bodyPr>
          <a:lstStyle/>
          <a:p>
            <a:pPr algn="ctr"/>
            <a:r>
              <a:rPr lang="en-US" dirty="0"/>
              <a:t>HELP:</a:t>
            </a:r>
          </a:p>
          <a:p>
            <a:pPr algn="ctr"/>
            <a:r>
              <a:rPr lang="en-US" dirty="0"/>
              <a:t>You’ll be using your addition and subtraction skills here. You need all of the angles to add up to 180 degrees.</a:t>
            </a:r>
          </a:p>
          <a:p>
            <a:pPr algn="ctr"/>
            <a:endParaRPr lang="en-US" dirty="0"/>
          </a:p>
          <a:p>
            <a:pPr algn="ctr"/>
            <a:r>
              <a:rPr lang="en-US" dirty="0"/>
              <a:t>This video might help:</a:t>
            </a:r>
          </a:p>
          <a:p>
            <a:pPr algn="ctr"/>
            <a:r>
              <a:rPr lang="en-GB" dirty="0">
                <a:hlinkClick r:id="rId3"/>
              </a:rPr>
              <a:t>https://www.youtube.com/watch?v=cBIJmmz8flI</a:t>
            </a:r>
            <a:endParaRPr lang="en-GB" dirty="0"/>
          </a:p>
        </p:txBody>
      </p:sp>
    </p:spTree>
    <p:extLst>
      <p:ext uri="{BB962C8B-B14F-4D97-AF65-F5344CB8AC3E}">
        <p14:creationId xmlns:p14="http://schemas.microsoft.com/office/powerpoint/2010/main" val="2610905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 – Task 3</a:t>
            </a:r>
          </a:p>
        </p:txBody>
      </p:sp>
      <p:pic>
        <p:nvPicPr>
          <p:cNvPr id="4" name="Picture 3">
            <a:extLst>
              <a:ext uri="{FF2B5EF4-FFF2-40B4-BE49-F238E27FC236}">
                <a16:creationId xmlns:a16="http://schemas.microsoft.com/office/drawing/2014/main" xmlns="" id="{C81896F2-9360-4A2A-BBE7-F423F66280B8}"/>
              </a:ext>
            </a:extLst>
          </p:cNvPr>
          <p:cNvPicPr>
            <a:picLocks noChangeAspect="1"/>
          </p:cNvPicPr>
          <p:nvPr/>
        </p:nvPicPr>
        <p:blipFill>
          <a:blip r:embed="rId2"/>
          <a:stretch>
            <a:fillRect/>
          </a:stretch>
        </p:blipFill>
        <p:spPr>
          <a:xfrm>
            <a:off x="395536" y="836712"/>
            <a:ext cx="3905250" cy="5772150"/>
          </a:xfrm>
          <a:prstGeom prst="rect">
            <a:avLst/>
          </a:prstGeom>
        </p:spPr>
      </p:pic>
      <p:pic>
        <p:nvPicPr>
          <p:cNvPr id="5" name="Picture 4">
            <a:extLst>
              <a:ext uri="{FF2B5EF4-FFF2-40B4-BE49-F238E27FC236}">
                <a16:creationId xmlns:a16="http://schemas.microsoft.com/office/drawing/2014/main" xmlns="" id="{9759ED43-D1FF-4FCC-9288-F698377948C8}"/>
              </a:ext>
            </a:extLst>
          </p:cNvPr>
          <p:cNvPicPr>
            <a:picLocks noChangeAspect="1"/>
          </p:cNvPicPr>
          <p:nvPr/>
        </p:nvPicPr>
        <p:blipFill>
          <a:blip r:embed="rId3"/>
          <a:stretch>
            <a:fillRect/>
          </a:stretch>
        </p:blipFill>
        <p:spPr>
          <a:xfrm>
            <a:off x="4745811" y="830878"/>
            <a:ext cx="3857625" cy="5657850"/>
          </a:xfrm>
          <a:prstGeom prst="rect">
            <a:avLst/>
          </a:prstGeom>
        </p:spPr>
      </p:pic>
    </p:spTree>
    <p:extLst>
      <p:ext uri="{BB962C8B-B14F-4D97-AF65-F5344CB8AC3E}">
        <p14:creationId xmlns:p14="http://schemas.microsoft.com/office/powerpoint/2010/main" val="2506047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Topic</a:t>
            </a:r>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a:p>
          <a:p>
            <a:endParaRPr lang="en-GB" sz="2000" dirty="0"/>
          </a:p>
          <a:p>
            <a:endParaRPr lang="en-GB" sz="2000" dirty="0"/>
          </a:p>
        </p:txBody>
      </p:sp>
      <p:sp>
        <p:nvSpPr>
          <p:cNvPr id="2" name="TextBox 1"/>
          <p:cNvSpPr txBox="1"/>
          <p:nvPr/>
        </p:nvSpPr>
        <p:spPr>
          <a:xfrm>
            <a:off x="288599" y="908720"/>
            <a:ext cx="8568952" cy="1200329"/>
          </a:xfrm>
          <a:prstGeom prst="rect">
            <a:avLst/>
          </a:prstGeom>
          <a:noFill/>
        </p:spPr>
        <p:txBody>
          <a:bodyPr wrap="square" rtlCol="0">
            <a:spAutoFit/>
          </a:bodyPr>
          <a:lstStyle/>
          <a:p>
            <a:pPr algn="ctr"/>
            <a:r>
              <a:rPr lang="en-GB" sz="2400" dirty="0">
                <a:hlinkClick r:id="rId2"/>
              </a:rPr>
              <a:t>https://www.bbc.co.uk/bitesize/articles/zvhtwnb</a:t>
            </a:r>
            <a:endParaRPr lang="en-GB" sz="2400" dirty="0"/>
          </a:p>
          <a:p>
            <a:pPr algn="ctr"/>
            <a:r>
              <a:rPr lang="en-GB" sz="2400" dirty="0"/>
              <a:t>Have a go at this lesson and then begin to identify similarities and differences between the Anglo-Saxons and the Vikings!</a:t>
            </a:r>
          </a:p>
        </p:txBody>
      </p:sp>
      <p:pic>
        <p:nvPicPr>
          <p:cNvPr id="3" name="Picture 2">
            <a:extLst>
              <a:ext uri="{FF2B5EF4-FFF2-40B4-BE49-F238E27FC236}">
                <a16:creationId xmlns:a16="http://schemas.microsoft.com/office/drawing/2014/main" xmlns="" id="{AB50E7FB-3CA0-4790-804E-FEECB3B62C40}"/>
              </a:ext>
            </a:extLst>
          </p:cNvPr>
          <p:cNvPicPr>
            <a:picLocks noChangeAspect="1"/>
          </p:cNvPicPr>
          <p:nvPr/>
        </p:nvPicPr>
        <p:blipFill>
          <a:blip r:embed="rId3"/>
          <a:stretch>
            <a:fillRect/>
          </a:stretch>
        </p:blipFill>
        <p:spPr>
          <a:xfrm>
            <a:off x="1097867" y="2790155"/>
            <a:ext cx="6948264" cy="3468555"/>
          </a:xfrm>
          <a:prstGeom prst="rect">
            <a:avLst/>
          </a:prstGeom>
        </p:spPr>
      </p:pic>
    </p:spTree>
    <p:extLst>
      <p:ext uri="{BB962C8B-B14F-4D97-AF65-F5344CB8AC3E}">
        <p14:creationId xmlns:p14="http://schemas.microsoft.com/office/powerpoint/2010/main" val="1587394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class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a:t>Maths Learning - Task 1 ANSWERS</a:t>
            </a:r>
          </a:p>
        </p:txBody>
      </p:sp>
      <p:pic>
        <p:nvPicPr>
          <p:cNvPr id="5" name="Picture 4">
            <a:extLst>
              <a:ext uri="{FF2B5EF4-FFF2-40B4-BE49-F238E27FC236}">
                <a16:creationId xmlns:a16="http://schemas.microsoft.com/office/drawing/2014/main" xmlns="" id="{7B8C729D-8B20-48CD-8C43-928375ADE3FA}"/>
              </a:ext>
            </a:extLst>
          </p:cNvPr>
          <p:cNvPicPr>
            <a:picLocks noChangeAspect="1"/>
          </p:cNvPicPr>
          <p:nvPr/>
        </p:nvPicPr>
        <p:blipFill>
          <a:blip r:embed="rId2"/>
          <a:stretch>
            <a:fillRect/>
          </a:stretch>
        </p:blipFill>
        <p:spPr>
          <a:xfrm>
            <a:off x="143272" y="563953"/>
            <a:ext cx="3550096" cy="1199736"/>
          </a:xfrm>
          <a:prstGeom prst="rect">
            <a:avLst/>
          </a:prstGeom>
        </p:spPr>
      </p:pic>
      <p:pic>
        <p:nvPicPr>
          <p:cNvPr id="6" name="Picture 5">
            <a:extLst>
              <a:ext uri="{FF2B5EF4-FFF2-40B4-BE49-F238E27FC236}">
                <a16:creationId xmlns:a16="http://schemas.microsoft.com/office/drawing/2014/main" xmlns="" id="{BD9D74F9-6122-4F9F-94DC-7D58935D53AC}"/>
              </a:ext>
            </a:extLst>
          </p:cNvPr>
          <p:cNvPicPr>
            <a:picLocks noChangeAspect="1"/>
          </p:cNvPicPr>
          <p:nvPr/>
        </p:nvPicPr>
        <p:blipFill>
          <a:blip r:embed="rId3"/>
          <a:stretch>
            <a:fillRect/>
          </a:stretch>
        </p:blipFill>
        <p:spPr>
          <a:xfrm>
            <a:off x="2591027" y="1672040"/>
            <a:ext cx="2880320" cy="5063956"/>
          </a:xfrm>
          <a:prstGeom prst="rect">
            <a:avLst/>
          </a:prstGeom>
        </p:spPr>
      </p:pic>
      <p:pic>
        <p:nvPicPr>
          <p:cNvPr id="7" name="Picture 6">
            <a:extLst>
              <a:ext uri="{FF2B5EF4-FFF2-40B4-BE49-F238E27FC236}">
                <a16:creationId xmlns:a16="http://schemas.microsoft.com/office/drawing/2014/main" xmlns="" id="{4521164A-00B2-4382-8F9F-5ED633BFAF01}"/>
              </a:ext>
            </a:extLst>
          </p:cNvPr>
          <p:cNvPicPr>
            <a:picLocks noChangeAspect="1"/>
          </p:cNvPicPr>
          <p:nvPr/>
        </p:nvPicPr>
        <p:blipFill>
          <a:blip r:embed="rId4"/>
          <a:stretch>
            <a:fillRect/>
          </a:stretch>
        </p:blipFill>
        <p:spPr>
          <a:xfrm>
            <a:off x="5623161" y="1624176"/>
            <a:ext cx="3128943" cy="5111819"/>
          </a:xfrm>
          <a:prstGeom prst="rect">
            <a:avLst/>
          </a:prstGeom>
        </p:spPr>
      </p:pic>
      <p:sp>
        <p:nvSpPr>
          <p:cNvPr id="3" name="TextBox 2">
            <a:extLst>
              <a:ext uri="{FF2B5EF4-FFF2-40B4-BE49-F238E27FC236}">
                <a16:creationId xmlns:a16="http://schemas.microsoft.com/office/drawing/2014/main" xmlns="" id="{60FFDF93-3EC5-4537-A53B-97ADBFD50636}"/>
              </a:ext>
            </a:extLst>
          </p:cNvPr>
          <p:cNvSpPr txBox="1"/>
          <p:nvPr/>
        </p:nvSpPr>
        <p:spPr>
          <a:xfrm>
            <a:off x="2627784" y="2060848"/>
            <a:ext cx="648072" cy="4247317"/>
          </a:xfrm>
          <a:prstGeom prst="rect">
            <a:avLst/>
          </a:prstGeom>
          <a:noFill/>
        </p:spPr>
        <p:txBody>
          <a:bodyPr wrap="square" rtlCol="0">
            <a:spAutoFit/>
          </a:bodyPr>
          <a:lstStyle/>
          <a:p>
            <a:r>
              <a:rPr lang="en-US" dirty="0">
                <a:solidFill>
                  <a:srgbClr val="FF0000"/>
                </a:solidFill>
              </a:rPr>
              <a:t>35 </a:t>
            </a: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33</a:t>
            </a: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8</a:t>
            </a: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77</a:t>
            </a:r>
          </a:p>
        </p:txBody>
      </p:sp>
      <p:sp>
        <p:nvSpPr>
          <p:cNvPr id="8" name="TextBox 7">
            <a:extLst>
              <a:ext uri="{FF2B5EF4-FFF2-40B4-BE49-F238E27FC236}">
                <a16:creationId xmlns:a16="http://schemas.microsoft.com/office/drawing/2014/main" xmlns="" id="{732B4433-D7FA-4481-8767-74ADB3062A00}"/>
              </a:ext>
            </a:extLst>
          </p:cNvPr>
          <p:cNvSpPr txBox="1"/>
          <p:nvPr/>
        </p:nvSpPr>
        <p:spPr>
          <a:xfrm>
            <a:off x="5596984" y="2081416"/>
            <a:ext cx="648072" cy="4247317"/>
          </a:xfrm>
          <a:prstGeom prst="rect">
            <a:avLst/>
          </a:prstGeom>
          <a:noFill/>
        </p:spPr>
        <p:txBody>
          <a:bodyPr wrap="square" rtlCol="0">
            <a:spAutoFit/>
          </a:bodyPr>
          <a:lstStyle/>
          <a:p>
            <a:r>
              <a:rPr lang="en-US" dirty="0">
                <a:solidFill>
                  <a:srgbClr val="FF0000"/>
                </a:solidFill>
              </a:rPr>
              <a:t>30 </a:t>
            </a: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53</a:t>
            </a: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121</a:t>
            </a: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solidFill>
                  <a:srgbClr val="FF0000"/>
                </a:solidFill>
              </a:rPr>
              <a:t>27</a:t>
            </a:r>
          </a:p>
        </p:txBody>
      </p:sp>
    </p:spTree>
    <p:extLst>
      <p:ext uri="{BB962C8B-B14F-4D97-AF65-F5344CB8AC3E}">
        <p14:creationId xmlns:p14="http://schemas.microsoft.com/office/powerpoint/2010/main" val="4061875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a:t>Maths Learning - Task 2 ANSWERS</a:t>
            </a:r>
          </a:p>
        </p:txBody>
      </p:sp>
      <p:pic>
        <p:nvPicPr>
          <p:cNvPr id="3" name="Picture 2">
            <a:extLst>
              <a:ext uri="{FF2B5EF4-FFF2-40B4-BE49-F238E27FC236}">
                <a16:creationId xmlns:a16="http://schemas.microsoft.com/office/drawing/2014/main" xmlns="" id="{FCD431CC-2194-4294-9F10-5497998D5A71}"/>
              </a:ext>
            </a:extLst>
          </p:cNvPr>
          <p:cNvPicPr>
            <a:picLocks noChangeAspect="1"/>
          </p:cNvPicPr>
          <p:nvPr/>
        </p:nvPicPr>
        <p:blipFill>
          <a:blip r:embed="rId2"/>
          <a:stretch>
            <a:fillRect/>
          </a:stretch>
        </p:blipFill>
        <p:spPr>
          <a:xfrm>
            <a:off x="1600709" y="899592"/>
            <a:ext cx="6000750" cy="5429250"/>
          </a:xfrm>
          <a:prstGeom prst="rect">
            <a:avLst/>
          </a:prstGeom>
        </p:spPr>
      </p:pic>
      <p:sp>
        <p:nvSpPr>
          <p:cNvPr id="4" name="TextBox 3">
            <a:extLst>
              <a:ext uri="{FF2B5EF4-FFF2-40B4-BE49-F238E27FC236}">
                <a16:creationId xmlns:a16="http://schemas.microsoft.com/office/drawing/2014/main" xmlns="" id="{98F1CFA8-72C7-4347-9F18-412B7AB2526E}"/>
              </a:ext>
            </a:extLst>
          </p:cNvPr>
          <p:cNvSpPr txBox="1"/>
          <p:nvPr/>
        </p:nvSpPr>
        <p:spPr>
          <a:xfrm>
            <a:off x="4067944" y="980728"/>
            <a:ext cx="504056" cy="369168"/>
          </a:xfrm>
          <a:prstGeom prst="rect">
            <a:avLst/>
          </a:prstGeom>
          <a:noFill/>
        </p:spPr>
        <p:txBody>
          <a:bodyPr wrap="square" rtlCol="0">
            <a:spAutoFit/>
          </a:bodyPr>
          <a:lstStyle/>
          <a:p>
            <a:r>
              <a:rPr lang="en-US" b="1" dirty="0">
                <a:solidFill>
                  <a:srgbClr val="FF0000"/>
                </a:solidFill>
              </a:rPr>
              <a:t>90</a:t>
            </a:r>
            <a:endParaRPr lang="en-GB" b="1" dirty="0">
              <a:solidFill>
                <a:srgbClr val="FF0000"/>
              </a:solidFill>
            </a:endParaRPr>
          </a:p>
        </p:txBody>
      </p:sp>
      <p:sp>
        <p:nvSpPr>
          <p:cNvPr id="5" name="TextBox 4">
            <a:extLst>
              <a:ext uri="{FF2B5EF4-FFF2-40B4-BE49-F238E27FC236}">
                <a16:creationId xmlns:a16="http://schemas.microsoft.com/office/drawing/2014/main" xmlns="" id="{7106ED9E-5006-46A7-A0AF-0D7D04A414FB}"/>
              </a:ext>
            </a:extLst>
          </p:cNvPr>
          <p:cNvSpPr txBox="1"/>
          <p:nvPr/>
        </p:nvSpPr>
        <p:spPr>
          <a:xfrm>
            <a:off x="4067944" y="1484784"/>
            <a:ext cx="504056" cy="369168"/>
          </a:xfrm>
          <a:prstGeom prst="rect">
            <a:avLst/>
          </a:prstGeom>
          <a:noFill/>
        </p:spPr>
        <p:txBody>
          <a:bodyPr wrap="square" rtlCol="0">
            <a:spAutoFit/>
          </a:bodyPr>
          <a:lstStyle/>
          <a:p>
            <a:pPr algn="ctr"/>
            <a:r>
              <a:rPr lang="en-US" b="1" dirty="0">
                <a:solidFill>
                  <a:srgbClr val="FF0000"/>
                </a:solidFill>
              </a:rPr>
              <a:t>2</a:t>
            </a:r>
            <a:endParaRPr lang="en-GB" b="1" dirty="0">
              <a:solidFill>
                <a:srgbClr val="FF0000"/>
              </a:solidFill>
            </a:endParaRPr>
          </a:p>
        </p:txBody>
      </p:sp>
      <p:sp>
        <p:nvSpPr>
          <p:cNvPr id="6" name="TextBox 5">
            <a:extLst>
              <a:ext uri="{FF2B5EF4-FFF2-40B4-BE49-F238E27FC236}">
                <a16:creationId xmlns:a16="http://schemas.microsoft.com/office/drawing/2014/main" xmlns="" id="{6F5F0FED-ACC7-490C-8407-E23C011AFD35}"/>
              </a:ext>
            </a:extLst>
          </p:cNvPr>
          <p:cNvSpPr txBox="1"/>
          <p:nvPr/>
        </p:nvSpPr>
        <p:spPr>
          <a:xfrm>
            <a:off x="3923928" y="2042592"/>
            <a:ext cx="658416" cy="369332"/>
          </a:xfrm>
          <a:prstGeom prst="rect">
            <a:avLst/>
          </a:prstGeom>
          <a:noFill/>
        </p:spPr>
        <p:txBody>
          <a:bodyPr wrap="square" rtlCol="0">
            <a:spAutoFit/>
          </a:bodyPr>
          <a:lstStyle/>
          <a:p>
            <a:r>
              <a:rPr lang="en-US" b="1" dirty="0">
                <a:solidFill>
                  <a:srgbClr val="FF0000"/>
                </a:solidFill>
              </a:rPr>
              <a:t>180</a:t>
            </a:r>
            <a:endParaRPr lang="en-GB" b="1" dirty="0">
              <a:solidFill>
                <a:srgbClr val="FF0000"/>
              </a:solidFill>
            </a:endParaRPr>
          </a:p>
        </p:txBody>
      </p:sp>
      <p:sp>
        <p:nvSpPr>
          <p:cNvPr id="7" name="TextBox 6">
            <a:extLst>
              <a:ext uri="{FF2B5EF4-FFF2-40B4-BE49-F238E27FC236}">
                <a16:creationId xmlns:a16="http://schemas.microsoft.com/office/drawing/2014/main" xmlns="" id="{44276974-8051-4F79-BD7A-032FC8AAB18F}"/>
              </a:ext>
            </a:extLst>
          </p:cNvPr>
          <p:cNvSpPr txBox="1"/>
          <p:nvPr/>
        </p:nvSpPr>
        <p:spPr>
          <a:xfrm>
            <a:off x="1907704" y="3236253"/>
            <a:ext cx="883059" cy="369332"/>
          </a:xfrm>
          <a:prstGeom prst="rect">
            <a:avLst/>
          </a:prstGeom>
          <a:noFill/>
        </p:spPr>
        <p:txBody>
          <a:bodyPr wrap="square" rtlCol="0">
            <a:spAutoFit/>
          </a:bodyPr>
          <a:lstStyle/>
          <a:p>
            <a:r>
              <a:rPr lang="en-US" b="1" dirty="0">
                <a:solidFill>
                  <a:srgbClr val="FF0000"/>
                </a:solidFill>
              </a:rPr>
              <a:t>147</a:t>
            </a:r>
            <a:endParaRPr lang="en-GB" b="1" dirty="0">
              <a:solidFill>
                <a:srgbClr val="FF0000"/>
              </a:solidFill>
            </a:endParaRPr>
          </a:p>
        </p:txBody>
      </p:sp>
      <p:sp>
        <p:nvSpPr>
          <p:cNvPr id="8" name="TextBox 7">
            <a:extLst>
              <a:ext uri="{FF2B5EF4-FFF2-40B4-BE49-F238E27FC236}">
                <a16:creationId xmlns:a16="http://schemas.microsoft.com/office/drawing/2014/main" xmlns="" id="{FF9A47A0-0519-47C5-ADE7-C7E2FC56E21E}"/>
              </a:ext>
            </a:extLst>
          </p:cNvPr>
          <p:cNvSpPr txBox="1"/>
          <p:nvPr/>
        </p:nvSpPr>
        <p:spPr>
          <a:xfrm>
            <a:off x="3718025" y="3370258"/>
            <a:ext cx="883059" cy="369332"/>
          </a:xfrm>
          <a:prstGeom prst="rect">
            <a:avLst/>
          </a:prstGeom>
          <a:noFill/>
        </p:spPr>
        <p:txBody>
          <a:bodyPr wrap="square" rtlCol="0">
            <a:spAutoFit/>
          </a:bodyPr>
          <a:lstStyle/>
          <a:p>
            <a:r>
              <a:rPr lang="en-US" b="1" dirty="0">
                <a:solidFill>
                  <a:srgbClr val="FF0000"/>
                </a:solidFill>
              </a:rPr>
              <a:t>53</a:t>
            </a:r>
            <a:endParaRPr lang="en-GB" b="1" dirty="0">
              <a:solidFill>
                <a:srgbClr val="FF0000"/>
              </a:solidFill>
            </a:endParaRPr>
          </a:p>
        </p:txBody>
      </p:sp>
      <p:sp>
        <p:nvSpPr>
          <p:cNvPr id="9" name="TextBox 8">
            <a:extLst>
              <a:ext uri="{FF2B5EF4-FFF2-40B4-BE49-F238E27FC236}">
                <a16:creationId xmlns:a16="http://schemas.microsoft.com/office/drawing/2014/main" xmlns="" id="{6EE4745A-5145-4472-9B21-ADB83C6FCA79}"/>
              </a:ext>
            </a:extLst>
          </p:cNvPr>
          <p:cNvSpPr txBox="1"/>
          <p:nvPr/>
        </p:nvSpPr>
        <p:spPr>
          <a:xfrm>
            <a:off x="5868144" y="2708920"/>
            <a:ext cx="883059" cy="369332"/>
          </a:xfrm>
          <a:prstGeom prst="rect">
            <a:avLst/>
          </a:prstGeom>
          <a:noFill/>
        </p:spPr>
        <p:txBody>
          <a:bodyPr wrap="square" rtlCol="0">
            <a:spAutoFit/>
          </a:bodyPr>
          <a:lstStyle/>
          <a:p>
            <a:r>
              <a:rPr lang="en-US" b="1" dirty="0">
                <a:solidFill>
                  <a:srgbClr val="FF0000"/>
                </a:solidFill>
              </a:rPr>
              <a:t>86</a:t>
            </a:r>
            <a:endParaRPr lang="en-GB" b="1" dirty="0">
              <a:solidFill>
                <a:srgbClr val="FF0000"/>
              </a:solidFill>
            </a:endParaRPr>
          </a:p>
        </p:txBody>
      </p:sp>
      <p:sp>
        <p:nvSpPr>
          <p:cNvPr id="10" name="TextBox 9">
            <a:extLst>
              <a:ext uri="{FF2B5EF4-FFF2-40B4-BE49-F238E27FC236}">
                <a16:creationId xmlns:a16="http://schemas.microsoft.com/office/drawing/2014/main" xmlns="" id="{6BEBE4BB-EF0B-4C40-A6F0-E2AF521F519D}"/>
              </a:ext>
            </a:extLst>
          </p:cNvPr>
          <p:cNvSpPr txBox="1"/>
          <p:nvPr/>
        </p:nvSpPr>
        <p:spPr>
          <a:xfrm>
            <a:off x="5884225" y="4254759"/>
            <a:ext cx="1280064" cy="738664"/>
          </a:xfrm>
          <a:prstGeom prst="rect">
            <a:avLst/>
          </a:prstGeom>
          <a:noFill/>
        </p:spPr>
        <p:txBody>
          <a:bodyPr wrap="square" rtlCol="0">
            <a:spAutoFit/>
          </a:bodyPr>
          <a:lstStyle/>
          <a:p>
            <a:pPr algn="ctr"/>
            <a:r>
              <a:rPr lang="en-US" sz="1400" b="1" dirty="0">
                <a:solidFill>
                  <a:srgbClr val="FF0000"/>
                </a:solidFill>
              </a:rPr>
              <a:t>90</a:t>
            </a:r>
          </a:p>
          <a:p>
            <a:pPr algn="ctr"/>
            <a:r>
              <a:rPr lang="en-US" sz="1400" b="1" dirty="0">
                <a:solidFill>
                  <a:srgbClr val="FF0000"/>
                </a:solidFill>
              </a:rPr>
              <a:t>(Square shows right angle)</a:t>
            </a:r>
            <a:endParaRPr lang="en-GB" sz="1400" b="1" dirty="0">
              <a:solidFill>
                <a:srgbClr val="FF0000"/>
              </a:solidFill>
            </a:endParaRPr>
          </a:p>
        </p:txBody>
      </p:sp>
      <p:sp>
        <p:nvSpPr>
          <p:cNvPr id="12" name="TextBox 11">
            <a:extLst>
              <a:ext uri="{FF2B5EF4-FFF2-40B4-BE49-F238E27FC236}">
                <a16:creationId xmlns:a16="http://schemas.microsoft.com/office/drawing/2014/main" xmlns="" id="{9D50C24A-157D-400A-91AB-6652D60BBE8D}"/>
              </a:ext>
            </a:extLst>
          </p:cNvPr>
          <p:cNvSpPr txBox="1"/>
          <p:nvPr/>
        </p:nvSpPr>
        <p:spPr>
          <a:xfrm>
            <a:off x="5508104" y="5088559"/>
            <a:ext cx="883059" cy="369332"/>
          </a:xfrm>
          <a:prstGeom prst="rect">
            <a:avLst/>
          </a:prstGeom>
          <a:noFill/>
        </p:spPr>
        <p:txBody>
          <a:bodyPr wrap="square" rtlCol="0">
            <a:spAutoFit/>
          </a:bodyPr>
          <a:lstStyle/>
          <a:p>
            <a:r>
              <a:rPr lang="en-US" b="1" dirty="0">
                <a:solidFill>
                  <a:srgbClr val="FF0000"/>
                </a:solidFill>
              </a:rPr>
              <a:t>57</a:t>
            </a:r>
            <a:endParaRPr lang="en-GB" b="1" dirty="0">
              <a:solidFill>
                <a:srgbClr val="FF0000"/>
              </a:solidFill>
            </a:endParaRPr>
          </a:p>
        </p:txBody>
      </p:sp>
      <p:sp>
        <p:nvSpPr>
          <p:cNvPr id="13" name="TextBox 12">
            <a:extLst>
              <a:ext uri="{FF2B5EF4-FFF2-40B4-BE49-F238E27FC236}">
                <a16:creationId xmlns:a16="http://schemas.microsoft.com/office/drawing/2014/main" xmlns="" id="{63BBED3B-E1DA-4EDB-9A5B-E8EFEADCF27B}"/>
              </a:ext>
            </a:extLst>
          </p:cNvPr>
          <p:cNvSpPr txBox="1"/>
          <p:nvPr/>
        </p:nvSpPr>
        <p:spPr>
          <a:xfrm>
            <a:off x="3876498" y="4530270"/>
            <a:ext cx="883059" cy="369332"/>
          </a:xfrm>
          <a:prstGeom prst="rect">
            <a:avLst/>
          </a:prstGeom>
          <a:noFill/>
        </p:spPr>
        <p:txBody>
          <a:bodyPr wrap="square" rtlCol="0">
            <a:spAutoFit/>
          </a:bodyPr>
          <a:lstStyle/>
          <a:p>
            <a:r>
              <a:rPr lang="en-US" b="1" dirty="0">
                <a:solidFill>
                  <a:srgbClr val="FF0000"/>
                </a:solidFill>
              </a:rPr>
              <a:t>52</a:t>
            </a:r>
            <a:endParaRPr lang="en-GB" b="1" dirty="0">
              <a:solidFill>
                <a:srgbClr val="FF0000"/>
              </a:solidFill>
            </a:endParaRPr>
          </a:p>
        </p:txBody>
      </p:sp>
      <p:sp>
        <p:nvSpPr>
          <p:cNvPr id="14" name="TextBox 13">
            <a:extLst>
              <a:ext uri="{FF2B5EF4-FFF2-40B4-BE49-F238E27FC236}">
                <a16:creationId xmlns:a16="http://schemas.microsoft.com/office/drawing/2014/main" xmlns="" id="{3C3AE8FE-C0EE-4EC8-986C-CD440DE63AAB}"/>
              </a:ext>
            </a:extLst>
          </p:cNvPr>
          <p:cNvSpPr txBox="1"/>
          <p:nvPr/>
        </p:nvSpPr>
        <p:spPr>
          <a:xfrm>
            <a:off x="1783143" y="4714936"/>
            <a:ext cx="883059" cy="369332"/>
          </a:xfrm>
          <a:prstGeom prst="rect">
            <a:avLst/>
          </a:prstGeom>
          <a:noFill/>
        </p:spPr>
        <p:txBody>
          <a:bodyPr wrap="square" rtlCol="0">
            <a:spAutoFit/>
          </a:bodyPr>
          <a:lstStyle/>
          <a:p>
            <a:r>
              <a:rPr lang="en-US" b="1" dirty="0">
                <a:solidFill>
                  <a:srgbClr val="FF0000"/>
                </a:solidFill>
              </a:rPr>
              <a:t>16</a:t>
            </a:r>
            <a:endParaRPr lang="en-GB" b="1" dirty="0">
              <a:solidFill>
                <a:srgbClr val="FF0000"/>
              </a:solidFill>
            </a:endParaRPr>
          </a:p>
        </p:txBody>
      </p:sp>
    </p:spTree>
    <p:extLst>
      <p:ext uri="{BB962C8B-B14F-4D97-AF65-F5344CB8AC3E}">
        <p14:creationId xmlns:p14="http://schemas.microsoft.com/office/powerpoint/2010/main" val="1602668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15416"/>
            <a:ext cx="8229600" cy="1143000"/>
          </a:xfrm>
        </p:spPr>
        <p:txBody>
          <a:bodyPr>
            <a:normAutofit/>
          </a:bodyPr>
          <a:lstStyle/>
          <a:p>
            <a:r>
              <a:rPr lang="en-GB" sz="2800" dirty="0"/>
              <a:t>Maths Learning – Task 3 ANSWERS</a:t>
            </a:r>
          </a:p>
        </p:txBody>
      </p:sp>
      <p:pic>
        <p:nvPicPr>
          <p:cNvPr id="3" name="Picture 2">
            <a:extLst>
              <a:ext uri="{FF2B5EF4-FFF2-40B4-BE49-F238E27FC236}">
                <a16:creationId xmlns:a16="http://schemas.microsoft.com/office/drawing/2014/main" xmlns="" id="{46F51CFB-E5F7-4FF6-8675-725E28218597}"/>
              </a:ext>
            </a:extLst>
          </p:cNvPr>
          <p:cNvPicPr>
            <a:picLocks noChangeAspect="1"/>
          </p:cNvPicPr>
          <p:nvPr/>
        </p:nvPicPr>
        <p:blipFill>
          <a:blip r:embed="rId2"/>
          <a:stretch>
            <a:fillRect/>
          </a:stretch>
        </p:blipFill>
        <p:spPr>
          <a:xfrm>
            <a:off x="107504" y="692696"/>
            <a:ext cx="4131152" cy="4104456"/>
          </a:xfrm>
          <a:prstGeom prst="rect">
            <a:avLst/>
          </a:prstGeom>
        </p:spPr>
      </p:pic>
      <p:pic>
        <p:nvPicPr>
          <p:cNvPr id="4" name="Picture 3">
            <a:extLst>
              <a:ext uri="{FF2B5EF4-FFF2-40B4-BE49-F238E27FC236}">
                <a16:creationId xmlns:a16="http://schemas.microsoft.com/office/drawing/2014/main" xmlns="" id="{20D093C9-11A3-4531-B2E3-1B3A0CA9CDDF}"/>
              </a:ext>
            </a:extLst>
          </p:cNvPr>
          <p:cNvPicPr>
            <a:picLocks noChangeAspect="1"/>
          </p:cNvPicPr>
          <p:nvPr/>
        </p:nvPicPr>
        <p:blipFill>
          <a:blip r:embed="rId3"/>
          <a:stretch>
            <a:fillRect/>
          </a:stretch>
        </p:blipFill>
        <p:spPr>
          <a:xfrm>
            <a:off x="4770761" y="2882825"/>
            <a:ext cx="4257844" cy="3828653"/>
          </a:xfrm>
          <a:prstGeom prst="rect">
            <a:avLst/>
          </a:prstGeom>
        </p:spPr>
      </p:pic>
    </p:spTree>
    <p:extLst>
      <p:ext uri="{BB962C8B-B14F-4D97-AF65-F5344CB8AC3E}">
        <p14:creationId xmlns:p14="http://schemas.microsoft.com/office/powerpoint/2010/main" val="15114635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6248</TotalTime>
  <Words>914</Words>
  <Application>Microsoft Office PowerPoint</Application>
  <PresentationFormat>On-screen Show (4:3)</PresentationFormat>
  <Paragraphs>116</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 2</vt:lpstr>
      <vt:lpstr>Maths Learning – Task 3</vt:lpstr>
      <vt:lpstr>PowerPoint Presentation</vt:lpstr>
      <vt:lpstr>P.E.</vt:lpstr>
      <vt:lpstr>Classroom Secrets</vt:lpstr>
      <vt:lpstr>Maths Learning - Task 1 ANSWERS</vt:lpstr>
      <vt:lpstr>Maths Learning - Task 2 ANSWERS</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66</cp:revision>
  <dcterms:created xsi:type="dcterms:W3CDTF">2020-03-18T10:41:37Z</dcterms:created>
  <dcterms:modified xsi:type="dcterms:W3CDTF">2020-06-27T23:36:50Z</dcterms:modified>
</cp:coreProperties>
</file>