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81" r:id="rId6"/>
    <p:sldId id="282" r:id="rId7"/>
    <p:sldId id="260" r:id="rId8"/>
    <p:sldId id="261" r:id="rId9"/>
    <p:sldId id="268" r:id="rId10"/>
    <p:sldId id="262" r:id="rId11"/>
    <p:sldId id="263" r:id="rId12"/>
    <p:sldId id="271" r:id="rId13"/>
    <p:sldId id="283" r:id="rId14"/>
    <p:sldId id="284" r:id="rId15"/>
    <p:sldId id="287" r:id="rId16"/>
    <p:sldId id="288" r:id="rId17"/>
    <p:sldId id="285" r:id="rId18"/>
    <p:sldId id="264" r:id="rId19"/>
    <p:sldId id="289" r:id="rId20"/>
    <p:sldId id="290" r:id="rId21"/>
    <p:sldId id="291" r:id="rId22"/>
    <p:sldId id="279" r:id="rId23"/>
    <p:sldId id="269" r:id="rId24"/>
    <p:sldId id="270" r:id="rId2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75" d="100"/>
          <a:sy n="75" d="100"/>
        </p:scale>
        <p:origin x="-1224" y="6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26/04/2020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7889153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26/04/2020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78426800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2009722-BDC1-4B4D-B9B0-B8898E6DC494}" type="datetimeFigureOut">
              <a:rPr lang="en-GB" smtClean="0"/>
              <a:t>26/04/2020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32771275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92009722-BDC1-4B4D-B9B0-B8898E6DC494}" type="datetimeFigureOut">
              <a:rPr lang="en-GB" smtClean="0"/>
              <a:t>26/04/2020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135885302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92009722-BDC1-4B4D-B9B0-B8898E6DC494}" type="datetimeFigureOut">
              <a:rPr lang="en-GB" smtClean="0"/>
              <a:t>26/04/2020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38547638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92009722-BDC1-4B4D-B9B0-B8898E6DC494}" type="datetimeFigureOut">
              <a:rPr lang="en-GB" smtClean="0"/>
              <a:t>26/04/2020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771408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2009722-BDC1-4B4D-B9B0-B8898E6DC494}" type="datetimeFigureOut">
              <a:rPr lang="en-GB" smtClean="0"/>
              <a:t>26/04/2020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412517090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2009722-BDC1-4B4D-B9B0-B8898E6DC494}" type="datetimeFigureOut">
              <a:rPr lang="en-GB" smtClean="0"/>
              <a:t>26/04/2020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11379622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2009722-BDC1-4B4D-B9B0-B8898E6DC494}" type="datetimeFigureOut">
              <a:rPr lang="en-GB" smtClean="0"/>
              <a:t>26/04/2020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50882737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26/04/2020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4481003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26/04/2020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344298257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5E9EFF"/>
            </a:gs>
            <a:gs pos="39999">
              <a:srgbClr val="85C2FF"/>
            </a:gs>
            <a:gs pos="70000">
              <a:srgbClr val="C4D6EB"/>
            </a:gs>
            <a:gs pos="100000">
              <a:srgbClr val="FFEBFA"/>
            </a:gs>
          </a:gsLst>
          <a:lin ang="5400000" scaled="0"/>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2009722-BDC1-4B4D-B9B0-B8898E6DC494}" type="datetimeFigureOut">
              <a:rPr lang="en-GB" smtClean="0"/>
              <a:t>26/04/2020</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0706032-224F-45C0-867B-61C342728F6A}" type="slidenum">
              <a:rPr lang="en-GB" smtClean="0"/>
              <a:t>‹#›</a:t>
            </a:fld>
            <a:endParaRPr lang="en-GB"/>
          </a:p>
        </p:txBody>
      </p:sp>
    </p:spTree>
    <p:extLst>
      <p:ext uri="{BB962C8B-B14F-4D97-AF65-F5344CB8AC3E}">
        <p14:creationId xmlns:p14="http://schemas.microsoft.com/office/powerpoint/2010/main" val="96786372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s://www.arbookfind.co.uk/"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hyperlink" Target="https://ukhosted27.renlearn.co.uk/2240835/" TargetMode="External"/><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hyperlink" Target="http://readon.myon.co.uk/" TargetMode="External"/><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hyperlink" Target="http://www.mymaths.co.uk/" TargetMode="External"/><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hyperlink" Target="https://whiterosemaths.com/homelearning/" TargetMode="External"/><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hyperlink" Target="https://play.ttrockstars.com/auth/school" TargetMode="External"/><Relationship Id="rId1" Type="http://schemas.openxmlformats.org/officeDocument/2006/relationships/slideLayout" Target="../slideLayouts/slideLayout2.xml"/><Relationship Id="rId5" Type="http://schemas.openxmlformats.org/officeDocument/2006/relationships/image" Target="../media/image14.png"/><Relationship Id="rId4" Type="http://schemas.openxmlformats.org/officeDocument/2006/relationships/image" Target="../media/image13.png"/></Relationships>
</file>

<file path=ppt/slides/_rels/slide1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hyperlink" Target="http://www.twinkl.co.uk/offer" TargetMode="Externa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2.xml"/><Relationship Id="rId4" Type="http://schemas.openxmlformats.org/officeDocument/2006/relationships/image" Target="../media/image18.png"/></Relationships>
</file>

<file path=ppt/slides/_rels/slide13.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2.xml"/><Relationship Id="rId6" Type="http://schemas.openxmlformats.org/officeDocument/2006/relationships/image" Target="../media/image24.png"/><Relationship Id="rId5" Type="http://schemas.openxmlformats.org/officeDocument/2006/relationships/image" Target="../media/image23.png"/><Relationship Id="rId4" Type="http://schemas.openxmlformats.org/officeDocument/2006/relationships/image" Target="../media/image22.png"/></Relationships>
</file>

<file path=ppt/slides/_rels/slide15.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2.xml"/><Relationship Id="rId6" Type="http://schemas.openxmlformats.org/officeDocument/2006/relationships/image" Target="../media/image29.png"/><Relationship Id="rId5" Type="http://schemas.openxmlformats.org/officeDocument/2006/relationships/image" Target="../media/image28.png"/><Relationship Id="rId4" Type="http://schemas.openxmlformats.org/officeDocument/2006/relationships/image" Target="../media/image27.png"/></Relationships>
</file>

<file path=ppt/slides/_rels/slide16.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hyperlink" Target="https://whiterosemaths.com/homelearning/year-3/" TargetMode="External"/><Relationship Id="rId1" Type="http://schemas.openxmlformats.org/officeDocument/2006/relationships/slideLayout" Target="../slideLayouts/slideLayout2.xml"/><Relationship Id="rId4" Type="http://schemas.openxmlformats.org/officeDocument/2006/relationships/image" Target="../media/image34.png"/></Relationships>
</file>

<file path=ppt/slides/_rels/slide19.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7.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hyperlink" Target="https://www.youtube.com/channel/UCAxW1XT0iEJo0TYlRfn6rYQ" TargetMode="Externa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hyperlink" Target="https://classroomsecrets.co.uk/free-home-learning-packs/"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11560" y="548680"/>
            <a:ext cx="7772400" cy="1470025"/>
          </a:xfrm>
        </p:spPr>
        <p:txBody>
          <a:bodyPr>
            <a:normAutofit/>
          </a:bodyPr>
          <a:lstStyle/>
          <a:p>
            <a:r>
              <a:rPr lang="en-GB" sz="7200" dirty="0" smtClean="0"/>
              <a:t>Home Learning </a:t>
            </a:r>
            <a:endParaRPr lang="en-GB" sz="7200" dirty="0"/>
          </a:p>
        </p:txBody>
      </p:sp>
      <p:sp>
        <p:nvSpPr>
          <p:cNvPr id="3" name="Subtitle 2"/>
          <p:cNvSpPr>
            <a:spLocks noGrp="1"/>
          </p:cNvSpPr>
          <p:nvPr>
            <p:ph type="subTitle" idx="1"/>
          </p:nvPr>
        </p:nvSpPr>
        <p:spPr>
          <a:xfrm>
            <a:off x="1115616" y="4725144"/>
            <a:ext cx="7016825" cy="1752600"/>
          </a:xfrm>
        </p:spPr>
        <p:txBody>
          <a:bodyPr>
            <a:normAutofit fontScale="92500"/>
          </a:bodyPr>
          <a:lstStyle/>
          <a:p>
            <a:r>
              <a:rPr lang="en-GB" sz="6600" dirty="0" smtClean="0"/>
              <a:t>Year 3 Term </a:t>
            </a:r>
            <a:r>
              <a:rPr lang="en-GB" sz="6600" dirty="0"/>
              <a:t>5</a:t>
            </a:r>
            <a:r>
              <a:rPr lang="en-GB" sz="6600" dirty="0" smtClean="0"/>
              <a:t> Week </a:t>
            </a:r>
            <a:r>
              <a:rPr lang="en-GB" sz="6600" dirty="0"/>
              <a:t>3</a:t>
            </a:r>
          </a:p>
        </p:txBody>
      </p:sp>
      <p:pic>
        <p:nvPicPr>
          <p:cNvPr id="4" name="Picture 3"/>
          <p:cNvPicPr/>
          <p:nvPr/>
        </p:nvPicPr>
        <p:blipFill>
          <a:blip r:embed="rId2" cstate="print">
            <a:extLst>
              <a:ext uri="{BEBA8EAE-BF5A-486C-A8C5-ECC9F3942E4B}">
                <a14:imgProps xmlns:a14="http://schemas.microsoft.com/office/drawing/2010/main">
                  <a14:imgLayer r:embed="rId3">
                    <a14:imgEffect>
                      <a14:backgroundRemoval t="1087" b="98370" l="0" r="100000"/>
                    </a14:imgEffect>
                  </a14:imgLayer>
                </a14:imgProps>
              </a:ext>
              <a:ext uri="{28A0092B-C50C-407E-A947-70E740481C1C}">
                <a14:useLocalDpi xmlns:a14="http://schemas.microsoft.com/office/drawing/2010/main" val="0"/>
              </a:ext>
            </a:extLst>
          </a:blip>
          <a:stretch>
            <a:fillRect/>
          </a:stretch>
        </p:blipFill>
        <p:spPr>
          <a:xfrm>
            <a:off x="3275856" y="2060848"/>
            <a:ext cx="2448272" cy="2376264"/>
          </a:xfrm>
          <a:prstGeom prst="rect">
            <a:avLst/>
          </a:prstGeom>
        </p:spPr>
      </p:pic>
    </p:spTree>
    <p:extLst>
      <p:ext uri="{BB962C8B-B14F-4D97-AF65-F5344CB8AC3E}">
        <p14:creationId xmlns:p14="http://schemas.microsoft.com/office/powerpoint/2010/main" val="276592698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Message from the class teacher</a:t>
            </a:r>
            <a:endParaRPr lang="en-GB" dirty="0"/>
          </a:p>
        </p:txBody>
      </p:sp>
      <p:sp>
        <p:nvSpPr>
          <p:cNvPr id="3" name="Content Placeholder 2"/>
          <p:cNvSpPr>
            <a:spLocks noGrp="1"/>
          </p:cNvSpPr>
          <p:nvPr>
            <p:ph idx="1"/>
          </p:nvPr>
        </p:nvSpPr>
        <p:spPr/>
        <p:txBody>
          <a:bodyPr>
            <a:normAutofit lnSpcReduction="10000"/>
          </a:bodyPr>
          <a:lstStyle/>
          <a:p>
            <a:pPr marL="0" indent="0">
              <a:buNone/>
            </a:pPr>
            <a:r>
              <a:rPr lang="en-GB" dirty="0" smtClean="0"/>
              <a:t>Thank you for your hard work last week. We hope you are enjoying finding out about Victorian times. It is still such a strange time and we miss you very much. Keep up the good work. Keep moving. Keep reading (books can take you to places without even leaving your chair). Keep smiling. Stay safe! </a:t>
            </a:r>
          </a:p>
          <a:p>
            <a:pPr marL="0" indent="0">
              <a:buNone/>
            </a:pPr>
            <a:endParaRPr lang="en-GB" dirty="0" smtClean="0"/>
          </a:p>
          <a:p>
            <a:pPr marL="0" indent="0">
              <a:buNone/>
            </a:pPr>
            <a:r>
              <a:rPr lang="en-GB" dirty="0" smtClean="0"/>
              <a:t>Thank you for your continued support. </a:t>
            </a:r>
            <a:endParaRPr lang="en-GB" dirty="0"/>
          </a:p>
        </p:txBody>
      </p:sp>
    </p:spTree>
    <p:extLst>
      <p:ext uri="{BB962C8B-B14F-4D97-AF65-F5344CB8AC3E}">
        <p14:creationId xmlns:p14="http://schemas.microsoft.com/office/powerpoint/2010/main" val="394635987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315416"/>
            <a:ext cx="8229600" cy="1143000"/>
          </a:xfrm>
        </p:spPr>
        <p:txBody>
          <a:bodyPr/>
          <a:lstStyle/>
          <a:p>
            <a:r>
              <a:rPr lang="en-GB" dirty="0" smtClean="0"/>
              <a:t>Reading</a:t>
            </a:r>
            <a:endParaRPr lang="en-GB" dirty="0"/>
          </a:p>
        </p:txBody>
      </p:sp>
      <p:sp>
        <p:nvSpPr>
          <p:cNvPr id="3" name="Content Placeholder 2"/>
          <p:cNvSpPr>
            <a:spLocks noGrp="1"/>
          </p:cNvSpPr>
          <p:nvPr>
            <p:ph idx="1"/>
          </p:nvPr>
        </p:nvSpPr>
        <p:spPr>
          <a:xfrm>
            <a:off x="199735" y="548680"/>
            <a:ext cx="8928992" cy="4525963"/>
          </a:xfrm>
        </p:spPr>
        <p:txBody>
          <a:bodyPr>
            <a:normAutofit fontScale="85000" lnSpcReduction="10000"/>
          </a:bodyPr>
          <a:lstStyle/>
          <a:p>
            <a:pPr marL="0" indent="0">
              <a:buNone/>
            </a:pPr>
            <a:r>
              <a:rPr lang="en-GB" dirty="0" smtClean="0"/>
              <a:t>Hopefully you have access to books at home, but we have sent home extra books with your child.</a:t>
            </a:r>
          </a:p>
          <a:p>
            <a:pPr marL="0" indent="0">
              <a:buNone/>
            </a:pPr>
            <a:r>
              <a:rPr lang="en-GB" b="1" u="sng" dirty="0" smtClean="0"/>
              <a:t>Accelerated Reading</a:t>
            </a:r>
          </a:p>
          <a:p>
            <a:pPr marL="0" indent="0">
              <a:buNone/>
            </a:pPr>
            <a:r>
              <a:rPr lang="en-GB" dirty="0" smtClean="0"/>
              <a:t>Home quizzing is not always recommended but in this case we have adjusted the settings to allow quizzing to happen at home. </a:t>
            </a:r>
          </a:p>
          <a:p>
            <a:pPr marL="0" indent="0">
              <a:buNone/>
            </a:pPr>
            <a:r>
              <a:rPr lang="en-GB" dirty="0" smtClean="0"/>
              <a:t>If your child wants to read a book from home, please check that there is a quiz available for the book and that the book level (BL) is within or near to your child’s reading range. Also take note of the quiz number for future reference. </a:t>
            </a:r>
          </a:p>
          <a:p>
            <a:pPr marL="0" indent="0">
              <a:buNone/>
            </a:pPr>
            <a:r>
              <a:rPr lang="en-GB" dirty="0" smtClean="0"/>
              <a:t>To check books please visit: </a:t>
            </a:r>
            <a:r>
              <a:rPr lang="en-GB" dirty="0" smtClean="0">
                <a:hlinkClick r:id="rId2"/>
              </a:rPr>
              <a:t>https://www.arbookfind.co.uk/</a:t>
            </a:r>
            <a:endParaRPr lang="en-GB" dirty="0"/>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3830" y="5013176"/>
            <a:ext cx="4264486" cy="184482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6" name="Straight Arrow Connector 5"/>
          <p:cNvCxnSpPr/>
          <p:nvPr/>
        </p:nvCxnSpPr>
        <p:spPr>
          <a:xfrm flipH="1">
            <a:off x="3347864" y="4437112"/>
            <a:ext cx="72008" cy="1368152"/>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8" name="Straight Arrow Connector 7"/>
          <p:cNvCxnSpPr/>
          <p:nvPr/>
        </p:nvCxnSpPr>
        <p:spPr>
          <a:xfrm>
            <a:off x="1259632" y="4077072"/>
            <a:ext cx="1800200" cy="201622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6444208" y="6093296"/>
            <a:ext cx="2448272" cy="707886"/>
          </a:xfrm>
          <a:prstGeom prst="rect">
            <a:avLst/>
          </a:prstGeom>
          <a:noFill/>
        </p:spPr>
        <p:txBody>
          <a:bodyPr wrap="square" rtlCol="0">
            <a:spAutoFit/>
          </a:bodyPr>
          <a:lstStyle/>
          <a:p>
            <a:r>
              <a:rPr lang="en-GB" sz="2000" dirty="0" smtClean="0"/>
              <a:t>Go to the next page for how to quiz.</a:t>
            </a:r>
            <a:endParaRPr lang="en-GB" sz="2000" dirty="0"/>
          </a:p>
        </p:txBody>
      </p:sp>
    </p:spTree>
    <p:extLst>
      <p:ext uri="{BB962C8B-B14F-4D97-AF65-F5344CB8AC3E}">
        <p14:creationId xmlns:p14="http://schemas.microsoft.com/office/powerpoint/2010/main" val="378695100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528" y="-243408"/>
            <a:ext cx="8229600" cy="1143000"/>
          </a:xfrm>
        </p:spPr>
        <p:txBody>
          <a:bodyPr/>
          <a:lstStyle/>
          <a:p>
            <a:r>
              <a:rPr lang="en-GB" dirty="0" smtClean="0"/>
              <a:t>AR quizzing at home.</a:t>
            </a:r>
            <a:endParaRPr lang="en-GB" dirty="0"/>
          </a:p>
        </p:txBody>
      </p:sp>
      <p:sp>
        <p:nvSpPr>
          <p:cNvPr id="3" name="Content Placeholder 2"/>
          <p:cNvSpPr>
            <a:spLocks noGrp="1"/>
          </p:cNvSpPr>
          <p:nvPr>
            <p:ph idx="1"/>
          </p:nvPr>
        </p:nvSpPr>
        <p:spPr>
          <a:xfrm>
            <a:off x="172847" y="4653136"/>
            <a:ext cx="8971153" cy="1772816"/>
          </a:xfrm>
        </p:spPr>
        <p:txBody>
          <a:bodyPr>
            <a:noAutofit/>
          </a:bodyPr>
          <a:lstStyle/>
          <a:p>
            <a:pPr marL="0" indent="0">
              <a:buNone/>
            </a:pPr>
            <a:r>
              <a:rPr lang="en-GB" sz="2000" dirty="0"/>
              <a:t>We advise students complete quizzes unaided. If parents/carers wish to support their child, they can do so in the following ways:</a:t>
            </a:r>
          </a:p>
          <a:p>
            <a:r>
              <a:rPr lang="en-GB" sz="2000" dirty="0"/>
              <a:t>Discuss the book with your child as the book is being read</a:t>
            </a:r>
          </a:p>
          <a:p>
            <a:r>
              <a:rPr lang="en-GB" sz="2000" dirty="0"/>
              <a:t>Ask your child to read the question </a:t>
            </a:r>
            <a:r>
              <a:rPr lang="en-GB" sz="2000" dirty="0" smtClean="0"/>
              <a:t>out loud</a:t>
            </a:r>
            <a:endParaRPr lang="en-GB" sz="2000" dirty="0"/>
          </a:p>
          <a:p>
            <a:r>
              <a:rPr lang="en-GB" sz="2000" dirty="0"/>
              <a:t>Re-word questions for your child, if necessary</a:t>
            </a:r>
          </a:p>
          <a:p>
            <a:r>
              <a:rPr lang="en-GB" sz="2000" dirty="0"/>
              <a:t>Ask your child which answers are </a:t>
            </a:r>
            <a:r>
              <a:rPr lang="en-GB" sz="2000" b="1" dirty="0"/>
              <a:t>not</a:t>
            </a:r>
            <a:r>
              <a:rPr lang="en-GB" sz="2000" dirty="0"/>
              <a:t> correct</a:t>
            </a:r>
          </a:p>
          <a:p>
            <a:pPr marL="0" indent="0">
              <a:buNone/>
            </a:pPr>
            <a:endParaRPr lang="en-GB" sz="2000" dirty="0"/>
          </a:p>
        </p:txBody>
      </p:sp>
      <p:sp>
        <p:nvSpPr>
          <p:cNvPr id="4" name="Rectangle 3"/>
          <p:cNvSpPr/>
          <p:nvPr/>
        </p:nvSpPr>
        <p:spPr>
          <a:xfrm>
            <a:off x="22168" y="836712"/>
            <a:ext cx="8942319" cy="646331"/>
          </a:xfrm>
          <a:prstGeom prst="rect">
            <a:avLst/>
          </a:prstGeom>
        </p:spPr>
        <p:txBody>
          <a:bodyPr wrap="square">
            <a:spAutoFit/>
          </a:bodyPr>
          <a:lstStyle/>
          <a:p>
            <a:r>
              <a:rPr lang="en-GB" dirty="0" smtClean="0"/>
              <a:t>To log into AR to take a quiz please visit: </a:t>
            </a:r>
            <a:r>
              <a:rPr lang="en-GB" dirty="0" smtClean="0">
                <a:hlinkClick r:id="rId2"/>
              </a:rPr>
              <a:t>https://ukhosted27.renlearn.co.uk/2240835/</a:t>
            </a:r>
            <a:endParaRPr lang="en-GB" dirty="0" smtClean="0"/>
          </a:p>
          <a:p>
            <a:endParaRPr lang="en-GB" dirty="0"/>
          </a:p>
        </p:txBody>
      </p:sp>
      <p:pic>
        <p:nvPicPr>
          <p:cNvPr id="2050"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70206" y="1327959"/>
            <a:ext cx="2899146" cy="152792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6" name="Straight Arrow Connector 5"/>
          <p:cNvCxnSpPr/>
          <p:nvPr/>
        </p:nvCxnSpPr>
        <p:spPr>
          <a:xfrm flipH="1">
            <a:off x="1979712" y="1651481"/>
            <a:ext cx="3035529" cy="180020"/>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8" name="TextBox 7"/>
          <p:cNvSpPr txBox="1"/>
          <p:nvPr/>
        </p:nvSpPr>
        <p:spPr>
          <a:xfrm>
            <a:off x="5148064" y="1272857"/>
            <a:ext cx="3096344" cy="1477328"/>
          </a:xfrm>
          <a:prstGeom prst="rect">
            <a:avLst/>
          </a:prstGeom>
          <a:noFill/>
        </p:spPr>
        <p:txBody>
          <a:bodyPr wrap="square" rtlCol="0">
            <a:spAutoFit/>
          </a:bodyPr>
          <a:lstStyle/>
          <a:p>
            <a:r>
              <a:rPr lang="en-GB" dirty="0" smtClean="0"/>
              <a:t>Your child should know what to do from here and should know their login details.  If they are not aware, most details are written in their reading record. </a:t>
            </a:r>
            <a:endParaRPr lang="en-GB" dirty="0"/>
          </a:p>
        </p:txBody>
      </p:sp>
      <p:pic>
        <p:nvPicPr>
          <p:cNvPr id="2051"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5678" y="2852936"/>
            <a:ext cx="2893673" cy="18128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2" name="Picture 4"/>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521709" y="2965752"/>
            <a:ext cx="2786595" cy="15086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13" name="Straight Arrow Connector 12"/>
          <p:cNvCxnSpPr/>
          <p:nvPr/>
        </p:nvCxnSpPr>
        <p:spPr>
          <a:xfrm flipH="1">
            <a:off x="1331641" y="3140968"/>
            <a:ext cx="1944215" cy="324036"/>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1" name="TextBox 10"/>
          <p:cNvSpPr txBox="1"/>
          <p:nvPr/>
        </p:nvSpPr>
        <p:spPr>
          <a:xfrm>
            <a:off x="3259161" y="2848685"/>
            <a:ext cx="1584176" cy="923330"/>
          </a:xfrm>
          <a:prstGeom prst="rect">
            <a:avLst/>
          </a:prstGeom>
          <a:noFill/>
        </p:spPr>
        <p:txBody>
          <a:bodyPr wrap="square" rtlCol="0">
            <a:spAutoFit/>
          </a:bodyPr>
          <a:lstStyle/>
          <a:p>
            <a:r>
              <a:rPr lang="en-GB" dirty="0" smtClean="0"/>
              <a:t>Click on Accelerated reader.</a:t>
            </a:r>
            <a:endParaRPr lang="en-GB" dirty="0"/>
          </a:p>
        </p:txBody>
      </p:sp>
      <p:cxnSp>
        <p:nvCxnSpPr>
          <p:cNvPr id="16" name="Straight Arrow Connector 15"/>
          <p:cNvCxnSpPr/>
          <p:nvPr/>
        </p:nvCxnSpPr>
        <p:spPr>
          <a:xfrm flipH="1">
            <a:off x="5364090" y="3140968"/>
            <a:ext cx="2088230" cy="17373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4" name="TextBox 13"/>
          <p:cNvSpPr txBox="1"/>
          <p:nvPr/>
        </p:nvSpPr>
        <p:spPr>
          <a:xfrm>
            <a:off x="7524328" y="2965752"/>
            <a:ext cx="1440159" cy="1200329"/>
          </a:xfrm>
          <a:prstGeom prst="rect">
            <a:avLst/>
          </a:prstGeom>
          <a:noFill/>
        </p:spPr>
        <p:txBody>
          <a:bodyPr wrap="square" rtlCol="0">
            <a:spAutoFit/>
          </a:bodyPr>
          <a:lstStyle/>
          <a:p>
            <a:r>
              <a:rPr lang="en-GB" dirty="0" smtClean="0"/>
              <a:t>Type in the name the book or the quiz number. </a:t>
            </a:r>
            <a:endParaRPr lang="en-GB" dirty="0"/>
          </a:p>
        </p:txBody>
      </p:sp>
    </p:spTree>
    <p:extLst>
      <p:ext uri="{BB962C8B-B14F-4D97-AF65-F5344CB8AC3E}">
        <p14:creationId xmlns:p14="http://schemas.microsoft.com/office/powerpoint/2010/main" val="81870548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xmlns="" id="{E963AFAD-1E91-412C-BD16-F0D1E51D4575}"/>
              </a:ext>
            </a:extLst>
          </p:cNvPr>
          <p:cNvPicPr>
            <a:picLocks noChangeAspect="1"/>
          </p:cNvPicPr>
          <p:nvPr/>
        </p:nvPicPr>
        <p:blipFill>
          <a:blip r:embed="rId2"/>
          <a:stretch>
            <a:fillRect/>
          </a:stretch>
        </p:blipFill>
        <p:spPr>
          <a:xfrm>
            <a:off x="967978" y="1038225"/>
            <a:ext cx="7208044" cy="4781550"/>
          </a:xfrm>
          <a:prstGeom prst="rect">
            <a:avLst/>
          </a:prstGeom>
        </p:spPr>
      </p:pic>
      <p:cxnSp>
        <p:nvCxnSpPr>
          <p:cNvPr id="6" name="Straight Arrow Connector 5">
            <a:extLst>
              <a:ext uri="{FF2B5EF4-FFF2-40B4-BE49-F238E27FC236}">
                <a16:creationId xmlns:a16="http://schemas.microsoft.com/office/drawing/2014/main" xmlns="" id="{CDDC0847-0376-4625-8D07-2F2563A4D9D8}"/>
              </a:ext>
            </a:extLst>
          </p:cNvPr>
          <p:cNvCxnSpPr/>
          <p:nvPr/>
        </p:nvCxnSpPr>
        <p:spPr>
          <a:xfrm flipH="1">
            <a:off x="5546035" y="2862470"/>
            <a:ext cx="1431235" cy="463826"/>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7" name="TextBox 6">
            <a:extLst>
              <a:ext uri="{FF2B5EF4-FFF2-40B4-BE49-F238E27FC236}">
                <a16:creationId xmlns:a16="http://schemas.microsoft.com/office/drawing/2014/main" xmlns="" id="{99F8439A-F94A-4AF4-8067-CA1C12F13CBA}"/>
              </a:ext>
            </a:extLst>
          </p:cNvPr>
          <p:cNvSpPr txBox="1"/>
          <p:nvPr/>
        </p:nvSpPr>
        <p:spPr>
          <a:xfrm>
            <a:off x="2574235" y="395495"/>
            <a:ext cx="7092656" cy="1815882"/>
          </a:xfrm>
          <a:prstGeom prst="rect">
            <a:avLst/>
          </a:prstGeom>
          <a:noFill/>
        </p:spPr>
        <p:txBody>
          <a:bodyPr wrap="square" rtlCol="0">
            <a:spAutoFit/>
          </a:bodyPr>
          <a:lstStyle/>
          <a:p>
            <a:r>
              <a:rPr lang="en-GB" sz="2800" dirty="0"/>
              <a:t>Visit </a:t>
            </a:r>
            <a:r>
              <a:rPr lang="en-GB" sz="2800" dirty="0">
                <a:hlinkClick r:id="rId3"/>
              </a:rPr>
              <a:t>http://readon.myon.co.uk</a:t>
            </a:r>
            <a:endParaRPr lang="en-GB" sz="2800" dirty="0"/>
          </a:p>
          <a:p>
            <a:endParaRPr lang="en-GB" sz="2800" dirty="0"/>
          </a:p>
          <a:p>
            <a:endParaRPr lang="en-GB" sz="2800" dirty="0"/>
          </a:p>
          <a:p>
            <a:endParaRPr lang="en-GB" sz="2800" dirty="0"/>
          </a:p>
        </p:txBody>
      </p:sp>
    </p:spTree>
    <p:extLst>
      <p:ext uri="{BB962C8B-B14F-4D97-AF65-F5344CB8AC3E}">
        <p14:creationId xmlns:p14="http://schemas.microsoft.com/office/powerpoint/2010/main" val="299812138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xmlns="" id="{90BC30C8-0910-44C2-A747-D61954E89128}"/>
              </a:ext>
            </a:extLst>
          </p:cNvPr>
          <p:cNvPicPr>
            <a:picLocks noChangeAspect="1"/>
          </p:cNvPicPr>
          <p:nvPr/>
        </p:nvPicPr>
        <p:blipFill>
          <a:blip r:embed="rId2"/>
          <a:stretch>
            <a:fillRect/>
          </a:stretch>
        </p:blipFill>
        <p:spPr>
          <a:xfrm>
            <a:off x="267891" y="919991"/>
            <a:ext cx="8608219" cy="5362575"/>
          </a:xfrm>
          <a:prstGeom prst="rect">
            <a:avLst/>
          </a:prstGeom>
        </p:spPr>
      </p:pic>
      <p:sp>
        <p:nvSpPr>
          <p:cNvPr id="3" name="TextBox 2">
            <a:extLst>
              <a:ext uri="{FF2B5EF4-FFF2-40B4-BE49-F238E27FC236}">
                <a16:creationId xmlns:a16="http://schemas.microsoft.com/office/drawing/2014/main" xmlns="" id="{3EC09F94-9C9C-4CEE-9D4A-69F559DE385D}"/>
              </a:ext>
            </a:extLst>
          </p:cNvPr>
          <p:cNvSpPr txBox="1"/>
          <p:nvPr/>
        </p:nvSpPr>
        <p:spPr>
          <a:xfrm>
            <a:off x="347403" y="344603"/>
            <a:ext cx="8130209" cy="461665"/>
          </a:xfrm>
          <a:prstGeom prst="rect">
            <a:avLst/>
          </a:prstGeom>
          <a:noFill/>
        </p:spPr>
        <p:txBody>
          <a:bodyPr wrap="square" rtlCol="0">
            <a:spAutoFit/>
          </a:bodyPr>
          <a:lstStyle/>
          <a:p>
            <a:r>
              <a:rPr lang="en-GB" sz="2400" dirty="0"/>
              <a:t>Choose an area that interests you or use the search option.</a:t>
            </a:r>
          </a:p>
        </p:txBody>
      </p:sp>
      <p:cxnSp>
        <p:nvCxnSpPr>
          <p:cNvPr id="5" name="Straight Arrow Connector 4">
            <a:extLst>
              <a:ext uri="{FF2B5EF4-FFF2-40B4-BE49-F238E27FC236}">
                <a16:creationId xmlns:a16="http://schemas.microsoft.com/office/drawing/2014/main" xmlns="" id="{37D82565-F62C-4D90-AB78-EE66CEDE6F9D}"/>
              </a:ext>
            </a:extLst>
          </p:cNvPr>
          <p:cNvCxnSpPr/>
          <p:nvPr/>
        </p:nvCxnSpPr>
        <p:spPr>
          <a:xfrm>
            <a:off x="2892287" y="675862"/>
            <a:ext cx="387626" cy="3564835"/>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6" name="Straight Arrow Connector 5">
            <a:extLst>
              <a:ext uri="{FF2B5EF4-FFF2-40B4-BE49-F238E27FC236}">
                <a16:creationId xmlns:a16="http://schemas.microsoft.com/office/drawing/2014/main" xmlns="" id="{BFB9677A-804E-4B41-B557-E023DD5CEAE9}"/>
              </a:ext>
            </a:extLst>
          </p:cNvPr>
          <p:cNvCxnSpPr>
            <a:cxnSpLocks/>
          </p:cNvCxnSpPr>
          <p:nvPr/>
        </p:nvCxnSpPr>
        <p:spPr>
          <a:xfrm>
            <a:off x="4969565" y="806268"/>
            <a:ext cx="109331" cy="850255"/>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3263121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243408"/>
            <a:ext cx="8229600" cy="1143000"/>
          </a:xfrm>
        </p:spPr>
        <p:txBody>
          <a:bodyPr/>
          <a:lstStyle/>
          <a:p>
            <a:r>
              <a:rPr lang="en-GB" dirty="0" smtClean="0"/>
              <a:t>Using My Maths</a:t>
            </a:r>
            <a:endParaRPr lang="en-GB" dirty="0"/>
          </a:p>
        </p:txBody>
      </p:sp>
      <p:sp>
        <p:nvSpPr>
          <p:cNvPr id="3" name="Content Placeholder 2"/>
          <p:cNvSpPr>
            <a:spLocks noGrp="1"/>
          </p:cNvSpPr>
          <p:nvPr>
            <p:ph idx="1"/>
          </p:nvPr>
        </p:nvSpPr>
        <p:spPr>
          <a:xfrm>
            <a:off x="323528" y="764705"/>
            <a:ext cx="8229600" cy="1728192"/>
          </a:xfrm>
        </p:spPr>
        <p:txBody>
          <a:bodyPr>
            <a:normAutofit/>
          </a:bodyPr>
          <a:lstStyle/>
          <a:p>
            <a:pPr marL="0" indent="0">
              <a:buNone/>
            </a:pPr>
            <a:r>
              <a:rPr lang="en-GB" dirty="0" smtClean="0"/>
              <a:t>Children should know their way round My Maths but here are some reminders on how access the lessons. Visit: </a:t>
            </a:r>
            <a:r>
              <a:rPr lang="en-GB" dirty="0" smtClean="0">
                <a:hlinkClick r:id="rId2"/>
              </a:rPr>
              <a:t>www.mymaths.co.uk</a:t>
            </a:r>
            <a:endParaRPr lang="en-GB" dirty="0" smtClean="0"/>
          </a:p>
          <a:p>
            <a:pPr marL="0" indent="0">
              <a:buNone/>
            </a:pPr>
            <a:endParaRPr lang="en-GB" dirty="0"/>
          </a:p>
        </p:txBody>
      </p:sp>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7825" y="2904514"/>
            <a:ext cx="5288155" cy="278720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5"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868144" y="2904514"/>
            <a:ext cx="2908747" cy="361134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5" name="Straight Arrow Connector 4"/>
          <p:cNvCxnSpPr/>
          <p:nvPr/>
        </p:nvCxnSpPr>
        <p:spPr>
          <a:xfrm flipH="1">
            <a:off x="4932040" y="2204864"/>
            <a:ext cx="1152128" cy="93610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7" name="Straight Arrow Connector 6"/>
          <p:cNvCxnSpPr/>
          <p:nvPr/>
        </p:nvCxnSpPr>
        <p:spPr>
          <a:xfrm>
            <a:off x="4788024" y="3356992"/>
            <a:ext cx="1440160" cy="94112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8" name="TextBox 7"/>
          <p:cNvSpPr txBox="1"/>
          <p:nvPr/>
        </p:nvSpPr>
        <p:spPr>
          <a:xfrm>
            <a:off x="6266657" y="4113450"/>
            <a:ext cx="2520280" cy="400110"/>
          </a:xfrm>
          <a:prstGeom prst="rect">
            <a:avLst/>
          </a:prstGeom>
          <a:noFill/>
        </p:spPr>
        <p:txBody>
          <a:bodyPr wrap="square" rtlCol="0">
            <a:spAutoFit/>
          </a:bodyPr>
          <a:lstStyle/>
          <a:p>
            <a:r>
              <a:rPr lang="en-GB" sz="2000" b="1" dirty="0" err="1" smtClean="0"/>
              <a:t>bapchild</a:t>
            </a:r>
            <a:endParaRPr lang="en-GB" sz="2000" b="1" dirty="0"/>
          </a:p>
        </p:txBody>
      </p:sp>
      <p:sp>
        <p:nvSpPr>
          <p:cNvPr id="11" name="TextBox 10"/>
          <p:cNvSpPr txBox="1"/>
          <p:nvPr/>
        </p:nvSpPr>
        <p:spPr>
          <a:xfrm>
            <a:off x="6266657" y="4941168"/>
            <a:ext cx="2520280" cy="400110"/>
          </a:xfrm>
          <a:prstGeom prst="rect">
            <a:avLst/>
          </a:prstGeom>
          <a:noFill/>
        </p:spPr>
        <p:txBody>
          <a:bodyPr wrap="square" rtlCol="0">
            <a:spAutoFit/>
          </a:bodyPr>
          <a:lstStyle/>
          <a:p>
            <a:r>
              <a:rPr lang="en-GB" sz="2000" b="1" dirty="0" smtClean="0"/>
              <a:t>divide162</a:t>
            </a:r>
            <a:endParaRPr lang="en-GB" sz="2000" b="1" dirty="0"/>
          </a:p>
        </p:txBody>
      </p:sp>
    </p:spTree>
    <p:extLst>
      <p:ext uri="{BB962C8B-B14F-4D97-AF65-F5344CB8AC3E}">
        <p14:creationId xmlns:p14="http://schemas.microsoft.com/office/powerpoint/2010/main" val="228315139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229600" cy="1143000"/>
          </a:xfrm>
        </p:spPr>
        <p:txBody>
          <a:bodyPr/>
          <a:lstStyle/>
          <a:p>
            <a:r>
              <a:rPr lang="en-GB" dirty="0" smtClean="0"/>
              <a:t>Using My Maths</a:t>
            </a:r>
            <a:endParaRPr lang="en-GB" dirty="0"/>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1560" y="1124744"/>
            <a:ext cx="7704856" cy="339218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5" name="Straight Arrow Connector 4"/>
          <p:cNvCxnSpPr>
            <a:stCxn id="9" idx="0"/>
          </p:cNvCxnSpPr>
          <p:nvPr/>
        </p:nvCxnSpPr>
        <p:spPr>
          <a:xfrm flipH="1" flipV="1">
            <a:off x="1475656" y="3068960"/>
            <a:ext cx="432048" cy="1800200"/>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395536" y="4869160"/>
            <a:ext cx="3024336" cy="1200329"/>
          </a:xfrm>
          <a:prstGeom prst="rect">
            <a:avLst/>
          </a:prstGeom>
          <a:noFill/>
        </p:spPr>
        <p:txBody>
          <a:bodyPr wrap="square" rtlCol="0">
            <a:spAutoFit/>
          </a:bodyPr>
          <a:lstStyle/>
          <a:p>
            <a:r>
              <a:rPr lang="en-GB" dirty="0" smtClean="0"/>
              <a:t>Access any lesson based on what your child is learning in class or search the topic in the search bar. </a:t>
            </a:r>
            <a:endParaRPr lang="en-GB" dirty="0"/>
          </a:p>
        </p:txBody>
      </p:sp>
      <p:cxnSp>
        <p:nvCxnSpPr>
          <p:cNvPr id="11" name="Straight Arrow Connector 10"/>
          <p:cNvCxnSpPr/>
          <p:nvPr/>
        </p:nvCxnSpPr>
        <p:spPr>
          <a:xfrm flipV="1">
            <a:off x="6732240" y="2850941"/>
            <a:ext cx="0" cy="2018219"/>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2" name="TextBox 11"/>
          <p:cNvSpPr txBox="1"/>
          <p:nvPr/>
        </p:nvSpPr>
        <p:spPr>
          <a:xfrm>
            <a:off x="5220072" y="5085184"/>
            <a:ext cx="3528392" cy="923330"/>
          </a:xfrm>
          <a:prstGeom prst="rect">
            <a:avLst/>
          </a:prstGeom>
          <a:noFill/>
        </p:spPr>
        <p:txBody>
          <a:bodyPr wrap="square" rtlCol="0">
            <a:spAutoFit/>
          </a:bodyPr>
          <a:lstStyle/>
          <a:p>
            <a:r>
              <a:rPr lang="en-GB" dirty="0" smtClean="0"/>
              <a:t>Use the login portal to access specific homework and lessons that your teacher has set. </a:t>
            </a:r>
            <a:endParaRPr lang="en-GB" dirty="0"/>
          </a:p>
        </p:txBody>
      </p:sp>
      <p:cxnSp>
        <p:nvCxnSpPr>
          <p:cNvPr id="14" name="Straight Arrow Connector 13"/>
          <p:cNvCxnSpPr>
            <a:stCxn id="9" idx="0"/>
          </p:cNvCxnSpPr>
          <p:nvPr/>
        </p:nvCxnSpPr>
        <p:spPr>
          <a:xfrm flipV="1">
            <a:off x="1907704" y="2820835"/>
            <a:ext cx="1728192" cy="2048325"/>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17" name="Straight Arrow Connector 16"/>
          <p:cNvCxnSpPr>
            <a:stCxn id="9" idx="0"/>
          </p:cNvCxnSpPr>
          <p:nvPr/>
        </p:nvCxnSpPr>
        <p:spPr>
          <a:xfrm flipV="1">
            <a:off x="1907704" y="3221360"/>
            <a:ext cx="432048" cy="1647800"/>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21" name="Straight Arrow Connector 20"/>
          <p:cNvCxnSpPr>
            <a:stCxn id="9" idx="0"/>
          </p:cNvCxnSpPr>
          <p:nvPr/>
        </p:nvCxnSpPr>
        <p:spPr>
          <a:xfrm flipV="1">
            <a:off x="1907704" y="1484784"/>
            <a:ext cx="4032448" cy="3384376"/>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6377103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0709" y="2492896"/>
            <a:ext cx="5844571" cy="391437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extBox 1"/>
          <p:cNvSpPr txBox="1"/>
          <p:nvPr/>
        </p:nvSpPr>
        <p:spPr>
          <a:xfrm>
            <a:off x="689528" y="23167"/>
            <a:ext cx="7848872" cy="707886"/>
          </a:xfrm>
          <a:prstGeom prst="rect">
            <a:avLst/>
          </a:prstGeom>
          <a:noFill/>
        </p:spPr>
        <p:txBody>
          <a:bodyPr wrap="square" rtlCol="0">
            <a:spAutoFit/>
          </a:bodyPr>
          <a:lstStyle/>
          <a:p>
            <a:r>
              <a:rPr lang="en-GB" sz="4000" dirty="0" smtClean="0"/>
              <a:t>Maths – White Rose Home Learning</a:t>
            </a:r>
            <a:endParaRPr lang="en-GB" sz="4000" dirty="0"/>
          </a:p>
        </p:txBody>
      </p:sp>
      <p:sp>
        <p:nvSpPr>
          <p:cNvPr id="3" name="TextBox 2"/>
          <p:cNvSpPr txBox="1"/>
          <p:nvPr/>
        </p:nvSpPr>
        <p:spPr>
          <a:xfrm>
            <a:off x="446551" y="769928"/>
            <a:ext cx="7992888" cy="1938992"/>
          </a:xfrm>
          <a:prstGeom prst="rect">
            <a:avLst/>
          </a:prstGeom>
          <a:noFill/>
        </p:spPr>
        <p:txBody>
          <a:bodyPr wrap="square" rtlCol="0">
            <a:spAutoFit/>
          </a:bodyPr>
          <a:lstStyle/>
          <a:p>
            <a:r>
              <a:rPr lang="en-GB" sz="2400" dirty="0" smtClean="0"/>
              <a:t>In school we follow the White Rose scheme of learning. Their website has put together free lessons and resources that link to the learning taking place in school. Please visit: </a:t>
            </a:r>
            <a:r>
              <a:rPr lang="en-GB" sz="2400" dirty="0" smtClean="0">
                <a:hlinkClick r:id="rId3"/>
              </a:rPr>
              <a:t>https://whiterosemaths.com/homelearning/</a:t>
            </a:r>
            <a:endParaRPr lang="en-GB" sz="2400" dirty="0" smtClean="0"/>
          </a:p>
          <a:p>
            <a:endParaRPr lang="en-GB" sz="2400" dirty="0"/>
          </a:p>
        </p:txBody>
      </p:sp>
    </p:spTree>
    <p:extLst>
      <p:ext uri="{BB962C8B-B14F-4D97-AF65-F5344CB8AC3E}">
        <p14:creationId xmlns:p14="http://schemas.microsoft.com/office/powerpoint/2010/main" val="324612515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229600" cy="1143000"/>
          </a:xfrm>
        </p:spPr>
        <p:txBody>
          <a:bodyPr/>
          <a:lstStyle/>
          <a:p>
            <a:r>
              <a:rPr lang="en-GB" dirty="0" smtClean="0"/>
              <a:t>TT </a:t>
            </a:r>
            <a:r>
              <a:rPr lang="en-GB" dirty="0" err="1" smtClean="0"/>
              <a:t>Rockstars</a:t>
            </a:r>
            <a:endParaRPr lang="en-GB" dirty="0"/>
          </a:p>
        </p:txBody>
      </p:sp>
      <p:sp>
        <p:nvSpPr>
          <p:cNvPr id="3" name="Content Placeholder 2"/>
          <p:cNvSpPr>
            <a:spLocks noGrp="1"/>
          </p:cNvSpPr>
          <p:nvPr>
            <p:ph idx="1"/>
          </p:nvPr>
        </p:nvSpPr>
        <p:spPr>
          <a:xfrm>
            <a:off x="251520" y="980728"/>
            <a:ext cx="8229600" cy="1108720"/>
          </a:xfrm>
        </p:spPr>
        <p:txBody>
          <a:bodyPr/>
          <a:lstStyle/>
          <a:p>
            <a:pPr marL="0" indent="0">
              <a:buNone/>
            </a:pPr>
            <a:r>
              <a:rPr lang="en-GB" dirty="0" smtClean="0"/>
              <a:t>To access TT </a:t>
            </a:r>
            <a:r>
              <a:rPr lang="en-GB" dirty="0" err="1" smtClean="0"/>
              <a:t>Rockstars</a:t>
            </a:r>
            <a:r>
              <a:rPr lang="en-GB" dirty="0" smtClean="0"/>
              <a:t> please visit: </a:t>
            </a:r>
            <a:r>
              <a:rPr lang="en-GB" dirty="0" smtClean="0">
                <a:hlinkClick r:id="rId2"/>
              </a:rPr>
              <a:t>https://play.ttrockstars.com/auth/school</a:t>
            </a:r>
            <a:endParaRPr lang="en-GB" dirty="0" smtClean="0"/>
          </a:p>
          <a:p>
            <a:pPr marL="0" indent="0">
              <a:buNone/>
            </a:pPr>
            <a:endParaRPr lang="en-GB" dirty="0"/>
          </a:p>
        </p:txBody>
      </p:sp>
      <p:pic>
        <p:nvPicPr>
          <p:cNvPr id="5122"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49357" y="2265064"/>
            <a:ext cx="1946379" cy="19883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123"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95936" y="2306972"/>
            <a:ext cx="3485859" cy="190457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5" name="Straight Arrow Connector 4"/>
          <p:cNvCxnSpPr/>
          <p:nvPr/>
        </p:nvCxnSpPr>
        <p:spPr>
          <a:xfrm>
            <a:off x="1619672" y="2924944"/>
            <a:ext cx="2880320" cy="21602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6" name="TextBox 5"/>
          <p:cNvSpPr txBox="1"/>
          <p:nvPr/>
        </p:nvSpPr>
        <p:spPr>
          <a:xfrm>
            <a:off x="7481795" y="2492896"/>
            <a:ext cx="1554701" cy="1631216"/>
          </a:xfrm>
          <a:prstGeom prst="rect">
            <a:avLst/>
          </a:prstGeom>
          <a:noFill/>
        </p:spPr>
        <p:txBody>
          <a:bodyPr wrap="square" rtlCol="0">
            <a:spAutoFit/>
          </a:bodyPr>
          <a:lstStyle/>
          <a:p>
            <a:r>
              <a:rPr lang="en-GB" sz="2000" dirty="0" smtClean="0"/>
              <a:t>Start typing in the school name or the post code (ME99NL</a:t>
            </a:r>
            <a:r>
              <a:rPr lang="en-GB" dirty="0" smtClean="0"/>
              <a:t>)</a:t>
            </a:r>
            <a:endParaRPr lang="en-GB" dirty="0"/>
          </a:p>
        </p:txBody>
      </p:sp>
      <p:pic>
        <p:nvPicPr>
          <p:cNvPr id="5124"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45083" y="4253452"/>
            <a:ext cx="2368951" cy="248791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8" name="Straight Arrow Connector 7"/>
          <p:cNvCxnSpPr/>
          <p:nvPr/>
        </p:nvCxnSpPr>
        <p:spPr>
          <a:xfrm flipH="1">
            <a:off x="2771800" y="3501008"/>
            <a:ext cx="1584176" cy="1996402"/>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3491880" y="4527914"/>
            <a:ext cx="5400600" cy="1938992"/>
          </a:xfrm>
          <a:prstGeom prst="rect">
            <a:avLst/>
          </a:prstGeom>
          <a:noFill/>
        </p:spPr>
        <p:txBody>
          <a:bodyPr wrap="square" rtlCol="0">
            <a:spAutoFit/>
          </a:bodyPr>
          <a:lstStyle/>
          <a:p>
            <a:r>
              <a:rPr lang="en-GB" sz="2000" dirty="0" smtClean="0"/>
              <a:t>Pupils type in their username and password, usually written in their reading record.</a:t>
            </a:r>
          </a:p>
          <a:p>
            <a:r>
              <a:rPr lang="en-GB" sz="2000" dirty="0" smtClean="0"/>
              <a:t>Pupils can practice all tables but Year 2 should be practicing 2, 5, and 10’s</a:t>
            </a:r>
          </a:p>
          <a:p>
            <a:r>
              <a:rPr lang="en-GB" sz="2000" dirty="0" smtClean="0"/>
              <a:t>Year 3: 2,5,10,3,4,8’s</a:t>
            </a:r>
          </a:p>
          <a:p>
            <a:r>
              <a:rPr lang="en-GB" sz="2000" dirty="0" smtClean="0"/>
              <a:t>Year 4,5,6: all tables</a:t>
            </a:r>
            <a:endParaRPr lang="en-GB" sz="2000" dirty="0"/>
          </a:p>
        </p:txBody>
      </p:sp>
    </p:spTree>
    <p:extLst>
      <p:ext uri="{BB962C8B-B14F-4D97-AF65-F5344CB8AC3E}">
        <p14:creationId xmlns:p14="http://schemas.microsoft.com/office/powerpoint/2010/main" val="110743262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243408"/>
            <a:ext cx="8229600" cy="1143000"/>
          </a:xfrm>
        </p:spPr>
        <p:txBody>
          <a:bodyPr/>
          <a:lstStyle/>
          <a:p>
            <a:r>
              <a:rPr lang="en-GB" dirty="0" smtClean="0"/>
              <a:t>Accessing </a:t>
            </a:r>
            <a:r>
              <a:rPr lang="en-GB" dirty="0" err="1" smtClean="0"/>
              <a:t>Twinkl</a:t>
            </a:r>
            <a:endParaRPr lang="en-GB" dirty="0"/>
          </a:p>
        </p:txBody>
      </p:sp>
      <p:sp>
        <p:nvSpPr>
          <p:cNvPr id="3" name="Content Placeholder 2"/>
          <p:cNvSpPr>
            <a:spLocks noGrp="1"/>
          </p:cNvSpPr>
          <p:nvPr>
            <p:ph idx="1"/>
          </p:nvPr>
        </p:nvSpPr>
        <p:spPr>
          <a:xfrm>
            <a:off x="179512" y="764704"/>
            <a:ext cx="8964488" cy="4525963"/>
          </a:xfrm>
        </p:spPr>
        <p:txBody>
          <a:bodyPr>
            <a:noAutofit/>
          </a:bodyPr>
          <a:lstStyle/>
          <a:p>
            <a:pPr marL="0" indent="0">
              <a:buNone/>
            </a:pPr>
            <a:r>
              <a:rPr lang="en-GB" sz="2800" dirty="0" smtClean="0"/>
              <a:t>Many educational content providers are offering free access to their resources. </a:t>
            </a:r>
            <a:r>
              <a:rPr lang="en-GB" sz="2800" dirty="0" err="1" smtClean="0"/>
              <a:t>Twinkl</a:t>
            </a:r>
            <a:r>
              <a:rPr lang="en-GB" sz="2800" dirty="0" smtClean="0"/>
              <a:t> is a website that we use from time to time to resource our lessons to aid in teacher input and pupil activities. </a:t>
            </a:r>
            <a:endParaRPr lang="en-GB" sz="2800" dirty="0"/>
          </a:p>
          <a:p>
            <a:pPr marL="0" indent="0">
              <a:buNone/>
            </a:pPr>
            <a:r>
              <a:rPr lang="en-GB" sz="2800" dirty="0" smtClean="0"/>
              <a:t>We will be able to direct you towards activities and learning via this website based on lessons that may be missed due to absence. To access </a:t>
            </a:r>
            <a:r>
              <a:rPr lang="en-GB" sz="2800" dirty="0" err="1" smtClean="0"/>
              <a:t>Twinkl</a:t>
            </a:r>
            <a:r>
              <a:rPr lang="en-GB" sz="2800" dirty="0" smtClean="0"/>
              <a:t> please visit: </a:t>
            </a:r>
            <a:r>
              <a:rPr lang="en-GB" sz="2800" dirty="0" smtClean="0">
                <a:hlinkClick r:id="rId2"/>
              </a:rPr>
              <a:t>www.twinkl.co.uk/offer</a:t>
            </a:r>
            <a:endParaRPr lang="en-GB" sz="2800" dirty="0" smtClean="0"/>
          </a:p>
        </p:txBody>
      </p:sp>
      <p:pic>
        <p:nvPicPr>
          <p:cNvPr id="614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79912" y="3933056"/>
            <a:ext cx="5242981" cy="25922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Rectangle 3"/>
          <p:cNvSpPr/>
          <p:nvPr/>
        </p:nvSpPr>
        <p:spPr>
          <a:xfrm>
            <a:off x="115381" y="4797152"/>
            <a:ext cx="3631605" cy="1384995"/>
          </a:xfrm>
          <a:prstGeom prst="rect">
            <a:avLst/>
          </a:prstGeom>
        </p:spPr>
        <p:txBody>
          <a:bodyPr wrap="square">
            <a:spAutoFit/>
          </a:bodyPr>
          <a:lstStyle/>
          <a:p>
            <a:pPr lvl="0">
              <a:spcBef>
                <a:spcPct val="20000"/>
              </a:spcBef>
            </a:pPr>
            <a:r>
              <a:rPr lang="en-GB" sz="2800" dirty="0">
                <a:solidFill>
                  <a:prstClr val="black"/>
                </a:solidFill>
              </a:rPr>
              <a:t>You will have to sign up and put in the offer code: </a:t>
            </a:r>
            <a:r>
              <a:rPr lang="en-GB" sz="2800" b="1" dirty="0">
                <a:solidFill>
                  <a:prstClr val="black"/>
                </a:solidFill>
              </a:rPr>
              <a:t>UKTWINKLHELPS</a:t>
            </a:r>
            <a:r>
              <a:rPr lang="en-GB" sz="2800" dirty="0">
                <a:solidFill>
                  <a:prstClr val="black"/>
                </a:solidFill>
              </a:rPr>
              <a:t> </a:t>
            </a:r>
          </a:p>
        </p:txBody>
      </p:sp>
      <p:cxnSp>
        <p:nvCxnSpPr>
          <p:cNvPr id="6" name="Straight Arrow Connector 5"/>
          <p:cNvCxnSpPr/>
          <p:nvPr/>
        </p:nvCxnSpPr>
        <p:spPr>
          <a:xfrm>
            <a:off x="3419872" y="5661248"/>
            <a:ext cx="3384376" cy="0"/>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7339480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460155" y="-171400"/>
            <a:ext cx="8229600"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dirty="0" smtClean="0"/>
              <a:t>English Learning</a:t>
            </a:r>
            <a:endParaRPr lang="en-GB" dirty="0"/>
          </a:p>
        </p:txBody>
      </p:sp>
      <p:sp>
        <p:nvSpPr>
          <p:cNvPr id="5" name="TextBox 4"/>
          <p:cNvSpPr txBox="1"/>
          <p:nvPr/>
        </p:nvSpPr>
        <p:spPr>
          <a:xfrm>
            <a:off x="455083" y="773761"/>
            <a:ext cx="7170040" cy="461665"/>
          </a:xfrm>
          <a:prstGeom prst="rect">
            <a:avLst/>
          </a:prstGeom>
          <a:noFill/>
        </p:spPr>
        <p:txBody>
          <a:bodyPr wrap="none" rtlCol="0">
            <a:spAutoFit/>
          </a:bodyPr>
          <a:lstStyle/>
          <a:p>
            <a:r>
              <a:rPr lang="en-GB" sz="2400" dirty="0" smtClean="0"/>
              <a:t>Task 1: word search for spellings from the Year 3 / 4 list. </a:t>
            </a:r>
            <a:endParaRPr lang="en-GB" sz="2400"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5275" y="1240903"/>
            <a:ext cx="5042024" cy="535644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80111" y="2204864"/>
            <a:ext cx="1403749" cy="229032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308303" y="2204863"/>
            <a:ext cx="1496347" cy="229032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27484357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45864" y="0"/>
            <a:ext cx="9189864" cy="685799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85293968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0" y="0"/>
            <a:ext cx="8229600" cy="836712"/>
          </a:xfrm>
        </p:spPr>
        <p:txBody>
          <a:bodyPr>
            <a:normAutofit/>
          </a:bodyPr>
          <a:lstStyle/>
          <a:p>
            <a:pPr algn="l"/>
            <a:r>
              <a:rPr lang="en-GB" sz="3600" dirty="0" smtClean="0"/>
              <a:t>Task 2: The Truth about Ogres</a:t>
            </a:r>
            <a:endParaRPr lang="en-GB" sz="3600" dirty="0"/>
          </a:p>
        </p:txBody>
      </p:sp>
      <p:pic>
        <p:nvPicPr>
          <p:cNvPr id="2050"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660232" y="-27384"/>
            <a:ext cx="2497358" cy="180026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725" y="1700808"/>
            <a:ext cx="9171315" cy="15716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2"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3284984"/>
            <a:ext cx="9144000" cy="15430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3"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0" y="4797152"/>
            <a:ext cx="9144000" cy="14382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4" name="Picture 6"/>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08173" y="6237312"/>
            <a:ext cx="8296275" cy="6096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05619000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8" name="Picture 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779912" y="3762762"/>
            <a:ext cx="2575318" cy="26852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4277905" cy="486916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5"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652117" y="0"/>
            <a:ext cx="3491883" cy="7905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6"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52118" y="790575"/>
            <a:ext cx="3491881" cy="3429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7" name="Picture 5"/>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652119" y="1133475"/>
            <a:ext cx="3491881" cy="39719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82664436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00372" y="116632"/>
            <a:ext cx="8420100" cy="47339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099"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07704" y="4825807"/>
            <a:ext cx="5137770" cy="203219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83850534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4"/>
          <p:cNvSpPr>
            <a:spLocks noGrp="1"/>
          </p:cNvSpPr>
          <p:nvPr>
            <p:ph type="title"/>
          </p:nvPr>
        </p:nvSpPr>
        <p:spPr>
          <a:xfrm>
            <a:off x="20621" y="20351"/>
            <a:ext cx="9131695" cy="6858000"/>
          </a:xfrm>
        </p:spPr>
        <p:txBody>
          <a:bodyPr>
            <a:normAutofit fontScale="90000"/>
          </a:bodyPr>
          <a:lstStyle/>
          <a:p>
            <a:pPr algn="l"/>
            <a:r>
              <a:rPr lang="en-GB" sz="2400" b="1" dirty="0"/>
              <a:t>Task 2:</a:t>
            </a:r>
            <a:r>
              <a:rPr lang="en-GB" sz="2400" dirty="0"/>
              <a:t> </a:t>
            </a:r>
            <a:r>
              <a:rPr lang="en-GB" sz="2400" dirty="0" smtClean="0"/>
              <a:t>Look at the words in </a:t>
            </a:r>
            <a:r>
              <a:rPr lang="en-GB" sz="2400" b="1" dirty="0" smtClean="0"/>
              <a:t>bold </a:t>
            </a:r>
            <a:r>
              <a:rPr lang="en-GB" sz="2400" dirty="0" smtClean="0"/>
              <a:t>in the text. Can you write what they mean? Here are some similar words to help you:</a:t>
            </a:r>
            <a:br>
              <a:rPr lang="en-GB" sz="2400" dirty="0" smtClean="0"/>
            </a:br>
            <a:r>
              <a:rPr lang="en-GB" sz="2400" dirty="0"/>
              <a:t/>
            </a:r>
            <a:br>
              <a:rPr lang="en-GB" sz="2400" dirty="0"/>
            </a:br>
            <a:r>
              <a:rPr lang="en-GB" sz="2400" dirty="0" smtClean="0"/>
              <a:t/>
            </a:r>
            <a:br>
              <a:rPr lang="en-GB" sz="2400" dirty="0" smtClean="0"/>
            </a:br>
            <a:r>
              <a:rPr lang="en-GB" sz="2400" dirty="0" smtClean="0"/>
              <a:t/>
            </a:r>
            <a:br>
              <a:rPr lang="en-GB" sz="2400" dirty="0" smtClean="0"/>
            </a:br>
            <a:r>
              <a:rPr lang="en-GB" sz="2400" dirty="0"/>
              <a:t/>
            </a:r>
            <a:br>
              <a:rPr lang="en-GB" sz="2400" dirty="0"/>
            </a:br>
            <a:r>
              <a:rPr lang="en-GB" sz="2400" dirty="0" smtClean="0"/>
              <a:t/>
            </a:r>
            <a:br>
              <a:rPr lang="en-GB" sz="2400" dirty="0" smtClean="0"/>
            </a:br>
            <a:r>
              <a:rPr lang="en-GB" sz="2400" dirty="0"/>
              <a:t/>
            </a:r>
            <a:br>
              <a:rPr lang="en-GB" sz="2400" dirty="0"/>
            </a:br>
            <a:r>
              <a:rPr lang="en-GB" sz="2400" dirty="0" smtClean="0"/>
              <a:t>If you are still stuck, you can use a dictionary or ask a grown up to help you. </a:t>
            </a:r>
            <a:r>
              <a:rPr lang="en-GB" sz="2400" dirty="0"/>
              <a:t/>
            </a:r>
            <a:br>
              <a:rPr lang="en-GB" sz="2400" dirty="0"/>
            </a:br>
            <a:r>
              <a:rPr lang="en-GB" sz="2400" dirty="0"/>
              <a:t/>
            </a:r>
            <a:br>
              <a:rPr lang="en-GB" sz="2400" dirty="0"/>
            </a:br>
            <a:r>
              <a:rPr lang="en-GB" sz="2400" b="1" dirty="0" smtClean="0"/>
              <a:t>Task 3:</a:t>
            </a:r>
            <a:r>
              <a:rPr lang="en-GB" sz="2400" dirty="0" smtClean="0"/>
              <a:t> Design your own troll. </a:t>
            </a:r>
            <a:br>
              <a:rPr lang="en-GB" sz="2400" dirty="0" smtClean="0"/>
            </a:br>
            <a:r>
              <a:rPr lang="en-GB" sz="2400" dirty="0" smtClean="0"/>
              <a:t>Draw a picture and colour in your own troll that lives in a mythical land. </a:t>
            </a:r>
            <a:br>
              <a:rPr lang="en-GB" sz="2400" dirty="0" smtClean="0"/>
            </a:br>
            <a:r>
              <a:rPr lang="en-GB" sz="2400" dirty="0" smtClean="0"/>
              <a:t>Label it with the features it has – eyes, teeth, horns, ears, hair, hands etc. (use your imagination!) </a:t>
            </a:r>
            <a:r>
              <a:rPr lang="en-GB" sz="2400" dirty="0"/>
              <a:t/>
            </a:r>
            <a:br>
              <a:rPr lang="en-GB" sz="2400" dirty="0"/>
            </a:br>
            <a:r>
              <a:rPr lang="en-GB" sz="2400" dirty="0" smtClean="0"/>
              <a:t>Think:</a:t>
            </a:r>
            <a:br>
              <a:rPr lang="en-GB" sz="2400" dirty="0" smtClean="0"/>
            </a:br>
            <a:r>
              <a:rPr lang="en-GB" sz="2400" dirty="0" smtClean="0"/>
              <a:t>Where does it live and why does it live there?</a:t>
            </a:r>
            <a:br>
              <a:rPr lang="en-GB" sz="2400" dirty="0" smtClean="0"/>
            </a:br>
            <a:r>
              <a:rPr lang="en-GB" sz="2400" dirty="0" smtClean="0"/>
              <a:t>What does it eat? </a:t>
            </a:r>
            <a:br>
              <a:rPr lang="en-GB" sz="2400" dirty="0" smtClean="0"/>
            </a:br>
            <a:r>
              <a:rPr lang="en-GB" sz="2400" dirty="0" smtClean="0"/>
              <a:t>Any other facts about it. </a:t>
            </a:r>
            <a:endParaRPr lang="en-GB" sz="2400" dirty="0"/>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1824" y="1268760"/>
            <a:ext cx="8477250" cy="16192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88563654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171400"/>
            <a:ext cx="8229600" cy="1143000"/>
          </a:xfrm>
        </p:spPr>
        <p:txBody>
          <a:bodyPr/>
          <a:lstStyle/>
          <a:p>
            <a:r>
              <a:rPr lang="en-GB" dirty="0" smtClean="0"/>
              <a:t>Maths Learning</a:t>
            </a:r>
            <a:endParaRPr lang="en-GB" dirty="0"/>
          </a:p>
        </p:txBody>
      </p:sp>
      <p:sp>
        <p:nvSpPr>
          <p:cNvPr id="4" name="Rectangle 3"/>
          <p:cNvSpPr/>
          <p:nvPr/>
        </p:nvSpPr>
        <p:spPr>
          <a:xfrm>
            <a:off x="251520" y="980728"/>
            <a:ext cx="8352928" cy="1477328"/>
          </a:xfrm>
          <a:prstGeom prst="rect">
            <a:avLst/>
          </a:prstGeom>
        </p:spPr>
        <p:txBody>
          <a:bodyPr wrap="square">
            <a:spAutoFit/>
          </a:bodyPr>
          <a:lstStyle/>
          <a:p>
            <a:r>
              <a:rPr lang="en-GB" dirty="0" smtClean="0"/>
              <a:t>This should be our last week on fractions! Hooray! </a:t>
            </a:r>
          </a:p>
          <a:p>
            <a:r>
              <a:rPr lang="en-GB" dirty="0" smtClean="0"/>
              <a:t>This week have a go at subtracting and adding (from last week) fractions as well as reviewing fractions of amounts. There is an extra lesson of fraction problem solving to do if you dare!!!! But please don’t do it if you are all fractioned out!!!  </a:t>
            </a:r>
            <a:r>
              <a:rPr lang="en-GB" dirty="0" smtClean="0">
                <a:hlinkClick r:id="rId2"/>
              </a:rPr>
              <a:t>https</a:t>
            </a:r>
            <a:r>
              <a:rPr lang="en-GB" dirty="0">
                <a:hlinkClick r:id="rId2"/>
              </a:rPr>
              <a:t>://whiterosemaths.com/homelearning/year-3/</a:t>
            </a:r>
            <a:endParaRPr lang="en-GB" dirty="0"/>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4171" y="3284984"/>
            <a:ext cx="7667625" cy="34575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7"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62967" y="2614613"/>
            <a:ext cx="7829550" cy="5429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576941841"/>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171400"/>
            <a:ext cx="8229600" cy="1143000"/>
          </a:xfrm>
        </p:spPr>
        <p:txBody>
          <a:bodyPr/>
          <a:lstStyle/>
          <a:p>
            <a:r>
              <a:rPr lang="en-GB" dirty="0" smtClean="0"/>
              <a:t>Maths Learning</a:t>
            </a:r>
            <a:endParaRPr lang="en-GB"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7716" y="2852936"/>
            <a:ext cx="8890713" cy="331236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TextBox 2"/>
          <p:cNvSpPr txBox="1"/>
          <p:nvPr/>
        </p:nvSpPr>
        <p:spPr>
          <a:xfrm>
            <a:off x="323528" y="1124744"/>
            <a:ext cx="8136904" cy="1200329"/>
          </a:xfrm>
          <a:prstGeom prst="rect">
            <a:avLst/>
          </a:prstGeom>
          <a:noFill/>
        </p:spPr>
        <p:txBody>
          <a:bodyPr wrap="square" rtlCol="0">
            <a:spAutoFit/>
          </a:bodyPr>
          <a:lstStyle/>
          <a:p>
            <a:r>
              <a:rPr lang="en-GB" dirty="0" smtClean="0"/>
              <a:t>Find this lesson on </a:t>
            </a:r>
            <a:r>
              <a:rPr lang="en-GB" b="1" u="sng" dirty="0"/>
              <a:t>f</a:t>
            </a:r>
            <a:r>
              <a:rPr lang="en-GB" b="1" u="sng" dirty="0" smtClean="0"/>
              <a:t>raction calculations </a:t>
            </a:r>
            <a:r>
              <a:rPr lang="en-GB" dirty="0" smtClean="0"/>
              <a:t>on My Maths. I think we covered this before the Easter break but it doesn’t hurt to review.  Complete the lesson slides first then sign into your portal and I have set the work for you. Or just click the online homework button to have a go at it that way. </a:t>
            </a:r>
            <a:endParaRPr lang="en-GB" dirty="0"/>
          </a:p>
        </p:txBody>
      </p:sp>
    </p:spTree>
    <p:extLst>
      <p:ext uri="{BB962C8B-B14F-4D97-AF65-F5344CB8AC3E}">
        <p14:creationId xmlns:p14="http://schemas.microsoft.com/office/powerpoint/2010/main" val="3342132870"/>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171400"/>
            <a:ext cx="8229600" cy="1143000"/>
          </a:xfrm>
        </p:spPr>
        <p:txBody>
          <a:bodyPr/>
          <a:lstStyle/>
          <a:p>
            <a:r>
              <a:rPr lang="en-GB" dirty="0" smtClean="0"/>
              <a:t>Maths Learning</a:t>
            </a:r>
            <a:endParaRPr lang="en-GB" dirty="0"/>
          </a:p>
        </p:txBody>
      </p:sp>
      <p:sp>
        <p:nvSpPr>
          <p:cNvPr id="6" name="TextBox 5"/>
          <p:cNvSpPr txBox="1"/>
          <p:nvPr/>
        </p:nvSpPr>
        <p:spPr>
          <a:xfrm>
            <a:off x="323528" y="1124744"/>
            <a:ext cx="8136904" cy="1200329"/>
          </a:xfrm>
          <a:prstGeom prst="rect">
            <a:avLst/>
          </a:prstGeom>
          <a:noFill/>
        </p:spPr>
        <p:txBody>
          <a:bodyPr wrap="square" rtlCol="0">
            <a:spAutoFit/>
          </a:bodyPr>
          <a:lstStyle/>
          <a:p>
            <a:r>
              <a:rPr lang="en-GB" dirty="0" smtClean="0"/>
              <a:t>Find this lesson on </a:t>
            </a:r>
            <a:r>
              <a:rPr lang="en-GB" b="1" u="sng" dirty="0" smtClean="0"/>
              <a:t>fractions of amounts </a:t>
            </a:r>
            <a:r>
              <a:rPr lang="en-GB" dirty="0" smtClean="0"/>
              <a:t>My Maths. Complete the lesson slides first then sign into your portal and I have set the work for you. Or just click the online homework button to have a go at it that way. If you are struggling with this then go  back </a:t>
            </a:r>
            <a:r>
              <a:rPr lang="en-GB" smtClean="0"/>
              <a:t>(scroll up) </a:t>
            </a:r>
            <a:r>
              <a:rPr lang="en-GB" dirty="0" smtClean="0"/>
              <a:t>and review the </a:t>
            </a:r>
            <a:r>
              <a:rPr lang="en-GB" b="1" dirty="0" smtClean="0"/>
              <a:t>modelling fractions of amounts </a:t>
            </a:r>
            <a:r>
              <a:rPr lang="en-GB" dirty="0" smtClean="0"/>
              <a:t>lesson.</a:t>
            </a:r>
            <a:endParaRPr lang="en-GB" dirty="0"/>
          </a:p>
        </p:txBody>
      </p:sp>
      <p:pic>
        <p:nvPicPr>
          <p:cNvPr id="3076"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2120" y="2492896"/>
            <a:ext cx="8792368" cy="339891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043565716"/>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171400"/>
            <a:ext cx="8229600" cy="1143000"/>
          </a:xfrm>
        </p:spPr>
        <p:txBody>
          <a:bodyPr/>
          <a:lstStyle/>
          <a:p>
            <a:r>
              <a:rPr lang="en-GB" dirty="0" smtClean="0"/>
              <a:t>Maths Learning</a:t>
            </a:r>
            <a:endParaRPr lang="en-GB" dirty="0"/>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2475" y="2780928"/>
            <a:ext cx="7639050" cy="35337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4493" y="2151906"/>
            <a:ext cx="7829550" cy="5429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TextBox 2"/>
          <p:cNvSpPr txBox="1"/>
          <p:nvPr/>
        </p:nvSpPr>
        <p:spPr>
          <a:xfrm>
            <a:off x="752475" y="1196752"/>
            <a:ext cx="7741568" cy="369332"/>
          </a:xfrm>
          <a:prstGeom prst="rect">
            <a:avLst/>
          </a:prstGeom>
          <a:noFill/>
        </p:spPr>
        <p:txBody>
          <a:bodyPr wrap="square" rtlCol="0">
            <a:spAutoFit/>
          </a:bodyPr>
          <a:lstStyle/>
          <a:p>
            <a:r>
              <a:rPr lang="en-GB" dirty="0" smtClean="0"/>
              <a:t>Bonus work! If you dare!!!</a:t>
            </a:r>
            <a:endParaRPr lang="en-GB" dirty="0"/>
          </a:p>
        </p:txBody>
      </p:sp>
    </p:spTree>
    <p:extLst>
      <p:ext uri="{BB962C8B-B14F-4D97-AF65-F5344CB8AC3E}">
        <p14:creationId xmlns:p14="http://schemas.microsoft.com/office/powerpoint/2010/main" val="1059965621"/>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
          <p:cNvSpPr txBox="1">
            <a:spLocks/>
          </p:cNvSpPr>
          <p:nvPr/>
        </p:nvSpPr>
        <p:spPr>
          <a:xfrm>
            <a:off x="0" y="476672"/>
            <a:ext cx="9144000" cy="1008112"/>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sz="4000" dirty="0" smtClean="0"/>
              <a:t>Topic –</a:t>
            </a:r>
          </a:p>
          <a:p>
            <a:r>
              <a:rPr lang="en-GB" sz="2400" dirty="0" smtClean="0"/>
              <a:t>Hopefully you found out about these marvellous inventors last week. If not, here is what they are most famous for inventing: </a:t>
            </a:r>
          </a:p>
          <a:p>
            <a:endParaRPr lang="en-GB" sz="2800" dirty="0"/>
          </a:p>
        </p:txBody>
      </p:sp>
      <p:sp>
        <p:nvSpPr>
          <p:cNvPr id="2" name="Rectangle 1"/>
          <p:cNvSpPr/>
          <p:nvPr/>
        </p:nvSpPr>
        <p:spPr>
          <a:xfrm>
            <a:off x="-45647" y="1844824"/>
            <a:ext cx="9215068" cy="461665"/>
          </a:xfrm>
          <a:prstGeom prst="rect">
            <a:avLst/>
          </a:prstGeom>
        </p:spPr>
        <p:txBody>
          <a:bodyPr wrap="square">
            <a:spAutoFit/>
          </a:bodyPr>
          <a:lstStyle/>
          <a:p>
            <a:r>
              <a:rPr lang="en-GB" sz="2400" dirty="0"/>
              <a:t>Isambard Kingdom </a:t>
            </a:r>
            <a:r>
              <a:rPr lang="en-GB" sz="2400" dirty="0" smtClean="0"/>
              <a:t>Brunel – bridges, railways, tunnels and ships.  </a:t>
            </a:r>
            <a:endParaRPr lang="en-GB" sz="2400" dirty="0"/>
          </a:p>
        </p:txBody>
      </p:sp>
      <p:sp>
        <p:nvSpPr>
          <p:cNvPr id="3" name="Rectangle 2"/>
          <p:cNvSpPr/>
          <p:nvPr/>
        </p:nvSpPr>
        <p:spPr>
          <a:xfrm>
            <a:off x="-1317" y="1484784"/>
            <a:ext cx="9170737" cy="461665"/>
          </a:xfrm>
          <a:prstGeom prst="rect">
            <a:avLst/>
          </a:prstGeom>
        </p:spPr>
        <p:txBody>
          <a:bodyPr wrap="square">
            <a:spAutoFit/>
          </a:bodyPr>
          <a:lstStyle/>
          <a:p>
            <a:r>
              <a:rPr lang="en-GB" sz="2400" dirty="0"/>
              <a:t>Alexander Grahame </a:t>
            </a:r>
            <a:r>
              <a:rPr lang="en-GB" sz="2400" dirty="0" smtClean="0"/>
              <a:t>Bell – telephone and telegraph.</a:t>
            </a:r>
            <a:endParaRPr lang="en-GB" sz="2400" dirty="0"/>
          </a:p>
        </p:txBody>
      </p:sp>
      <p:sp>
        <p:nvSpPr>
          <p:cNvPr id="4" name="Rectangle 3"/>
          <p:cNvSpPr/>
          <p:nvPr/>
        </p:nvSpPr>
        <p:spPr>
          <a:xfrm>
            <a:off x="-36512" y="2247255"/>
            <a:ext cx="9099074" cy="461665"/>
          </a:xfrm>
          <a:prstGeom prst="rect">
            <a:avLst/>
          </a:prstGeom>
        </p:spPr>
        <p:txBody>
          <a:bodyPr wrap="square">
            <a:spAutoFit/>
          </a:bodyPr>
          <a:lstStyle/>
          <a:p>
            <a:r>
              <a:rPr lang="en-GB" sz="2400" dirty="0"/>
              <a:t>Alexander </a:t>
            </a:r>
            <a:r>
              <a:rPr lang="en-GB" sz="2400" dirty="0" smtClean="0"/>
              <a:t>Parkes – plastic.</a:t>
            </a:r>
            <a:endParaRPr lang="en-GB" sz="2400" dirty="0"/>
          </a:p>
        </p:txBody>
      </p:sp>
      <p:sp>
        <p:nvSpPr>
          <p:cNvPr id="5" name="Rectangle 4"/>
          <p:cNvSpPr/>
          <p:nvPr/>
        </p:nvSpPr>
        <p:spPr>
          <a:xfrm>
            <a:off x="-11091" y="2636912"/>
            <a:ext cx="9099074" cy="461665"/>
          </a:xfrm>
          <a:prstGeom prst="rect">
            <a:avLst/>
          </a:prstGeom>
        </p:spPr>
        <p:txBody>
          <a:bodyPr wrap="square">
            <a:spAutoFit/>
          </a:bodyPr>
          <a:lstStyle/>
          <a:p>
            <a:r>
              <a:rPr lang="en-GB" sz="2400" dirty="0"/>
              <a:t>Thomas </a:t>
            </a:r>
            <a:r>
              <a:rPr lang="en-GB" sz="2400" dirty="0" smtClean="0"/>
              <a:t>Edison – light bulb, motion picture.  </a:t>
            </a:r>
            <a:endParaRPr lang="en-GB" sz="2400" dirty="0"/>
          </a:p>
        </p:txBody>
      </p:sp>
      <p:sp>
        <p:nvSpPr>
          <p:cNvPr id="6" name="Rectangle 5"/>
          <p:cNvSpPr/>
          <p:nvPr/>
        </p:nvSpPr>
        <p:spPr>
          <a:xfrm>
            <a:off x="25421" y="3039343"/>
            <a:ext cx="4966039" cy="461665"/>
          </a:xfrm>
          <a:prstGeom prst="rect">
            <a:avLst/>
          </a:prstGeom>
        </p:spPr>
        <p:txBody>
          <a:bodyPr wrap="none">
            <a:spAutoFit/>
          </a:bodyPr>
          <a:lstStyle/>
          <a:p>
            <a:r>
              <a:rPr lang="en-GB" sz="2400" dirty="0"/>
              <a:t>Kirkpatrick </a:t>
            </a:r>
            <a:r>
              <a:rPr lang="en-GB" sz="2400" dirty="0" smtClean="0"/>
              <a:t>MacMillan – pedal bicycle. </a:t>
            </a:r>
            <a:endParaRPr lang="en-GB" sz="2400" dirty="0"/>
          </a:p>
        </p:txBody>
      </p:sp>
      <p:sp>
        <p:nvSpPr>
          <p:cNvPr id="7" name="TextBox 6"/>
          <p:cNvSpPr txBox="1"/>
          <p:nvPr/>
        </p:nvSpPr>
        <p:spPr>
          <a:xfrm>
            <a:off x="13655" y="3721726"/>
            <a:ext cx="8878825" cy="3046988"/>
          </a:xfrm>
          <a:prstGeom prst="rect">
            <a:avLst/>
          </a:prstGeom>
          <a:noFill/>
        </p:spPr>
        <p:txBody>
          <a:bodyPr wrap="square" rtlCol="0">
            <a:spAutoFit/>
          </a:bodyPr>
          <a:lstStyle/>
          <a:p>
            <a:r>
              <a:rPr lang="en-GB" sz="2400" b="1" dirty="0" smtClean="0"/>
              <a:t>Now comes the tricky part!</a:t>
            </a:r>
            <a:r>
              <a:rPr lang="en-GB" sz="2400" dirty="0" smtClean="0"/>
              <a:t> You need to think about who you think was the most important Victorian inventor.  There is no right or wrong answer to this. Think about these to make your decision: </a:t>
            </a:r>
          </a:p>
          <a:p>
            <a:r>
              <a:rPr lang="en-GB" sz="2400" dirty="0" smtClean="0"/>
              <a:t>Has it had a good or bad impact on your life today? </a:t>
            </a:r>
          </a:p>
          <a:p>
            <a:r>
              <a:rPr lang="en-GB" sz="2400" dirty="0" smtClean="0"/>
              <a:t>What might life have been like without these things being invented? </a:t>
            </a:r>
          </a:p>
          <a:p>
            <a:r>
              <a:rPr lang="en-GB" sz="2400" b="1" dirty="0" smtClean="0"/>
              <a:t>Write a paragraph to explain your answer. </a:t>
            </a:r>
          </a:p>
          <a:p>
            <a:r>
              <a:rPr lang="en-GB" sz="2400" b="1" dirty="0" smtClean="0"/>
              <a:t>Challenge:</a:t>
            </a:r>
            <a:r>
              <a:rPr lang="en-GB" sz="2400" dirty="0" smtClean="0"/>
              <a:t> Make a poster about who you think the most important Victorian inventor was and your reasons why. </a:t>
            </a:r>
            <a:endParaRPr lang="en-GB" sz="2400" dirty="0"/>
          </a:p>
        </p:txBody>
      </p:sp>
    </p:spTree>
    <p:extLst>
      <p:ext uri="{BB962C8B-B14F-4D97-AF65-F5344CB8AC3E}">
        <p14:creationId xmlns:p14="http://schemas.microsoft.com/office/powerpoint/2010/main" val="158739444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51520" y="836712"/>
            <a:ext cx="8496944" cy="3661867"/>
          </a:xfrm>
        </p:spPr>
        <p:txBody>
          <a:bodyPr>
            <a:normAutofit/>
          </a:bodyPr>
          <a:lstStyle/>
          <a:p>
            <a:pPr marL="0" indent="0">
              <a:buNone/>
            </a:pPr>
            <a:r>
              <a:rPr lang="en-GB" sz="2400" dirty="0" smtClean="0"/>
              <a:t>It is important to keep your children active. If it is safe to do so, ensure they have some time outside throughout the day. Please visit </a:t>
            </a:r>
            <a:r>
              <a:rPr lang="en-GB" sz="2400" b="1" dirty="0" smtClean="0"/>
              <a:t>Joe Wicks</a:t>
            </a:r>
            <a:r>
              <a:rPr lang="en-GB" sz="2400" dirty="0" smtClean="0"/>
              <a:t> YouTube channel (</a:t>
            </a:r>
            <a:r>
              <a:rPr lang="en-GB" sz="2400" dirty="0" smtClean="0">
                <a:hlinkClick r:id="rId2"/>
              </a:rPr>
              <a:t>https://www.youtube.com/channel/UCAxW1XT0iEJo0TYlRfn6rYQ</a:t>
            </a:r>
            <a:r>
              <a:rPr lang="en-GB" sz="2400" dirty="0" smtClean="0"/>
              <a:t>), which has lots of exercise videos for children. He will also be hosting a live P.E. lessons Monday to Friday at 9:00am.</a:t>
            </a:r>
            <a:endParaRPr lang="en-GB" sz="2400" dirty="0"/>
          </a:p>
        </p:txBody>
      </p:sp>
      <p:pic>
        <p:nvPicPr>
          <p:cNvPr id="921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75656" y="3356992"/>
            <a:ext cx="6625898" cy="324036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itle 1"/>
          <p:cNvSpPr>
            <a:spLocks noGrp="1"/>
          </p:cNvSpPr>
          <p:nvPr>
            <p:ph type="title"/>
          </p:nvPr>
        </p:nvSpPr>
        <p:spPr>
          <a:xfrm>
            <a:off x="323528" y="188640"/>
            <a:ext cx="8568543" cy="1143000"/>
          </a:xfrm>
        </p:spPr>
        <p:txBody>
          <a:bodyPr>
            <a:normAutofit fontScale="90000"/>
          </a:bodyPr>
          <a:lstStyle/>
          <a:p>
            <a:pPr algn="l"/>
            <a:r>
              <a:rPr lang="en-GB" dirty="0" smtClean="0"/>
              <a:t>                              P.E.</a:t>
            </a:r>
            <a:br>
              <a:rPr lang="en-GB" dirty="0" smtClean="0"/>
            </a:br>
            <a:endParaRPr lang="en-GB" dirty="0"/>
          </a:p>
        </p:txBody>
      </p:sp>
    </p:spTree>
    <p:extLst>
      <p:ext uri="{BB962C8B-B14F-4D97-AF65-F5344CB8AC3E}">
        <p14:creationId xmlns:p14="http://schemas.microsoft.com/office/powerpoint/2010/main" val="1024414135"/>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1BEE5165-8066-4363-9E9E-4432730E88D9}"/>
              </a:ext>
            </a:extLst>
          </p:cNvPr>
          <p:cNvSpPr>
            <a:spLocks noGrp="1"/>
          </p:cNvSpPr>
          <p:nvPr>
            <p:ph type="title"/>
          </p:nvPr>
        </p:nvSpPr>
        <p:spPr/>
        <p:txBody>
          <a:bodyPr/>
          <a:lstStyle/>
          <a:p>
            <a:r>
              <a:rPr lang="en-GB" dirty="0"/>
              <a:t>Classroom Secrets</a:t>
            </a:r>
          </a:p>
        </p:txBody>
      </p:sp>
      <p:sp>
        <p:nvSpPr>
          <p:cNvPr id="3" name="Content Placeholder 2">
            <a:extLst>
              <a:ext uri="{FF2B5EF4-FFF2-40B4-BE49-F238E27FC236}">
                <a16:creationId xmlns="" xmlns:a16="http://schemas.microsoft.com/office/drawing/2014/main" id="{4062D428-B52A-4916-98D5-1A3AFF3E58EF}"/>
              </a:ext>
            </a:extLst>
          </p:cNvPr>
          <p:cNvSpPr>
            <a:spLocks noGrp="1"/>
          </p:cNvSpPr>
          <p:nvPr>
            <p:ph idx="1"/>
          </p:nvPr>
        </p:nvSpPr>
        <p:spPr>
          <a:xfrm>
            <a:off x="457200" y="1166018"/>
            <a:ext cx="8229600" cy="4525963"/>
          </a:xfrm>
        </p:spPr>
        <p:txBody>
          <a:bodyPr/>
          <a:lstStyle/>
          <a:p>
            <a:pPr marL="0" indent="0">
              <a:buNone/>
            </a:pPr>
            <a:r>
              <a:rPr lang="en-GB" dirty="0"/>
              <a:t>The site classroom secrets </a:t>
            </a:r>
            <a:r>
              <a:rPr lang="en-GB" u="sng" dirty="0">
                <a:hlinkClick r:id="rId2"/>
              </a:rPr>
              <a:t>https://classroomsecrets.co.uk/free-home-learning-packs/</a:t>
            </a:r>
            <a:r>
              <a:rPr lang="en-GB" dirty="0"/>
              <a:t> has free </a:t>
            </a:r>
            <a:r>
              <a:rPr lang="en-GB" dirty="0" smtClean="0"/>
              <a:t>class packs </a:t>
            </a:r>
            <a:r>
              <a:rPr lang="en-GB" dirty="0"/>
              <a:t>which provide some great additional ideas and resources you can use. </a:t>
            </a:r>
          </a:p>
          <a:p>
            <a:pPr marL="0" indent="0">
              <a:buNone/>
            </a:pPr>
            <a:endParaRPr lang="en-GB" dirty="0"/>
          </a:p>
        </p:txBody>
      </p:sp>
      <p:pic>
        <p:nvPicPr>
          <p:cNvPr id="4" name="Picture 3">
            <a:extLst>
              <a:ext uri="{FF2B5EF4-FFF2-40B4-BE49-F238E27FC236}">
                <a16:creationId xmlns="" xmlns:a16="http://schemas.microsoft.com/office/drawing/2014/main" id="{4E8925C7-AC4E-4707-BCF5-45FC148450C6}"/>
              </a:ext>
            </a:extLst>
          </p:cNvPr>
          <p:cNvPicPr>
            <a:picLocks noChangeAspect="1"/>
          </p:cNvPicPr>
          <p:nvPr/>
        </p:nvPicPr>
        <p:blipFill>
          <a:blip r:embed="rId3"/>
          <a:stretch>
            <a:fillRect/>
          </a:stretch>
        </p:blipFill>
        <p:spPr>
          <a:xfrm>
            <a:off x="1043608" y="3645024"/>
            <a:ext cx="6804248" cy="3133044"/>
          </a:xfrm>
          <a:prstGeom prst="rect">
            <a:avLst/>
          </a:prstGeom>
        </p:spPr>
      </p:pic>
    </p:spTree>
    <p:extLst>
      <p:ext uri="{BB962C8B-B14F-4D97-AF65-F5344CB8AC3E}">
        <p14:creationId xmlns:p14="http://schemas.microsoft.com/office/powerpoint/2010/main" val="66020268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6044</TotalTime>
  <Words>1114</Words>
  <Application>Microsoft Office PowerPoint</Application>
  <PresentationFormat>On-screen Show (4:3)</PresentationFormat>
  <Paragraphs>75</Paragraphs>
  <Slides>24</Slides>
  <Notes>0</Notes>
  <HiddenSlides>0</HiddenSlides>
  <MMClips>0</MMClips>
  <ScaleCrop>false</ScaleCrop>
  <HeadingPairs>
    <vt:vector size="4" baseType="variant">
      <vt:variant>
        <vt:lpstr>Theme</vt:lpstr>
      </vt:variant>
      <vt:variant>
        <vt:i4>1</vt:i4>
      </vt:variant>
      <vt:variant>
        <vt:lpstr>Slide Titles</vt:lpstr>
      </vt:variant>
      <vt:variant>
        <vt:i4>24</vt:i4>
      </vt:variant>
    </vt:vector>
  </HeadingPairs>
  <TitlesOfParts>
    <vt:vector size="25" baseType="lpstr">
      <vt:lpstr>Office Theme</vt:lpstr>
      <vt:lpstr>Home Learning </vt:lpstr>
      <vt:lpstr>Message from the class teacher</vt:lpstr>
      <vt:lpstr>Reading</vt:lpstr>
      <vt:lpstr>AR quizzing at home.</vt:lpstr>
      <vt:lpstr>PowerPoint Presentation</vt:lpstr>
      <vt:lpstr>PowerPoint Presentation</vt:lpstr>
      <vt:lpstr>Using My Maths</vt:lpstr>
      <vt:lpstr>Using My Maths</vt:lpstr>
      <vt:lpstr>PowerPoint Presentation</vt:lpstr>
      <vt:lpstr>TT Rockstars</vt:lpstr>
      <vt:lpstr>Accessing Twinkl</vt:lpstr>
      <vt:lpstr>PowerPoint Presentation</vt:lpstr>
      <vt:lpstr>PowerPoint Presentation</vt:lpstr>
      <vt:lpstr>Task 2: The Truth about Ogres</vt:lpstr>
      <vt:lpstr>PowerPoint Presentation</vt:lpstr>
      <vt:lpstr>PowerPoint Presentation</vt:lpstr>
      <vt:lpstr>Task 2: Look at the words in bold in the text. Can you write what they mean? Here are some similar words to help you:       If you are still stuck, you can use a dictionary or ask a grown up to help you.   Task 3: Design your own troll.  Draw a picture and colour in your own troll that lives in a mythical land.  Label it with the features it has – eyes, teeth, horns, ears, hair, hands etc. (use your imagination!)  Think: Where does it live and why does it live there? What does it eat?  Any other facts about it. </vt:lpstr>
      <vt:lpstr>Maths Learning</vt:lpstr>
      <vt:lpstr>Maths Learning</vt:lpstr>
      <vt:lpstr>Maths Learning</vt:lpstr>
      <vt:lpstr>Maths Learning</vt:lpstr>
      <vt:lpstr>PowerPoint Presentation</vt:lpstr>
      <vt:lpstr>                              P.E. </vt:lpstr>
      <vt:lpstr>Classroom Secrets</vt:lpstr>
    </vt:vector>
  </TitlesOfParts>
  <Company>Hewlett-Packard Company</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Home Learning</dc:title>
  <dc:creator>Owner</dc:creator>
  <cp:lastModifiedBy>Owner</cp:lastModifiedBy>
  <cp:revision>46</cp:revision>
  <dcterms:created xsi:type="dcterms:W3CDTF">2020-03-18T10:41:37Z</dcterms:created>
  <dcterms:modified xsi:type="dcterms:W3CDTF">2020-04-26T20:51:17Z</dcterms:modified>
</cp:coreProperties>
</file>