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9" r:id="rId3"/>
    <p:sldId id="260" r:id="rId4"/>
  </p:sldIdLst>
  <p:sldSz cx="7772400" cy="10058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78" autoAdjust="0"/>
    <p:restoredTop sz="94650" autoAdjust="0"/>
  </p:normalViewPr>
  <p:slideViewPr>
    <p:cSldViewPr snapToGrid="0">
      <p:cViewPr>
        <p:scale>
          <a:sx n="200" d="100"/>
          <a:sy n="200" d="100"/>
        </p:scale>
        <p:origin x="144" y="-272"/>
      </p:cViewPr>
      <p:guideLst>
        <p:guide orient="horz" pos="3168"/>
        <p:guide pos="2448"/>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endParaRPr lang="en-GB"/>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11/5/24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072459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11/5/24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541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3D53FB-D685-4AF3-9A82-92DF4CAD5D96}" type="datetimeFigureOut">
              <a:rPr lang="en-US" smtClean="0"/>
              <a:t>11/5/24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36664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8862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95097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3D53FB-D685-4AF3-9A82-92DF4CAD5D96}" type="datetimeFigureOut">
              <a:rPr lang="en-US" smtClean="0"/>
              <a:t>11/5/24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948767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3D53FB-D685-4AF3-9A82-92DF4CAD5D96}" type="datetimeFigureOut">
              <a:rPr lang="en-US" smtClean="0"/>
              <a:t>11/5/24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97037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3D53FB-D685-4AF3-9A82-92DF4CAD5D96}" type="datetimeFigureOut">
              <a:rPr lang="en-US" smtClean="0"/>
              <a:t>11/5/24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186179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3D53FB-D685-4AF3-9A82-92DF4CAD5D96}" type="datetimeFigureOut">
              <a:rPr lang="en-US" smtClean="0"/>
              <a:t>11/5/24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94101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11/5/24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561339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11/5/24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401099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11/5/24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43412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634990" y="402803"/>
            <a:ext cx="1748790" cy="858223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8620" y="402803"/>
            <a:ext cx="5116830" cy="85822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11/5/24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9962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153D53FB-D685-4AF3-9A82-92DF4CAD5D96}" type="datetimeFigureOut">
              <a:rPr lang="en-US" smtClean="0"/>
              <a:t>11/5/24</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2DEAAC6-3D26-4974-A1F8-2689346012FD}" type="slidenum">
              <a:rPr lang="en-US" smtClean="0"/>
              <a:t>‹#›</a:t>
            </a:fld>
            <a:endParaRPr lang="en-US"/>
          </a:p>
        </p:txBody>
      </p:sp>
    </p:spTree>
    <p:extLst>
      <p:ext uri="{BB962C8B-B14F-4D97-AF65-F5344CB8AC3E}">
        <p14:creationId xmlns:p14="http://schemas.microsoft.com/office/powerpoint/2010/main" val="27975454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e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jpeg"/><Relationship Id="rId7"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png"/><Relationship Id="rId11" Type="http://schemas.microsoft.com/office/2007/relationships/hdphoto" Target="../media/hdphoto2.wdp"/><Relationship Id="rId5" Type="http://schemas.openxmlformats.org/officeDocument/2006/relationships/image" Target="../media/image10.jpeg"/><Relationship Id="rId10" Type="http://schemas.openxmlformats.org/officeDocument/2006/relationships/image" Target="../media/image14.png"/><Relationship Id="rId4" Type="http://schemas.openxmlformats.org/officeDocument/2006/relationships/image" Target="../media/image9.jpeg"/><Relationship Id="rId9"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2</a:t>
            </a:r>
          </a:p>
        </p:txBody>
      </p:sp>
      <p:sp>
        <p:nvSpPr>
          <p:cNvPr id="7" name="TextBox 6"/>
          <p:cNvSpPr txBox="1"/>
          <p:nvPr/>
        </p:nvSpPr>
        <p:spPr>
          <a:xfrm>
            <a:off x="63501" y="8773306"/>
            <a:ext cx="6699249" cy="1415772"/>
          </a:xfrm>
          <a:prstGeom prst="rect">
            <a:avLst/>
          </a:prstGeom>
          <a:noFill/>
        </p:spPr>
        <p:txBody>
          <a:bodyPr wrap="square" rtlCol="0">
            <a:spAutoFit/>
          </a:bodyPr>
          <a:lstStyle/>
          <a:p>
            <a:pPr algn="ctr"/>
            <a:r>
              <a:rPr lang="en-GB" sz="1400" b="1" u="sng" dirty="0"/>
              <a:t>Attendance</a:t>
            </a:r>
          </a:p>
          <a:p>
            <a:pPr algn="ctr"/>
            <a:r>
              <a:rPr lang="en-GB" sz="1200" dirty="0"/>
              <a:t>When contacting School about your Nursery child’s absence</a:t>
            </a:r>
          </a:p>
          <a:p>
            <a:pPr algn="ctr"/>
            <a:r>
              <a:rPr lang="en-GB" sz="1200" dirty="0"/>
              <a:t> please contact the School Office, 01795 424143 </a:t>
            </a:r>
          </a:p>
          <a:p>
            <a:pPr algn="ctr"/>
            <a:r>
              <a:rPr lang="en-GB" sz="1200" b="1" dirty="0"/>
              <a:t>Reminder: </a:t>
            </a:r>
            <a:r>
              <a:rPr lang="en-GB" sz="1200" dirty="0"/>
              <a:t>if your child is vomiting or has </a:t>
            </a:r>
            <a:r>
              <a:rPr lang="en-GB" sz="1200" dirty="0" err="1"/>
              <a:t>diarrhea</a:t>
            </a:r>
            <a:r>
              <a:rPr lang="en-GB" sz="1200" dirty="0"/>
              <a:t>, it is 48hrs before they can return to Nursery.</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a:extLst>
              <a:ext uri="{FF2B5EF4-FFF2-40B4-BE49-F238E27FC236}">
                <a16:creationId xmlns:a16="http://schemas.microsoft.com/office/drawing/2014/main" id="{26B00F52-2AC8-13F2-5BAE-E012AF557CFD}"/>
              </a:ext>
            </a:extLst>
          </p:cNvPr>
          <p:cNvSpPr txBox="1"/>
          <p:nvPr/>
        </p:nvSpPr>
        <p:spPr>
          <a:xfrm>
            <a:off x="3102734" y="2242066"/>
            <a:ext cx="4168234" cy="6032421"/>
          </a:xfrm>
          <a:prstGeom prst="rect">
            <a:avLst/>
          </a:prstGeom>
          <a:noFill/>
        </p:spPr>
        <p:txBody>
          <a:bodyPr wrap="square" rtlCol="0">
            <a:spAutoFit/>
          </a:bodyPr>
          <a:lstStyle/>
          <a:p>
            <a:pPr algn="ctr"/>
            <a:r>
              <a:rPr lang="en-US" b="1" u="sng" dirty="0"/>
              <a:t>Term 1 Look what we have been up to</a:t>
            </a:r>
          </a:p>
          <a:p>
            <a:pPr algn="ctr"/>
            <a:r>
              <a:rPr lang="en-US" sz="1600" dirty="0"/>
              <a:t>Hope you had a great half term. Term 1 our topic was Who am I?  We had fun looking at the differences and similarities between us.  We used different media to make pictures of ourselves including loose parts, paint and natural materials.  The children also enjoyed exploring the new MUGGA and took part in the harvest festival at the church..</a:t>
            </a:r>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600" dirty="0"/>
          </a:p>
          <a:p>
            <a:pPr algn="ctr"/>
            <a:r>
              <a:rPr lang="en-US" sz="1600" dirty="0"/>
              <a:t>Our topic this term is </a:t>
            </a:r>
            <a:r>
              <a:rPr lang="en-US" sz="1600" b="1" dirty="0"/>
              <a:t>Who’s having a party? </a:t>
            </a:r>
          </a:p>
          <a:p>
            <a:pPr algn="ctr"/>
            <a:r>
              <a:rPr lang="en-US" sz="1600" dirty="0"/>
              <a:t>The children will be exploring different festivals</a:t>
            </a:r>
          </a:p>
          <a:p>
            <a:pPr algn="ctr"/>
            <a:r>
              <a:rPr lang="en-US" sz="1600" dirty="0"/>
              <a:t>         and how different people around the world celebrate and remember.</a:t>
            </a:r>
          </a:p>
          <a:p>
            <a:pPr algn="ctr"/>
            <a:r>
              <a:rPr lang="en-US" sz="1600" dirty="0"/>
              <a:t>       We are looking at Fireworks Night,</a:t>
            </a:r>
          </a:p>
          <a:p>
            <a:pPr algn="ctr"/>
            <a:r>
              <a:rPr lang="en-US" sz="1600" dirty="0"/>
              <a:t>       Birthdays, Remembrance day, Diwali, Hannukah, and Christmas.</a:t>
            </a:r>
          </a:p>
        </p:txBody>
      </p:sp>
      <p:pic>
        <p:nvPicPr>
          <p:cNvPr id="1026" name="Picture 2" descr="Fireworks Photos, Download The BEST Free Fireworks Stock ...">
            <a:extLst>
              <a:ext uri="{FF2B5EF4-FFF2-40B4-BE49-F238E27FC236}">
                <a16:creationId xmlns:a16="http://schemas.microsoft.com/office/drawing/2014/main" id="{D89435CB-92DC-B83C-9AC0-6D54D66D3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4844" y="4701824"/>
            <a:ext cx="1914004" cy="158403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ocolate Vegan Birthday Cake (Soy-Free, Nut-Free, Gluten-Free Option)">
            <a:extLst>
              <a:ext uri="{FF2B5EF4-FFF2-40B4-BE49-F238E27FC236}">
                <a16:creationId xmlns:a16="http://schemas.microsoft.com/office/drawing/2014/main" id="{96F851E9-1271-C811-DDCC-6B8B38C0EE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8721" y="4711980"/>
            <a:ext cx="1914004" cy="15738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group of pictures and a basket of pine cones&#10;&#10;Description automatically generated">
            <a:extLst>
              <a:ext uri="{FF2B5EF4-FFF2-40B4-BE49-F238E27FC236}">
                <a16:creationId xmlns:a16="http://schemas.microsoft.com/office/drawing/2014/main" id="{000286A8-38F0-946D-3F07-DF25F1DCB1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1206" y="2067557"/>
            <a:ext cx="1916715" cy="1544635"/>
          </a:xfrm>
          <a:prstGeom prst="rect">
            <a:avLst/>
          </a:prstGeom>
        </p:spPr>
      </p:pic>
      <p:pic>
        <p:nvPicPr>
          <p:cNvPr id="14" name="Picture 13" descr="A child and child sitting at a table&#10;&#10;Description automatically generated">
            <a:extLst>
              <a:ext uri="{FF2B5EF4-FFF2-40B4-BE49-F238E27FC236}">
                <a16:creationId xmlns:a16="http://schemas.microsoft.com/office/drawing/2014/main" id="{85CA6426-A62B-34BE-9405-EA9B0B016B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1205" y="3656068"/>
            <a:ext cx="1916715" cy="1544635"/>
          </a:xfrm>
          <a:prstGeom prst="rect">
            <a:avLst/>
          </a:prstGeom>
        </p:spPr>
      </p:pic>
      <p:pic>
        <p:nvPicPr>
          <p:cNvPr id="16" name="Picture 15" descr="A group of children standing around a parachute&#10;&#10;Description automatically generated">
            <a:extLst>
              <a:ext uri="{FF2B5EF4-FFF2-40B4-BE49-F238E27FC236}">
                <a16:creationId xmlns:a16="http://schemas.microsoft.com/office/drawing/2014/main" id="{8414F50A-85AC-17D8-4148-FABA55A79A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1205" y="5306568"/>
            <a:ext cx="1916714" cy="1545992"/>
          </a:xfrm>
          <a:prstGeom prst="rect">
            <a:avLst/>
          </a:prstGeom>
        </p:spPr>
      </p:pic>
      <p:pic>
        <p:nvPicPr>
          <p:cNvPr id="18" name="Picture 17" descr="A group of children sitting on the floor in a church&#10;&#10;Description automatically generated">
            <a:extLst>
              <a:ext uri="{FF2B5EF4-FFF2-40B4-BE49-F238E27FC236}">
                <a16:creationId xmlns:a16="http://schemas.microsoft.com/office/drawing/2014/main" id="{1F3C5AA6-D9E9-BB63-93DB-5683FBDDEC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1204" y="6895078"/>
            <a:ext cx="1916715" cy="1545993"/>
          </a:xfrm>
          <a:prstGeom prst="rect">
            <a:avLst/>
          </a:prstGeom>
        </p:spPr>
      </p:pic>
    </p:spTree>
    <p:extLst>
      <p:ext uri="{BB962C8B-B14F-4D97-AF65-F5344CB8AC3E}">
        <p14:creationId xmlns:p14="http://schemas.microsoft.com/office/powerpoint/2010/main" val="3506756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25576" y="1992061"/>
            <a:ext cx="4500221" cy="6247864"/>
          </a:xfrm>
          <a:prstGeom prst="rect">
            <a:avLst/>
          </a:prstGeom>
          <a:noFill/>
        </p:spPr>
        <p:txBody>
          <a:bodyPr wrap="square" rtlCol="0">
            <a:spAutoFit/>
          </a:bodyPr>
          <a:lstStyle/>
          <a:p>
            <a:pPr algn="ctr"/>
            <a:r>
              <a:rPr lang="en-GB" sz="1600" b="1" u="sng" dirty="0"/>
              <a:t>Things To Remember </a:t>
            </a:r>
          </a:p>
          <a:p>
            <a:pPr algn="ctr"/>
            <a:r>
              <a:rPr lang="en-GB" sz="1600" dirty="0"/>
              <a:t>The weather in now getting colder.  The children have access to the outside all throughout the day.  It is important that they have a warm coat and sensible outside shoes.</a:t>
            </a:r>
          </a:p>
          <a:p>
            <a:pPr algn="ctr"/>
            <a:r>
              <a:rPr lang="en-GB" sz="1600" dirty="0"/>
              <a:t>Please can you also bring in a named pair of </a:t>
            </a:r>
            <a:r>
              <a:rPr lang="en-GB" sz="1600" b="1" dirty="0"/>
              <a:t>wellington boots </a:t>
            </a:r>
            <a:r>
              <a:rPr lang="en-GB" sz="1600" dirty="0"/>
              <a:t>for your child that we can keep at Nursery for them to use for outdoor play.</a:t>
            </a:r>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r>
              <a:rPr lang="en-GB" sz="1600" b="1" dirty="0"/>
              <a:t>Lunches; </a:t>
            </a:r>
            <a:r>
              <a:rPr lang="en-GB" sz="1600" dirty="0"/>
              <a:t>please make sure you provide your child with a balanced/heathy packed lunch, we do not  </a:t>
            </a:r>
          </a:p>
          <a:p>
            <a:pPr algn="ctr"/>
            <a:r>
              <a:rPr lang="en-GB" sz="1600" dirty="0"/>
              <a:t>             encourage chocolate bars or sweets. You do </a:t>
            </a:r>
          </a:p>
          <a:p>
            <a:pPr algn="ctr"/>
            <a:r>
              <a:rPr lang="en-GB" sz="1600" dirty="0"/>
              <a:t>              have the option for a  hot school dinner, just ask on morning drop off.</a:t>
            </a:r>
          </a:p>
          <a:p>
            <a:pPr algn="ctr"/>
            <a:endParaRPr lang="en-GB" sz="1600" dirty="0"/>
          </a:p>
          <a:p>
            <a:pPr algn="ctr"/>
            <a:endParaRPr lang="en-GB" sz="1600" dirty="0"/>
          </a:p>
          <a:p>
            <a:pPr algn="ctr"/>
            <a:r>
              <a:rPr lang="en-GB" sz="1600" dirty="0"/>
              <a:t>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1</a:t>
            </a:r>
          </a:p>
        </p:txBody>
      </p:sp>
      <p:sp>
        <p:nvSpPr>
          <p:cNvPr id="7" name="TextBox 6"/>
          <p:cNvSpPr txBox="1"/>
          <p:nvPr/>
        </p:nvSpPr>
        <p:spPr>
          <a:xfrm>
            <a:off x="63501" y="8773306"/>
            <a:ext cx="6699249" cy="1384995"/>
          </a:xfrm>
          <a:prstGeom prst="rect">
            <a:avLst/>
          </a:prstGeom>
          <a:noFill/>
        </p:spPr>
        <p:txBody>
          <a:bodyPr wrap="square" rtlCol="0">
            <a:spAutoFit/>
          </a:bodyPr>
          <a:lstStyle/>
          <a:p>
            <a:pPr algn="ctr"/>
            <a:r>
              <a:rPr lang="en-GB" sz="1600" b="1" u="sng" dirty="0"/>
              <a:t>Nursery Nativity – Tuesday 17</a:t>
            </a:r>
            <a:r>
              <a:rPr lang="en-GB" sz="1600" b="1" u="sng" baseline="30000" dirty="0"/>
              <a:t>th</a:t>
            </a:r>
            <a:r>
              <a:rPr lang="en-GB" sz="1600" b="1" u="sng" dirty="0"/>
              <a:t> December</a:t>
            </a:r>
          </a:p>
          <a:p>
            <a:pPr algn="ctr"/>
            <a:r>
              <a:rPr lang="en-GB" sz="1600" dirty="0"/>
              <a:t>Our Nursery Nativity is on Tuesday 17</a:t>
            </a:r>
            <a:r>
              <a:rPr lang="en-GB" sz="1600" baseline="30000" dirty="0"/>
              <a:t>th</a:t>
            </a:r>
            <a:r>
              <a:rPr lang="en-GB" sz="1600" dirty="0"/>
              <a:t> December 9.30am.  </a:t>
            </a:r>
          </a:p>
          <a:p>
            <a:pPr algn="ctr"/>
            <a:r>
              <a:rPr lang="en-GB" sz="1600" dirty="0"/>
              <a:t>We hope you can all join us.</a:t>
            </a:r>
            <a:r>
              <a:rPr lang="en-GB" sz="1200" dirty="0"/>
              <a:t>.</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pollypound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4617" y="3622705"/>
            <a:ext cx="969963" cy="906462"/>
          </a:xfrm>
          <a:prstGeom prst="ellipse">
            <a:avLst/>
          </a:prstGeom>
          <a:noFill/>
          <a:ln w="12700" algn="in">
            <a:solidFill>
              <a:srgbClr val="1F497D"/>
            </a:solidFill>
            <a:round/>
            <a:headEnd/>
            <a:tailEnd/>
          </a:ln>
          <a:effectLst>
            <a:outerShdw dist="107763" dir="8100000" algn="ctr" rotWithShape="0">
              <a:srgbClr val="EEECE1">
                <a:alpha val="50000"/>
              </a:srgbClr>
            </a:outerShdw>
          </a:effectLst>
          <a:extLst>
            <a:ext uri="{909E8E84-426E-40DD-AFC4-6F175D3DCCD1}">
              <a14:hiddenFill xmlns:a14="http://schemas.microsoft.com/office/drawing/2010/main">
                <a:solidFill>
                  <a:srgbClr val="FFFFFF"/>
                </a:solidFill>
              </a14:hiddenFill>
            </a:ext>
          </a:extLst>
        </p:spPr>
      </p:pic>
      <p:sp>
        <p:nvSpPr>
          <p:cNvPr id="14" name="AutoShape 4" descr="Amber"/>
          <p:cNvSpPr>
            <a:spLocks noChangeArrowheads="1"/>
          </p:cNvSpPr>
          <p:nvPr/>
        </p:nvSpPr>
        <p:spPr bwMode="auto">
          <a:xfrm>
            <a:off x="1671524" y="5827580"/>
            <a:ext cx="969963" cy="869950"/>
          </a:xfrm>
          <a:prstGeom prst="flowChartConnector">
            <a:avLst/>
          </a:prstGeom>
          <a:blipFill dpi="0" rotWithShape="0">
            <a:blip r:embed="rId4"/>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6" name="AutoShape 5" descr="not sure"/>
          <p:cNvSpPr>
            <a:spLocks noChangeArrowheads="1"/>
          </p:cNvSpPr>
          <p:nvPr/>
        </p:nvSpPr>
        <p:spPr bwMode="auto">
          <a:xfrm>
            <a:off x="376867" y="4732348"/>
            <a:ext cx="969963" cy="869950"/>
          </a:xfrm>
          <a:prstGeom prst="flowChartConnector">
            <a:avLst/>
          </a:prstGeom>
          <a:blipFill dpi="0" rotWithShape="0">
            <a:blip r:embed="rId5"/>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31" name="Picture 7" descr="20240624_172944"/>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17905" b="82095" l="24938" r="75810">
                        <a14:foregroundMark x1="58354" y1="62162" x2="64838" y2="24662"/>
                        <a14:foregroundMark x1="64838" y1="24662" x2="66584" y2="64865"/>
                        <a14:foregroundMark x1="66584" y1="64865" x2="71820" y2="61824"/>
                        <a14:foregroundMark x1="62344" y1="66892" x2="70324" y2="82770"/>
                        <a14:foregroundMark x1="67332" y1="68581" x2="72319" y2="54392"/>
                        <a14:foregroundMark x1="62843" y1="36824" x2="75062" y2="30405"/>
                        <a14:foregroundMark x1="73067" y1="31757" x2="73067" y2="31757"/>
                        <a14:foregroundMark x1="73067" y1="63851" x2="73067" y2="63851"/>
                        <a14:foregroundMark x1="72569" y1="39189" x2="73815" y2="72973"/>
                        <a14:foregroundMark x1="65835" y1="29730" x2="75810" y2="17905"/>
                      </a14:backgroundRemoval>
                    </a14:imgEffect>
                  </a14:imgLayer>
                </a14:imgProps>
              </a:ext>
              <a:ext uri="{28A0092B-C50C-407E-A947-70E740481C1C}">
                <a14:useLocalDpi xmlns:a14="http://schemas.microsoft.com/office/drawing/2010/main" val="0"/>
              </a:ext>
            </a:extLst>
          </a:blip>
          <a:srcRect l="20192" t="14922" r="26616" b="14922"/>
          <a:stretch>
            <a:fillRect/>
          </a:stretch>
        </p:blipFill>
        <p:spPr bwMode="auto">
          <a:xfrm rot="5400000">
            <a:off x="537365" y="2531818"/>
            <a:ext cx="890587" cy="863600"/>
          </a:xfrm>
          <a:prstGeom prst="ellipse">
            <a:avLst/>
          </a:prstGeom>
          <a:noFill/>
          <a:ln w="6350" algn="in">
            <a:solidFill>
              <a:srgbClr val="000000"/>
            </a:solidFill>
            <a:round/>
            <a:headEnd/>
            <a:tailEnd/>
          </a:ln>
          <a:effectLst>
            <a:outerShdw sx="1000" sy="1000" algn="ctr" rotWithShape="0">
              <a:srgbClr val="B2B2B2"/>
            </a:outerShdw>
          </a:effectLst>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638363" y="2051273"/>
            <a:ext cx="1615699" cy="369332"/>
          </a:xfrm>
          <a:prstGeom prst="rect">
            <a:avLst/>
          </a:prstGeom>
          <a:noFill/>
        </p:spPr>
        <p:txBody>
          <a:bodyPr wrap="square" rtlCol="0">
            <a:spAutoFit/>
          </a:bodyPr>
          <a:lstStyle/>
          <a:p>
            <a:r>
              <a:rPr lang="en-GB" dirty="0"/>
              <a:t>Meet the team</a:t>
            </a:r>
          </a:p>
        </p:txBody>
      </p:sp>
      <p:sp>
        <p:nvSpPr>
          <p:cNvPr id="23" name="TextBox 22"/>
          <p:cNvSpPr txBox="1"/>
          <p:nvPr/>
        </p:nvSpPr>
        <p:spPr>
          <a:xfrm>
            <a:off x="1401763" y="2659494"/>
            <a:ext cx="1200150" cy="523220"/>
          </a:xfrm>
          <a:prstGeom prst="rect">
            <a:avLst/>
          </a:prstGeom>
          <a:noFill/>
        </p:spPr>
        <p:txBody>
          <a:bodyPr wrap="square" rtlCol="0">
            <a:spAutoFit/>
          </a:bodyPr>
          <a:lstStyle/>
          <a:p>
            <a:pPr algn="ctr"/>
            <a:r>
              <a:rPr lang="en-GB" sz="1400" dirty="0"/>
              <a:t>Mrs </a:t>
            </a:r>
            <a:r>
              <a:rPr lang="en-GB" sz="1400" dirty="0" err="1"/>
              <a:t>Dadd</a:t>
            </a:r>
            <a:endParaRPr lang="en-GB" sz="1400" dirty="0"/>
          </a:p>
          <a:p>
            <a:pPr algn="ctr"/>
            <a:r>
              <a:rPr lang="en-GB" sz="1400" dirty="0"/>
              <a:t>(Lorraine)</a:t>
            </a:r>
          </a:p>
        </p:txBody>
      </p:sp>
      <p:sp>
        <p:nvSpPr>
          <p:cNvPr id="25" name="TextBox 24"/>
          <p:cNvSpPr txBox="1"/>
          <p:nvPr/>
        </p:nvSpPr>
        <p:spPr>
          <a:xfrm>
            <a:off x="330558" y="3907538"/>
            <a:ext cx="1135063" cy="523220"/>
          </a:xfrm>
          <a:prstGeom prst="rect">
            <a:avLst/>
          </a:prstGeom>
          <a:noFill/>
        </p:spPr>
        <p:txBody>
          <a:bodyPr wrap="square" rtlCol="0">
            <a:spAutoFit/>
          </a:bodyPr>
          <a:lstStyle/>
          <a:p>
            <a:pPr algn="ctr"/>
            <a:r>
              <a:rPr lang="en-GB" sz="1400" dirty="0"/>
              <a:t>Mrs Hatcher</a:t>
            </a:r>
          </a:p>
          <a:p>
            <a:pPr algn="ctr"/>
            <a:r>
              <a:rPr lang="en-GB" sz="1400" dirty="0"/>
              <a:t>(Polly)</a:t>
            </a:r>
          </a:p>
        </p:txBody>
      </p:sp>
      <p:sp>
        <p:nvSpPr>
          <p:cNvPr id="26" name="TextBox 25"/>
          <p:cNvSpPr txBox="1"/>
          <p:nvPr/>
        </p:nvSpPr>
        <p:spPr>
          <a:xfrm>
            <a:off x="1252223" y="4837402"/>
            <a:ext cx="1579335" cy="523220"/>
          </a:xfrm>
          <a:prstGeom prst="rect">
            <a:avLst/>
          </a:prstGeom>
          <a:noFill/>
        </p:spPr>
        <p:txBody>
          <a:bodyPr wrap="square" rtlCol="0">
            <a:spAutoFit/>
          </a:bodyPr>
          <a:lstStyle/>
          <a:p>
            <a:pPr algn="ctr"/>
            <a:r>
              <a:rPr lang="en-GB" sz="1400" dirty="0"/>
              <a:t>Mrs  Lee-Harrison</a:t>
            </a:r>
          </a:p>
          <a:p>
            <a:pPr algn="ctr"/>
            <a:r>
              <a:rPr lang="en-GB" sz="1400" dirty="0"/>
              <a:t>(Janet)</a:t>
            </a:r>
          </a:p>
        </p:txBody>
      </p:sp>
      <p:sp>
        <p:nvSpPr>
          <p:cNvPr id="28" name="TextBox 27"/>
          <p:cNvSpPr txBox="1"/>
          <p:nvPr/>
        </p:nvSpPr>
        <p:spPr>
          <a:xfrm>
            <a:off x="271859" y="6062979"/>
            <a:ext cx="1421598" cy="523220"/>
          </a:xfrm>
          <a:prstGeom prst="rect">
            <a:avLst/>
          </a:prstGeom>
          <a:noFill/>
        </p:spPr>
        <p:txBody>
          <a:bodyPr wrap="square" rtlCol="0">
            <a:spAutoFit/>
          </a:bodyPr>
          <a:lstStyle/>
          <a:p>
            <a:pPr algn="ctr"/>
            <a:r>
              <a:rPr lang="en-GB" sz="1400" dirty="0"/>
              <a:t>Miss Tewkesbury</a:t>
            </a:r>
          </a:p>
          <a:p>
            <a:pPr algn="ctr"/>
            <a:r>
              <a:rPr lang="en-GB" sz="1400" dirty="0"/>
              <a:t>(Amber)</a:t>
            </a:r>
          </a:p>
        </p:txBody>
      </p:sp>
      <p:pic>
        <p:nvPicPr>
          <p:cNvPr id="1036"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43525" y="7734300"/>
            <a:ext cx="1981200" cy="675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1B9CC2A7-06B4-58D2-3F1F-D485915E1F5C}"/>
              </a:ext>
            </a:extLst>
          </p:cNvPr>
          <p:cNvSpPr txBox="1"/>
          <p:nvPr/>
        </p:nvSpPr>
        <p:spPr>
          <a:xfrm>
            <a:off x="1562052" y="7750157"/>
            <a:ext cx="1079435" cy="523220"/>
          </a:xfrm>
          <a:prstGeom prst="rect">
            <a:avLst/>
          </a:prstGeom>
          <a:noFill/>
        </p:spPr>
        <p:txBody>
          <a:bodyPr wrap="square" rtlCol="0">
            <a:spAutoFit/>
          </a:bodyPr>
          <a:lstStyle/>
          <a:p>
            <a:pPr algn="ctr"/>
            <a:r>
              <a:rPr lang="en-GB" sz="1400" dirty="0"/>
              <a:t>Mrs Fox</a:t>
            </a:r>
          </a:p>
          <a:p>
            <a:pPr algn="ctr"/>
            <a:r>
              <a:rPr lang="en-GB" sz="1400" dirty="0"/>
              <a:t>(Kerry)</a:t>
            </a:r>
          </a:p>
        </p:txBody>
      </p:sp>
      <p:sp>
        <p:nvSpPr>
          <p:cNvPr id="6" name="TextBox 5">
            <a:extLst>
              <a:ext uri="{FF2B5EF4-FFF2-40B4-BE49-F238E27FC236}">
                <a16:creationId xmlns:a16="http://schemas.microsoft.com/office/drawing/2014/main" id="{391DB455-2B0E-BD1F-BB87-7EEE89E7E4C2}"/>
              </a:ext>
            </a:extLst>
          </p:cNvPr>
          <p:cNvSpPr txBox="1"/>
          <p:nvPr/>
        </p:nvSpPr>
        <p:spPr>
          <a:xfrm>
            <a:off x="376867" y="6876789"/>
            <a:ext cx="2167713" cy="523220"/>
          </a:xfrm>
          <a:prstGeom prst="rect">
            <a:avLst/>
          </a:prstGeom>
          <a:noFill/>
        </p:spPr>
        <p:txBody>
          <a:bodyPr wrap="square" rtlCol="0">
            <a:spAutoFit/>
          </a:bodyPr>
          <a:lstStyle/>
          <a:p>
            <a:pPr algn="ctr"/>
            <a:r>
              <a:rPr lang="en-US" sz="1400" b="1" dirty="0"/>
              <a:t>Our newest member </a:t>
            </a:r>
          </a:p>
          <a:p>
            <a:pPr algn="ctr"/>
            <a:r>
              <a:rPr lang="en-US" sz="1400" b="1" dirty="0"/>
              <a:t>of the team</a:t>
            </a:r>
          </a:p>
        </p:txBody>
      </p:sp>
      <p:pic>
        <p:nvPicPr>
          <p:cNvPr id="2052" name="Picture 4" descr="12 Best Winter Jackets of 2024 | Tested &amp; Rated">
            <a:extLst>
              <a:ext uri="{FF2B5EF4-FFF2-40B4-BE49-F238E27FC236}">
                <a16:creationId xmlns:a16="http://schemas.microsoft.com/office/drawing/2014/main" id="{9CE82E1E-371C-F242-85A5-7FA6B7C460B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36385" y="4030188"/>
            <a:ext cx="3467216" cy="1879600"/>
          </a:xfrm>
          <a:prstGeom prst="rect">
            <a:avLst/>
          </a:prstGeom>
          <a:noFill/>
          <a:extLst>
            <a:ext uri="{909E8E84-426E-40DD-AFC4-6F175D3DCCD1}">
              <a14:hiddenFill xmlns:a14="http://schemas.microsoft.com/office/drawing/2010/main">
                <a:solidFill>
                  <a:srgbClr val="FFFFFF"/>
                </a:solidFill>
              </a14:hiddenFill>
            </a:ext>
          </a:extLst>
        </p:spPr>
      </p:pic>
      <p:sp>
        <p:nvSpPr>
          <p:cNvPr id="17" name="Oval 16">
            <a:extLst>
              <a:ext uri="{FF2B5EF4-FFF2-40B4-BE49-F238E27FC236}">
                <a16:creationId xmlns:a16="http://schemas.microsoft.com/office/drawing/2014/main" id="{670F0B8E-C2CF-0E06-F560-C191726FAB4D}"/>
              </a:ext>
            </a:extLst>
          </p:cNvPr>
          <p:cNvSpPr/>
          <p:nvPr/>
        </p:nvSpPr>
        <p:spPr>
          <a:xfrm>
            <a:off x="638363" y="7400009"/>
            <a:ext cx="1055094" cy="1009450"/>
          </a:xfrm>
          <a:prstGeom prst="ellipse">
            <a:avLst/>
          </a:prstGeom>
          <a:blipFill>
            <a:blip r:embed="rId10">
              <a:extLst>
                <a:ext uri="{BEBA8EAE-BF5A-486C-A8C5-ECC9F3942E4B}">
                  <a14:imgProps xmlns:a14="http://schemas.microsoft.com/office/drawing/2010/main">
                    <a14:imgLayer r:embed="rId11">
                      <a14:imgEffect>
                        <a14:backgroundRemoval t="9804" b="96078" l="0" r="97810">
                          <a14:foregroundMark x1="41606" y1="46078" x2="41606" y2="46078"/>
                          <a14:foregroundMark x1="40876" y1="26471" x2="40876" y2="26471"/>
                          <a14:foregroundMark x1="42336" y1="14706" x2="42336" y2="14706"/>
                          <a14:foregroundMark x1="56934" y1="14706" x2="56934" y2="14706"/>
                          <a14:foregroundMark x1="66423" y1="18627" x2="66423" y2="18627"/>
                          <a14:foregroundMark x1="72993" y1="19608" x2="72993" y2="19608"/>
                          <a14:foregroundMark x1="73723" y1="30392" x2="73723" y2="30392"/>
                          <a14:foregroundMark x1="75912" y1="34314" x2="75912" y2="34314"/>
                          <a14:foregroundMark x1="75912" y1="25490" x2="75912" y2="25490"/>
                          <a14:foregroundMark x1="76642" y1="31373" x2="76642" y2="31373"/>
                          <a14:foregroundMark x1="78102" y1="41176" x2="78102" y2="41176"/>
                          <a14:foregroundMark x1="78102" y1="29412" x2="78102" y2="29412"/>
                          <a14:foregroundMark x1="78832" y1="49020" x2="78832" y2="49020"/>
                          <a14:foregroundMark x1="79562" y1="49020" x2="79562" y2="49020"/>
                          <a14:foregroundMark x1="75182" y1="64706" x2="75182" y2="64706"/>
                          <a14:foregroundMark x1="76642" y1="60784" x2="99270" y2="85294"/>
                          <a14:foregroundMark x1="78832" y1="75490" x2="78832" y2="75490"/>
                          <a14:foregroundMark x1="22709" y1="69608" x2="0" y2="89216"/>
                          <a14:foregroundMark x1="27251" y1="65686" x2="22709" y2="69608"/>
                          <a14:foregroundMark x1="28386" y1="64706" x2="27251" y2="65686"/>
                          <a14:foregroundMark x1="30657" y1="62745" x2="28386" y2="64706"/>
                          <a14:foregroundMark x1="28467" y1="85294" x2="75912" y2="96078"/>
                          <a14:foregroundMark x1="75912" y1="96078" x2="87591" y2="81373"/>
                          <a14:foregroundMark x1="28467" y1="23529" x2="28467" y2="23529"/>
                          <a14:foregroundMark x1="29927" y1="20588" x2="29927" y2="20588"/>
                          <a14:foregroundMark x1="24818" y1="29412" x2="24818" y2="29412"/>
                          <a14:foregroundMark x1="25547" y1="36275" x2="25547" y2="36275"/>
                          <a14:foregroundMark x1="25547" y1="46078" x2="25547" y2="46078"/>
                          <a14:foregroundMark x1="25547" y1="57843" x2="25547" y2="57843"/>
                          <a14:backgroundMark x1="6569" y1="43137" x2="6569" y2="43137"/>
                          <a14:backgroundMark x1="10949" y1="45098" x2="10949" y2="45098"/>
                          <a14:backgroundMark x1="12409" y1="60784" x2="12409" y2="60784"/>
                          <a14:backgroundMark x1="16788" y1="69608" x2="16788" y2="69608"/>
                          <a14:backgroundMark x1="2920" y1="70588" x2="2920" y2="70588"/>
                          <a14:backgroundMark x1="13869" y1="60784" x2="13869" y2="60784"/>
                          <a14:backgroundMark x1="18978" y1="64706" x2="18978" y2="64706"/>
                          <a14:backgroundMark x1="22628" y1="54902" x2="22628" y2="54902"/>
                          <a14:backgroundMark x1="21898" y1="31373" x2="21898" y2="31373"/>
                          <a14:backgroundMark x1="15328" y1="65686" x2="15328" y2="65686"/>
                          <a14:backgroundMark x1="16058" y1="65686" x2="16058" y2="65686"/>
                          <a14:backgroundMark x1="16058" y1="65686" x2="17518" y2="65686"/>
                        </a14:backgroundRemoval>
                      </a14:imgEffect>
                    </a14:imgLayer>
                  </a14:imgProps>
                </a:ext>
              </a:extLst>
            </a:blip>
            <a:stretch>
              <a:fillRect/>
            </a:stretch>
          </a:blip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3385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65727" y="2112828"/>
            <a:ext cx="4450619" cy="5032147"/>
          </a:xfrm>
          <a:prstGeom prst="rect">
            <a:avLst/>
          </a:prstGeom>
          <a:noFill/>
        </p:spPr>
        <p:txBody>
          <a:bodyPr wrap="square" rtlCol="0">
            <a:spAutoFit/>
          </a:bodyPr>
          <a:lstStyle/>
          <a:p>
            <a:pPr algn="ctr"/>
            <a:r>
              <a:rPr lang="en-GB" sz="1600" b="1" u="sng" dirty="0"/>
              <a:t>Tapestry</a:t>
            </a:r>
            <a:endParaRPr lang="en-GB" sz="1600" dirty="0"/>
          </a:p>
          <a:p>
            <a:pPr algn="ctr"/>
            <a:r>
              <a:rPr lang="en-GB" sz="1400" dirty="0"/>
              <a:t>We are all very excited to share your children’s learning with you and Tapestry is a fantastic way to do this. This week you should have (if you haven't already) received an email asking you to activate your account.  Once this is set up you can begin to add observations. These can be anything from a family picnic, to drawing, to playing in the garden. You will also be able to see any observations that we put up for your child and you can add comments or simply press the like button. Through tapestry we add observations and for those wow moments we will add next steps. We will flag areas of learning seen and also celebrate their successes with you.</a:t>
            </a:r>
          </a:p>
          <a:p>
            <a:r>
              <a:rPr lang="en-GB" sz="1400" dirty="0"/>
              <a:t> Once you have set up the log in...</a:t>
            </a:r>
          </a:p>
          <a:p>
            <a:r>
              <a:rPr lang="en-GB" sz="1400" dirty="0"/>
              <a:t>1. On the right hand side near the top click the +observation button.</a:t>
            </a:r>
          </a:p>
          <a:p>
            <a:r>
              <a:rPr lang="en-GB" sz="1400" dirty="0"/>
              <a:t>2. Under select child, you must select your child (no other children are available but you still have to select). </a:t>
            </a:r>
          </a:p>
          <a:p>
            <a:r>
              <a:rPr lang="en-GB" sz="1400" dirty="0"/>
              <a:t>3. Give the observation a title and then add your notes.</a:t>
            </a:r>
          </a:p>
          <a:p>
            <a:r>
              <a:rPr lang="en-GB" sz="1400" dirty="0"/>
              <a:t>4. Add photo or video, click add files then click start upload. </a:t>
            </a:r>
          </a:p>
          <a:p>
            <a:r>
              <a:rPr lang="en-GB" sz="1400" dirty="0"/>
              <a:t>5. When you have finished click Save, then you can log out. </a:t>
            </a:r>
          </a:p>
          <a:p>
            <a:r>
              <a:rPr lang="en-GB" sz="1100" dirty="0"/>
              <a:t>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1</a:t>
            </a:r>
          </a:p>
        </p:txBody>
      </p:sp>
      <p:sp>
        <p:nvSpPr>
          <p:cNvPr id="7" name="TextBox 6"/>
          <p:cNvSpPr txBox="1"/>
          <p:nvPr/>
        </p:nvSpPr>
        <p:spPr>
          <a:xfrm>
            <a:off x="63501" y="8773306"/>
            <a:ext cx="6699249" cy="1585049"/>
          </a:xfrm>
          <a:prstGeom prst="rect">
            <a:avLst/>
          </a:prstGeom>
          <a:noFill/>
        </p:spPr>
        <p:txBody>
          <a:bodyPr wrap="square" rtlCol="0">
            <a:spAutoFit/>
          </a:bodyPr>
          <a:lstStyle/>
          <a:p>
            <a:pPr algn="ctr"/>
            <a:r>
              <a:rPr lang="en-GB" b="1" u="sng" dirty="0"/>
              <a:t>Christmas Party – Wednesday 18</a:t>
            </a:r>
            <a:r>
              <a:rPr lang="en-GB" b="1" u="sng" baseline="30000" dirty="0"/>
              <a:t>th</a:t>
            </a:r>
            <a:r>
              <a:rPr lang="en-GB" b="1" u="sng" dirty="0"/>
              <a:t> December</a:t>
            </a:r>
          </a:p>
          <a:p>
            <a:pPr algn="ctr"/>
            <a:r>
              <a:rPr lang="en-GB" sz="1400" dirty="0"/>
              <a:t>We will be having a Christmas party with the children on </a:t>
            </a:r>
          </a:p>
          <a:p>
            <a:pPr algn="ctr"/>
            <a:r>
              <a:rPr lang="en-GB" sz="1400" dirty="0"/>
              <a:t>Wednesday 18</a:t>
            </a:r>
            <a:r>
              <a:rPr lang="en-GB" sz="1400" baseline="30000" dirty="0"/>
              <a:t>th</a:t>
            </a:r>
            <a:r>
              <a:rPr lang="en-GB" sz="1400" dirty="0"/>
              <a:t> December and invite you to join in our Christmas celebration</a:t>
            </a:r>
          </a:p>
          <a:p>
            <a:pPr algn="ctr"/>
            <a:r>
              <a:rPr lang="en-GB" sz="1500" dirty="0"/>
              <a:t>.</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50181" y="7376746"/>
            <a:ext cx="2438400" cy="307777"/>
          </a:xfrm>
          <a:prstGeom prst="rect">
            <a:avLst/>
          </a:prstGeom>
        </p:spPr>
        <p:txBody>
          <a:bodyPr wrap="square">
            <a:spAutoFit/>
          </a:bodyPr>
          <a:lstStyle/>
          <a:p>
            <a:pPr algn="ctr"/>
            <a:r>
              <a:rPr lang="en-GB" sz="1400" dirty="0"/>
              <a:t>.</a:t>
            </a:r>
          </a:p>
        </p:txBody>
      </p:sp>
      <p:sp>
        <p:nvSpPr>
          <p:cNvPr id="10" name="Rectangle 9"/>
          <p:cNvSpPr/>
          <p:nvPr/>
        </p:nvSpPr>
        <p:spPr>
          <a:xfrm>
            <a:off x="371475" y="2112828"/>
            <a:ext cx="2257425" cy="1661993"/>
          </a:xfrm>
          <a:prstGeom prst="rect">
            <a:avLst/>
          </a:prstGeom>
        </p:spPr>
        <p:txBody>
          <a:bodyPr wrap="square">
            <a:spAutoFit/>
          </a:bodyPr>
          <a:lstStyle/>
          <a:p>
            <a:pPr algn="ctr"/>
            <a:r>
              <a:rPr lang="en-GB" sz="1400" dirty="0"/>
              <a:t>. </a:t>
            </a:r>
            <a:r>
              <a:rPr lang="en-GB" b="1" u="sng" dirty="0"/>
              <a:t>Christmas Lunch</a:t>
            </a:r>
          </a:p>
          <a:p>
            <a:pPr algn="ctr"/>
            <a:endParaRPr lang="en-GB" sz="1400" dirty="0"/>
          </a:p>
          <a:p>
            <a:pPr algn="ctr"/>
            <a:r>
              <a:rPr lang="en-GB" sz="1400" dirty="0"/>
              <a:t>Tuesday 17</a:t>
            </a:r>
            <a:r>
              <a:rPr lang="en-GB" sz="1400" baseline="30000" dirty="0"/>
              <a:t>th</a:t>
            </a:r>
            <a:r>
              <a:rPr lang="en-GB" sz="1400" dirty="0"/>
              <a:t> December is our Christmas Lunch.  The children will enjoy sharing a wonderful Christmas dinner together.</a:t>
            </a:r>
          </a:p>
        </p:txBody>
      </p:sp>
      <p:sp>
        <p:nvSpPr>
          <p:cNvPr id="3" name="Rectangle 2"/>
          <p:cNvSpPr/>
          <p:nvPr/>
        </p:nvSpPr>
        <p:spPr>
          <a:xfrm>
            <a:off x="421775" y="5307211"/>
            <a:ext cx="2181225" cy="2092881"/>
          </a:xfrm>
          <a:prstGeom prst="rect">
            <a:avLst/>
          </a:prstGeom>
        </p:spPr>
        <p:txBody>
          <a:bodyPr wrap="square">
            <a:spAutoFit/>
          </a:bodyPr>
          <a:lstStyle/>
          <a:p>
            <a:r>
              <a:rPr lang="en-GB" b="1" u="sng" dirty="0"/>
              <a:t>Nursery stories</a:t>
            </a:r>
            <a:endParaRPr lang="en-GB" dirty="0"/>
          </a:p>
          <a:p>
            <a:r>
              <a:rPr lang="en-GB" sz="1400" dirty="0"/>
              <a:t>In the nursery we value reading stories with children.  The children will be bringing reading folder home and the children will be given a book to share with you at home.  We change books  </a:t>
            </a:r>
            <a:r>
              <a:rPr lang="en-GB" sz="1400" b="1" dirty="0"/>
              <a:t>once a week</a:t>
            </a:r>
            <a:endParaRPr lang="en-GB" sz="1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779" y="7473521"/>
            <a:ext cx="1476374" cy="837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descr="A logo for a company&#10;&#10;Description automatically generated">
            <a:extLst>
              <a:ext uri="{FF2B5EF4-FFF2-40B4-BE49-F238E27FC236}">
                <a16:creationId xmlns:a16="http://schemas.microsoft.com/office/drawing/2014/main" id="{73E66020-4424-6308-7B1B-7A52AF5C05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98644" y="6875335"/>
            <a:ext cx="1476374" cy="1500569"/>
          </a:xfrm>
          <a:prstGeom prst="rect">
            <a:avLst/>
          </a:prstGeom>
        </p:spPr>
      </p:pic>
      <p:pic>
        <p:nvPicPr>
          <p:cNvPr id="3074" name="Picture 2" descr="Traditional british christmas dinner hi-res stock ...">
            <a:extLst>
              <a:ext uri="{FF2B5EF4-FFF2-40B4-BE49-F238E27FC236}">
                <a16:creationId xmlns:a16="http://schemas.microsoft.com/office/drawing/2014/main" id="{F9D26F18-9404-6A0B-B5BD-FED00CF838B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5946"/>
          <a:stretch/>
        </p:blipFill>
        <p:spPr bwMode="auto">
          <a:xfrm>
            <a:off x="521354" y="3812673"/>
            <a:ext cx="1986519" cy="1382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2210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11525</TotalTime>
  <Words>679</Words>
  <Application>Microsoft Macintosh PowerPoint</Application>
  <PresentationFormat>Custom</PresentationFormat>
  <Paragraphs>85</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SassoonPrimaryInfant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Ashley Magee</dc:creator>
  <cp:lastModifiedBy>Lorraine Dadd</cp:lastModifiedBy>
  <cp:revision>98</cp:revision>
  <cp:lastPrinted>2024-11-04T17:17:43Z</cp:lastPrinted>
  <dcterms:created xsi:type="dcterms:W3CDTF">2016-05-19T19:32:37Z</dcterms:created>
  <dcterms:modified xsi:type="dcterms:W3CDTF">2024-11-05T16:48:03Z</dcterms:modified>
</cp:coreProperties>
</file>