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5" r:id="rId2"/>
    <p:sldId id="257" r:id="rId3"/>
    <p:sldId id="258" r:id="rId4"/>
    <p:sldId id="259" r:id="rId5"/>
    <p:sldId id="260" r:id="rId6"/>
    <p:sldId id="262" r:id="rId7"/>
    <p:sldId id="264" r:id="rId8"/>
    <p:sldId id="266" r:id="rId9"/>
    <p:sldId id="267" r:id="rId10"/>
    <p:sldId id="268" r:id="rId11"/>
    <p:sldId id="272" r:id="rId12"/>
    <p:sldId id="273" r:id="rId13"/>
    <p:sldId id="276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73A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234" y="19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E2845D-F2DD-4968-B25D-10B2E618C0A3}" type="datetimeFigureOut">
              <a:rPr lang="en-GB" smtClean="0"/>
              <a:t>11/01/2022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0197B7-6141-4FFF-96A6-0674AA1E7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5816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https://ukhosted62.renlearn.co.uk/1892677/default.aspx   If they can’t find it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2F9ABE-8109-4CCB-9A9D-5E168FA7A91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319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197B7-6141-4FFF-96A6-0674AA1E7A2C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4660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263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460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761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193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11/01/2022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761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11/01/2022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0672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11/01/2022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211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990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077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081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3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156E58-461C-4FC5-BAE9-300D705DF3EC}" type="datetimeFigureOut">
              <a:rPr lang="en-GB" smtClean="0"/>
              <a:t>11/01/2022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5D2D5-29AE-44E2-8C62-179DFDCE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672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3314799"/>
          </a:xfrm>
        </p:spPr>
        <p:txBody>
          <a:bodyPr>
            <a:normAutofit/>
          </a:bodyPr>
          <a:lstStyle/>
          <a:p>
            <a:r>
              <a:rPr lang="en-GB" sz="7200" dirty="0"/>
              <a:t>Accelerated Reader: A Guide for Parents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273" y="188640"/>
            <a:ext cx="3314700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Image result for star tes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123" y="5153024"/>
            <a:ext cx="1905000" cy="170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4211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192972"/>
            <a:ext cx="2868216" cy="1460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548680"/>
            <a:ext cx="8136904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/>
              <a:t>Accelerated Reader: A Guide for Parents</a:t>
            </a:r>
          </a:p>
          <a:p>
            <a:endParaRPr lang="en-GB" sz="3200" dirty="0"/>
          </a:p>
          <a:p>
            <a:r>
              <a:rPr lang="en-GB" sz="3200" dirty="0" smtClean="0"/>
              <a:t>Pupils from Year </a:t>
            </a:r>
            <a:r>
              <a:rPr lang="en-GB" sz="3200" dirty="0" smtClean="0"/>
              <a:t>2 </a:t>
            </a:r>
            <a:r>
              <a:rPr lang="en-GB" sz="3200" dirty="0" smtClean="0"/>
              <a:t>take </a:t>
            </a:r>
            <a:r>
              <a:rPr lang="en-GB" sz="3200" dirty="0"/>
              <a:t>part in the  </a:t>
            </a:r>
            <a:r>
              <a:rPr lang="en-GB" sz="3200" b="1" dirty="0">
                <a:solidFill>
                  <a:srgbClr val="00B050"/>
                </a:solidFill>
              </a:rPr>
              <a:t>Accelerated Reader </a:t>
            </a:r>
            <a:r>
              <a:rPr lang="en-GB" sz="3200" dirty="0"/>
              <a:t>programme, which is designed to do the following things:</a:t>
            </a:r>
          </a:p>
          <a:p>
            <a:endParaRPr lang="en-GB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7030A0"/>
                </a:solidFill>
              </a:rPr>
              <a:t>Find books that are the right ability for your child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7030A0"/>
                </a:solidFill>
              </a:rPr>
              <a:t>Encourage your child to read more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7030A0"/>
                </a:solidFill>
              </a:rPr>
              <a:t>Improve your child’s reading ability.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89021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it works…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9512" y="1196752"/>
            <a:ext cx="612068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At the start of the year every </a:t>
            </a:r>
            <a:r>
              <a:rPr lang="en-GB" sz="2400" dirty="0" smtClean="0"/>
              <a:t>pupil </a:t>
            </a:r>
            <a:r>
              <a:rPr lang="en-GB" sz="2400" dirty="0"/>
              <a:t>took a </a:t>
            </a:r>
            <a:r>
              <a:rPr lang="en-GB" sz="2400" b="1" dirty="0"/>
              <a:t>Star Test</a:t>
            </a:r>
            <a:r>
              <a:rPr lang="en-GB" sz="2400" dirty="0"/>
              <a:t>, which is a computer-based test that measures a </a:t>
            </a:r>
            <a:r>
              <a:rPr lang="en-GB" sz="2400" dirty="0" smtClean="0"/>
              <a:t>pupil’s </a:t>
            </a:r>
            <a:r>
              <a:rPr lang="en-GB" sz="2400" dirty="0"/>
              <a:t>reading ability through a series of 34 questions.</a:t>
            </a:r>
          </a:p>
          <a:p>
            <a:endParaRPr lang="en-GB" sz="2400" dirty="0"/>
          </a:p>
          <a:p>
            <a:r>
              <a:rPr lang="en-GB" sz="2400" dirty="0"/>
              <a:t>Every test for every </a:t>
            </a:r>
            <a:r>
              <a:rPr lang="en-GB" sz="2400" dirty="0" smtClean="0"/>
              <a:t>pupil </a:t>
            </a:r>
            <a:r>
              <a:rPr lang="en-GB" sz="2400" dirty="0"/>
              <a:t>is different, and the computer selects different questions for each </a:t>
            </a:r>
            <a:r>
              <a:rPr lang="en-GB" sz="2400" dirty="0" smtClean="0"/>
              <a:t>pupil </a:t>
            </a:r>
            <a:r>
              <a:rPr lang="en-GB" sz="2400" dirty="0"/>
              <a:t>dependent on how well they answer the previous questions. Essentially, the computer adapts the test to suit your son or daughter.</a:t>
            </a:r>
          </a:p>
          <a:p>
            <a:endParaRPr lang="en-GB" sz="2400" dirty="0"/>
          </a:p>
          <a:p>
            <a:r>
              <a:rPr lang="en-GB" sz="2400" dirty="0"/>
              <a:t>Once the </a:t>
            </a:r>
            <a:r>
              <a:rPr lang="en-GB" sz="2400" dirty="0" smtClean="0"/>
              <a:t>pupil </a:t>
            </a:r>
            <a:r>
              <a:rPr lang="en-GB" sz="2400" dirty="0"/>
              <a:t>has completed the test, they are then given a </a:t>
            </a:r>
            <a:r>
              <a:rPr lang="en-GB" sz="2400" b="1" dirty="0"/>
              <a:t>ZPD score </a:t>
            </a:r>
            <a:r>
              <a:rPr lang="en-GB" sz="2400" dirty="0"/>
              <a:t>by their teacher.</a:t>
            </a:r>
            <a:endParaRPr lang="en-GB" dirty="0"/>
          </a:p>
        </p:txBody>
      </p:sp>
      <p:pic>
        <p:nvPicPr>
          <p:cNvPr id="4098" name="Picture 2" descr="Image result for star tes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484783"/>
            <a:ext cx="1905000" cy="170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63691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STAR tests work</a:t>
            </a:r>
            <a:endParaRPr lang="en-GB" dirty="0">
              <a:solidFill>
                <a:srgbClr val="0070C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5157192"/>
            <a:ext cx="3314700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9552" y="1556792"/>
            <a:ext cx="842726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en-GB" sz="2400" dirty="0">
                <a:solidFill>
                  <a:srgbClr val="0070C0"/>
                </a:solidFill>
              </a:rPr>
              <a:t>The </a:t>
            </a:r>
            <a:r>
              <a:rPr lang="en-GB" sz="2400" dirty="0" smtClean="0">
                <a:solidFill>
                  <a:srgbClr val="0070C0"/>
                </a:solidFill>
              </a:rPr>
              <a:t>pupil </a:t>
            </a:r>
            <a:r>
              <a:rPr lang="en-GB" sz="2400" u="sng" dirty="0">
                <a:solidFill>
                  <a:srgbClr val="0070C0"/>
                </a:solidFill>
              </a:rPr>
              <a:t>must  take their time. </a:t>
            </a:r>
            <a:r>
              <a:rPr lang="en-GB" sz="2400" dirty="0">
                <a:solidFill>
                  <a:srgbClr val="0070C0"/>
                </a:solidFill>
              </a:rPr>
              <a:t>It is recommended that each child should spend </a:t>
            </a:r>
            <a:r>
              <a:rPr lang="en-GB" sz="2400" b="1" u="sng" dirty="0">
                <a:solidFill>
                  <a:srgbClr val="0070C0"/>
                </a:solidFill>
              </a:rPr>
              <a:t>at least</a:t>
            </a:r>
            <a:r>
              <a:rPr lang="en-GB" sz="2400" dirty="0">
                <a:solidFill>
                  <a:srgbClr val="0070C0"/>
                </a:solidFill>
              </a:rPr>
              <a:t> </a:t>
            </a:r>
            <a:r>
              <a:rPr lang="en-GB" sz="2400" i="1" dirty="0">
                <a:solidFill>
                  <a:srgbClr val="0070C0"/>
                </a:solidFill>
              </a:rPr>
              <a:t>20 minutes</a:t>
            </a:r>
            <a:r>
              <a:rPr lang="en-GB" sz="2400" dirty="0">
                <a:solidFill>
                  <a:srgbClr val="0070C0"/>
                </a:solidFill>
              </a:rPr>
              <a:t> on their tests. </a:t>
            </a:r>
            <a:r>
              <a:rPr lang="en-GB" sz="2400" dirty="0" smtClean="0">
                <a:solidFill>
                  <a:srgbClr val="0070C0"/>
                </a:solidFill>
              </a:rPr>
              <a:t>Pupils </a:t>
            </a:r>
            <a:r>
              <a:rPr lang="en-GB" sz="2400" dirty="0">
                <a:solidFill>
                  <a:srgbClr val="0070C0"/>
                </a:solidFill>
              </a:rPr>
              <a:t>are used to working quickly in timed conditions, but during a STAR test it is about concentration, focus and careful reading.</a:t>
            </a:r>
          </a:p>
          <a:p>
            <a:pPr marL="342900" indent="-342900">
              <a:buAutoNum type="arabicParenR"/>
            </a:pPr>
            <a:r>
              <a:rPr lang="en-GB" sz="2400" dirty="0" smtClean="0">
                <a:solidFill>
                  <a:srgbClr val="0070C0"/>
                </a:solidFill>
              </a:rPr>
              <a:t>Pupils </a:t>
            </a:r>
            <a:r>
              <a:rPr lang="en-GB" sz="2400" dirty="0">
                <a:solidFill>
                  <a:srgbClr val="0070C0"/>
                </a:solidFill>
              </a:rPr>
              <a:t>should not guess answers to questions. Instead, they should wait for the question to time out. This is to ensure the computer is not given a false impression of the </a:t>
            </a:r>
            <a:r>
              <a:rPr lang="en-GB" sz="2400" dirty="0" smtClean="0">
                <a:solidFill>
                  <a:srgbClr val="0070C0"/>
                </a:solidFill>
              </a:rPr>
              <a:t>pupil’s </a:t>
            </a:r>
            <a:r>
              <a:rPr lang="en-GB" sz="2400" dirty="0">
                <a:solidFill>
                  <a:srgbClr val="0070C0"/>
                </a:solidFill>
              </a:rPr>
              <a:t>reading ability. </a:t>
            </a:r>
          </a:p>
          <a:p>
            <a:pPr marL="342900" indent="-342900">
              <a:buAutoNum type="arabicParenR"/>
            </a:pPr>
            <a:r>
              <a:rPr lang="en-GB" sz="2400" dirty="0">
                <a:solidFill>
                  <a:srgbClr val="0070C0"/>
                </a:solidFill>
              </a:rPr>
              <a:t>Tests are done </a:t>
            </a:r>
            <a:r>
              <a:rPr lang="en-GB" sz="2400" dirty="0" smtClean="0">
                <a:solidFill>
                  <a:srgbClr val="0070C0"/>
                </a:solidFill>
              </a:rPr>
              <a:t>independently </a:t>
            </a:r>
            <a:r>
              <a:rPr lang="en-GB" sz="2400" dirty="0">
                <a:solidFill>
                  <a:srgbClr val="0070C0"/>
                </a:solidFill>
              </a:rPr>
              <a:t>without any help from other </a:t>
            </a:r>
            <a:r>
              <a:rPr lang="en-GB" sz="2400" dirty="0" smtClean="0">
                <a:solidFill>
                  <a:srgbClr val="0070C0"/>
                </a:solidFill>
              </a:rPr>
              <a:t>pupils </a:t>
            </a:r>
            <a:r>
              <a:rPr lang="en-GB" sz="2400" dirty="0">
                <a:solidFill>
                  <a:srgbClr val="0070C0"/>
                </a:solidFill>
              </a:rPr>
              <a:t>or the teacher. </a:t>
            </a:r>
            <a:endParaRPr lang="en-GB" sz="2400" b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3355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63888" y="274638"/>
            <a:ext cx="5122912" cy="1143000"/>
          </a:xfrm>
        </p:spPr>
        <p:txBody>
          <a:bodyPr>
            <a:noAutofit/>
          </a:bodyPr>
          <a:lstStyle/>
          <a:p>
            <a:r>
              <a:rPr lang="en-GB" sz="3200" dirty="0"/>
              <a:t>A ZPD score is given to your child after completing the STAR test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111555" y="1772816"/>
            <a:ext cx="4824536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ZPD is two numbers that the </a:t>
            </a:r>
            <a:r>
              <a:rPr lang="en-GB" sz="2000" dirty="0" smtClean="0"/>
              <a:t>pupil </a:t>
            </a:r>
            <a:r>
              <a:rPr lang="en-GB" sz="2000" dirty="0"/>
              <a:t>uses to choose their next reading book.</a:t>
            </a:r>
          </a:p>
          <a:p>
            <a:endParaRPr lang="en-GB" sz="2000" dirty="0"/>
          </a:p>
          <a:p>
            <a:r>
              <a:rPr lang="en-GB" sz="2000" dirty="0"/>
              <a:t>The lowest number is the lowest level of book the </a:t>
            </a:r>
            <a:r>
              <a:rPr lang="en-GB" sz="2000" dirty="0" smtClean="0"/>
              <a:t>pupil </a:t>
            </a:r>
            <a:r>
              <a:rPr lang="en-GB" sz="2000" dirty="0"/>
              <a:t>should be choosing.</a:t>
            </a:r>
          </a:p>
          <a:p>
            <a:endParaRPr lang="en-GB" sz="2000" dirty="0"/>
          </a:p>
          <a:p>
            <a:r>
              <a:rPr lang="en-GB" sz="2000" dirty="0"/>
              <a:t>The highest number is the highest level of book the </a:t>
            </a:r>
            <a:r>
              <a:rPr lang="en-GB" sz="2000" dirty="0" smtClean="0"/>
              <a:t>pupil </a:t>
            </a:r>
            <a:r>
              <a:rPr lang="en-GB" sz="2000" dirty="0"/>
              <a:t>should be choosing.</a:t>
            </a:r>
          </a:p>
          <a:p>
            <a:endParaRPr lang="en-GB" sz="2000" dirty="0"/>
          </a:p>
          <a:p>
            <a:r>
              <a:rPr lang="en-GB" sz="2000" dirty="0" smtClean="0"/>
              <a:t>Pupils </a:t>
            </a:r>
            <a:r>
              <a:rPr lang="en-GB" sz="2000" dirty="0"/>
              <a:t>keep a record of all their ZPDs in their planners or exercise books. </a:t>
            </a:r>
          </a:p>
          <a:p>
            <a:endParaRPr lang="en-GB" sz="2000" dirty="0"/>
          </a:p>
          <a:p>
            <a:r>
              <a:rPr lang="en-GB" sz="2000" dirty="0"/>
              <a:t>A new STAR test takes place every half term, so </a:t>
            </a:r>
            <a:r>
              <a:rPr lang="en-GB" sz="2000" dirty="0" smtClean="0"/>
              <a:t>pupils </a:t>
            </a:r>
            <a:r>
              <a:rPr lang="en-GB" sz="2000" dirty="0"/>
              <a:t>can see improvements in their reading ability, but also choose more challenging books. </a:t>
            </a:r>
          </a:p>
          <a:p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179512" y="1772816"/>
            <a:ext cx="3600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3.2 – 4.6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539552" y="2780928"/>
            <a:ext cx="72008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331640" y="3212976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Lowest number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2267744" y="2780928"/>
            <a:ext cx="360040" cy="3240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843808" y="3104964"/>
            <a:ext cx="1080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Highest number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42122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AR Quizzes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24" t="7507" r="14395" b="6966"/>
          <a:stretch/>
        </p:blipFill>
        <p:spPr bwMode="auto">
          <a:xfrm>
            <a:off x="395536" y="1268760"/>
            <a:ext cx="1690255" cy="2036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339752" y="1412776"/>
            <a:ext cx="633670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quiz is different to a STAR test because </a:t>
            </a:r>
            <a:r>
              <a:rPr lang="en-GB" dirty="0" smtClean="0"/>
              <a:t>pupils </a:t>
            </a:r>
            <a:r>
              <a:rPr lang="en-GB" dirty="0"/>
              <a:t>only take a quiz </a:t>
            </a:r>
            <a:r>
              <a:rPr lang="en-GB" b="1" u="sng" dirty="0"/>
              <a:t>after</a:t>
            </a:r>
            <a:r>
              <a:rPr lang="en-GB" dirty="0"/>
              <a:t> they have </a:t>
            </a:r>
            <a:r>
              <a:rPr lang="en-GB" i="1" dirty="0"/>
              <a:t>finished</a:t>
            </a:r>
            <a:r>
              <a:rPr lang="en-GB" dirty="0"/>
              <a:t> a book. </a:t>
            </a:r>
          </a:p>
          <a:p>
            <a:endParaRPr lang="en-GB" dirty="0"/>
          </a:p>
          <a:p>
            <a:r>
              <a:rPr lang="en-GB" dirty="0"/>
              <a:t>There are usually about 10 questions on the book that has been read. At the end of the quiz the </a:t>
            </a:r>
            <a:r>
              <a:rPr lang="en-GB" dirty="0" smtClean="0"/>
              <a:t>pupils </a:t>
            </a:r>
            <a:r>
              <a:rPr lang="en-GB" dirty="0"/>
              <a:t>are given a percentage to show them how well they have done. </a:t>
            </a:r>
            <a:r>
              <a:rPr lang="en-GB" dirty="0" smtClean="0"/>
              <a:t>They will also get a point score which will help them reach their individual target set by their teacher. </a:t>
            </a:r>
            <a:endParaRPr lang="en-GB" dirty="0"/>
          </a:p>
          <a:p>
            <a:endParaRPr lang="en-GB" dirty="0"/>
          </a:p>
          <a:p>
            <a:r>
              <a:rPr lang="en-GB" dirty="0"/>
              <a:t>There are some important rules for taking quizzes:</a:t>
            </a:r>
          </a:p>
          <a:p>
            <a:endParaRPr lang="en-GB" dirty="0"/>
          </a:p>
          <a:p>
            <a:pPr marL="342900" indent="-342900">
              <a:buAutoNum type="arabicParenR"/>
            </a:pPr>
            <a:r>
              <a:rPr lang="en-GB" dirty="0">
                <a:solidFill>
                  <a:srgbClr val="7030A0"/>
                </a:solidFill>
              </a:rPr>
              <a:t>The book the child is quizzed on </a:t>
            </a:r>
            <a:r>
              <a:rPr lang="en-GB" b="1" u="sng" dirty="0">
                <a:solidFill>
                  <a:srgbClr val="7030A0"/>
                </a:solidFill>
              </a:rPr>
              <a:t>must be a book they have read in the last two weeks</a:t>
            </a:r>
            <a:r>
              <a:rPr lang="en-GB" dirty="0">
                <a:solidFill>
                  <a:srgbClr val="7030A0"/>
                </a:solidFill>
              </a:rPr>
              <a:t>. AR is not a memory test but rather measuring reading ability.</a:t>
            </a:r>
          </a:p>
          <a:p>
            <a:pPr marL="342900" indent="-342900">
              <a:buAutoNum type="arabicParenR"/>
            </a:pPr>
            <a:r>
              <a:rPr lang="en-GB" dirty="0">
                <a:solidFill>
                  <a:srgbClr val="7030A0"/>
                </a:solidFill>
              </a:rPr>
              <a:t>A </a:t>
            </a:r>
            <a:r>
              <a:rPr lang="en-GB" dirty="0" smtClean="0">
                <a:solidFill>
                  <a:srgbClr val="7030A0"/>
                </a:solidFill>
              </a:rPr>
              <a:t>pupil </a:t>
            </a:r>
            <a:r>
              <a:rPr lang="en-GB" dirty="0">
                <a:solidFill>
                  <a:srgbClr val="7030A0"/>
                </a:solidFill>
              </a:rPr>
              <a:t>cannot take a quiz until they have read the entire text.</a:t>
            </a:r>
            <a:endParaRPr lang="en-GB" b="1" u="sng" dirty="0">
              <a:solidFill>
                <a:srgbClr val="7030A0"/>
              </a:solidFill>
            </a:endParaRPr>
          </a:p>
          <a:p>
            <a:pPr marL="342900" indent="-342900">
              <a:buAutoNum type="arabicParenR"/>
            </a:pPr>
            <a:r>
              <a:rPr lang="en-GB" dirty="0">
                <a:solidFill>
                  <a:srgbClr val="7030A0"/>
                </a:solidFill>
              </a:rPr>
              <a:t>Quizzes must be done individually, not with anyone’s help.</a:t>
            </a:r>
          </a:p>
          <a:p>
            <a:pPr marL="342900" indent="-342900">
              <a:buAutoNum type="arabicParenR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27984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Feedback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00808"/>
            <a:ext cx="7992888" cy="4525963"/>
          </a:xfrm>
        </p:spPr>
        <p:txBody>
          <a:bodyPr>
            <a:normAutofit fontScale="77500" lnSpcReduction="20000"/>
          </a:bodyPr>
          <a:lstStyle/>
          <a:p>
            <a:r>
              <a:rPr lang="en-GB" dirty="0" smtClean="0"/>
              <a:t>Every week your child will have dedicated 1:1 reading time this is a space for an adult to talk to your child about their reading, how they are doing, as well as hear them read and ask tailored comprehension questions. 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</a:t>
            </a:r>
            <a:r>
              <a:rPr lang="en-GB" dirty="0" smtClean="0"/>
              <a:t>eachers </a:t>
            </a:r>
            <a:r>
              <a:rPr lang="en-GB" dirty="0"/>
              <a:t>are also there to ensure </a:t>
            </a:r>
            <a:r>
              <a:rPr lang="en-GB" dirty="0" smtClean="0"/>
              <a:t>pupils </a:t>
            </a:r>
            <a:r>
              <a:rPr lang="en-GB" dirty="0"/>
              <a:t>are reading the right level and type of books. </a:t>
            </a:r>
          </a:p>
          <a:p>
            <a:endParaRPr lang="en-GB" dirty="0"/>
          </a:p>
          <a:p>
            <a:r>
              <a:rPr lang="en-GB" dirty="0"/>
              <a:t>The computer can tell teachers very specific information about your child’s reading development. For instance, it can even explain how many minutes a day your child is reading. </a:t>
            </a:r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2016224" cy="151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75110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2" descr="Z:\newtek\_backgrounds_1.02\Ryan\Power Point Templates2\School Presentation_not_done\Elements\apple_rotating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404664"/>
            <a:ext cx="2496277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843213" y="692150"/>
            <a:ext cx="5795962" cy="10779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200" dirty="0">
                <a:latin typeface="+mn-lt"/>
                <a:cs typeface="+mn-cs"/>
              </a:rPr>
              <a:t>“How much should my child read each day?”</a:t>
            </a:r>
          </a:p>
        </p:txBody>
      </p:sp>
      <p:sp>
        <p:nvSpPr>
          <p:cNvPr id="5" name="Rectangle 4"/>
          <p:cNvSpPr/>
          <p:nvPr/>
        </p:nvSpPr>
        <p:spPr>
          <a:xfrm>
            <a:off x="2700338" y="1957388"/>
            <a:ext cx="5938837" cy="13239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000" dirty="0">
                <a:latin typeface="+mn-lt"/>
                <a:cs typeface="+mn-cs"/>
              </a:rPr>
              <a:t>According to Renaissance Learning’s research, children who read </a:t>
            </a:r>
            <a:r>
              <a:rPr lang="en-GB" sz="2000" u="sng" dirty="0">
                <a:latin typeface="+mn-lt"/>
                <a:cs typeface="+mn-cs"/>
              </a:rPr>
              <a:t>at least</a:t>
            </a:r>
            <a:r>
              <a:rPr lang="en-GB" sz="2000" dirty="0">
                <a:latin typeface="+mn-lt"/>
                <a:cs typeface="+mn-cs"/>
              </a:rPr>
              <a:t> 20 minutes a day with a 90% comprehension rate on AR quizzes see the greatest gains.</a:t>
            </a:r>
          </a:p>
        </p:txBody>
      </p:sp>
      <p:sp>
        <p:nvSpPr>
          <p:cNvPr id="7" name="Rectangle 6"/>
          <p:cNvSpPr/>
          <p:nvPr/>
        </p:nvSpPr>
        <p:spPr>
          <a:xfrm>
            <a:off x="2702772" y="3717032"/>
            <a:ext cx="5938837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000" dirty="0">
                <a:latin typeface="+mn-lt"/>
                <a:cs typeface="+mn-cs"/>
              </a:rPr>
              <a:t>Therefore, your child should have </a:t>
            </a:r>
            <a:r>
              <a:rPr lang="en-GB" sz="2000" u="sng" dirty="0">
                <a:latin typeface="+mn-lt"/>
                <a:cs typeface="+mn-cs"/>
              </a:rPr>
              <a:t>at least </a:t>
            </a:r>
            <a:r>
              <a:rPr lang="en-GB" sz="2000" dirty="0">
                <a:latin typeface="+mn-lt"/>
                <a:cs typeface="+mn-cs"/>
              </a:rPr>
              <a:t>20 minutes set aside for reading during day. 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000" dirty="0"/>
              <a:t>T</a:t>
            </a:r>
            <a:r>
              <a:rPr lang="en-GB" sz="2000" dirty="0" smtClean="0"/>
              <a:t>eachers </a:t>
            </a:r>
            <a:r>
              <a:rPr lang="en-GB" sz="2000" dirty="0"/>
              <a:t>set reading homework on top of the other English homework they set.</a:t>
            </a:r>
            <a:endParaRPr lang="en-GB" sz="2000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7104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2" descr="Z:\newtek\_backgrounds_1.02\Ryan\Power Point Templates2\School Presentation_not_done\Elements\apple_rotating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633413"/>
            <a:ext cx="3124201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411413" y="1916113"/>
            <a:ext cx="6264275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000" dirty="0">
                <a:latin typeface="+mn-lt"/>
                <a:cs typeface="+mn-cs"/>
              </a:rPr>
              <a:t>As with anything, performance improves with practice.  </a:t>
            </a:r>
          </a:p>
        </p:txBody>
      </p:sp>
      <p:sp>
        <p:nvSpPr>
          <p:cNvPr id="5" name="Rectangle 4"/>
          <p:cNvSpPr/>
          <p:nvPr/>
        </p:nvSpPr>
        <p:spPr>
          <a:xfrm>
            <a:off x="2555875" y="692150"/>
            <a:ext cx="6119813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200" dirty="0">
                <a:latin typeface="+mn-lt"/>
                <a:cs typeface="+mn-cs"/>
              </a:rPr>
              <a:t>“How can I help?”</a:t>
            </a:r>
          </a:p>
        </p:txBody>
      </p:sp>
      <p:sp>
        <p:nvSpPr>
          <p:cNvPr id="6" name="Rectangle 5"/>
          <p:cNvSpPr/>
          <p:nvPr/>
        </p:nvSpPr>
        <p:spPr>
          <a:xfrm>
            <a:off x="2411413" y="2622550"/>
            <a:ext cx="6264275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000" dirty="0">
                <a:latin typeface="+mn-lt"/>
                <a:cs typeface="+mn-cs"/>
              </a:rPr>
              <a:t>Encourage your child to read at home.</a:t>
            </a:r>
          </a:p>
        </p:txBody>
      </p:sp>
      <p:sp>
        <p:nvSpPr>
          <p:cNvPr id="7" name="Rectangle 6"/>
          <p:cNvSpPr/>
          <p:nvPr/>
        </p:nvSpPr>
        <p:spPr>
          <a:xfrm>
            <a:off x="2411413" y="2976563"/>
            <a:ext cx="6264275" cy="13239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000" dirty="0">
                <a:latin typeface="+mn-lt"/>
                <a:cs typeface="+mn-cs"/>
              </a:rPr>
              <a:t>Create a culture of reading in your household by reading with your child, starting a home library, visiting your local library, charity shop or bookshop on a regular basis and by letting your child see you reading.  </a:t>
            </a:r>
          </a:p>
        </p:txBody>
      </p:sp>
      <p:sp>
        <p:nvSpPr>
          <p:cNvPr id="8" name="Rectangle 7"/>
          <p:cNvSpPr/>
          <p:nvPr/>
        </p:nvSpPr>
        <p:spPr>
          <a:xfrm>
            <a:off x="2411413" y="4311650"/>
            <a:ext cx="6264275" cy="13239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000" dirty="0">
                <a:latin typeface="+mn-lt"/>
                <a:cs typeface="+mn-cs"/>
              </a:rPr>
              <a:t>When reading with your child stop and ask questions to be sure your child comprehends what they have read and in general make a habit of discussing books that each of you has read. </a:t>
            </a:r>
          </a:p>
        </p:txBody>
      </p:sp>
    </p:spTree>
    <p:extLst>
      <p:ext uri="{BB962C8B-B14F-4D97-AF65-F5344CB8AC3E}">
        <p14:creationId xmlns:p14="http://schemas.microsoft.com/office/powerpoint/2010/main" val="2400298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2" descr="Z:\newtek\_backgrounds_1.02\Ryan\Power Point Templates2\School Presentation_not_done\Elements\apple_rotating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620713"/>
            <a:ext cx="3124201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916238" y="692150"/>
            <a:ext cx="5722937" cy="10779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200" dirty="0">
                <a:latin typeface="+mn-lt"/>
                <a:cs typeface="+mn-cs"/>
              </a:rPr>
              <a:t>How will I know how my child is doing? </a:t>
            </a:r>
          </a:p>
        </p:txBody>
      </p:sp>
      <p:sp>
        <p:nvSpPr>
          <p:cNvPr id="5" name="Rectangle 4"/>
          <p:cNvSpPr/>
          <p:nvPr/>
        </p:nvSpPr>
        <p:spPr>
          <a:xfrm>
            <a:off x="2286000" y="1973263"/>
            <a:ext cx="6353175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000" dirty="0">
                <a:latin typeface="+mn-lt"/>
                <a:cs typeface="+mn-cs"/>
              </a:rPr>
              <a:t>You can access your child’s AR information in Renaissance Place Home Connect from any web-enabled computer.</a:t>
            </a:r>
          </a:p>
        </p:txBody>
      </p:sp>
      <p:sp>
        <p:nvSpPr>
          <p:cNvPr id="6" name="Rectangle 5"/>
          <p:cNvSpPr/>
          <p:nvPr/>
        </p:nvSpPr>
        <p:spPr>
          <a:xfrm>
            <a:off x="3851275" y="3001963"/>
            <a:ext cx="478790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000" dirty="0">
                <a:latin typeface="+mn-lt"/>
                <a:cs typeface="+mn-cs"/>
              </a:rPr>
              <a:t>Once in the programme, you can view your child’s progress towards targets, points and books read. </a:t>
            </a:r>
          </a:p>
        </p:txBody>
      </p:sp>
      <p:sp>
        <p:nvSpPr>
          <p:cNvPr id="7" name="Rectangle 6"/>
          <p:cNvSpPr/>
          <p:nvPr/>
        </p:nvSpPr>
        <p:spPr>
          <a:xfrm>
            <a:off x="3836988" y="4037013"/>
            <a:ext cx="4787900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000" dirty="0">
                <a:latin typeface="+mn-lt"/>
                <a:cs typeface="+mn-cs"/>
              </a:rPr>
              <a:t>You can also access AR </a:t>
            </a:r>
            <a:r>
              <a:rPr lang="en-GB" sz="2000" dirty="0" err="1">
                <a:latin typeface="+mn-lt"/>
                <a:cs typeface="+mn-cs"/>
              </a:rPr>
              <a:t>BookFinder</a:t>
            </a:r>
            <a:r>
              <a:rPr lang="en-GB" sz="2000" dirty="0">
                <a:latin typeface="+mn-lt"/>
                <a:cs typeface="+mn-cs"/>
              </a:rPr>
              <a:t> to search for titles of interest. </a:t>
            </a:r>
          </a:p>
        </p:txBody>
      </p:sp>
      <p:sp>
        <p:nvSpPr>
          <p:cNvPr id="8" name="Rectangle 7"/>
          <p:cNvSpPr/>
          <p:nvPr/>
        </p:nvSpPr>
        <p:spPr>
          <a:xfrm>
            <a:off x="3924300" y="4762500"/>
            <a:ext cx="4714875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000" dirty="0">
                <a:latin typeface="+mn-lt"/>
                <a:cs typeface="+mn-cs"/>
              </a:rPr>
              <a:t>You can only access information about your own child.</a:t>
            </a:r>
          </a:p>
        </p:txBody>
      </p:sp>
      <p:pic>
        <p:nvPicPr>
          <p:cNvPr id="1127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974975"/>
            <a:ext cx="3206750" cy="318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2058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6632"/>
            <a:ext cx="6067940" cy="626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Arrow Connector 2"/>
          <p:cNvCxnSpPr/>
          <p:nvPr/>
        </p:nvCxnSpPr>
        <p:spPr>
          <a:xfrm flipH="1" flipV="1">
            <a:off x="7164288" y="2420888"/>
            <a:ext cx="864096" cy="72008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100392" y="2132856"/>
            <a:ext cx="9361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Last book read and quizzed on. Include % correct and points earned from book.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539552" y="2492896"/>
            <a:ext cx="2520280" cy="432048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23528" y="1916832"/>
            <a:ext cx="11521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Average quiz score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Points earned</a:t>
            </a:r>
          </a:p>
          <a:p>
            <a:endParaRPr lang="en-GB" dirty="0"/>
          </a:p>
          <a:p>
            <a:r>
              <a:rPr lang="en-GB" dirty="0"/>
              <a:t>Average book level.</a:t>
            </a:r>
          </a:p>
        </p:txBody>
      </p:sp>
    </p:spTree>
    <p:extLst>
      <p:ext uri="{BB962C8B-B14F-4D97-AF65-F5344CB8AC3E}">
        <p14:creationId xmlns:p14="http://schemas.microsoft.com/office/powerpoint/2010/main" val="23566805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963" y="790575"/>
            <a:ext cx="7458075" cy="527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87624" y="116632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Your child’s bookshelf</a:t>
            </a:r>
          </a:p>
        </p:txBody>
      </p:sp>
    </p:spTree>
    <p:extLst>
      <p:ext uri="{BB962C8B-B14F-4D97-AF65-F5344CB8AC3E}">
        <p14:creationId xmlns:p14="http://schemas.microsoft.com/office/powerpoint/2010/main" val="12644223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332656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ARBookFind.co.uk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3528" y="1628800"/>
            <a:ext cx="86409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It’s not just books from the </a:t>
            </a:r>
            <a:r>
              <a:rPr lang="en-GB" sz="3200" dirty="0" smtClean="0"/>
              <a:t>school </a:t>
            </a:r>
            <a:r>
              <a:rPr lang="en-GB" sz="3200" dirty="0"/>
              <a:t>that </a:t>
            </a:r>
            <a:r>
              <a:rPr lang="en-GB" sz="3200" dirty="0" smtClean="0"/>
              <a:t>pupils </a:t>
            </a:r>
            <a:r>
              <a:rPr lang="en-GB" sz="3200" dirty="0"/>
              <a:t>can read, they can read books from home and take quizzes on them!</a:t>
            </a:r>
          </a:p>
          <a:p>
            <a:endParaRPr lang="en-GB" sz="3200" dirty="0"/>
          </a:p>
          <a:p>
            <a:r>
              <a:rPr lang="en-GB" sz="3200" dirty="0"/>
              <a:t>You can use ARBookFind.co.uk to check whether your child’s current book is on Accelerated Reader. </a:t>
            </a:r>
          </a:p>
        </p:txBody>
      </p:sp>
    </p:spTree>
    <p:extLst>
      <p:ext uri="{BB962C8B-B14F-4D97-AF65-F5344CB8AC3E}">
        <p14:creationId xmlns:p14="http://schemas.microsoft.com/office/powerpoint/2010/main" val="1360465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2" descr="Z:\newtek\_backgrounds_1.02\Ryan\Power Point Templates2\School Presentation_not_done\Elements\apple_rotating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620713"/>
            <a:ext cx="3124201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411413" y="620713"/>
            <a:ext cx="6337300" cy="15700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200" dirty="0">
                <a:latin typeface="+mn-lt"/>
                <a:cs typeface="+mn-cs"/>
              </a:rPr>
              <a:t>Can a child who is not a strong reader still use Accelerated Reader? </a:t>
            </a:r>
          </a:p>
        </p:txBody>
      </p:sp>
      <p:sp>
        <p:nvSpPr>
          <p:cNvPr id="5" name="Rectangle 4"/>
          <p:cNvSpPr/>
          <p:nvPr/>
        </p:nvSpPr>
        <p:spPr>
          <a:xfrm>
            <a:off x="2430463" y="2189163"/>
            <a:ext cx="6173787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000" dirty="0">
                <a:latin typeface="+mn-lt"/>
                <a:cs typeface="+mn-cs"/>
              </a:rPr>
              <a:t>Accelerated Reader helps all children become better readers from pupil, regardless of initial ability.</a:t>
            </a:r>
          </a:p>
        </p:txBody>
      </p:sp>
      <p:sp>
        <p:nvSpPr>
          <p:cNvPr id="6" name="Rectangle 5"/>
          <p:cNvSpPr/>
          <p:nvPr/>
        </p:nvSpPr>
        <p:spPr>
          <a:xfrm>
            <a:off x="2411413" y="3205163"/>
            <a:ext cx="6192837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000" dirty="0">
                <a:latin typeface="+mn-lt"/>
                <a:cs typeface="+mn-cs"/>
              </a:rPr>
              <a:t>When children read books at their appropriate level, they experience success.  </a:t>
            </a:r>
          </a:p>
        </p:txBody>
      </p:sp>
      <p:sp>
        <p:nvSpPr>
          <p:cNvPr id="7" name="Rectangle 6"/>
          <p:cNvSpPr/>
          <p:nvPr/>
        </p:nvSpPr>
        <p:spPr>
          <a:xfrm>
            <a:off x="2411413" y="3913188"/>
            <a:ext cx="6175375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000" dirty="0">
                <a:latin typeface="+mn-lt"/>
                <a:cs typeface="+mn-cs"/>
              </a:rPr>
              <a:t>Furthermore, teachers work with children to set appropriate targets based on each child’s reading level. </a:t>
            </a:r>
          </a:p>
        </p:txBody>
      </p:sp>
    </p:spTree>
    <p:extLst>
      <p:ext uri="{BB962C8B-B14F-4D97-AF65-F5344CB8AC3E}">
        <p14:creationId xmlns:p14="http://schemas.microsoft.com/office/powerpoint/2010/main" val="985997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976</Words>
  <Application>Microsoft Office PowerPoint</Application>
  <PresentationFormat>On-screen Show (4:3)</PresentationFormat>
  <Paragraphs>80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Accelerated Reader: A Guide for Parents</vt:lpstr>
      <vt:lpstr>PowerPoint Presentation</vt:lpstr>
      <vt:lpstr>How it works…</vt:lpstr>
      <vt:lpstr>How STAR tests work</vt:lpstr>
      <vt:lpstr>A ZPD score is given to your child after completing the STAR test</vt:lpstr>
      <vt:lpstr>AR Quizzes</vt:lpstr>
      <vt:lpstr>Feedback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Birmingham BSF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 Wassell</dc:creator>
  <cp:lastModifiedBy>MrsSmith</cp:lastModifiedBy>
  <cp:revision>24</cp:revision>
  <dcterms:created xsi:type="dcterms:W3CDTF">2017-01-16T09:59:25Z</dcterms:created>
  <dcterms:modified xsi:type="dcterms:W3CDTF">2022-01-11T20:26:33Z</dcterms:modified>
</cp:coreProperties>
</file>