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83" r:id="rId4"/>
    <p:sldId id="285" r:id="rId5"/>
    <p:sldId id="284" r:id="rId6"/>
    <p:sldId id="279"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p:cViewPr>
        <p:scale>
          <a:sx n="81" d="100"/>
          <a:sy n="81" d="100"/>
        </p:scale>
        <p:origin x="-1080"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pPr/>
              <a:t>23/05/2020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pPr/>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pPr/>
              <a:t>5</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pPr/>
              <a:t>23/05/2020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pPr/>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ags/zhgppg8/year-5-lessons/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new-2014-curriculum-resources-ks2-english-resources/new-2014-curriculum-resources-ks2-english-resources-upper-ks2-years-5-and-6/new-2014-curriculum-resources-ks2-english-resources-upper-ks2-years-5-and-6-writing-handwritin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tes.com/teaching-resource/cursive-and-non-cursive-handwriting-booklet-6390251" TargetMode="External"/><Relationship Id="rId4" Type="http://schemas.openxmlformats.org/officeDocument/2006/relationships/hyperlink" Target="https://www.primaryresources.co.uk/english/englishA5.htm"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a:bodyPr>
          <a:lstStyle/>
          <a:p>
            <a:r>
              <a:rPr lang="en-GB" sz="6600" dirty="0" smtClean="0"/>
              <a:t>Year 5 Half Term</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908720"/>
            <a:ext cx="8856984" cy="4320479"/>
          </a:xfrm>
        </p:spPr>
        <p:txBody>
          <a:bodyPr>
            <a:noAutofit/>
          </a:bodyPr>
          <a:lstStyle/>
          <a:p>
            <a:pPr marL="0" indent="0" algn="ctr">
              <a:buNone/>
            </a:pPr>
            <a:r>
              <a:rPr lang="en-GB" sz="2000" dirty="0" smtClean="0"/>
              <a:t>Half term is finally upon us, Year 5! I’m hoping the weather stays as we’ve been so lucky so far.</a:t>
            </a:r>
          </a:p>
          <a:p>
            <a:pPr marL="0" indent="0" algn="ctr">
              <a:buNone/>
            </a:pPr>
            <a:r>
              <a:rPr lang="en-GB" sz="2000" dirty="0" smtClean="0"/>
              <a:t>Just wanted to say that you’ve all worked exceptionally hard throughout this challenging time – you should be incredibly proud of yourselves. You’ve researched into the Anglo-Saxons, developed your understanding of decimals, created predictions and considered a new plot of Beowulf and you’ve done this with support from your adult/s at home – without myself or Mrs Austin to be there to help! </a:t>
            </a:r>
          </a:p>
          <a:p>
            <a:pPr marL="0" indent="0" algn="ctr">
              <a:buNone/>
            </a:pPr>
            <a:r>
              <a:rPr lang="en-GB" sz="2000" dirty="0" smtClean="0"/>
              <a:t>Your adults have worked very hard to support you through this time so make sure you say thank you to them! Enjoy a bit of a break over half term and reflect on how well you’ve handled these weird times.</a:t>
            </a:r>
          </a:p>
          <a:p>
            <a:pPr marL="0" indent="0" algn="ctr">
              <a:buNone/>
            </a:pPr>
            <a:endParaRPr lang="en-GB" sz="2000" dirty="0" smtClean="0"/>
          </a:p>
          <a:p>
            <a:pPr marL="0" indent="0" algn="ctr">
              <a:buNone/>
            </a:pPr>
            <a:r>
              <a:rPr lang="en-GB" sz="2000" dirty="0" smtClean="0"/>
              <a:t>For half term, I’ve set some tasks that would be usual things to continue with (times tables, handwriting, reading, etc) but I have also added some little extras at the end that you might want to include to keep you busy!</a:t>
            </a:r>
            <a:endParaRPr lang="en-GB" sz="2000" b="1"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Year 5/6 Spelling List</a:t>
            </a:r>
            <a:endParaRPr lang="en-GB" dirty="0"/>
          </a:p>
        </p:txBody>
      </p:sp>
      <p:pic>
        <p:nvPicPr>
          <p:cNvPr id="1026" name="Picture 2"/>
          <p:cNvPicPr>
            <a:picLocks noChangeAspect="1" noChangeArrowheads="1"/>
          </p:cNvPicPr>
          <p:nvPr/>
        </p:nvPicPr>
        <p:blipFill>
          <a:blip r:embed="rId2" cstate="print"/>
          <a:srcRect/>
          <a:stretch>
            <a:fillRect/>
          </a:stretch>
        </p:blipFill>
        <p:spPr bwMode="auto">
          <a:xfrm>
            <a:off x="1979712" y="784639"/>
            <a:ext cx="5184576" cy="6073361"/>
          </a:xfrm>
          <a:prstGeom prst="rect">
            <a:avLst/>
          </a:prstGeom>
          <a:noFill/>
          <a:ln w="9525">
            <a:noFill/>
            <a:miter lim="800000"/>
            <a:headEnd/>
            <a:tailEnd/>
          </a:ln>
        </p:spPr>
      </p:pic>
    </p:spTree>
    <p:extLst>
      <p:ext uri="{BB962C8B-B14F-4D97-AF65-F5344CB8AC3E}">
        <p14:creationId xmlns:p14="http://schemas.microsoft.com/office/powerpoint/2010/main" val="799591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Maths</a:t>
            </a:r>
            <a:endParaRPr lang="en-GB" dirty="0"/>
          </a:p>
        </p:txBody>
      </p:sp>
      <p:sp>
        <p:nvSpPr>
          <p:cNvPr id="5" name="TextBox 4"/>
          <p:cNvSpPr txBox="1"/>
          <p:nvPr/>
        </p:nvSpPr>
        <p:spPr>
          <a:xfrm>
            <a:off x="467544" y="1052736"/>
            <a:ext cx="8424936" cy="4708981"/>
          </a:xfrm>
          <a:prstGeom prst="rect">
            <a:avLst/>
          </a:prstGeom>
          <a:noFill/>
        </p:spPr>
        <p:txBody>
          <a:bodyPr wrap="square" rtlCol="0">
            <a:spAutoFit/>
          </a:bodyPr>
          <a:lstStyle/>
          <a:p>
            <a:pPr algn="ctr"/>
            <a:r>
              <a:rPr lang="en-GB" sz="2000" dirty="0" smtClean="0"/>
              <a:t>This is another great time to ensure you’ve got your times tables practice up to scratch! I’ve set the tables again on TT </a:t>
            </a:r>
            <a:r>
              <a:rPr lang="en-GB" sz="2000" dirty="0" err="1" smtClean="0"/>
              <a:t>Rockstars</a:t>
            </a:r>
            <a:r>
              <a:rPr lang="en-GB" sz="2000" dirty="0" smtClean="0"/>
              <a:t> so make sure you check that out.</a:t>
            </a:r>
          </a:p>
          <a:p>
            <a:pPr algn="ctr"/>
            <a:r>
              <a:rPr lang="en-GB" sz="2000" dirty="0" smtClean="0"/>
              <a:t>If you’re </a:t>
            </a:r>
            <a:r>
              <a:rPr lang="en-GB" sz="2000" i="1" dirty="0" smtClean="0"/>
              <a:t>really</a:t>
            </a:r>
            <a:r>
              <a:rPr lang="en-GB" sz="2000" dirty="0" smtClean="0"/>
              <a:t> bored, go ahead and challenge me!</a:t>
            </a:r>
          </a:p>
          <a:p>
            <a:pPr algn="ctr"/>
            <a:endParaRPr lang="en-GB" sz="2000" dirty="0" smtClean="0"/>
          </a:p>
          <a:p>
            <a:pPr algn="ctr"/>
            <a:r>
              <a:rPr lang="en-GB" sz="2000" dirty="0" smtClean="0"/>
              <a:t>Also – check you know your number bonds! Can you think of all the pairs of numbers that add together to make 20, 50, 100? Hopefully you’ll have rapid fire knowledge by the time we get back!</a:t>
            </a:r>
          </a:p>
          <a:p>
            <a:pPr algn="ctr"/>
            <a:endParaRPr lang="en-GB" sz="2000" dirty="0" smtClean="0"/>
          </a:p>
          <a:p>
            <a:pPr algn="ctr"/>
            <a:r>
              <a:rPr lang="en-GB" sz="2000" dirty="0" smtClean="0"/>
              <a:t>BBC </a:t>
            </a:r>
            <a:r>
              <a:rPr lang="en-GB" sz="2000" dirty="0" err="1" smtClean="0"/>
              <a:t>Bitesize</a:t>
            </a:r>
            <a:r>
              <a:rPr lang="en-GB" sz="2000" dirty="0" smtClean="0"/>
              <a:t> won’t be uploading any new lessons through half term, so maybe check through if there are any activities that you haven’t completed yet.</a:t>
            </a:r>
          </a:p>
          <a:p>
            <a:pPr algn="ctr"/>
            <a:r>
              <a:rPr lang="en-GB" sz="2000" dirty="0" smtClean="0">
                <a:hlinkClick r:id="rId2"/>
              </a:rPr>
              <a:t>https://www.bbc.co.uk/bitesize/tags/zhgppg8/year-5-lessons/1</a:t>
            </a:r>
            <a:endParaRPr lang="en-GB" sz="2000" dirty="0" smtClean="0"/>
          </a:p>
          <a:p>
            <a:pPr algn="ctr"/>
            <a:endParaRPr lang="en-GB" sz="2000" dirty="0" smtClean="0"/>
          </a:p>
          <a:p>
            <a:pPr algn="ctr"/>
            <a:r>
              <a:rPr lang="en-GB" sz="2000" b="1" dirty="0" smtClean="0"/>
              <a:t>Note</a:t>
            </a:r>
            <a:r>
              <a:rPr lang="en-GB" sz="2000" dirty="0" smtClean="0"/>
              <a:t>: It’s your half term – none of this is compulsory so it’s only if you want to keep a routine or keep busy!</a:t>
            </a:r>
            <a:endParaRPr lang="en-GB" sz="2000" dirty="0"/>
          </a:p>
        </p:txBody>
      </p:sp>
    </p:spTree>
    <p:extLst>
      <p:ext uri="{BB962C8B-B14F-4D97-AF65-F5344CB8AC3E}">
        <p14:creationId xmlns:p14="http://schemas.microsoft.com/office/powerpoint/2010/main" val="799591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Handwriting Resources</a:t>
            </a:r>
            <a:endParaRPr lang="en-GB" dirty="0"/>
          </a:p>
        </p:txBody>
      </p:sp>
      <p:sp>
        <p:nvSpPr>
          <p:cNvPr id="6" name="Rectangle 5"/>
          <p:cNvSpPr/>
          <p:nvPr/>
        </p:nvSpPr>
        <p:spPr>
          <a:xfrm>
            <a:off x="179512" y="836712"/>
            <a:ext cx="8784976" cy="2031325"/>
          </a:xfrm>
          <a:prstGeom prst="rect">
            <a:avLst/>
          </a:prstGeom>
        </p:spPr>
        <p:txBody>
          <a:bodyPr wrap="square">
            <a:spAutoFit/>
          </a:bodyPr>
          <a:lstStyle/>
          <a:p>
            <a:endParaRPr lang="en-GB" sz="1400" dirty="0" smtClean="0">
              <a:hlinkClick r:id="rId3"/>
            </a:endParaRPr>
          </a:p>
          <a:p>
            <a:endParaRPr lang="en-GB" sz="1400" dirty="0" smtClean="0">
              <a:hlinkClick r:id="rId3"/>
            </a:endParaRPr>
          </a:p>
          <a:p>
            <a:r>
              <a:rPr lang="en-GB" sz="1400" dirty="0" smtClean="0">
                <a:hlinkClick r:id="rId3"/>
              </a:rPr>
              <a:t>https://www.twinkl.co.uk/resources/new-2014-curriculum-resources-ks2-english-resources/new-2014-curriculum-resources-ks2-english-resources-upper-ks2-years-5-and-6/new-2014-curriculum-resources-ks2-english-resources-upper-ks2-years-5-and-6-writing-handwriting</a:t>
            </a:r>
            <a:endParaRPr lang="en-GB" sz="1400" dirty="0" smtClean="0"/>
          </a:p>
          <a:p>
            <a:endParaRPr lang="en-GB" sz="1400" dirty="0" smtClean="0"/>
          </a:p>
          <a:p>
            <a:r>
              <a:rPr lang="en-GB" sz="1400" dirty="0" smtClean="0">
                <a:hlinkClick r:id="rId4"/>
              </a:rPr>
              <a:t>https://www.primaryresources.co.uk/english/englishA5.htm</a:t>
            </a:r>
            <a:endParaRPr lang="en-GB" sz="1400" dirty="0" smtClean="0"/>
          </a:p>
          <a:p>
            <a:endParaRPr lang="en-GB" sz="1400" dirty="0" smtClean="0"/>
          </a:p>
          <a:p>
            <a:r>
              <a:rPr lang="en-GB" sz="1400" dirty="0" smtClean="0">
                <a:hlinkClick r:id="rId5"/>
              </a:rPr>
              <a:t>https://www.tes.com/teaching-resource/cursive-and-non-cursive-handwriting-booklet-6390251</a:t>
            </a:r>
            <a:endParaRPr lang="en-GB" sz="1400" dirty="0"/>
          </a:p>
        </p:txBody>
      </p:sp>
      <p:sp>
        <p:nvSpPr>
          <p:cNvPr id="7" name="TextBox 6"/>
          <p:cNvSpPr txBox="1"/>
          <p:nvPr/>
        </p:nvSpPr>
        <p:spPr>
          <a:xfrm>
            <a:off x="251520" y="764704"/>
            <a:ext cx="8424936" cy="646331"/>
          </a:xfrm>
          <a:prstGeom prst="rect">
            <a:avLst/>
          </a:prstGeom>
          <a:noFill/>
        </p:spPr>
        <p:txBody>
          <a:bodyPr wrap="square" rtlCol="0">
            <a:spAutoFit/>
          </a:bodyPr>
          <a:lstStyle/>
          <a:p>
            <a:r>
              <a:rPr lang="en-GB" dirty="0" smtClean="0"/>
              <a:t>I’ve attached some free links for resources that can be some excellent handwriting practice:</a:t>
            </a:r>
            <a:endParaRPr lang="en-GB" dirty="0"/>
          </a:p>
        </p:txBody>
      </p:sp>
      <p:sp>
        <p:nvSpPr>
          <p:cNvPr id="8" name="Title 1"/>
          <p:cNvSpPr txBox="1">
            <a:spLocks/>
          </p:cNvSpPr>
          <p:nvPr/>
        </p:nvSpPr>
        <p:spPr>
          <a:xfrm>
            <a:off x="467544" y="292494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Reading</a:t>
            </a:r>
            <a:endParaRPr lang="en-GB" dirty="0"/>
          </a:p>
        </p:txBody>
      </p:sp>
      <p:sp>
        <p:nvSpPr>
          <p:cNvPr id="9" name="TextBox 8"/>
          <p:cNvSpPr txBox="1"/>
          <p:nvPr/>
        </p:nvSpPr>
        <p:spPr>
          <a:xfrm>
            <a:off x="251520" y="3933056"/>
            <a:ext cx="8424936" cy="1323439"/>
          </a:xfrm>
          <a:prstGeom prst="rect">
            <a:avLst/>
          </a:prstGeom>
          <a:noFill/>
        </p:spPr>
        <p:txBody>
          <a:bodyPr wrap="square" rtlCol="0">
            <a:spAutoFit/>
          </a:bodyPr>
          <a:lstStyle/>
          <a:p>
            <a:pPr algn="ctr"/>
            <a:r>
              <a:rPr lang="en-GB" sz="2000" dirty="0" smtClean="0"/>
              <a:t>Ensure you’re keeping up with your regular reading! Remember to check on AR to see if you can quiz on them too.</a:t>
            </a:r>
          </a:p>
          <a:p>
            <a:endParaRPr lang="en-GB" sz="2000" dirty="0" smtClean="0"/>
          </a:p>
          <a:p>
            <a:r>
              <a:rPr lang="en-GB" sz="2000" dirty="0" smtClean="0"/>
              <a:t>My challenge – can you read both a fiction </a:t>
            </a:r>
            <a:r>
              <a:rPr lang="en-GB" sz="2000" u="sng" dirty="0" smtClean="0"/>
              <a:t>and</a:t>
            </a:r>
            <a:r>
              <a:rPr lang="en-GB" sz="2000" dirty="0" smtClean="0"/>
              <a:t> non-fiction text in half term?</a:t>
            </a:r>
            <a:endParaRPr lang="en-GB" sz="2000" dirty="0"/>
          </a:p>
        </p:txBody>
      </p:sp>
    </p:spTree>
    <p:extLst>
      <p:ext uri="{BB962C8B-B14F-4D97-AF65-F5344CB8AC3E}">
        <p14:creationId xmlns:p14="http://schemas.microsoft.com/office/powerpoint/2010/main" val="2607101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Anglo-Saxons</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sp>
        <p:nvSpPr>
          <p:cNvPr id="6" name="TextBox 5"/>
          <p:cNvSpPr txBox="1"/>
          <p:nvPr/>
        </p:nvSpPr>
        <p:spPr>
          <a:xfrm>
            <a:off x="395536" y="1052736"/>
            <a:ext cx="8424936" cy="4893647"/>
          </a:xfrm>
          <a:prstGeom prst="rect">
            <a:avLst/>
          </a:prstGeom>
          <a:noFill/>
        </p:spPr>
        <p:txBody>
          <a:bodyPr wrap="square" rtlCol="0">
            <a:spAutoFit/>
          </a:bodyPr>
          <a:lstStyle/>
          <a:p>
            <a:pPr algn="ctr"/>
            <a:r>
              <a:rPr lang="en-GB" sz="2400" dirty="0" smtClean="0"/>
              <a:t>I’ve listed a range of different activities you could do related to our topic focus. This is by no means a definitive list and you might think of your own – get creative! </a:t>
            </a:r>
          </a:p>
          <a:p>
            <a:pPr algn="ctr"/>
            <a:endParaRPr lang="en-GB" sz="2400" dirty="0" smtClean="0"/>
          </a:p>
          <a:p>
            <a:pPr algn="ctr">
              <a:buFont typeface="Arial" pitchFamily="34" charset="0"/>
              <a:buChar char="•"/>
            </a:pPr>
            <a:r>
              <a:rPr lang="en-GB" sz="2400" dirty="0" smtClean="0"/>
              <a:t> Research Anglo-Saxon runes, then use the runes to write a secret message to an adult at home!</a:t>
            </a:r>
          </a:p>
          <a:p>
            <a:pPr algn="ctr">
              <a:buFont typeface="Arial" pitchFamily="34" charset="0"/>
              <a:buChar char="•"/>
            </a:pPr>
            <a:r>
              <a:rPr lang="en-GB" sz="2400" dirty="0" smtClean="0"/>
              <a:t> Create a word search or crossword linked to the Anglo-Saxons.</a:t>
            </a:r>
          </a:p>
          <a:p>
            <a:pPr algn="ctr">
              <a:buFont typeface="Arial" pitchFamily="34" charset="0"/>
              <a:buChar char="•"/>
            </a:pPr>
            <a:r>
              <a:rPr lang="en-GB" sz="2400" dirty="0" smtClean="0"/>
              <a:t>Create or draw a replica artefact from the Anglo-Saxons (e.g. Coins, jewellery, armour, weapon).</a:t>
            </a:r>
          </a:p>
          <a:p>
            <a:pPr algn="ctr">
              <a:buFont typeface="Arial" pitchFamily="34" charset="0"/>
              <a:buChar char="•"/>
            </a:pPr>
            <a:r>
              <a:rPr lang="en-GB" sz="2400" dirty="0" smtClean="0"/>
              <a:t>Create or draw an Anglo-Saxon dwelling using any materials you wish.</a:t>
            </a:r>
          </a:p>
          <a:p>
            <a:pPr algn="ctr">
              <a:buFont typeface="Arial" pitchFamily="34" charset="0"/>
              <a:buChar char="•"/>
            </a:pPr>
            <a:r>
              <a:rPr lang="en-GB" sz="2400" dirty="0" smtClean="0"/>
              <a:t>Research into an area of interest for Anglo-Saxons – create a poster/leaflet/presentation about what you’ve found out! </a:t>
            </a:r>
            <a:endParaRPr lang="en-GB" sz="2400" dirty="0"/>
          </a:p>
        </p:txBody>
      </p:sp>
    </p:spTree>
    <p:extLst>
      <p:ext uri="{BB962C8B-B14F-4D97-AF65-F5344CB8AC3E}">
        <p14:creationId xmlns:p14="http://schemas.microsoft.com/office/powerpoint/2010/main" val="1587394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6015</TotalTime>
  <Words>534</Words>
  <Application>Microsoft Office PowerPoint</Application>
  <PresentationFormat>On-screen Show (4:3)</PresentationFormat>
  <Paragraphs>44</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Home Learning </vt:lpstr>
      <vt:lpstr>Message from the class teacher</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49</cp:revision>
  <dcterms:created xsi:type="dcterms:W3CDTF">2020-03-18T10:41:37Z</dcterms:created>
  <dcterms:modified xsi:type="dcterms:W3CDTF">2020-05-23T22:44:26Z</dcterms:modified>
</cp:coreProperties>
</file>