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76" r:id="rId3"/>
    <p:sldId id="306" r:id="rId4"/>
    <p:sldId id="382" r:id="rId5"/>
    <p:sldId id="357" r:id="rId6"/>
    <p:sldId id="383" r:id="rId7"/>
    <p:sldId id="264" r:id="rId8"/>
    <p:sldId id="358" r:id="rId9"/>
    <p:sldId id="388" r:id="rId10"/>
    <p:sldId id="364" r:id="rId11"/>
    <p:sldId id="391" r:id="rId12"/>
    <p:sldId id="392" r:id="rId13"/>
    <p:sldId id="393" r:id="rId14"/>
    <p:sldId id="390" r:id="rId15"/>
    <p:sldId id="361" r:id="rId16"/>
    <p:sldId id="394" r:id="rId17"/>
    <p:sldId id="395" r:id="rId18"/>
    <p:sldId id="367" r:id="rId19"/>
    <p:sldId id="384" r:id="rId20"/>
    <p:sldId id="385" r:id="rId21"/>
    <p:sldId id="387" r:id="rId22"/>
    <p:sldId id="373" r:id="rId23"/>
    <p:sldId id="374" r:id="rId24"/>
    <p:sldId id="375" r:id="rId25"/>
    <p:sldId id="376" r:id="rId26"/>
    <p:sldId id="377" r:id="rId27"/>
    <p:sldId id="378" r:id="rId28"/>
    <p:sldId id="379" r:id="rId29"/>
    <p:sldId id="380" r:id="rId30"/>
    <p:sldId id="381" r:id="rId31"/>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7" autoAdjust="0"/>
  </p:normalViewPr>
  <p:slideViewPr>
    <p:cSldViewPr>
      <p:cViewPr>
        <p:scale>
          <a:sx n="75" d="100"/>
          <a:sy n="75" d="100"/>
        </p:scale>
        <p:origin x="-1224" y="-66"/>
      </p:cViewPr>
      <p:guideLst>
        <p:guide orient="horz" pos="2160"/>
        <p:guide pos="2880"/>
      </p:guideLst>
    </p:cSldViewPr>
  </p:slideViewPr>
  <p:outlineViewPr>
    <p:cViewPr>
      <p:scale>
        <a:sx n="33" d="100"/>
        <a:sy n="33" d="100"/>
      </p:scale>
      <p:origin x="53" y="569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524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022725" y="0"/>
            <a:ext cx="3078163" cy="452438"/>
          </a:xfrm>
          <a:prstGeom prst="rect">
            <a:avLst/>
          </a:prstGeom>
        </p:spPr>
        <p:txBody>
          <a:bodyPr vert="horz" lIns="91440" tIns="45720" rIns="91440" bIns="45720" rtlCol="0"/>
          <a:lstStyle>
            <a:lvl1pPr algn="r">
              <a:defRPr sz="1200"/>
            </a:lvl1pPr>
          </a:lstStyle>
          <a:p>
            <a:fld id="{6F189707-98D0-4F85-97FC-5F389D3A8612}" type="datetimeFigureOut">
              <a:rPr lang="en-GB" smtClean="0"/>
              <a:t>28/06/2020</a:t>
            </a:fld>
            <a:endParaRPr lang="en-GB"/>
          </a:p>
        </p:txBody>
      </p:sp>
      <p:sp>
        <p:nvSpPr>
          <p:cNvPr id="4" name="Slide Image Placeholder 3"/>
          <p:cNvSpPr>
            <a:spLocks noGrp="1" noRot="1" noChangeAspect="1"/>
          </p:cNvSpPr>
          <p:nvPr>
            <p:ph type="sldImg" idx="2"/>
          </p:nvPr>
        </p:nvSpPr>
        <p:spPr>
          <a:xfrm>
            <a:off x="1292225" y="677863"/>
            <a:ext cx="4518025" cy="33893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9613" y="4292600"/>
            <a:ext cx="5683250" cy="40671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583613"/>
            <a:ext cx="3078163" cy="4524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022725" y="8583613"/>
            <a:ext cx="3078163" cy="452437"/>
          </a:xfrm>
          <a:prstGeom prst="rect">
            <a:avLst/>
          </a:prstGeom>
        </p:spPr>
        <p:txBody>
          <a:bodyPr vert="horz" lIns="91440" tIns="45720" rIns="91440" bIns="45720" rtlCol="0" anchor="b"/>
          <a:lstStyle>
            <a:lvl1pPr algn="r">
              <a:defRPr sz="1200"/>
            </a:lvl1pPr>
          </a:lstStyle>
          <a:p>
            <a:fld id="{22CF908F-0A82-4BE4-AA49-EC53310A96BA}" type="slidenum">
              <a:rPr lang="en-GB" smtClean="0"/>
              <a:t>‹#›</a:t>
            </a:fld>
            <a:endParaRPr lang="en-GB"/>
          </a:p>
        </p:txBody>
      </p:sp>
    </p:spTree>
    <p:extLst>
      <p:ext uri="{BB962C8B-B14F-4D97-AF65-F5344CB8AC3E}">
        <p14:creationId xmlns:p14="http://schemas.microsoft.com/office/powerpoint/2010/main" val="3042282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woodlandtrust.org.uk/media/48345/leaf-id-sheet.pdf"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woodlandtrust.org.uk/trees-woods-and-wildlife/british-trees/a-z-of-british-trees/" TargetMode="External"/><Relationship Id="rId2" Type="http://schemas.openxmlformats.org/officeDocument/2006/relationships/hyperlink" Target="https://www.youtube.com/watch?v=F6fltSqImFM"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fR8KyCt5XtA"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Users\MrsChild\AppData\Local\Microsoft\Windows\INetCache\IE\MDZDMQMK\sunshine-wallpaper_1920x12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2215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52536" y="-18256"/>
            <a:ext cx="95154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107504" y="1168168"/>
            <a:ext cx="9036496" cy="2448272"/>
          </a:xfrm>
        </p:spPr>
        <p:txBody>
          <a:bodyPr>
            <a:noAutofit/>
          </a:bodyPr>
          <a:lstStyle/>
          <a:p>
            <a:pPr marL="0" indent="0">
              <a:buNone/>
            </a:pPr>
            <a:r>
              <a:rPr lang="en-US" sz="2200" dirty="0" smtClean="0"/>
              <a:t>How have you been enjoying the hot weather? If you are lucky enough to have a paddling pool or sand pit in your garden it is the perfect time to practice the </a:t>
            </a:r>
            <a:r>
              <a:rPr lang="en-US" sz="2200" dirty="0" err="1" smtClean="0"/>
              <a:t>Maths</a:t>
            </a:r>
            <a:r>
              <a:rPr lang="en-US" sz="2200" dirty="0" smtClean="0"/>
              <a:t> concepts of Capacity and Volume – filling, emptying, pouring, estimating, measuring and ordering any cups or pots you have. </a:t>
            </a:r>
          </a:p>
          <a:p>
            <a:pPr marL="0" indent="0">
              <a:buNone/>
            </a:pPr>
            <a:endParaRPr lang="en-US" sz="2200" dirty="0"/>
          </a:p>
          <a:p>
            <a:pPr marL="0" indent="0">
              <a:buNone/>
            </a:pPr>
            <a:r>
              <a:rPr lang="en-US" sz="2200" dirty="0" smtClean="0"/>
              <a:t>Our English this week is about Information Texts with the aim of making an information book about Trees. </a:t>
            </a:r>
            <a:r>
              <a:rPr lang="en-US" sz="2200" dirty="0" err="1" smtClean="0"/>
              <a:t>Maths</a:t>
            </a:r>
            <a:r>
              <a:rPr lang="en-US" sz="2200" dirty="0" smtClean="0"/>
              <a:t> is about comparing and ordering 2-digit numbers. There is also an art activity about the artist Andy Goldsworthy.</a:t>
            </a:r>
            <a:br>
              <a:rPr lang="en-US" sz="2200" dirty="0" smtClean="0"/>
            </a:br>
            <a:endParaRPr lang="en-US" sz="2200" dirty="0"/>
          </a:p>
          <a:p>
            <a:pPr marL="0" indent="0">
              <a:buNone/>
            </a:pPr>
            <a:r>
              <a:rPr lang="en-US" sz="2200" dirty="0" smtClean="0"/>
              <a:t>Looking forward to welcoming some more Year 1’s back into school this week.</a:t>
            </a:r>
          </a:p>
          <a:p>
            <a:pPr marL="0" indent="0">
              <a:buNone/>
            </a:pPr>
            <a:endParaRPr lang="en-US" sz="2200" dirty="0"/>
          </a:p>
          <a:p>
            <a:pPr marL="0" indent="0">
              <a:buNone/>
            </a:pPr>
            <a:endParaRPr lang="en-US" sz="2200" dirty="0" smtClean="0"/>
          </a:p>
          <a:p>
            <a:pPr marL="0" indent="0">
              <a:buNone/>
            </a:pPr>
            <a:endParaRPr lang="en-US" sz="2200" dirty="0"/>
          </a:p>
          <a:p>
            <a:pPr marL="0" indent="0">
              <a:buNone/>
            </a:pPr>
            <a:endParaRPr lang="en-US" sz="2200" dirty="0" smtClean="0"/>
          </a:p>
        </p:txBody>
      </p:sp>
      <p:sp>
        <p:nvSpPr>
          <p:cNvPr id="5" name="TextBox 4"/>
          <p:cNvSpPr txBox="1"/>
          <p:nvPr/>
        </p:nvSpPr>
        <p:spPr>
          <a:xfrm>
            <a:off x="0" y="5355525"/>
            <a:ext cx="9144000" cy="1200329"/>
          </a:xfrm>
          <a:prstGeom prst="rect">
            <a:avLst/>
          </a:prstGeom>
          <a:noFill/>
        </p:spPr>
        <p:txBody>
          <a:bodyPr wrap="square" rtlCol="0">
            <a:spAutoFit/>
          </a:bodyPr>
          <a:lstStyle/>
          <a:p>
            <a:pPr algn="ctr"/>
            <a:r>
              <a:rPr lang="en-US" sz="2400" dirty="0" smtClean="0"/>
              <a:t>Be good and stay safe</a:t>
            </a:r>
            <a:endParaRPr lang="en-US" sz="2400" dirty="0"/>
          </a:p>
          <a:p>
            <a:pPr algn="ctr"/>
            <a:r>
              <a:rPr lang="en-US" sz="2400" dirty="0"/>
              <a:t>Love from </a:t>
            </a:r>
            <a:r>
              <a:rPr lang="en-US" sz="2400" dirty="0" err="1"/>
              <a:t>Mrs</a:t>
            </a:r>
            <a:r>
              <a:rPr lang="en-US" sz="2400" dirty="0"/>
              <a:t> Child</a:t>
            </a:r>
          </a:p>
          <a:p>
            <a:pPr algn="ctr"/>
            <a:r>
              <a:rPr lang="en-US" sz="2400" dirty="0"/>
              <a:t>xxx</a:t>
            </a:r>
          </a:p>
        </p:txBody>
      </p:sp>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1</a:t>
            </a:r>
          </a:p>
        </p:txBody>
      </p:sp>
      <p:sp>
        <p:nvSpPr>
          <p:cNvPr id="5" name="TextBox 4"/>
          <p:cNvSpPr txBox="1"/>
          <p:nvPr/>
        </p:nvSpPr>
        <p:spPr>
          <a:xfrm>
            <a:off x="107504" y="836712"/>
            <a:ext cx="4284476" cy="5693866"/>
          </a:xfrm>
          <a:prstGeom prst="rect">
            <a:avLst/>
          </a:prstGeom>
          <a:noFill/>
        </p:spPr>
        <p:txBody>
          <a:bodyPr wrap="square" rtlCol="0">
            <a:spAutoFit/>
          </a:bodyPr>
          <a:lstStyle/>
          <a:p>
            <a:pPr algn="ctr"/>
            <a:r>
              <a:rPr lang="en-GB" sz="2800" dirty="0" smtClean="0"/>
              <a:t>This week we are thinking about Information Texts. </a:t>
            </a:r>
            <a:br>
              <a:rPr lang="en-GB" sz="2800" dirty="0" smtClean="0"/>
            </a:br>
            <a:r>
              <a:rPr lang="en-GB" sz="2800" dirty="0" smtClean="0"/>
              <a:t/>
            </a:r>
            <a:br>
              <a:rPr lang="en-GB" sz="2800" dirty="0" smtClean="0"/>
            </a:br>
            <a:r>
              <a:rPr lang="en-GB" sz="2800" dirty="0" smtClean="0"/>
              <a:t>Can you remember the features of an Information text? </a:t>
            </a:r>
            <a:br>
              <a:rPr lang="en-GB" sz="2800" dirty="0" smtClean="0"/>
            </a:br>
            <a:r>
              <a:rPr lang="en-GB" sz="2800" dirty="0" smtClean="0"/>
              <a:t/>
            </a:r>
            <a:br>
              <a:rPr lang="en-GB" sz="2800" dirty="0" smtClean="0"/>
            </a:br>
            <a:r>
              <a:rPr lang="en-GB" sz="2800" dirty="0" smtClean="0"/>
              <a:t>Look at this page of information about a </a:t>
            </a:r>
            <a:br>
              <a:rPr lang="en-GB" sz="2800" dirty="0" smtClean="0"/>
            </a:br>
            <a:r>
              <a:rPr lang="en-GB" sz="2800" dirty="0" smtClean="0"/>
              <a:t>Sweet Chestnut Tree. </a:t>
            </a:r>
            <a:br>
              <a:rPr lang="en-GB" sz="2800" dirty="0" smtClean="0"/>
            </a:br>
            <a:r>
              <a:rPr lang="en-GB" sz="2800" dirty="0" smtClean="0"/>
              <a:t>Can you see a </a:t>
            </a:r>
            <a:r>
              <a:rPr lang="en-GB" sz="2800" b="1" dirty="0" smtClean="0"/>
              <a:t>title</a:t>
            </a:r>
            <a:r>
              <a:rPr lang="en-GB" sz="2800" dirty="0" smtClean="0"/>
              <a:t>, a </a:t>
            </a:r>
            <a:r>
              <a:rPr lang="en-GB" sz="2800" b="1" dirty="0" smtClean="0"/>
              <a:t>subheading</a:t>
            </a:r>
            <a:r>
              <a:rPr lang="en-GB" sz="2800" dirty="0" smtClean="0"/>
              <a:t>, a </a:t>
            </a:r>
            <a:r>
              <a:rPr lang="en-GB" sz="2800" b="1" dirty="0" smtClean="0"/>
              <a:t>diagram</a:t>
            </a:r>
            <a:r>
              <a:rPr lang="en-GB" sz="2800" dirty="0" smtClean="0"/>
              <a:t>, a </a:t>
            </a:r>
            <a:r>
              <a:rPr lang="en-GB" sz="2800" b="1" dirty="0" smtClean="0"/>
              <a:t>photograph</a:t>
            </a:r>
            <a:r>
              <a:rPr lang="en-GB" sz="2800" dirty="0" smtClean="0"/>
              <a:t> and a </a:t>
            </a:r>
            <a:r>
              <a:rPr lang="en-GB" sz="2800" b="1" dirty="0" smtClean="0"/>
              <a:t>caption</a:t>
            </a:r>
            <a:r>
              <a:rPr lang="en-GB" sz="2800" dirty="0" smtClean="0"/>
              <a:t>?</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173" y="836712"/>
            <a:ext cx="4393315"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452"/>
            <a:ext cx="8568952" cy="1638910"/>
          </a:xfrm>
          <a:prstGeom prst="rect">
            <a:avLst/>
          </a:prstGeom>
          <a:noFill/>
        </p:spPr>
        <p:txBody>
          <a:bodyPr wrap="square" rtlCol="0">
            <a:spAutoFit/>
          </a:bodyPr>
          <a:lstStyle/>
          <a:p>
            <a:r>
              <a:rPr lang="en-GB" dirty="0" smtClean="0"/>
              <a:t>Label the features of an information text by matching the labels to the right boxes.</a:t>
            </a:r>
          </a:p>
          <a:p>
            <a:pPr lvl="0" algn="ctr">
              <a:defRPr/>
            </a:pPr>
            <a:r>
              <a:rPr lang="en-GB" sz="1050" dirty="0" smtClean="0">
                <a:solidFill>
                  <a:prstClr val="black"/>
                </a:solidFill>
                <a:latin typeface="Comic Sans MS" panose="030F0702030302020204" pitchFamily="66" charset="0"/>
              </a:rPr>
              <a:t> </a:t>
            </a:r>
            <a:r>
              <a:rPr lang="en-GB" dirty="0" smtClean="0">
                <a:solidFill>
                  <a:prstClr val="black"/>
                </a:solidFill>
                <a:latin typeface="Comic Sans MS" panose="030F0702030302020204" pitchFamily="66" charset="0"/>
              </a:rPr>
              <a:t/>
            </a:r>
            <a:br>
              <a:rPr lang="en-GB" dirty="0" smtClean="0">
                <a:solidFill>
                  <a:prstClr val="black"/>
                </a:solidFill>
                <a:latin typeface="Comic Sans MS" panose="030F0702030302020204" pitchFamily="66" charset="0"/>
              </a:rPr>
            </a:br>
            <a:r>
              <a:rPr lang="en-GB" dirty="0" smtClean="0">
                <a:solidFill>
                  <a:prstClr val="black"/>
                </a:solidFill>
                <a:latin typeface="Comic Sans MS" panose="030F0702030302020204" pitchFamily="66" charset="0"/>
              </a:rPr>
              <a:t>Caption		Sub-heading	</a:t>
            </a:r>
            <a:r>
              <a:rPr lang="en-GB" smtClean="0">
                <a:solidFill>
                  <a:prstClr val="black"/>
                </a:solidFill>
                <a:latin typeface="Comic Sans MS" panose="030F0702030302020204" pitchFamily="66" charset="0"/>
              </a:rPr>
              <a:t>	Fact box</a:t>
            </a:r>
            <a:r>
              <a:rPr lang="en-GB" dirty="0" smtClean="0">
                <a:solidFill>
                  <a:prstClr val="black"/>
                </a:solidFill>
                <a:latin typeface="Comic Sans MS" panose="030F0702030302020204" pitchFamily="66" charset="0"/>
              </a:rPr>
              <a:t>		Heading</a:t>
            </a:r>
            <a:br>
              <a:rPr lang="en-GB" dirty="0" smtClean="0">
                <a:solidFill>
                  <a:prstClr val="black"/>
                </a:solidFill>
                <a:latin typeface="Comic Sans MS" panose="030F0702030302020204" pitchFamily="66" charset="0"/>
              </a:rPr>
            </a:br>
            <a:endParaRPr lang="en-GB" dirty="0">
              <a:solidFill>
                <a:prstClr val="black"/>
              </a:solidFill>
              <a:latin typeface="Comic Sans MS" panose="030F0702030302020204" pitchFamily="66" charset="0"/>
            </a:endParaRPr>
          </a:p>
          <a:p>
            <a:pPr lvl="0" algn="ctr">
              <a:defRPr/>
            </a:pPr>
            <a:r>
              <a:rPr lang="en-GB" dirty="0">
                <a:solidFill>
                  <a:prstClr val="black"/>
                </a:solidFill>
                <a:latin typeface="Comic Sans MS" panose="030F0702030302020204" pitchFamily="66" charset="0"/>
              </a:rPr>
              <a:t>Labelled </a:t>
            </a:r>
            <a:r>
              <a:rPr lang="en-GB" dirty="0" smtClean="0">
                <a:solidFill>
                  <a:prstClr val="black"/>
                </a:solidFill>
                <a:latin typeface="Comic Sans MS" panose="030F0702030302020204" pitchFamily="66" charset="0"/>
              </a:rPr>
              <a:t>diagram		Information	Photo</a:t>
            </a:r>
            <a:endParaRPr lang="en-GB" dirty="0">
              <a:latin typeface="Comic Sans MS" panose="030F0702030302020204" pitchFamily="66" charset="0"/>
            </a:endParaRP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058" y="1408846"/>
            <a:ext cx="4104456" cy="5449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9535" y="1356611"/>
            <a:ext cx="4050937" cy="5519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0517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pPr algn="l"/>
            <a:r>
              <a:rPr lang="en-GB" u="sng" dirty="0" smtClean="0"/>
              <a:t>English Learning 2</a:t>
            </a:r>
            <a:endParaRPr lang="en-GB" u="sng" dirty="0"/>
          </a:p>
        </p:txBody>
      </p:sp>
      <p:sp>
        <p:nvSpPr>
          <p:cNvPr id="3" name="Rectangle 2"/>
          <p:cNvSpPr/>
          <p:nvPr/>
        </p:nvSpPr>
        <p:spPr>
          <a:xfrm>
            <a:off x="5440154" y="637955"/>
            <a:ext cx="3600400" cy="3293209"/>
          </a:xfrm>
          <a:prstGeom prst="rect">
            <a:avLst/>
          </a:prstGeom>
        </p:spPr>
        <p:txBody>
          <a:bodyPr wrap="square">
            <a:spAutoFit/>
          </a:bodyPr>
          <a:lstStyle/>
          <a:p>
            <a:pPr lvl="0" algn="ctr"/>
            <a:r>
              <a:rPr lang="en-GB" sz="1600" dirty="0" smtClean="0">
                <a:latin typeface="Comic Sans MS" panose="030F0702030302020204" pitchFamily="66" charset="0"/>
              </a:rPr>
              <a:t>Copy this diagram and label the parts correctly.</a:t>
            </a:r>
          </a:p>
          <a:p>
            <a:pPr lvl="0" algn="ctr"/>
            <a:endParaRPr lang="en-GB" sz="1600" dirty="0">
              <a:latin typeface="Comic Sans MS" panose="030F0702030302020204" pitchFamily="66" charset="0"/>
            </a:endParaRPr>
          </a:p>
          <a:p>
            <a:pPr lvl="0" algn="ctr"/>
            <a:r>
              <a:rPr lang="en-GB" sz="1600" dirty="0" smtClean="0">
                <a:latin typeface="Comic Sans MS" panose="030F0702030302020204" pitchFamily="66" charset="0"/>
              </a:rPr>
              <a:t>Practise identifying trees by looking closely at the shape and colours of their leaves and matching them with this Leaf ID sheet. </a:t>
            </a:r>
          </a:p>
          <a:p>
            <a:pPr algn="ctr"/>
            <a:r>
              <a:rPr lang="en-GB" sz="1600" dirty="0">
                <a:hlinkClick r:id="rId2"/>
              </a:rPr>
              <a:t>https://www.woodlandtrust.org.uk/media/48345/leaf-id-sheet.pdf</a:t>
            </a: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a:p>
            <a:pPr lvl="0" algn="ct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836712"/>
            <a:ext cx="5054465" cy="5849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40154" y="3199031"/>
            <a:ext cx="3597097" cy="348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59319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pPr algn="l"/>
            <a:r>
              <a:rPr lang="en-GB" u="sng" dirty="0" smtClean="0"/>
              <a:t>English Learning 3</a:t>
            </a:r>
            <a:endParaRPr lang="en-GB" u="sng" dirty="0"/>
          </a:p>
        </p:txBody>
      </p:sp>
      <p:sp>
        <p:nvSpPr>
          <p:cNvPr id="3" name="Rectangle 2"/>
          <p:cNvSpPr/>
          <p:nvPr/>
        </p:nvSpPr>
        <p:spPr>
          <a:xfrm>
            <a:off x="0" y="836712"/>
            <a:ext cx="4424450" cy="6740307"/>
          </a:xfrm>
          <a:prstGeom prst="rect">
            <a:avLst/>
          </a:prstGeom>
        </p:spPr>
        <p:txBody>
          <a:bodyPr wrap="square">
            <a:spAutoFit/>
          </a:bodyPr>
          <a:lstStyle/>
          <a:p>
            <a:pPr lvl="0" algn="ctr"/>
            <a:r>
              <a:rPr lang="en-GB" sz="1600" dirty="0" smtClean="0">
                <a:latin typeface="Comic Sans MS" panose="030F0702030302020204" pitchFamily="66" charset="0"/>
              </a:rPr>
              <a:t>We are each going to make our own information page about a tree which we could then combine to make a class book about trees. You need to find a tree and gather the information for this table.</a:t>
            </a:r>
          </a:p>
          <a:p>
            <a:pPr lvl="0" algn="ctr"/>
            <a:endParaRPr lang="en-GB" sz="1600" dirty="0">
              <a:latin typeface="Comic Sans MS" panose="030F0702030302020204" pitchFamily="66" charset="0"/>
            </a:endParaRPr>
          </a:p>
          <a:p>
            <a:pPr lvl="0" algn="ctr"/>
            <a:r>
              <a:rPr lang="en-GB" sz="1600" dirty="0" smtClean="0">
                <a:latin typeface="Comic Sans MS" panose="030F0702030302020204" pitchFamily="66" charset="0"/>
              </a:rPr>
              <a:t>Learn how to measure the height of a tree by watching this video.</a:t>
            </a:r>
          </a:p>
          <a:p>
            <a:pPr lvl="0" algn="ctr"/>
            <a:r>
              <a:rPr lang="en-GB" sz="1600" dirty="0">
                <a:hlinkClick r:id="rId2"/>
              </a:rPr>
              <a:t>https://</a:t>
            </a:r>
            <a:r>
              <a:rPr lang="en-GB" sz="1600" dirty="0" smtClean="0">
                <a:hlinkClick r:id="rId2"/>
              </a:rPr>
              <a:t>www.youtube.com/watch?v=F6fltSqImFM</a:t>
            </a:r>
            <a:endParaRPr lang="en-GB" sz="1600" dirty="0" smtClean="0"/>
          </a:p>
          <a:p>
            <a:pPr lvl="0" algn="ctr"/>
            <a:endParaRPr lang="en-GB" sz="1600" dirty="0" smtClean="0">
              <a:latin typeface="Comic Sans MS" panose="030F0702030302020204" pitchFamily="66" charset="0"/>
            </a:endParaRPr>
          </a:p>
          <a:p>
            <a:pPr lvl="0" algn="ct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a:p>
            <a:pPr lvl="0" algn="ctr"/>
            <a:r>
              <a:rPr lang="en-GB" sz="1600" dirty="0" smtClean="0">
                <a:latin typeface="Comic Sans MS" panose="030F0702030302020204" pitchFamily="66" charset="0"/>
              </a:rPr>
              <a:t>You can record your measurements in paces or footsteps rather than metres.</a:t>
            </a:r>
          </a:p>
          <a:p>
            <a:pPr lvl="0" algn="ctr"/>
            <a:endParaRPr lang="en-GB" sz="1600" dirty="0">
              <a:latin typeface="Comic Sans MS" panose="030F0702030302020204" pitchFamily="66" charset="0"/>
            </a:endParaRPr>
          </a:p>
          <a:p>
            <a:pPr lvl="0" algn="ctr"/>
            <a:r>
              <a:rPr lang="en-GB" sz="1600" dirty="0" smtClean="0">
                <a:latin typeface="Comic Sans MS" panose="030F0702030302020204" pitchFamily="66" charset="0"/>
              </a:rPr>
              <a:t>For the leaf, bark, flower and fruit sections you can draw, make rubbings or photograph instead of just writing if you prefer.</a:t>
            </a:r>
          </a:p>
          <a:p>
            <a:pPr lvl="0" algn="ctr"/>
            <a:endParaRPr lang="en-GB" sz="1600" dirty="0">
              <a:latin typeface="Comic Sans MS" panose="030F0702030302020204" pitchFamily="66" charset="0"/>
            </a:endParaRPr>
          </a:p>
          <a:p>
            <a:pPr lvl="0" algn="ctr"/>
            <a:r>
              <a:rPr lang="en-GB" sz="1600" dirty="0" smtClean="0">
                <a:latin typeface="Comic Sans MS" panose="030F0702030302020204" pitchFamily="66" charset="0"/>
              </a:rPr>
              <a:t>To find interesting facts, research your tree on this website from the </a:t>
            </a:r>
            <a:br>
              <a:rPr lang="en-GB" sz="1600" dirty="0" smtClean="0">
                <a:latin typeface="Comic Sans MS" panose="030F0702030302020204" pitchFamily="66" charset="0"/>
              </a:rPr>
            </a:br>
            <a:r>
              <a:rPr lang="en-GB" sz="1600" dirty="0" smtClean="0">
                <a:latin typeface="Comic Sans MS" panose="030F0702030302020204" pitchFamily="66" charset="0"/>
              </a:rPr>
              <a:t>Woodland Trust.</a:t>
            </a:r>
          </a:p>
          <a:p>
            <a:pPr lvl="0" algn="ctr"/>
            <a:r>
              <a:rPr lang="en-GB" sz="1600" dirty="0">
                <a:hlinkClick r:id="rId3"/>
              </a:rPr>
              <a:t>https://www.woodlandtrust.org.uk/trees-woods-and-wildlife/british-trees/a-z-of-british-trees/</a:t>
            </a: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a:p>
            <a:pPr lvl="0" algn="ctr"/>
            <a:endParaRPr lang="en-GB" sz="1600" dirty="0">
              <a:latin typeface="Comic Sans MS" panose="030F0702030302020204" pitchFamily="66" charset="0"/>
            </a:endParaRPr>
          </a:p>
          <a:p>
            <a:pPr lvl="0" algn="ctr"/>
            <a:endParaRPr lang="en-GB" sz="1600" dirty="0" smtClean="0">
              <a:latin typeface="Comic Sans MS" panose="030F0702030302020204" pitchFamily="66"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9168" y="203638"/>
            <a:ext cx="4612801" cy="6438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5088" y="3120605"/>
            <a:ext cx="2794273" cy="604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31296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0" y="837710"/>
            <a:ext cx="9144000" cy="2985433"/>
          </a:xfrm>
          <a:prstGeom prst="rect">
            <a:avLst/>
          </a:prstGeom>
          <a:noFill/>
        </p:spPr>
        <p:txBody>
          <a:bodyPr wrap="square" rtlCol="0">
            <a:spAutoFit/>
          </a:bodyPr>
          <a:lstStyle/>
          <a:p>
            <a:pPr algn="ctr"/>
            <a:r>
              <a:rPr lang="en-GB" sz="2800" dirty="0" smtClean="0"/>
              <a:t>Comparing numbers</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a:p>
        </p:txBody>
      </p:sp>
      <p:sp>
        <p:nvSpPr>
          <p:cNvPr id="4" name="Rectangle 3"/>
          <p:cNvSpPr/>
          <p:nvPr/>
        </p:nvSpPr>
        <p:spPr>
          <a:xfrm>
            <a:off x="179512" y="1813703"/>
            <a:ext cx="8784976" cy="369332"/>
          </a:xfrm>
          <a:prstGeom prst="rect">
            <a:avLst/>
          </a:prstGeom>
        </p:spPr>
        <p:txBody>
          <a:bodyPr wrap="square">
            <a:spAutoFit/>
          </a:bodyPr>
          <a:lstStyle/>
          <a:p>
            <a:pPr algn="ctr"/>
            <a:r>
              <a:rPr lang="en-GB" dirty="0" smtClean="0">
                <a:hlinkClick r:id="rId2"/>
              </a:rPr>
              <a:t>https</a:t>
            </a:r>
            <a:r>
              <a:rPr lang="en-GB" dirty="0">
                <a:hlinkClick r:id="rId2"/>
              </a:rPr>
              <a:t>://whiterosemaths.com/homelearning/year-1/</a:t>
            </a:r>
            <a:endParaRPr lang="en-GB" dirty="0"/>
          </a:p>
        </p:txBody>
      </p:sp>
      <p:sp>
        <p:nvSpPr>
          <p:cNvPr id="5" name="TextBox 4"/>
          <p:cNvSpPr txBox="1"/>
          <p:nvPr/>
        </p:nvSpPr>
        <p:spPr>
          <a:xfrm>
            <a:off x="53752" y="1444371"/>
            <a:ext cx="9036496" cy="369332"/>
          </a:xfrm>
          <a:prstGeom prst="rect">
            <a:avLst/>
          </a:prstGeom>
          <a:noFill/>
        </p:spPr>
        <p:txBody>
          <a:bodyPr wrap="square" rtlCol="0">
            <a:spAutoFit/>
          </a:bodyPr>
          <a:lstStyle/>
          <a:p>
            <a:r>
              <a:rPr lang="en-GB" dirty="0" smtClean="0"/>
              <a:t>Watch the White Rose Home Learning video lesson – Year 1 Summer Term – Week 9, Lesson 4</a:t>
            </a:r>
            <a:endParaRPr lang="en-GB" dirty="0"/>
          </a:p>
        </p:txBody>
      </p:sp>
      <p:sp>
        <p:nvSpPr>
          <p:cNvPr id="8" name="TextBox 7"/>
          <p:cNvSpPr txBox="1"/>
          <p:nvPr/>
        </p:nvSpPr>
        <p:spPr>
          <a:xfrm>
            <a:off x="179512" y="4869160"/>
            <a:ext cx="8784976" cy="369332"/>
          </a:xfrm>
          <a:prstGeom prst="rect">
            <a:avLst/>
          </a:prstGeom>
          <a:noFill/>
        </p:spPr>
        <p:txBody>
          <a:bodyPr wrap="square" rtlCol="0">
            <a:spAutoFit/>
          </a:bodyPr>
          <a:lstStyle/>
          <a:p>
            <a:pPr algn="ctr"/>
            <a:r>
              <a:rPr lang="en-GB" dirty="0" smtClean="0"/>
              <a:t>When you have completed the video lesson, try the questions on the following pages.</a:t>
            </a:r>
            <a:endParaRPr lang="en-GB" b="1" u="sng" dirty="0">
              <a:solidFill>
                <a:srgbClr val="0070C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9980" y="2330426"/>
            <a:ext cx="5024040" cy="2298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00212"/>
            <a:ext cx="6315045" cy="6646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1546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4160"/>
          <a:stretch/>
        </p:blipFill>
        <p:spPr bwMode="auto">
          <a:xfrm>
            <a:off x="107504" y="82507"/>
            <a:ext cx="8928992" cy="36728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0" y="4437112"/>
            <a:ext cx="3886200" cy="205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04471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12" y="9382"/>
            <a:ext cx="9144000" cy="1143000"/>
          </a:xfrm>
        </p:spPr>
        <p:txBody>
          <a:bodyPr>
            <a:normAutofit fontScale="90000"/>
          </a:bodyPr>
          <a:lstStyle/>
          <a:p>
            <a:r>
              <a:rPr lang="en-GB" sz="4900" dirty="0" smtClean="0"/>
              <a:t>Maths Learning 2</a:t>
            </a:r>
            <a:br>
              <a:rPr lang="en-GB" sz="4900" dirty="0" smtClean="0"/>
            </a:br>
            <a:r>
              <a:rPr lang="en-GB" sz="3100" dirty="0" smtClean="0"/>
              <a:t>Ordinal numbers </a:t>
            </a:r>
            <a:endParaRPr lang="en-GB" dirty="0"/>
          </a:p>
        </p:txBody>
      </p:sp>
      <p:sp>
        <p:nvSpPr>
          <p:cNvPr id="7" name="TextBox 6"/>
          <p:cNvSpPr txBox="1"/>
          <p:nvPr/>
        </p:nvSpPr>
        <p:spPr>
          <a:xfrm>
            <a:off x="4878412" y="5347374"/>
            <a:ext cx="4041625" cy="954107"/>
          </a:xfrm>
          <a:prstGeom prst="rect">
            <a:avLst/>
          </a:prstGeom>
          <a:noFill/>
        </p:spPr>
        <p:txBody>
          <a:bodyPr wrap="square" rtlCol="0">
            <a:spAutoFit/>
          </a:bodyPr>
          <a:lstStyle/>
          <a:p>
            <a:pPr algn="r"/>
            <a:r>
              <a:rPr lang="en-GB" sz="2800" dirty="0">
                <a:hlinkClick r:id="rId2"/>
              </a:rPr>
              <a:t>https://www.youtube.com/watch?v=fR8KyCt5XtA</a:t>
            </a:r>
            <a:endParaRPr lang="en-GB" sz="2000" dirty="0"/>
          </a:p>
        </p:txBody>
      </p:sp>
      <p:sp>
        <p:nvSpPr>
          <p:cNvPr id="5" name="TextBox 4"/>
          <p:cNvSpPr txBox="1"/>
          <p:nvPr/>
        </p:nvSpPr>
        <p:spPr>
          <a:xfrm>
            <a:off x="107504" y="3808492"/>
            <a:ext cx="4608512" cy="2862322"/>
          </a:xfrm>
          <a:prstGeom prst="rect">
            <a:avLst/>
          </a:prstGeom>
          <a:noFill/>
        </p:spPr>
        <p:txBody>
          <a:bodyPr wrap="square" rtlCol="0">
            <a:spAutoFit/>
          </a:bodyPr>
          <a:lstStyle/>
          <a:p>
            <a:r>
              <a:rPr lang="en-GB" dirty="0" smtClean="0"/>
              <a:t>Watch this YouTube video that explains about ordinal numbers then complete one of the  activities on the following slides to show your understanding. You don’t need to do them all just pick the one that suits you best as some need colouring and some need cutting and sticking. Look out for times you use these numbers in real life like when you are queuing,  racing or playing a game.  The last page has a couple of puzzles to try. </a:t>
            </a:r>
            <a:endParaRPr lang="en-GB"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268760"/>
            <a:ext cx="7488832" cy="2070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8411" y="3931875"/>
            <a:ext cx="4041625" cy="1307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3736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54744" y="-1131260"/>
            <a:ext cx="6857999" cy="9120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3590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97089" y="-1169415"/>
            <a:ext cx="6749822" cy="91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177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35683"/>
          <a:stretch/>
        </p:blipFill>
        <p:spPr bwMode="auto">
          <a:xfrm>
            <a:off x="0" y="0"/>
            <a:ext cx="9144000" cy="400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4118"/>
          <a:stretch/>
        </p:blipFill>
        <p:spPr bwMode="auto">
          <a:xfrm>
            <a:off x="-1116" y="4000500"/>
            <a:ext cx="9144000" cy="1609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3740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741" t="4274"/>
          <a:stretch/>
        </p:blipFill>
        <p:spPr bwMode="auto">
          <a:xfrm>
            <a:off x="107504" y="116632"/>
            <a:ext cx="4266450"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1" y="836712"/>
            <a:ext cx="4593397"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2939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3</a:t>
            </a:r>
            <a:endParaRPr lang="en-GB" dirty="0"/>
          </a:p>
        </p:txBody>
      </p:sp>
      <p:sp>
        <p:nvSpPr>
          <p:cNvPr id="7" name="TextBox 6"/>
          <p:cNvSpPr txBox="1"/>
          <p:nvPr/>
        </p:nvSpPr>
        <p:spPr>
          <a:xfrm>
            <a:off x="0" y="837710"/>
            <a:ext cx="9144000" cy="2985433"/>
          </a:xfrm>
          <a:prstGeom prst="rect">
            <a:avLst/>
          </a:prstGeom>
          <a:noFill/>
        </p:spPr>
        <p:txBody>
          <a:bodyPr wrap="square" rtlCol="0">
            <a:spAutoFit/>
          </a:bodyPr>
          <a:lstStyle/>
          <a:p>
            <a:pPr algn="ctr"/>
            <a:r>
              <a:rPr lang="en-GB" sz="2800" dirty="0" smtClean="0"/>
              <a:t>Ordering numbers</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a:p>
        </p:txBody>
      </p:sp>
      <p:sp>
        <p:nvSpPr>
          <p:cNvPr id="4" name="Rectangle 3"/>
          <p:cNvSpPr/>
          <p:nvPr/>
        </p:nvSpPr>
        <p:spPr>
          <a:xfrm>
            <a:off x="179512" y="1813703"/>
            <a:ext cx="8784976" cy="369332"/>
          </a:xfrm>
          <a:prstGeom prst="rect">
            <a:avLst/>
          </a:prstGeom>
        </p:spPr>
        <p:txBody>
          <a:bodyPr wrap="square">
            <a:spAutoFit/>
          </a:bodyPr>
          <a:lstStyle/>
          <a:p>
            <a:pPr algn="ctr"/>
            <a:r>
              <a:rPr lang="en-GB" dirty="0" smtClean="0">
                <a:hlinkClick r:id="rId2"/>
              </a:rPr>
              <a:t>https</a:t>
            </a:r>
            <a:r>
              <a:rPr lang="en-GB" dirty="0">
                <a:hlinkClick r:id="rId2"/>
              </a:rPr>
              <a:t>://whiterosemaths.com/homelearning/year-1/</a:t>
            </a:r>
            <a:endParaRPr lang="en-GB" dirty="0"/>
          </a:p>
        </p:txBody>
      </p:sp>
      <p:sp>
        <p:nvSpPr>
          <p:cNvPr id="5" name="TextBox 4"/>
          <p:cNvSpPr txBox="1"/>
          <p:nvPr/>
        </p:nvSpPr>
        <p:spPr>
          <a:xfrm>
            <a:off x="53752" y="1444371"/>
            <a:ext cx="9036496" cy="4247317"/>
          </a:xfrm>
          <a:prstGeom prst="rect">
            <a:avLst/>
          </a:prstGeom>
          <a:noFill/>
        </p:spPr>
        <p:txBody>
          <a:bodyPr wrap="square" rtlCol="0">
            <a:spAutoFit/>
          </a:bodyPr>
          <a:lstStyle/>
          <a:p>
            <a:r>
              <a:rPr lang="en-GB" dirty="0" smtClean="0"/>
              <a:t>Watch the White Rose Home Learning video lesson – Year 1 Summer Term – Week 10, Lesson 1</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r>
              <a:rPr lang="en-GB" dirty="0" smtClean="0"/>
              <a:t>Watch the video then complete the following tasks.</a:t>
            </a:r>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676" y="2183035"/>
            <a:ext cx="6210647" cy="2822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755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841"/>
          <a:stretch/>
        </p:blipFill>
        <p:spPr bwMode="auto">
          <a:xfrm>
            <a:off x="1" y="1"/>
            <a:ext cx="5109150" cy="6741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220072" y="836712"/>
            <a:ext cx="3785604"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4706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8104"/>
            <a:ext cx="4572000" cy="6740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89760" cy="66917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5426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99392"/>
            <a:ext cx="9144000" cy="1143000"/>
          </a:xfrm>
        </p:spPr>
        <p:txBody>
          <a:bodyPr/>
          <a:lstStyle/>
          <a:p>
            <a:r>
              <a:rPr lang="en-GB" dirty="0" smtClean="0"/>
              <a:t>Art Learning </a:t>
            </a:r>
            <a:endParaRPr lang="en-GB"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885" t="40837" r="68924" b="26792"/>
          <a:stretch/>
        </p:blipFill>
        <p:spPr bwMode="auto">
          <a:xfrm>
            <a:off x="316523" y="1090246"/>
            <a:ext cx="2306361" cy="2403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95744" y="3717032"/>
            <a:ext cx="8780585" cy="646331"/>
          </a:xfrm>
          <a:prstGeom prst="rect">
            <a:avLst/>
          </a:prstGeom>
          <a:noFill/>
        </p:spPr>
        <p:txBody>
          <a:bodyPr wrap="square" rtlCol="0">
            <a:spAutoFit/>
          </a:bodyPr>
          <a:lstStyle/>
          <a:p>
            <a:pPr algn="ctr"/>
            <a:r>
              <a:rPr lang="en-GB" dirty="0" smtClean="0"/>
              <a:t>Look at these art works by Andy Goldsworthy. </a:t>
            </a:r>
            <a:br>
              <a:rPr lang="en-GB" dirty="0" smtClean="0"/>
            </a:br>
            <a:r>
              <a:rPr lang="en-GB" dirty="0" smtClean="0"/>
              <a:t>Do you like them? What do you think they are made from? What shapes can you see?</a:t>
            </a:r>
            <a:endParaRPr lang="en-GB" dirty="0"/>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062883" y="4452319"/>
            <a:ext cx="2143125" cy="2581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descr="Andy Goldsworthy Environmental Sculptures | Designs &amp; Ideas on Dorno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87277" y="4702189"/>
            <a:ext cx="2877477" cy="21123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9055" t="40837" r="37418" b="26792"/>
          <a:stretch/>
        </p:blipFill>
        <p:spPr bwMode="auto">
          <a:xfrm>
            <a:off x="6156176" y="1090246"/>
            <a:ext cx="2339680" cy="2403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rotWithShape="1">
          <a:blip r:embed="rId5">
            <a:extLst>
              <a:ext uri="{28A0092B-C50C-407E-A947-70E740481C1C}">
                <a14:useLocalDpi xmlns:a14="http://schemas.microsoft.com/office/drawing/2010/main" val="0"/>
              </a:ext>
            </a:extLst>
          </a:blip>
          <a:srcRect r="55286"/>
          <a:stretch/>
        </p:blipFill>
        <p:spPr bwMode="auto">
          <a:xfrm>
            <a:off x="3203849" y="1119590"/>
            <a:ext cx="2151608" cy="2373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7982" y="4698886"/>
            <a:ext cx="2083441" cy="2083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19604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610" t="5701" r="3665" b="6082"/>
          <a:stretch/>
        </p:blipFill>
        <p:spPr bwMode="auto">
          <a:xfrm>
            <a:off x="-1" y="0"/>
            <a:ext cx="9117065" cy="6525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43101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417" t="6926" r="4881" b="5283"/>
          <a:stretch/>
        </p:blipFill>
        <p:spPr bwMode="auto">
          <a:xfrm>
            <a:off x="28564" y="4338"/>
            <a:ext cx="9115435" cy="65393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24822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016" t="7211" r="3350" b="60435"/>
          <a:stretch/>
        </p:blipFill>
        <p:spPr bwMode="auto">
          <a:xfrm>
            <a:off x="179512" y="188640"/>
            <a:ext cx="8831587" cy="23278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95536" y="2708920"/>
            <a:ext cx="8424936" cy="1200329"/>
          </a:xfrm>
          <a:prstGeom prst="rect">
            <a:avLst/>
          </a:prstGeom>
          <a:noFill/>
        </p:spPr>
        <p:txBody>
          <a:bodyPr wrap="square" rtlCol="0">
            <a:spAutoFit/>
          </a:bodyPr>
          <a:lstStyle/>
          <a:p>
            <a:r>
              <a:rPr lang="en-GB" dirty="0" smtClean="0"/>
              <a:t>Have a go at making your own natural sculpture or land art like Andy Goldsworthy.  Sometimes they last for a long time but sometimes only hours so you might need to take a photograph. He often makes spirals, circles, swirls and arches. You could use stones, shells, leaves, flowers, feathers, twigs or any other natural objects you can find. </a:t>
            </a:r>
            <a:endParaRPr lang="en-GB" dirty="0"/>
          </a:p>
        </p:txBody>
      </p:sp>
      <p:pic>
        <p:nvPicPr>
          <p:cNvPr id="6145"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95423"/>
            <a:ext cx="1779248" cy="2679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4091122"/>
            <a:ext cx="4032448" cy="2679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6595" b="15812"/>
          <a:stretch/>
        </p:blipFill>
        <p:spPr bwMode="auto">
          <a:xfrm>
            <a:off x="6373196" y="4095423"/>
            <a:ext cx="2578270" cy="2667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19646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2194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3003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09934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15322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30460755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9190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1658693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9663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27248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30218</TotalTime>
  <Words>1075</Words>
  <Application>Microsoft Office PowerPoint</Application>
  <PresentationFormat>On-screen Show (4:3)</PresentationFormat>
  <Paragraphs>120</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Home Learning </vt:lpstr>
      <vt:lpstr>Hello Year 1!</vt:lpstr>
      <vt:lpstr>English Learning 1</vt:lpstr>
      <vt:lpstr>PowerPoint Presentation</vt:lpstr>
      <vt:lpstr>English Learning 2</vt:lpstr>
      <vt:lpstr>English Learning 3</vt:lpstr>
      <vt:lpstr>Maths Learning 1</vt:lpstr>
      <vt:lpstr>PowerPoint Presentation</vt:lpstr>
      <vt:lpstr>PowerPoint Presentation</vt:lpstr>
      <vt:lpstr>Maths Learning 2 Ordinal numbers </vt:lpstr>
      <vt:lpstr>PowerPoint Presentation</vt:lpstr>
      <vt:lpstr>PowerPoint Presentation</vt:lpstr>
      <vt:lpstr>PowerPoint Presentation</vt:lpstr>
      <vt:lpstr>PowerPoint Presentation</vt:lpstr>
      <vt:lpstr>Maths Learning 3</vt:lpstr>
      <vt:lpstr>PowerPoint Presentation</vt:lpstr>
      <vt:lpstr>PowerPoint Presentation</vt:lpstr>
      <vt:lpstr>Art Learning </vt:lpstr>
      <vt:lpstr>PowerPoint Presentation</vt:lpstr>
      <vt:lpstr>PowerPoint Presentation</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250</cp:revision>
  <cp:lastPrinted>2020-06-02T20:21:44Z</cp:lastPrinted>
  <dcterms:created xsi:type="dcterms:W3CDTF">2020-03-18T10:41:37Z</dcterms:created>
  <dcterms:modified xsi:type="dcterms:W3CDTF">2020-06-27T23:41:12Z</dcterms:modified>
</cp:coreProperties>
</file>