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306" r:id="rId4"/>
    <p:sldId id="308" r:id="rId5"/>
    <p:sldId id="265" r:id="rId6"/>
    <p:sldId id="307" r:id="rId7"/>
    <p:sldId id="277" r:id="rId8"/>
    <p:sldId id="264" r:id="rId9"/>
    <p:sldId id="310" r:id="rId10"/>
    <p:sldId id="309" r:id="rId11"/>
    <p:sldId id="303" r:id="rId12"/>
    <p:sldId id="304" r:id="rId13"/>
    <p:sldId id="311" r:id="rId14"/>
    <p:sldId id="312" r:id="rId15"/>
    <p:sldId id="313" r:id="rId16"/>
    <p:sldId id="271" r:id="rId17"/>
    <p:sldId id="314" r:id="rId18"/>
    <p:sldId id="258" r:id="rId19"/>
    <p:sldId id="269" r:id="rId20"/>
    <p:sldId id="270" r:id="rId21"/>
    <p:sldId id="275" r:id="rId22"/>
    <p:sldId id="260" r:id="rId23"/>
    <p:sldId id="261" r:id="rId24"/>
    <p:sldId id="268" r:id="rId25"/>
    <p:sldId id="263" r:id="rId26"/>
    <p:sldId id="273"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0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honicsplay.co.uk/"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www.youtube.com/watch?v=0TgLtF3PMOc"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GKrs4VstrLo" TargetMode="External"/><Relationship Id="rId2" Type="http://schemas.openxmlformats.org/officeDocument/2006/relationships/hyperlink" Target="https://www.youtube.com/watch?v=o9mamhbLZAE"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bbc.co.uk/bitesize/articles/zmf6hb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240368" y="1052736"/>
            <a:ext cx="8640960" cy="2448272"/>
          </a:xfrm>
        </p:spPr>
        <p:txBody>
          <a:bodyPr>
            <a:noAutofit/>
          </a:bodyPr>
          <a:lstStyle/>
          <a:p>
            <a:pPr marL="0" indent="0">
              <a:buNone/>
            </a:pPr>
            <a:r>
              <a:rPr lang="en-US" sz="1600" dirty="0" smtClean="0"/>
              <a:t>How was Half Term? Maybe you managed to see some people you haven’t seen for a while now the Lockdown rules are changing a bit. It’s lucky the weather has been so sunny because I seem to spend quite a lot of my time standing in queues at the supermarket!</a:t>
            </a:r>
          </a:p>
          <a:p>
            <a:pPr marL="0" indent="0">
              <a:buNone/>
            </a:pPr>
            <a:endParaRPr lang="en-US" sz="1600" dirty="0"/>
          </a:p>
          <a:p>
            <a:pPr marL="0" indent="0">
              <a:buNone/>
            </a:pPr>
            <a:r>
              <a:rPr lang="en-US" sz="1600" dirty="0" smtClean="0"/>
              <a:t>We have a lovely new book for our English lessons this week and we are doing a bit more about Addition and Subtraction in </a:t>
            </a:r>
            <a:r>
              <a:rPr lang="en-US" sz="1600" dirty="0" err="1" smtClean="0"/>
              <a:t>Maths</a:t>
            </a:r>
            <a:r>
              <a:rPr lang="en-US" sz="1600" dirty="0" smtClean="0"/>
              <a:t>. The last activity is a chance for you to think about how your life has been different to normal since the Lockdown began ten weeks ago. </a:t>
            </a:r>
          </a:p>
          <a:p>
            <a:pPr marL="0" indent="0">
              <a:buNone/>
            </a:pPr>
            <a:endParaRPr lang="en-US" sz="1600" dirty="0"/>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000" dirty="0"/>
          </a:p>
          <a:p>
            <a:pPr marL="0" indent="0">
              <a:buNone/>
            </a:pPr>
            <a:endParaRPr lang="en-US" sz="22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996952"/>
            <a:ext cx="4427984" cy="2739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40368" y="3181933"/>
            <a:ext cx="4392488" cy="2554545"/>
          </a:xfrm>
          <a:prstGeom prst="rect">
            <a:avLst/>
          </a:prstGeom>
          <a:noFill/>
        </p:spPr>
        <p:txBody>
          <a:bodyPr wrap="square" rtlCol="0">
            <a:spAutoFit/>
          </a:bodyPr>
          <a:lstStyle/>
          <a:p>
            <a:r>
              <a:rPr lang="en-US" sz="1600" dirty="0"/>
              <a:t>You should still be reading everyday, </a:t>
            </a:r>
            <a:r>
              <a:rPr lang="en-US" sz="1600" dirty="0" err="1"/>
              <a:t>practising</a:t>
            </a:r>
            <a:r>
              <a:rPr lang="en-US" sz="1600" dirty="0"/>
              <a:t> your Phonics with </a:t>
            </a:r>
            <a:r>
              <a:rPr lang="en-US" sz="1600" dirty="0">
                <a:hlinkClick r:id="rId3"/>
              </a:rPr>
              <a:t>www.phonicsplay.co.uk</a:t>
            </a:r>
            <a:r>
              <a:rPr lang="en-US" sz="1600" dirty="0"/>
              <a:t>   </a:t>
            </a:r>
            <a:br>
              <a:rPr lang="en-US" sz="1600" dirty="0"/>
            </a:br>
            <a:r>
              <a:rPr lang="en-US" sz="1600" dirty="0"/>
              <a:t>(unless you are </a:t>
            </a:r>
            <a:r>
              <a:rPr lang="en-US" sz="1600" dirty="0" err="1"/>
              <a:t>Mrs</a:t>
            </a:r>
            <a:r>
              <a:rPr lang="en-US" sz="1600" dirty="0"/>
              <a:t> Smith’s Phonics Group, in which case please see the attached </a:t>
            </a:r>
            <a:r>
              <a:rPr lang="en-US" sz="1600" dirty="0" err="1"/>
              <a:t>Powerpoint</a:t>
            </a:r>
            <a:r>
              <a:rPr lang="en-US" sz="1600" dirty="0"/>
              <a:t> from </a:t>
            </a:r>
            <a:r>
              <a:rPr lang="en-US" sz="1600" dirty="0" err="1" smtClean="0"/>
              <a:t>Mrs</a:t>
            </a:r>
            <a:r>
              <a:rPr lang="en-US" sz="1600" dirty="0" smtClean="0"/>
              <a:t> </a:t>
            </a:r>
            <a:r>
              <a:rPr lang="en-US" sz="1600" dirty="0"/>
              <a:t>Smith) and writing regularly in your writing journal/diary. It would also be good to count to 100 everyday too. Follow this link for the “Count to 100 everyday” song.</a:t>
            </a:r>
          </a:p>
          <a:p>
            <a:r>
              <a:rPr lang="en-GB" sz="1600" dirty="0">
                <a:hlinkClick r:id="rId4"/>
              </a:rPr>
              <a:t>https://www.youtube.com/watch?v=0TgLtF3PMOc</a:t>
            </a:r>
            <a:endParaRPr lang="en-US" sz="1600" dirty="0"/>
          </a:p>
          <a:p>
            <a:pPr algn="r"/>
            <a:endParaRPr lang="en-US" sz="1600" dirty="0"/>
          </a:p>
        </p:txBody>
      </p:sp>
      <p:sp>
        <p:nvSpPr>
          <p:cNvPr id="5" name="TextBox 4"/>
          <p:cNvSpPr txBox="1"/>
          <p:nvPr/>
        </p:nvSpPr>
        <p:spPr>
          <a:xfrm>
            <a:off x="210096" y="5725711"/>
            <a:ext cx="4211960" cy="923330"/>
          </a:xfrm>
          <a:prstGeom prst="rect">
            <a:avLst/>
          </a:prstGeom>
          <a:noFill/>
        </p:spPr>
        <p:txBody>
          <a:bodyPr wrap="square" rtlCol="0">
            <a:spAutoFit/>
          </a:bodyPr>
          <a:lstStyle/>
          <a:p>
            <a:r>
              <a:rPr lang="en-US" dirty="0"/>
              <a:t>Have a good week!</a:t>
            </a:r>
          </a:p>
          <a:p>
            <a:r>
              <a:rPr lang="en-US" dirty="0"/>
              <a:t>Love from </a:t>
            </a:r>
            <a:r>
              <a:rPr lang="en-US" dirty="0" err="1"/>
              <a:t>Mrs</a:t>
            </a:r>
            <a:r>
              <a:rPr lang="en-US" dirty="0"/>
              <a:t> Child</a:t>
            </a:r>
          </a:p>
          <a:p>
            <a:r>
              <a:rPr lang="en-US" dirty="0"/>
              <a:t>xxx</a:t>
            </a:r>
          </a:p>
        </p:txBody>
      </p:sp>
      <p:pic>
        <p:nvPicPr>
          <p:cNvPr id="15363" name="Picture 3" descr="C:\Users\MrsChild\AppData\Local\Microsoft\Windows\INetCache\IE\MDZDMQMK\AxvtC[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1547664" y="0"/>
            <a:ext cx="1314872" cy="1117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1</a:t>
            </a:r>
            <a:endParaRPr lang="en-GB"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9076" y="965900"/>
            <a:ext cx="2880320" cy="24455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33864" y="992220"/>
            <a:ext cx="5040560" cy="2677656"/>
          </a:xfrm>
          <a:prstGeom prst="rect">
            <a:avLst/>
          </a:prstGeom>
          <a:noFill/>
        </p:spPr>
        <p:txBody>
          <a:bodyPr wrap="square" rtlCol="0">
            <a:spAutoFit/>
          </a:bodyPr>
          <a:lstStyle/>
          <a:p>
            <a:r>
              <a:rPr lang="en-GB" sz="2400" dirty="0" smtClean="0"/>
              <a:t>We have a new book for the new term. It is called Wild and it is written and illustrated by Emily Hughes. Have a look at the cover (there is a bigger version on the next slide). Think about these questions as you look at it.</a:t>
            </a:r>
          </a:p>
          <a:p>
            <a:endParaRPr lang="en-GB" sz="24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573016"/>
            <a:ext cx="6743700" cy="1209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95536" y="4941168"/>
            <a:ext cx="8280920" cy="1569660"/>
          </a:xfrm>
          <a:prstGeom prst="rect">
            <a:avLst/>
          </a:prstGeom>
          <a:noFill/>
        </p:spPr>
        <p:txBody>
          <a:bodyPr wrap="square" rtlCol="0">
            <a:spAutoFit/>
          </a:bodyPr>
          <a:lstStyle/>
          <a:p>
            <a:r>
              <a:rPr lang="en-GB" sz="2400" dirty="0" smtClean="0"/>
              <a:t>Have a go at drawing this character. Look carefully at the shape of her face and how big and round her eyes are. When you have finished your drawing annotate it with some of your thoughts, ideas or questions about the story. </a:t>
            </a:r>
            <a:endParaRPr lang="en-GB" sz="2400" dirty="0"/>
          </a:p>
        </p:txBody>
      </p:sp>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0"/>
            <a:ext cx="7992888" cy="67864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97089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1 (continued)</a:t>
            </a:r>
            <a:endParaRPr lang="en-GB"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44824"/>
            <a:ext cx="8874672" cy="41267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9512" y="908720"/>
            <a:ext cx="8640960" cy="830997"/>
          </a:xfrm>
          <a:prstGeom prst="rect">
            <a:avLst/>
          </a:prstGeom>
          <a:noFill/>
        </p:spPr>
        <p:txBody>
          <a:bodyPr wrap="square" rtlCol="0">
            <a:spAutoFit/>
          </a:bodyPr>
          <a:lstStyle/>
          <a:p>
            <a:pPr algn="ctr"/>
            <a:r>
              <a:rPr lang="en-GB" sz="2400" dirty="0" smtClean="0"/>
              <a:t>Here are the endpapers from the book. </a:t>
            </a:r>
            <a:br>
              <a:rPr lang="en-GB" sz="2400" dirty="0" smtClean="0"/>
            </a:br>
            <a:r>
              <a:rPr lang="en-GB" sz="2400" dirty="0" smtClean="0"/>
              <a:t>Do they give you any more ideas about the story or the character?</a:t>
            </a:r>
            <a:endParaRPr lang="en-GB" sz="2400" dirty="0"/>
          </a:p>
        </p:txBody>
      </p:sp>
      <p:sp>
        <p:nvSpPr>
          <p:cNvPr id="5" name="TextBox 4"/>
          <p:cNvSpPr txBox="1"/>
          <p:nvPr/>
        </p:nvSpPr>
        <p:spPr>
          <a:xfrm>
            <a:off x="107504" y="6093296"/>
            <a:ext cx="8946680" cy="400110"/>
          </a:xfrm>
          <a:prstGeom prst="rect">
            <a:avLst/>
          </a:prstGeom>
          <a:noFill/>
        </p:spPr>
        <p:txBody>
          <a:bodyPr wrap="square" rtlCol="0">
            <a:spAutoFit/>
          </a:bodyPr>
          <a:lstStyle/>
          <a:p>
            <a:pPr algn="ctr"/>
            <a:r>
              <a:rPr lang="en-GB" sz="2000" dirty="0" smtClean="0"/>
              <a:t>(Don’t read the story yet or watch a video – we are just exploring the pictures first.)</a:t>
            </a:r>
            <a:endParaRPr lang="en-GB" sz="2000" dirty="0"/>
          </a:p>
        </p:txBody>
      </p:sp>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2</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996" y="2273276"/>
            <a:ext cx="4274147" cy="3529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9512" y="764704"/>
            <a:ext cx="8784976" cy="1477328"/>
          </a:xfrm>
          <a:prstGeom prst="rect">
            <a:avLst/>
          </a:prstGeom>
          <a:noFill/>
        </p:spPr>
        <p:txBody>
          <a:bodyPr wrap="square" rtlCol="0">
            <a:spAutoFit/>
          </a:bodyPr>
          <a:lstStyle/>
          <a:p>
            <a:r>
              <a:rPr lang="en-GB" dirty="0" smtClean="0"/>
              <a:t>Look closely at these two pictures from the story. What is the same and what is different? Can you compare how the girl is feeling in each one? What might have happened? How is she dressed in each picture and how might she feel about this? Look how she has made a hollow in the bedding like the hollow in the tree. How are the animals looking at her? What is the same and different about the animals in each picture?</a:t>
            </a:r>
            <a:endParaRPr lang="en-GB" dirty="0"/>
          </a:p>
        </p:txBody>
      </p:sp>
      <p:pic>
        <p:nvPicPr>
          <p:cNvPr id="307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700"/>
          <a:stretch/>
        </p:blipFill>
        <p:spPr bwMode="auto">
          <a:xfrm>
            <a:off x="4496644" y="2273275"/>
            <a:ext cx="4650020" cy="3529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11012" y="5927774"/>
            <a:ext cx="8879020" cy="923330"/>
          </a:xfrm>
          <a:prstGeom prst="rect">
            <a:avLst/>
          </a:prstGeom>
          <a:noFill/>
        </p:spPr>
        <p:txBody>
          <a:bodyPr wrap="square" rtlCol="0">
            <a:spAutoFit/>
          </a:bodyPr>
          <a:lstStyle/>
          <a:p>
            <a:r>
              <a:rPr lang="en-GB" dirty="0" smtClean="0"/>
              <a:t>Write a description for each picture. Try to write at least three sentences for each one. Some of you can write compound sentences and use lots of adjectives to make your writing more interesting. Always remember your capital letters, full stops and </a:t>
            </a:r>
            <a:r>
              <a:rPr lang="en-GB" dirty="0" err="1" smtClean="0"/>
              <a:t>fingerspaces</a:t>
            </a:r>
            <a:r>
              <a:rPr lang="en-GB" dirty="0" smtClean="0"/>
              <a:t>.</a:t>
            </a:r>
            <a:endParaRPr lang="en-GB" dirty="0"/>
          </a:p>
        </p:txBody>
      </p:sp>
    </p:spTree>
    <p:extLst>
      <p:ext uri="{BB962C8B-B14F-4D97-AF65-F5344CB8AC3E}">
        <p14:creationId xmlns:p14="http://schemas.microsoft.com/office/powerpoint/2010/main" val="18199798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48096"/>
          </a:xfrm>
        </p:spPr>
        <p:txBody>
          <a:bodyPr/>
          <a:lstStyle/>
          <a:p>
            <a:r>
              <a:rPr lang="en-GB" u="sng" dirty="0" smtClean="0"/>
              <a:t>English Learning 3</a:t>
            </a:r>
            <a:endParaRPr lang="en-GB" u="sng" dirty="0"/>
          </a:p>
        </p:txBody>
      </p:sp>
      <p:sp>
        <p:nvSpPr>
          <p:cNvPr id="7" name="TextBox 6"/>
          <p:cNvSpPr txBox="1"/>
          <p:nvPr/>
        </p:nvSpPr>
        <p:spPr>
          <a:xfrm>
            <a:off x="114300" y="995050"/>
            <a:ext cx="5753844" cy="5632311"/>
          </a:xfrm>
          <a:prstGeom prst="rect">
            <a:avLst/>
          </a:prstGeom>
          <a:noFill/>
        </p:spPr>
        <p:txBody>
          <a:bodyPr wrap="square" rtlCol="0">
            <a:spAutoFit/>
          </a:bodyPr>
          <a:lstStyle/>
          <a:p>
            <a:r>
              <a:rPr lang="en-GB" dirty="0" smtClean="0"/>
              <a:t>You finally get to hear the whole story today. Watch Emily Hughes read her own book at </a:t>
            </a:r>
            <a:r>
              <a:rPr lang="en-GB" dirty="0">
                <a:hlinkClick r:id="rId2"/>
              </a:rPr>
              <a:t>https://</a:t>
            </a:r>
            <a:r>
              <a:rPr lang="en-GB" dirty="0" smtClean="0">
                <a:hlinkClick r:id="rId2"/>
              </a:rPr>
              <a:t>www.youtube.com/watch?v=o9mamhbLZAE</a:t>
            </a:r>
            <a:r>
              <a:rPr lang="en-GB" dirty="0" smtClean="0"/>
              <a:t> </a:t>
            </a:r>
            <a:br>
              <a:rPr lang="en-GB" dirty="0" smtClean="0"/>
            </a:br>
            <a:r>
              <a:rPr lang="en-GB" dirty="0" smtClean="0"/>
              <a:t>but then watch another version at</a:t>
            </a:r>
          </a:p>
          <a:p>
            <a:r>
              <a:rPr lang="en-GB" dirty="0">
                <a:hlinkClick r:id="rId3"/>
              </a:rPr>
              <a:t>https://</a:t>
            </a:r>
            <a:r>
              <a:rPr lang="en-GB" dirty="0" smtClean="0">
                <a:hlinkClick r:id="rId3"/>
              </a:rPr>
              <a:t>www.youtube.com/watch?v=GKrs4VstrLo</a:t>
            </a:r>
            <a:r>
              <a:rPr lang="en-GB" dirty="0" smtClean="0"/>
              <a:t> </a:t>
            </a:r>
            <a:br>
              <a:rPr lang="en-GB" dirty="0" smtClean="0"/>
            </a:br>
            <a:r>
              <a:rPr lang="en-GB" dirty="0" smtClean="0"/>
              <a:t>where a child reads the book and adds her own commentary. In this version you can see the pictures in more detail and you will realise how the words only tell part of the story.</a:t>
            </a:r>
          </a:p>
          <a:p>
            <a:endParaRPr lang="en-GB" dirty="0"/>
          </a:p>
          <a:p>
            <a:r>
              <a:rPr lang="en-GB" dirty="0" smtClean="0"/>
              <a:t>In the story, birds teach the girl to speak, bears teach her to eat and foxes teach her to play. </a:t>
            </a:r>
          </a:p>
          <a:p>
            <a:endParaRPr lang="en-GB" dirty="0" smtClean="0"/>
          </a:p>
          <a:p>
            <a:r>
              <a:rPr lang="en-GB" dirty="0" smtClean="0"/>
              <a:t>What would you like to learn from an animal? Would you like to do PE with a monkey? Would you like to dance with a flamingo? How about building with a beaver or singing with a songbird? Which animal would be the best teacher? Have a good think and then draw a picture (perhaps in the style of Emily Hughes) of your lesson with an animal. I’m sure you will come up with some wonderful ideas!</a:t>
            </a:r>
            <a:endParaRPr lang="en-GB"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952148"/>
            <a:ext cx="2996590" cy="1279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02464" y="2492896"/>
            <a:ext cx="3024336" cy="1290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4668" y="4221088"/>
            <a:ext cx="3046090" cy="13016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1</a:t>
            </a:r>
            <a:endParaRPr lang="en-GB" dirty="0"/>
          </a:p>
        </p:txBody>
      </p:sp>
      <p:sp>
        <p:nvSpPr>
          <p:cNvPr id="7" name="TextBox 6"/>
          <p:cNvSpPr txBox="1"/>
          <p:nvPr/>
        </p:nvSpPr>
        <p:spPr>
          <a:xfrm>
            <a:off x="107504" y="908720"/>
            <a:ext cx="9036496" cy="4093428"/>
          </a:xfrm>
          <a:prstGeom prst="rect">
            <a:avLst/>
          </a:prstGeom>
          <a:noFill/>
        </p:spPr>
        <p:txBody>
          <a:bodyPr wrap="square" rtlCol="0">
            <a:spAutoFit/>
          </a:bodyPr>
          <a:lstStyle/>
          <a:p>
            <a:r>
              <a:rPr lang="en-US" sz="2000" dirty="0" smtClean="0"/>
              <a:t>We are continuing with our work on adding and subtracting within 20. For the first lesson this week, please go to the Year 1 Home Learning page on the White Rose website and watch the video lesson for Summer </a:t>
            </a:r>
            <a:r>
              <a:rPr lang="en-US" sz="2000" dirty="0"/>
              <a:t>Term Week 4 </a:t>
            </a:r>
            <a:r>
              <a:rPr lang="en-US" sz="2000" dirty="0" smtClean="0"/>
              <a:t>Lesson 3 (it says w/c 11</a:t>
            </a:r>
            <a:r>
              <a:rPr lang="en-US" sz="2000" baseline="30000" dirty="0" smtClean="0"/>
              <a:t>th</a:t>
            </a:r>
            <a:r>
              <a:rPr lang="en-US" sz="2000" dirty="0" smtClean="0"/>
              <a:t> May)  </a:t>
            </a:r>
            <a:r>
              <a:rPr lang="en-GB" sz="2000" dirty="0" smtClean="0">
                <a:hlinkClick r:id="rId2"/>
              </a:rPr>
              <a:t>https</a:t>
            </a:r>
            <a:r>
              <a:rPr lang="en-GB" sz="2000" dirty="0">
                <a:hlinkClick r:id="rId2"/>
              </a:rPr>
              <a:t>://</a:t>
            </a:r>
            <a:r>
              <a:rPr lang="en-GB" sz="2000" dirty="0" smtClean="0">
                <a:hlinkClick r:id="rId2"/>
              </a:rPr>
              <a:t>whiterosemaths.com/homelearning/year-1/</a:t>
            </a:r>
            <a:endParaRPr lang="en-GB" sz="2000" dirty="0" smtClean="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21852"/>
          <a:stretch/>
        </p:blipFill>
        <p:spPr bwMode="auto">
          <a:xfrm>
            <a:off x="1743075" y="2348880"/>
            <a:ext cx="4421505" cy="3381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364089" y="2955434"/>
            <a:ext cx="800491" cy="169770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51520" y="5877272"/>
            <a:ext cx="8496944" cy="923330"/>
          </a:xfrm>
          <a:prstGeom prst="rect">
            <a:avLst/>
          </a:prstGeom>
          <a:noFill/>
        </p:spPr>
        <p:txBody>
          <a:bodyPr wrap="square" rtlCol="0">
            <a:spAutoFit/>
          </a:bodyPr>
          <a:lstStyle/>
          <a:p>
            <a:r>
              <a:rPr lang="en-GB" dirty="0" smtClean="0"/>
              <a:t>When you have watched the lesson, use your preferred strategy to answer the following worded problems. Remember to write your answer as an addition or subtraction number sentence. Could you write your own worded problem for someone else to solve?</a:t>
            </a:r>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15" y="0"/>
            <a:ext cx="9119541"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9755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3" y="44624"/>
            <a:ext cx="9069081"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644008" y="3212976"/>
            <a:ext cx="4499992" cy="32403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69088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2</a:t>
            </a:r>
            <a:endParaRPr lang="en-GB" dirty="0"/>
          </a:p>
        </p:txBody>
      </p:sp>
      <p:sp>
        <p:nvSpPr>
          <p:cNvPr id="7" name="TextBox 6"/>
          <p:cNvSpPr txBox="1"/>
          <p:nvPr/>
        </p:nvSpPr>
        <p:spPr>
          <a:xfrm>
            <a:off x="107504" y="908720"/>
            <a:ext cx="9036496" cy="4093428"/>
          </a:xfrm>
          <a:prstGeom prst="rect">
            <a:avLst/>
          </a:prstGeom>
          <a:noFill/>
        </p:spPr>
        <p:txBody>
          <a:bodyPr wrap="square" rtlCol="0">
            <a:spAutoFit/>
          </a:bodyPr>
          <a:lstStyle/>
          <a:p>
            <a:r>
              <a:rPr lang="en-GB" sz="2000" dirty="0" smtClean="0"/>
              <a:t>The second lesson is about comparing number sentences. Please go to the Year 1 Home Learning Maths Lesson from 14</a:t>
            </a:r>
            <a:r>
              <a:rPr lang="en-GB" sz="2000" baseline="30000" dirty="0" smtClean="0"/>
              <a:t>th</a:t>
            </a:r>
            <a:r>
              <a:rPr lang="en-GB" sz="2000" dirty="0" smtClean="0"/>
              <a:t> May on BBC Bitesize </a:t>
            </a:r>
            <a:r>
              <a:rPr lang="en-GB" sz="2000" dirty="0">
                <a:hlinkClick r:id="rId2"/>
              </a:rPr>
              <a:t>https://</a:t>
            </a:r>
            <a:r>
              <a:rPr lang="en-GB" sz="2000" dirty="0" smtClean="0">
                <a:hlinkClick r:id="rId2"/>
              </a:rPr>
              <a:t>www.bbc.co.uk/bitesize/articles/zmf6hbk</a:t>
            </a:r>
            <a:r>
              <a:rPr lang="en-GB" sz="2000" dirty="0" smtClean="0"/>
              <a:t>. There are two videos to watch and three activities. You only need to complete Activities 1 and 2 (but you can do Activity 3 if you want a challenge with bigger numbers). Remember when we have used the comparison symbols before we always think of them as greedy crocodiles who want to eat the biggest number.</a:t>
            </a:r>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5124"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26159"/>
          <a:stretch/>
        </p:blipFill>
        <p:spPr bwMode="auto">
          <a:xfrm>
            <a:off x="1691680" y="3284984"/>
            <a:ext cx="6111209" cy="3384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02414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 3</a:t>
            </a:r>
            <a:endParaRPr lang="en-GB" dirty="0"/>
          </a:p>
        </p:txBody>
      </p:sp>
      <p:sp>
        <p:nvSpPr>
          <p:cNvPr id="7" name="TextBox 6"/>
          <p:cNvSpPr txBox="1"/>
          <p:nvPr/>
        </p:nvSpPr>
        <p:spPr>
          <a:xfrm>
            <a:off x="251520" y="908720"/>
            <a:ext cx="9036496" cy="6863417"/>
          </a:xfrm>
          <a:prstGeom prst="rect">
            <a:avLst/>
          </a:prstGeom>
          <a:noFill/>
        </p:spPr>
        <p:txBody>
          <a:bodyPr wrap="square" rtlCol="0">
            <a:spAutoFit/>
          </a:bodyPr>
          <a:lstStyle/>
          <a:p>
            <a:r>
              <a:rPr lang="en-GB" sz="2000" dirty="0" smtClean="0"/>
              <a:t>How about a Maths test? We love Maths tests in Year 1! Have a go at the following questions to check how much you have learned about adding and subtracting within 20. An adult can read the questions to you and you can use any equipment or drawings that help you and take as much time as you need.</a:t>
            </a:r>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756936"/>
            <a:ext cx="4103312" cy="3736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756934"/>
            <a:ext cx="3817568" cy="37027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04961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55293"/>
            <a:ext cx="4115603" cy="3870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29351"/>
            <a:ext cx="3968019" cy="3870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9081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46376"/>
            <a:ext cx="3960440" cy="31628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7" y="188640"/>
            <a:ext cx="4032448" cy="3187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649038"/>
            <a:ext cx="3960440" cy="2797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3649038"/>
            <a:ext cx="4032449" cy="3080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6411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4810" y="188640"/>
            <a:ext cx="5642411"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36168" y="4941168"/>
            <a:ext cx="7920880" cy="1815882"/>
          </a:xfrm>
          <a:prstGeom prst="rect">
            <a:avLst/>
          </a:prstGeom>
          <a:noFill/>
        </p:spPr>
        <p:txBody>
          <a:bodyPr wrap="square" rtlCol="0">
            <a:spAutoFit/>
          </a:bodyPr>
          <a:lstStyle/>
          <a:p>
            <a:pPr algn="ctr"/>
            <a:r>
              <a:rPr lang="en-GB" sz="2800" dirty="0" smtClean="0"/>
              <a:t>How did you do? </a:t>
            </a:r>
            <a:br>
              <a:rPr lang="en-GB" sz="2800" dirty="0" smtClean="0"/>
            </a:br>
            <a:r>
              <a:rPr lang="en-GB" sz="2800" dirty="0" smtClean="0"/>
              <a:t>Don’t worry if you didn’t get it all right – it won’t be the last time you learn about addition and subtraction!</a:t>
            </a:r>
            <a:endParaRPr lang="en-GB" sz="2800" dirty="0"/>
          </a:p>
        </p:txBody>
      </p:sp>
    </p:spTree>
    <p:extLst>
      <p:ext uri="{BB962C8B-B14F-4D97-AF65-F5344CB8AC3E}">
        <p14:creationId xmlns:p14="http://schemas.microsoft.com/office/powerpoint/2010/main" val="3918998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0" y="4509120"/>
            <a:ext cx="9144000" cy="916752"/>
          </a:xfrm>
        </p:spPr>
        <p:txBody>
          <a:bodyPr>
            <a:normAutofit fontScale="90000"/>
          </a:bodyPr>
          <a:lstStyle/>
          <a:p>
            <a:r>
              <a:rPr lang="en-GB" sz="5400" b="1" dirty="0" smtClean="0"/>
              <a:t>PSHE Learning</a:t>
            </a:r>
            <a:br>
              <a:rPr lang="en-GB" sz="5400" b="1" dirty="0" smtClean="0"/>
            </a:br>
            <a:r>
              <a:rPr lang="en-GB" sz="3100" b="1" dirty="0" smtClean="0"/>
              <a:t>Lockdown reflections</a:t>
            </a:r>
            <a:r>
              <a:rPr lang="en-GB" sz="5400" b="1" dirty="0" smtClean="0"/>
              <a:t/>
            </a:r>
            <a:br>
              <a:rPr lang="en-GB" sz="5400" b="1" dirty="0" smtClean="0"/>
            </a:br>
            <a:r>
              <a:rPr lang="en-GB" sz="2200" dirty="0" smtClean="0">
                <a:ea typeface="Calibri"/>
                <a:cs typeface="Times New Roman"/>
              </a:rPr>
              <a:t>Life has been very different for the last ten weeks. </a:t>
            </a:r>
            <a:br>
              <a:rPr lang="en-GB" sz="2200" dirty="0" smtClean="0">
                <a:ea typeface="Calibri"/>
                <a:cs typeface="Times New Roman"/>
              </a:rPr>
            </a:br>
            <a:r>
              <a:rPr lang="en-GB" sz="2200" dirty="0" smtClean="0">
                <a:ea typeface="Calibri"/>
                <a:cs typeface="Times New Roman"/>
              </a:rPr>
              <a:t>No school. No playgrounds. No playing with friends. </a:t>
            </a:r>
            <a:r>
              <a:rPr lang="en-GB" sz="2700" dirty="0" smtClean="0">
                <a:ea typeface="Calibri"/>
                <a:cs typeface="Times New Roman"/>
              </a:rPr>
              <a:t/>
            </a:r>
            <a:br>
              <a:rPr lang="en-GB" sz="2700" dirty="0" smtClean="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2200" dirty="0" smtClean="0">
                <a:ea typeface="Calibri"/>
                <a:cs typeface="Times New Roman"/>
              </a:rPr>
              <a:t>Discuss these questions with the people you live with. </a:t>
            </a:r>
            <a:br>
              <a:rPr lang="en-GB" sz="2200" dirty="0" smtClean="0">
                <a:ea typeface="Calibri"/>
                <a:cs typeface="Times New Roman"/>
              </a:rPr>
            </a:br>
            <a:r>
              <a:rPr lang="en-GB" sz="2200" dirty="0" smtClean="0">
                <a:ea typeface="Calibri"/>
                <a:cs typeface="Times New Roman"/>
              </a:rPr>
              <a:t>Do the grown ups have different answers to the children? </a:t>
            </a:r>
            <a:br>
              <a:rPr lang="en-GB" sz="2200" dirty="0" smtClean="0">
                <a:ea typeface="Calibri"/>
                <a:cs typeface="Times New Roman"/>
              </a:rPr>
            </a:br>
            <a:r>
              <a:rPr lang="en-GB" sz="2200" dirty="0" smtClean="0">
                <a:ea typeface="Calibri"/>
                <a:cs typeface="Times New Roman"/>
              </a:rPr>
              <a:t>You could draw pictures or write a list of all the things you are looking forward to in the future, or maybe make a</a:t>
            </a:r>
            <a:br>
              <a:rPr lang="en-GB" sz="2200" dirty="0" smtClean="0">
                <a:ea typeface="Calibri"/>
                <a:cs typeface="Times New Roman"/>
              </a:rPr>
            </a:br>
            <a:r>
              <a:rPr lang="en-GB" sz="2200" dirty="0" smtClean="0">
                <a:ea typeface="Calibri"/>
                <a:cs typeface="Times New Roman"/>
              </a:rPr>
              <a:t>“Things to Look Forward to Jar” – instructions on the next slide.</a:t>
            </a:r>
            <a:br>
              <a:rPr lang="en-GB" sz="22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5400" dirty="0">
                <a:ea typeface="Calibri"/>
                <a:cs typeface="Times New Roman"/>
              </a:rPr>
              <a:t/>
            </a:r>
            <a:br>
              <a:rPr lang="en-GB" sz="5400" dirty="0">
                <a:ea typeface="Calibri"/>
                <a:cs typeface="Times New Roman"/>
              </a:rPr>
            </a:br>
            <a:endParaRPr lang="en-GB" sz="5400" b="1" dirty="0"/>
          </a:p>
        </p:txBody>
      </p:sp>
      <p:sp>
        <p:nvSpPr>
          <p:cNvPr id="2" name="Cloud Callout 1"/>
          <p:cNvSpPr/>
          <p:nvPr/>
        </p:nvSpPr>
        <p:spPr>
          <a:xfrm>
            <a:off x="0" y="1957120"/>
            <a:ext cx="2699792" cy="1759912"/>
          </a:xfrm>
          <a:prstGeom prst="cloudCallout">
            <a:avLst>
              <a:gd name="adj1" fmla="val -41907"/>
              <a:gd name="adj2" fmla="val -812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ea typeface="Calibri"/>
                <a:cs typeface="Times New Roman"/>
              </a:rPr>
              <a:t>What have you enjoyed most about your time in Lockdown?</a:t>
            </a:r>
            <a:endParaRPr lang="en-GB" dirty="0"/>
          </a:p>
        </p:txBody>
      </p:sp>
      <p:sp>
        <p:nvSpPr>
          <p:cNvPr id="3" name="Cloud Callout 2"/>
          <p:cNvSpPr/>
          <p:nvPr/>
        </p:nvSpPr>
        <p:spPr>
          <a:xfrm>
            <a:off x="141824" y="3717032"/>
            <a:ext cx="2592288" cy="1440160"/>
          </a:xfrm>
          <a:prstGeom prst="cloudCallout">
            <a:avLst>
              <a:gd name="adj1" fmla="val -47876"/>
              <a:gd name="adj2" fmla="val 766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ea typeface="Calibri"/>
                <a:cs typeface="Times New Roman"/>
              </a:rPr>
              <a:t/>
            </a:r>
            <a:br>
              <a:rPr lang="en-GB" dirty="0" smtClean="0">
                <a:ea typeface="Calibri"/>
                <a:cs typeface="Times New Roman"/>
              </a:rPr>
            </a:br>
            <a:r>
              <a:rPr lang="en-GB" dirty="0" smtClean="0">
                <a:ea typeface="Calibri"/>
                <a:cs typeface="Times New Roman"/>
              </a:rPr>
              <a:t>What </a:t>
            </a:r>
            <a:r>
              <a:rPr lang="en-GB" dirty="0">
                <a:ea typeface="Calibri"/>
                <a:cs typeface="Times New Roman"/>
              </a:rPr>
              <a:t>has been the worst bit?</a:t>
            </a:r>
            <a:br>
              <a:rPr lang="en-GB" dirty="0">
                <a:ea typeface="Calibri"/>
                <a:cs typeface="Times New Roman"/>
              </a:rPr>
            </a:br>
            <a:endParaRPr lang="en-GB" dirty="0"/>
          </a:p>
        </p:txBody>
      </p:sp>
      <p:sp>
        <p:nvSpPr>
          <p:cNvPr id="5" name="Cloud Callout 4"/>
          <p:cNvSpPr/>
          <p:nvPr/>
        </p:nvSpPr>
        <p:spPr>
          <a:xfrm>
            <a:off x="5940152" y="3717032"/>
            <a:ext cx="3024336" cy="1368152"/>
          </a:xfrm>
          <a:prstGeom prst="cloudCallout">
            <a:avLst>
              <a:gd name="adj1" fmla="val 47363"/>
              <a:gd name="adj2" fmla="val 970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ea typeface="Calibri"/>
                <a:cs typeface="Times New Roman"/>
              </a:rPr>
              <a:t/>
            </a:r>
            <a:br>
              <a:rPr lang="en-GB" dirty="0" smtClean="0">
                <a:ea typeface="Calibri"/>
                <a:cs typeface="Times New Roman"/>
              </a:rPr>
            </a:br>
            <a:r>
              <a:rPr lang="en-GB" dirty="0" smtClean="0">
                <a:ea typeface="Calibri"/>
                <a:cs typeface="Times New Roman"/>
              </a:rPr>
              <a:t>What </a:t>
            </a:r>
            <a:r>
              <a:rPr lang="en-GB" dirty="0">
                <a:ea typeface="Calibri"/>
                <a:cs typeface="Times New Roman"/>
              </a:rPr>
              <a:t>are you most looking forward to when it is over? </a:t>
            </a:r>
            <a:br>
              <a:rPr lang="en-GB" dirty="0">
                <a:ea typeface="Calibri"/>
                <a:cs typeface="Times New Roman"/>
              </a:rPr>
            </a:br>
            <a:endParaRPr lang="en-GB" dirty="0"/>
          </a:p>
        </p:txBody>
      </p:sp>
      <p:sp>
        <p:nvSpPr>
          <p:cNvPr id="6" name="Cloud Callout 5"/>
          <p:cNvSpPr/>
          <p:nvPr/>
        </p:nvSpPr>
        <p:spPr>
          <a:xfrm>
            <a:off x="6039952" y="1964576"/>
            <a:ext cx="3104048" cy="1615896"/>
          </a:xfrm>
          <a:prstGeom prst="cloudCallout">
            <a:avLst>
              <a:gd name="adj1" fmla="val 27937"/>
              <a:gd name="adj2" fmla="val -1122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ea typeface="Calibri"/>
                <a:cs typeface="Times New Roman"/>
              </a:rPr>
              <a:t>Have you learned anything new about yourself or your </a:t>
            </a:r>
            <a:r>
              <a:rPr lang="en-GB" dirty="0" smtClean="0">
                <a:ea typeface="Calibri"/>
                <a:cs typeface="Times New Roman"/>
              </a:rPr>
              <a:t>family?</a:t>
            </a:r>
            <a:endParaRPr lang="en-GB" dirty="0"/>
          </a:p>
        </p:txBody>
      </p:sp>
      <p:sp>
        <p:nvSpPr>
          <p:cNvPr id="7" name="Cloud Callout 6"/>
          <p:cNvSpPr/>
          <p:nvPr/>
        </p:nvSpPr>
        <p:spPr>
          <a:xfrm>
            <a:off x="2987824" y="2016904"/>
            <a:ext cx="2952328" cy="2304256"/>
          </a:xfrm>
          <a:prstGeom prst="cloudCallout">
            <a:avLst>
              <a:gd name="adj1" fmla="val 34917"/>
              <a:gd name="adj2" fmla="val 8146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ea typeface="Calibri"/>
                <a:cs typeface="Times New Roman"/>
              </a:rPr>
              <a:t>Have you celebrated any birthdays </a:t>
            </a:r>
            <a:r>
              <a:rPr lang="en-GB" dirty="0" smtClean="0">
                <a:ea typeface="Calibri"/>
                <a:cs typeface="Times New Roman"/>
              </a:rPr>
              <a:t> or special occasions during Lockdown?</a:t>
            </a:r>
            <a:endParaRPr lang="en-GB" dirty="0"/>
          </a:p>
        </p:txBody>
      </p:sp>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433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3876"/>
          <a:stretch/>
        </p:blipFill>
        <p:spPr bwMode="auto">
          <a:xfrm>
            <a:off x="2456173" y="0"/>
            <a:ext cx="6655301" cy="68430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5104" y="0"/>
            <a:ext cx="2232640" cy="6863417"/>
          </a:xfrm>
          <a:prstGeom prst="rect">
            <a:avLst/>
          </a:prstGeom>
          <a:noFill/>
        </p:spPr>
        <p:txBody>
          <a:bodyPr wrap="square" rtlCol="0">
            <a:spAutoFit/>
          </a:bodyPr>
          <a:lstStyle/>
          <a:p>
            <a:r>
              <a:rPr lang="en-GB" sz="2000" dirty="0" smtClean="0">
                <a:latin typeface="Comic Sans MS" panose="030F0702030302020204" pitchFamily="66" charset="0"/>
              </a:rPr>
              <a:t>Maybe you have had days where you have felt a little sad or anxious during Lockdown. Having things to look forward to can make you feel happier and improve your wellbeing. Each time you think of something you are looking forward to doing in the future, write in on a piece of paper and place it inside your decorated jar.</a:t>
            </a:r>
            <a:endParaRPr lang="en-GB" sz="2000" dirty="0">
              <a:latin typeface="Comic Sans MS" panose="030F0702030302020204" pitchFamily="66" charset="0"/>
            </a:endParaRPr>
          </a:p>
        </p:txBody>
      </p:sp>
    </p:spTree>
    <p:extLst>
      <p:ext uri="{BB962C8B-B14F-4D97-AF65-F5344CB8AC3E}">
        <p14:creationId xmlns:p14="http://schemas.microsoft.com/office/powerpoint/2010/main" val="1851619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11376</TotalTime>
  <Words>1327</Words>
  <Application>Microsoft Office PowerPoint</Application>
  <PresentationFormat>On-screen Show (4:3)</PresentationFormat>
  <Paragraphs>116</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Home Learning </vt:lpstr>
      <vt:lpstr>Hello Year 1!</vt:lpstr>
      <vt:lpstr>English Learning 1</vt:lpstr>
      <vt:lpstr>PowerPoint Presentation</vt:lpstr>
      <vt:lpstr>English Learning 1 (continued)</vt:lpstr>
      <vt:lpstr>English Learning 2</vt:lpstr>
      <vt:lpstr>English Learning 3</vt:lpstr>
      <vt:lpstr>Maths Learning 1</vt:lpstr>
      <vt:lpstr>PowerPoint Presentation</vt:lpstr>
      <vt:lpstr>PowerPoint Presentation</vt:lpstr>
      <vt:lpstr>Maths Learning 2</vt:lpstr>
      <vt:lpstr>Maths Learning 3</vt:lpstr>
      <vt:lpstr>PowerPoint Presentation</vt:lpstr>
      <vt:lpstr>PowerPoint Presentation</vt:lpstr>
      <vt:lpstr>PowerPoint Presentation</vt:lpstr>
      <vt:lpstr>PSHE Learning Lockdown reflections Life has been very different for the last ten weeks.  No school. No playgrounds. No playing with friends.           Discuss these questions with the people you live with.  Do the grown ups have different answers to the children?  You could draw pictures or write a list of all the things you are looking forward to in the future, or maybe make a “Things to Look Forward to Jar” – instructions on the next slide.       </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141</cp:revision>
  <dcterms:created xsi:type="dcterms:W3CDTF">2020-03-18T10:41:37Z</dcterms:created>
  <dcterms:modified xsi:type="dcterms:W3CDTF">2020-05-30T23:52:21Z</dcterms:modified>
</cp:coreProperties>
</file>