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306" r:id="rId4"/>
    <p:sldId id="357" r:id="rId5"/>
    <p:sldId id="352" r:id="rId6"/>
    <p:sldId id="353" r:id="rId7"/>
    <p:sldId id="354" r:id="rId8"/>
    <p:sldId id="345" r:id="rId9"/>
    <p:sldId id="355" r:id="rId10"/>
    <p:sldId id="307" r:id="rId11"/>
    <p:sldId id="264" r:id="rId12"/>
    <p:sldId id="358" r:id="rId13"/>
    <p:sldId id="360" r:id="rId14"/>
    <p:sldId id="359" r:id="rId15"/>
    <p:sldId id="361" r:id="rId16"/>
    <p:sldId id="362" r:id="rId17"/>
    <p:sldId id="322" r:id="rId18"/>
    <p:sldId id="363" r:id="rId19"/>
    <p:sldId id="364" r:id="rId20"/>
    <p:sldId id="304" r:id="rId21"/>
    <p:sldId id="365" r:id="rId22"/>
    <p:sldId id="366" r:id="rId23"/>
    <p:sldId id="271" r:id="rId24"/>
    <p:sldId id="367" r:id="rId25"/>
    <p:sldId id="368" r:id="rId26"/>
    <p:sldId id="369" r:id="rId27"/>
    <p:sldId id="370" r:id="rId28"/>
    <p:sldId id="371" r:id="rId29"/>
    <p:sldId id="372" r:id="rId30"/>
    <p:sldId id="373" r:id="rId31"/>
    <p:sldId id="374" r:id="rId32"/>
    <p:sldId id="375" r:id="rId33"/>
    <p:sldId id="376" r:id="rId34"/>
    <p:sldId id="377" r:id="rId35"/>
    <p:sldId id="378" r:id="rId36"/>
    <p:sldId id="379" r:id="rId37"/>
    <p:sldId id="380" r:id="rId38"/>
    <p:sldId id="381" r:id="rId39"/>
  </p:sldIdLst>
  <p:sldSz cx="9144000" cy="6858000" type="screen4x3"/>
  <p:notesSz cx="7102475" cy="9037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14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94667" autoAdjust="0"/>
  </p:normalViewPr>
  <p:slideViewPr>
    <p:cSldViewPr>
      <p:cViewPr>
        <p:scale>
          <a:sx n="76" d="100"/>
          <a:sy n="76" d="100"/>
        </p:scale>
        <p:origin x="-1194" y="-42"/>
      </p:cViewPr>
      <p:guideLst>
        <p:guide orient="horz" pos="2160"/>
        <p:guide pos="2880"/>
      </p:guideLst>
    </p:cSldViewPr>
  </p:slideViewPr>
  <p:outlineViewPr>
    <p:cViewPr>
      <p:scale>
        <a:sx n="33" d="100"/>
        <a:sy n="33" d="100"/>
      </p:scale>
      <p:origin x="53" y="569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21/06/2020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IvmhjF0XamI"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lonelyplanet.com/video/just-back-from-svalbard/v/vid/344" TargetMode="External"/><Relationship Id="rId1" Type="http://schemas.openxmlformats.org/officeDocument/2006/relationships/slideLayout" Target="../slideLayouts/slideLayout2.xml"/><Relationship Id="rId5" Type="http://schemas.openxmlformats.org/officeDocument/2006/relationships/hyperlink" Target="https://www.lonelyplanet.com/video/just-back-from-egypt/v/vid/718" TargetMode="External"/><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www.oxfordowl.co.uk/"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www.phonicsplay.co.uk/"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3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smtClean="0"/>
              <a:t>Year 1</a:t>
            </a:r>
          </a:p>
          <a:p>
            <a:r>
              <a:rPr lang="en-US" sz="6600" dirty="0" smtClean="0"/>
              <a:t>Term 6 Week </a:t>
            </a:r>
            <a:r>
              <a:rPr lang="en-US" sz="6600" dirty="0"/>
              <a:t>4</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536" y="-18256"/>
            <a:ext cx="9515400" cy="1143000"/>
          </a:xfrm>
        </p:spPr>
        <p:txBody>
          <a:bodyPr>
            <a:normAutofit/>
          </a:bodyPr>
          <a:lstStyle/>
          <a:p>
            <a:r>
              <a:rPr lang="en-US" dirty="0" smtClean="0"/>
              <a:t>Hello Year 1!</a:t>
            </a:r>
            <a:endParaRPr lang="en-GB" dirty="0"/>
          </a:p>
        </p:txBody>
      </p:sp>
      <p:sp>
        <p:nvSpPr>
          <p:cNvPr id="3" name="Content Placeholder 2"/>
          <p:cNvSpPr>
            <a:spLocks noGrp="1"/>
          </p:cNvSpPr>
          <p:nvPr>
            <p:ph idx="1"/>
          </p:nvPr>
        </p:nvSpPr>
        <p:spPr>
          <a:xfrm>
            <a:off x="107504" y="1168168"/>
            <a:ext cx="9036496" cy="2448272"/>
          </a:xfrm>
        </p:spPr>
        <p:txBody>
          <a:bodyPr>
            <a:noAutofit/>
          </a:bodyPr>
          <a:lstStyle/>
          <a:p>
            <a:pPr marL="0" indent="0">
              <a:buNone/>
            </a:pPr>
            <a:r>
              <a:rPr lang="en-US" sz="2200" dirty="0" smtClean="0"/>
              <a:t>I hope you have been enjoying “The Owl and the Pussycat” as we will continue working on this poem in English this week. Have a look at our class web page to see the illustrations the children at school did. </a:t>
            </a:r>
          </a:p>
          <a:p>
            <a:pPr marL="0" indent="0">
              <a:buNone/>
            </a:pPr>
            <a:endParaRPr lang="en-US" sz="2200" dirty="0"/>
          </a:p>
          <a:p>
            <a:pPr marL="0" indent="0">
              <a:buNone/>
            </a:pPr>
            <a:endParaRPr lang="en-US" sz="2200" dirty="0" smtClean="0"/>
          </a:p>
          <a:p>
            <a:pPr marL="0" indent="0">
              <a:buNone/>
            </a:pPr>
            <a:endParaRPr lang="en-US" sz="2200" dirty="0"/>
          </a:p>
          <a:p>
            <a:pPr marL="0" indent="0">
              <a:buNone/>
            </a:pPr>
            <a:endParaRPr lang="en-US" sz="2200" dirty="0" smtClean="0"/>
          </a:p>
          <a:p>
            <a:pPr marL="0" indent="0">
              <a:buNone/>
            </a:pPr>
            <a:r>
              <a:rPr lang="en-US" sz="2200" dirty="0" err="1" smtClean="0"/>
              <a:t>Maths</a:t>
            </a:r>
            <a:r>
              <a:rPr lang="en-US" sz="2200" dirty="0" smtClean="0"/>
              <a:t> this week is about counting to 100. I watched a television </a:t>
            </a:r>
            <a:r>
              <a:rPr lang="en-US" sz="2200" dirty="0" err="1" smtClean="0"/>
              <a:t>programme</a:t>
            </a:r>
            <a:r>
              <a:rPr lang="en-US" sz="2200" dirty="0" smtClean="0"/>
              <a:t> recently about baked beans which said that there are 465 baked beans in every tin. If you wanted to practice counting you could test if this is true!</a:t>
            </a:r>
            <a:endParaRPr lang="en-US" sz="2200" dirty="0"/>
          </a:p>
        </p:txBody>
      </p:sp>
      <p:sp>
        <p:nvSpPr>
          <p:cNvPr id="5" name="TextBox 4"/>
          <p:cNvSpPr txBox="1"/>
          <p:nvPr/>
        </p:nvSpPr>
        <p:spPr>
          <a:xfrm>
            <a:off x="0" y="5355525"/>
            <a:ext cx="9144000" cy="923330"/>
          </a:xfrm>
          <a:prstGeom prst="rect">
            <a:avLst/>
          </a:prstGeom>
          <a:noFill/>
        </p:spPr>
        <p:txBody>
          <a:bodyPr wrap="square" rtlCol="0">
            <a:spAutoFit/>
          </a:bodyPr>
          <a:lstStyle/>
          <a:p>
            <a:pPr algn="ctr"/>
            <a:r>
              <a:rPr lang="en-US" dirty="0"/>
              <a:t>Have a good week!</a:t>
            </a:r>
          </a:p>
          <a:p>
            <a:pPr algn="ctr"/>
            <a:r>
              <a:rPr lang="en-US" dirty="0"/>
              <a:t>Love from </a:t>
            </a:r>
            <a:r>
              <a:rPr lang="en-US" dirty="0" err="1"/>
              <a:t>Mrs</a:t>
            </a:r>
            <a:r>
              <a:rPr lang="en-US" dirty="0"/>
              <a:t> Child</a:t>
            </a:r>
          </a:p>
          <a:p>
            <a:pPr algn="ctr"/>
            <a:r>
              <a:rPr lang="en-US" dirty="0"/>
              <a:t>xxx</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6258" y="5055190"/>
            <a:ext cx="1114425" cy="152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5055190"/>
            <a:ext cx="1114425" cy="152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38704" y="2299502"/>
            <a:ext cx="2051584" cy="1440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68144" y="2310913"/>
            <a:ext cx="1918084" cy="13978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02256" y="2344373"/>
            <a:ext cx="1786960" cy="13308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8231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r>
              <a:rPr lang="en-GB" u="sng" dirty="0" smtClean="0"/>
              <a:t>English Learning </a:t>
            </a:r>
            <a:r>
              <a:rPr lang="en-GB" u="sng" dirty="0"/>
              <a:t>1</a:t>
            </a:r>
          </a:p>
        </p:txBody>
      </p:sp>
      <p:sp>
        <p:nvSpPr>
          <p:cNvPr id="5" name="TextBox 4"/>
          <p:cNvSpPr txBox="1"/>
          <p:nvPr/>
        </p:nvSpPr>
        <p:spPr>
          <a:xfrm>
            <a:off x="323528" y="1052736"/>
            <a:ext cx="8568952" cy="1200329"/>
          </a:xfrm>
          <a:prstGeom prst="rect">
            <a:avLst/>
          </a:prstGeom>
          <a:noFill/>
        </p:spPr>
        <p:txBody>
          <a:bodyPr wrap="square" rtlCol="0">
            <a:spAutoFit/>
          </a:bodyPr>
          <a:lstStyle/>
          <a:p>
            <a:r>
              <a:rPr lang="en-GB" dirty="0" smtClean="0"/>
              <a:t>Hopefully by now you know the words to “The Owl and the Pussycat” off-by-heart, but do you know what all the words mean? Answer the following comprehension questions to show that you do. Remember to write your answers as whole sentences, not just one word answers.</a:t>
            </a:r>
            <a:endParaRPr lang="en-GB" dirty="0"/>
          </a:p>
        </p:txBody>
      </p:sp>
      <p:sp>
        <p:nvSpPr>
          <p:cNvPr id="6" name="TextBox 5"/>
          <p:cNvSpPr txBox="1"/>
          <p:nvPr/>
        </p:nvSpPr>
        <p:spPr>
          <a:xfrm>
            <a:off x="1115616" y="2420888"/>
            <a:ext cx="7560840" cy="3785652"/>
          </a:xfrm>
          <a:prstGeom prst="rect">
            <a:avLst/>
          </a:prstGeom>
          <a:noFill/>
        </p:spPr>
        <p:txBody>
          <a:bodyPr wrap="square" rtlCol="0">
            <a:spAutoFit/>
          </a:bodyPr>
          <a:lstStyle/>
          <a:p>
            <a:pPr marL="342900" indent="-342900">
              <a:buAutoNum type="arabicPeriod"/>
            </a:pPr>
            <a:r>
              <a:rPr lang="en-GB" sz="2400" dirty="0" smtClean="0"/>
              <a:t>Who are the characters in the poem?</a:t>
            </a:r>
          </a:p>
          <a:p>
            <a:pPr marL="342900" indent="-342900">
              <a:buAutoNum type="arabicPeriod"/>
            </a:pPr>
            <a:r>
              <a:rPr lang="en-GB" sz="2400" dirty="0" smtClean="0"/>
              <a:t>What colour was the boat?</a:t>
            </a:r>
          </a:p>
          <a:p>
            <a:pPr marL="342900" indent="-342900">
              <a:buAutoNum type="arabicPeriod"/>
            </a:pPr>
            <a:r>
              <a:rPr lang="en-GB" sz="2400" dirty="0" smtClean="0"/>
              <a:t>Who was singing?</a:t>
            </a:r>
          </a:p>
          <a:p>
            <a:pPr marL="342900" indent="-342900">
              <a:buAutoNum type="arabicPeriod"/>
            </a:pPr>
            <a:r>
              <a:rPr lang="en-GB" sz="2400" dirty="0" smtClean="0"/>
              <a:t>How long did they sail for?</a:t>
            </a:r>
          </a:p>
          <a:p>
            <a:pPr marL="342900" indent="-342900">
              <a:buAutoNum type="arabicPeriod"/>
            </a:pPr>
            <a:r>
              <a:rPr lang="en-GB" sz="2400" dirty="0" smtClean="0"/>
              <a:t>Where did they go?</a:t>
            </a:r>
          </a:p>
          <a:p>
            <a:pPr marL="342900" indent="-342900">
              <a:buAutoNum type="arabicPeriod"/>
            </a:pPr>
            <a:r>
              <a:rPr lang="en-GB" sz="2400" dirty="0" smtClean="0"/>
              <a:t>How much did they pay for the ring?</a:t>
            </a:r>
          </a:p>
          <a:p>
            <a:pPr marL="342900" indent="-342900">
              <a:buAutoNum type="arabicPeriod"/>
            </a:pPr>
            <a:r>
              <a:rPr lang="en-GB" sz="2400" dirty="0" smtClean="0"/>
              <a:t>What did they eat for their dinner?</a:t>
            </a:r>
          </a:p>
          <a:p>
            <a:pPr marL="342900" indent="-342900">
              <a:buAutoNum type="arabicPeriod"/>
            </a:pPr>
            <a:r>
              <a:rPr lang="en-GB" sz="2400" dirty="0" smtClean="0"/>
              <a:t>What do you think a “</a:t>
            </a:r>
            <a:r>
              <a:rPr lang="en-GB" sz="2400" dirty="0" err="1" smtClean="0"/>
              <a:t>runcible</a:t>
            </a:r>
            <a:r>
              <a:rPr lang="en-GB" sz="2400" dirty="0" smtClean="0"/>
              <a:t> spoon” is like?</a:t>
            </a:r>
          </a:p>
          <a:p>
            <a:pPr marL="342900" indent="-342900">
              <a:buAutoNum type="arabicPeriod"/>
            </a:pPr>
            <a:r>
              <a:rPr lang="en-GB" sz="2400" dirty="0" smtClean="0"/>
              <a:t>What time of day is it in the poem? How do you know?</a:t>
            </a:r>
          </a:p>
          <a:p>
            <a:pPr marL="342900" indent="-342900">
              <a:buAutoNum type="arabicPeriod"/>
            </a:pPr>
            <a:r>
              <a:rPr lang="en-GB" sz="2400" dirty="0" smtClean="0"/>
              <a:t>List three pairs of words from the poem that rhyme.</a:t>
            </a:r>
            <a:endParaRPr lang="en-GB" sz="2400" dirty="0"/>
          </a:p>
        </p:txBody>
      </p:sp>
    </p:spTree>
    <p:extLst>
      <p:ext uri="{BB962C8B-B14F-4D97-AF65-F5344CB8AC3E}">
        <p14:creationId xmlns:p14="http://schemas.microsoft.com/office/powerpoint/2010/main" val="37443923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r>
              <a:rPr lang="en-GB" u="sng" dirty="0" smtClean="0"/>
              <a:t>English Learning 2</a:t>
            </a:r>
            <a:endParaRPr lang="en-GB" u="sng" dirty="0"/>
          </a:p>
        </p:txBody>
      </p:sp>
      <p:sp>
        <p:nvSpPr>
          <p:cNvPr id="4" name="Rectangle 3"/>
          <p:cNvSpPr/>
          <p:nvPr/>
        </p:nvSpPr>
        <p:spPr>
          <a:xfrm>
            <a:off x="323528" y="3140968"/>
            <a:ext cx="8640960" cy="3108543"/>
          </a:xfrm>
          <a:prstGeom prst="rect">
            <a:avLst/>
          </a:prstGeom>
        </p:spPr>
        <p:txBody>
          <a:bodyPr wrap="square">
            <a:spAutoFit/>
          </a:bodyPr>
          <a:lstStyle/>
          <a:p>
            <a:r>
              <a:rPr lang="en-GB" sz="2800" dirty="0">
                <a:solidFill>
                  <a:srgbClr val="000000"/>
                </a:solidFill>
                <a:latin typeface="Comic Sans MS" panose="030F0702030302020204" pitchFamily="66" charset="0"/>
              </a:rPr>
              <a:t>The  Owl  and  the  Pussycat  went  to  sea</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In  a  </a:t>
            </a:r>
            <a:r>
              <a:rPr lang="en-GB" sz="2800" dirty="0" smtClean="0">
                <a:solidFill>
                  <a:srgbClr val="000000"/>
                </a:solidFill>
                <a:latin typeface="Comic Sans MS" panose="030F0702030302020204" pitchFamily="66" charset="0"/>
              </a:rPr>
              <a:t>beautiful,  </a:t>
            </a:r>
            <a:r>
              <a:rPr lang="en-GB" sz="2800" dirty="0">
                <a:solidFill>
                  <a:srgbClr val="000000"/>
                </a:solidFill>
                <a:latin typeface="Comic Sans MS" panose="030F0702030302020204" pitchFamily="66" charset="0"/>
              </a:rPr>
              <a:t>pea-green  boat,</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They  took  some  </a:t>
            </a:r>
            <a:r>
              <a:rPr lang="en-GB" sz="2800" dirty="0" smtClean="0">
                <a:solidFill>
                  <a:srgbClr val="000000"/>
                </a:solidFill>
                <a:latin typeface="Comic Sans MS" panose="030F0702030302020204" pitchFamily="66" charset="0"/>
              </a:rPr>
              <a:t>honey </a:t>
            </a:r>
            <a:r>
              <a:rPr lang="en-GB" sz="2800" dirty="0">
                <a:solidFill>
                  <a:srgbClr val="000000"/>
                </a:solidFill>
                <a:latin typeface="Comic Sans MS" panose="030F0702030302020204" pitchFamily="66" charset="0"/>
              </a:rPr>
              <a:t>and  plenty  of money,</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Wrapped  up  in  a  five  pound  note.</a:t>
            </a:r>
            <a:endParaRPr lang="en-GB" sz="2800" dirty="0"/>
          </a:p>
        </p:txBody>
      </p:sp>
      <p:sp>
        <p:nvSpPr>
          <p:cNvPr id="8" name="Cloud Callout 7"/>
          <p:cNvSpPr/>
          <p:nvPr/>
        </p:nvSpPr>
        <p:spPr>
          <a:xfrm>
            <a:off x="827584" y="908720"/>
            <a:ext cx="4968552" cy="1440160"/>
          </a:xfrm>
          <a:prstGeom prst="cloudCallout">
            <a:avLst>
              <a:gd name="adj1" fmla="val -59886"/>
              <a:gd name="adj2" fmla="val -9290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latin typeface="Comic Sans MS" panose="030F0702030302020204" pitchFamily="66" charset="0"/>
              </a:rPr>
              <a:t>Can you remember which words are nouns and which are adjectives in this verse from our poem?</a:t>
            </a:r>
            <a:endParaRPr lang="en-GB" sz="1600" dirty="0">
              <a:latin typeface="Comic Sans MS" panose="030F0702030302020204" pitchFamily="66" charset="0"/>
            </a:endParaRPr>
          </a:p>
        </p:txBody>
      </p:sp>
    </p:spTree>
    <p:extLst>
      <p:ext uri="{BB962C8B-B14F-4D97-AF65-F5344CB8AC3E}">
        <p14:creationId xmlns:p14="http://schemas.microsoft.com/office/powerpoint/2010/main" val="4459319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6323013"/>
            <a:ext cx="5746750" cy="534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467544" y="548680"/>
            <a:ext cx="8424936" cy="3108543"/>
          </a:xfrm>
          <a:prstGeom prst="rect">
            <a:avLst/>
          </a:prstGeom>
        </p:spPr>
        <p:txBody>
          <a:bodyPr wrap="square">
            <a:spAutoFit/>
          </a:bodyPr>
          <a:lstStyle/>
          <a:p>
            <a:pPr>
              <a:spcAft>
                <a:spcPts val="0"/>
              </a:spcAft>
            </a:pPr>
            <a:r>
              <a:rPr lang="en-GB" sz="2800" dirty="0">
                <a:solidFill>
                  <a:srgbClr val="000000"/>
                </a:solidFill>
                <a:latin typeface="Comic Sans MS"/>
                <a:ea typeface="Times New Roman"/>
                <a:cs typeface="Times New Roman"/>
              </a:rPr>
              <a:t>The  </a:t>
            </a:r>
            <a:r>
              <a:rPr lang="en-GB" sz="2800" dirty="0">
                <a:solidFill>
                  <a:srgbClr val="000000"/>
                </a:solidFill>
                <a:highlight>
                  <a:srgbClr val="FFFF00"/>
                </a:highlight>
                <a:latin typeface="Comic Sans MS"/>
                <a:ea typeface="Times New Roman"/>
                <a:cs typeface="Times New Roman"/>
              </a:rPr>
              <a:t>Owl</a:t>
            </a:r>
            <a:r>
              <a:rPr lang="en-GB" sz="2800" dirty="0">
                <a:solidFill>
                  <a:srgbClr val="000000"/>
                </a:solidFill>
                <a:latin typeface="Comic Sans MS"/>
                <a:ea typeface="Times New Roman"/>
                <a:cs typeface="Times New Roman"/>
              </a:rPr>
              <a:t>  and  the  </a:t>
            </a:r>
            <a:r>
              <a:rPr lang="en-GB" sz="2800" dirty="0">
                <a:solidFill>
                  <a:srgbClr val="000000"/>
                </a:solidFill>
                <a:highlight>
                  <a:srgbClr val="FFFF00"/>
                </a:highlight>
                <a:latin typeface="Comic Sans MS"/>
                <a:ea typeface="Times New Roman"/>
                <a:cs typeface="Times New Roman"/>
              </a:rPr>
              <a:t>Pussycat</a:t>
            </a:r>
            <a:r>
              <a:rPr lang="en-GB" sz="2800" dirty="0">
                <a:solidFill>
                  <a:srgbClr val="000000"/>
                </a:solidFill>
                <a:latin typeface="Comic Sans MS"/>
                <a:ea typeface="Times New Roman"/>
                <a:cs typeface="Times New Roman"/>
              </a:rPr>
              <a:t>  went  to  </a:t>
            </a:r>
            <a:r>
              <a:rPr lang="en-GB" sz="2800" dirty="0">
                <a:solidFill>
                  <a:srgbClr val="000000"/>
                </a:solidFill>
                <a:highlight>
                  <a:srgbClr val="FFFF00"/>
                </a:highlight>
                <a:latin typeface="Comic Sans MS"/>
                <a:ea typeface="Times New Roman"/>
                <a:cs typeface="Times New Roman"/>
              </a:rPr>
              <a:t>sea</a:t>
            </a:r>
            <a:r>
              <a:rPr lang="en-GB" sz="2800" dirty="0">
                <a:solidFill>
                  <a:srgbClr val="000000"/>
                </a:solidFill>
                <a:latin typeface="Comic Sans MS"/>
                <a:ea typeface="Times New Roman"/>
                <a:cs typeface="Times New Roman"/>
              </a:rPr>
              <a:t/>
            </a:r>
            <a:br>
              <a:rPr lang="en-GB" sz="2800" dirty="0">
                <a:solidFill>
                  <a:srgbClr val="000000"/>
                </a:solidFill>
                <a:latin typeface="Comic Sans MS"/>
                <a:ea typeface="Times New Roman"/>
                <a:cs typeface="Times New Roman"/>
              </a:rPr>
            </a:br>
            <a:r>
              <a:rPr lang="en-GB" sz="2800" dirty="0">
                <a:solidFill>
                  <a:srgbClr val="000000"/>
                </a:solidFill>
                <a:latin typeface="Comic Sans MS"/>
                <a:ea typeface="Times New Roman"/>
                <a:cs typeface="Times New Roman"/>
              </a:rPr>
              <a:t/>
            </a:r>
            <a:br>
              <a:rPr lang="en-GB" sz="2800" dirty="0">
                <a:solidFill>
                  <a:srgbClr val="000000"/>
                </a:solidFill>
                <a:latin typeface="Comic Sans MS"/>
                <a:ea typeface="Times New Roman"/>
                <a:cs typeface="Times New Roman"/>
              </a:rPr>
            </a:br>
            <a:r>
              <a:rPr lang="en-GB" sz="2800" dirty="0">
                <a:solidFill>
                  <a:srgbClr val="000000"/>
                </a:solidFill>
                <a:latin typeface="Comic Sans MS"/>
                <a:ea typeface="Times New Roman"/>
                <a:cs typeface="Times New Roman"/>
              </a:rPr>
              <a:t>In  a  </a:t>
            </a:r>
            <a:r>
              <a:rPr lang="en-GB" sz="2800" dirty="0">
                <a:solidFill>
                  <a:srgbClr val="000000"/>
                </a:solidFill>
                <a:highlight>
                  <a:srgbClr val="00FF00"/>
                </a:highlight>
                <a:latin typeface="Comic Sans MS"/>
                <a:ea typeface="Times New Roman"/>
                <a:cs typeface="Times New Roman"/>
              </a:rPr>
              <a:t>beautiful</a:t>
            </a:r>
            <a:r>
              <a:rPr lang="en-GB" sz="2800" dirty="0">
                <a:solidFill>
                  <a:srgbClr val="000000"/>
                </a:solidFill>
                <a:latin typeface="Comic Sans MS"/>
                <a:ea typeface="Times New Roman"/>
                <a:cs typeface="Times New Roman"/>
              </a:rPr>
              <a:t>,  </a:t>
            </a:r>
            <a:r>
              <a:rPr lang="en-GB" sz="2800" dirty="0">
                <a:solidFill>
                  <a:srgbClr val="000000"/>
                </a:solidFill>
                <a:highlight>
                  <a:srgbClr val="00FF00"/>
                </a:highlight>
                <a:latin typeface="Comic Sans MS"/>
                <a:ea typeface="Times New Roman"/>
                <a:cs typeface="Times New Roman"/>
              </a:rPr>
              <a:t>pea-green</a:t>
            </a:r>
            <a:r>
              <a:rPr lang="en-GB" sz="2800" dirty="0">
                <a:solidFill>
                  <a:srgbClr val="000000"/>
                </a:solidFill>
                <a:latin typeface="Comic Sans MS"/>
                <a:ea typeface="Times New Roman"/>
                <a:cs typeface="Times New Roman"/>
              </a:rPr>
              <a:t>  </a:t>
            </a:r>
            <a:r>
              <a:rPr lang="en-GB" sz="2800" dirty="0">
                <a:solidFill>
                  <a:srgbClr val="000000"/>
                </a:solidFill>
                <a:highlight>
                  <a:srgbClr val="FFFF00"/>
                </a:highlight>
                <a:latin typeface="Comic Sans MS"/>
                <a:ea typeface="Times New Roman"/>
                <a:cs typeface="Times New Roman"/>
              </a:rPr>
              <a:t>boat</a:t>
            </a:r>
            <a:r>
              <a:rPr lang="en-GB" sz="2800" dirty="0">
                <a:solidFill>
                  <a:srgbClr val="000000"/>
                </a:solidFill>
                <a:latin typeface="Comic Sans MS"/>
                <a:ea typeface="Times New Roman"/>
                <a:cs typeface="Times New Roman"/>
              </a:rPr>
              <a:t>,</a:t>
            </a:r>
            <a:br>
              <a:rPr lang="en-GB" sz="2800" dirty="0">
                <a:solidFill>
                  <a:srgbClr val="000000"/>
                </a:solidFill>
                <a:latin typeface="Comic Sans MS"/>
                <a:ea typeface="Times New Roman"/>
                <a:cs typeface="Times New Roman"/>
              </a:rPr>
            </a:br>
            <a:r>
              <a:rPr lang="en-GB" sz="2800" dirty="0">
                <a:solidFill>
                  <a:srgbClr val="000000"/>
                </a:solidFill>
                <a:latin typeface="Comic Sans MS"/>
                <a:ea typeface="Times New Roman"/>
                <a:cs typeface="Times New Roman"/>
              </a:rPr>
              <a:t/>
            </a:r>
            <a:br>
              <a:rPr lang="en-GB" sz="2800" dirty="0">
                <a:solidFill>
                  <a:srgbClr val="000000"/>
                </a:solidFill>
                <a:latin typeface="Comic Sans MS"/>
                <a:ea typeface="Times New Roman"/>
                <a:cs typeface="Times New Roman"/>
              </a:rPr>
            </a:br>
            <a:r>
              <a:rPr lang="en-GB" sz="2800" dirty="0">
                <a:solidFill>
                  <a:srgbClr val="000000"/>
                </a:solidFill>
                <a:latin typeface="Comic Sans MS"/>
                <a:ea typeface="Times New Roman"/>
                <a:cs typeface="Times New Roman"/>
              </a:rPr>
              <a:t>They  took  some  </a:t>
            </a:r>
            <a:r>
              <a:rPr lang="en-GB" sz="2800" dirty="0">
                <a:solidFill>
                  <a:srgbClr val="000000"/>
                </a:solidFill>
                <a:highlight>
                  <a:srgbClr val="FFFF00"/>
                </a:highlight>
                <a:latin typeface="Comic Sans MS"/>
                <a:ea typeface="Times New Roman"/>
                <a:cs typeface="Times New Roman"/>
              </a:rPr>
              <a:t>honey</a:t>
            </a:r>
            <a:r>
              <a:rPr lang="en-GB" sz="2800" dirty="0">
                <a:solidFill>
                  <a:srgbClr val="000000"/>
                </a:solidFill>
                <a:latin typeface="Comic Sans MS"/>
                <a:ea typeface="Times New Roman"/>
                <a:cs typeface="Times New Roman"/>
              </a:rPr>
              <a:t> and  plenty  of </a:t>
            </a:r>
            <a:r>
              <a:rPr lang="en-GB" sz="2800" dirty="0">
                <a:solidFill>
                  <a:srgbClr val="000000"/>
                </a:solidFill>
                <a:highlight>
                  <a:srgbClr val="FFFF00"/>
                </a:highlight>
                <a:latin typeface="Comic Sans MS"/>
                <a:ea typeface="Times New Roman"/>
                <a:cs typeface="Times New Roman"/>
              </a:rPr>
              <a:t>money</a:t>
            </a:r>
            <a:r>
              <a:rPr lang="en-GB" sz="2800" dirty="0">
                <a:solidFill>
                  <a:srgbClr val="000000"/>
                </a:solidFill>
                <a:latin typeface="Comic Sans MS"/>
                <a:ea typeface="Times New Roman"/>
                <a:cs typeface="Times New Roman"/>
              </a:rPr>
              <a:t>,</a:t>
            </a:r>
            <a:br>
              <a:rPr lang="en-GB" sz="2800" dirty="0">
                <a:solidFill>
                  <a:srgbClr val="000000"/>
                </a:solidFill>
                <a:latin typeface="Comic Sans MS"/>
                <a:ea typeface="Times New Roman"/>
                <a:cs typeface="Times New Roman"/>
              </a:rPr>
            </a:br>
            <a:r>
              <a:rPr lang="en-GB" sz="2800" dirty="0">
                <a:solidFill>
                  <a:srgbClr val="000000"/>
                </a:solidFill>
                <a:latin typeface="Comic Sans MS"/>
                <a:ea typeface="Times New Roman"/>
                <a:cs typeface="Times New Roman"/>
              </a:rPr>
              <a:t/>
            </a:r>
            <a:br>
              <a:rPr lang="en-GB" sz="2800" dirty="0">
                <a:solidFill>
                  <a:srgbClr val="000000"/>
                </a:solidFill>
                <a:latin typeface="Comic Sans MS"/>
                <a:ea typeface="Times New Roman"/>
                <a:cs typeface="Times New Roman"/>
              </a:rPr>
            </a:br>
            <a:r>
              <a:rPr lang="en-GB" sz="2800" dirty="0">
                <a:solidFill>
                  <a:srgbClr val="000000"/>
                </a:solidFill>
                <a:latin typeface="Comic Sans MS"/>
                <a:ea typeface="Times New Roman"/>
                <a:cs typeface="Times New Roman"/>
              </a:rPr>
              <a:t>Wrapped  up  in  a  </a:t>
            </a:r>
            <a:r>
              <a:rPr lang="en-GB" sz="2800" dirty="0">
                <a:solidFill>
                  <a:srgbClr val="000000"/>
                </a:solidFill>
                <a:highlight>
                  <a:srgbClr val="00FF00"/>
                </a:highlight>
                <a:latin typeface="Comic Sans MS"/>
                <a:ea typeface="Times New Roman"/>
                <a:cs typeface="Times New Roman"/>
              </a:rPr>
              <a:t>five  pound</a:t>
            </a:r>
            <a:r>
              <a:rPr lang="en-GB" sz="2800" dirty="0">
                <a:solidFill>
                  <a:srgbClr val="000000"/>
                </a:solidFill>
                <a:latin typeface="Comic Sans MS"/>
                <a:ea typeface="Times New Roman"/>
                <a:cs typeface="Times New Roman"/>
              </a:rPr>
              <a:t>  </a:t>
            </a:r>
            <a:r>
              <a:rPr lang="en-GB" sz="2800" dirty="0">
                <a:solidFill>
                  <a:srgbClr val="000000"/>
                </a:solidFill>
                <a:highlight>
                  <a:srgbClr val="FFFF00"/>
                </a:highlight>
                <a:latin typeface="Comic Sans MS"/>
                <a:ea typeface="Times New Roman"/>
                <a:cs typeface="Times New Roman"/>
              </a:rPr>
              <a:t>note</a:t>
            </a:r>
            <a:r>
              <a:rPr lang="en-GB" sz="2800" dirty="0">
                <a:solidFill>
                  <a:srgbClr val="000000"/>
                </a:solidFill>
                <a:latin typeface="Comic Sans MS"/>
                <a:ea typeface="Times New Roman"/>
                <a:cs typeface="Times New Roman"/>
              </a:rPr>
              <a:t>.</a:t>
            </a:r>
            <a:endParaRPr lang="en-GB" sz="1200" dirty="0">
              <a:effectLst/>
              <a:latin typeface="Times New Roman"/>
              <a:ea typeface="Times New Roman"/>
            </a:endParaRPr>
          </a:p>
        </p:txBody>
      </p:sp>
    </p:spTree>
    <p:extLst>
      <p:ext uri="{BB962C8B-B14F-4D97-AF65-F5344CB8AC3E}">
        <p14:creationId xmlns:p14="http://schemas.microsoft.com/office/powerpoint/2010/main" val="41986889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1935070" y="2240634"/>
            <a:ext cx="8424936" cy="2862322"/>
          </a:xfrm>
          <a:prstGeom prst="rect">
            <a:avLst/>
          </a:prstGeom>
        </p:spPr>
        <p:txBody>
          <a:bodyPr wrap="square">
            <a:spAutoFit/>
          </a:bodyPr>
          <a:lstStyle/>
          <a:p>
            <a:pPr>
              <a:spcAft>
                <a:spcPts val="0"/>
              </a:spcAft>
            </a:pPr>
            <a:r>
              <a:rPr lang="en-GB" dirty="0">
                <a:solidFill>
                  <a:srgbClr val="000000"/>
                </a:solidFill>
                <a:latin typeface="Comic Sans MS"/>
                <a:ea typeface="Times New Roman"/>
                <a:cs typeface="Times New Roman"/>
              </a:rPr>
              <a:t>The  </a:t>
            </a:r>
            <a:r>
              <a:rPr lang="en-GB" dirty="0">
                <a:solidFill>
                  <a:srgbClr val="000000"/>
                </a:solidFill>
                <a:highlight>
                  <a:srgbClr val="FFFF00"/>
                </a:highlight>
                <a:latin typeface="Comic Sans MS"/>
                <a:ea typeface="Times New Roman"/>
                <a:cs typeface="Times New Roman"/>
              </a:rPr>
              <a:t>Owl</a:t>
            </a:r>
            <a:r>
              <a:rPr lang="en-GB" dirty="0">
                <a:solidFill>
                  <a:srgbClr val="000000"/>
                </a:solidFill>
                <a:latin typeface="Comic Sans MS"/>
                <a:ea typeface="Times New Roman"/>
                <a:cs typeface="Times New Roman"/>
              </a:rPr>
              <a:t>  and  the  </a:t>
            </a:r>
            <a:r>
              <a:rPr lang="en-GB" dirty="0">
                <a:solidFill>
                  <a:srgbClr val="000000"/>
                </a:solidFill>
                <a:highlight>
                  <a:srgbClr val="FFFF00"/>
                </a:highlight>
                <a:latin typeface="Comic Sans MS"/>
                <a:ea typeface="Times New Roman"/>
                <a:cs typeface="Times New Roman"/>
              </a:rPr>
              <a:t>Pussycat</a:t>
            </a:r>
            <a:r>
              <a:rPr lang="en-GB" dirty="0">
                <a:solidFill>
                  <a:srgbClr val="000000"/>
                </a:solidFill>
                <a:latin typeface="Comic Sans MS"/>
                <a:ea typeface="Times New Roman"/>
                <a:cs typeface="Times New Roman"/>
              </a:rPr>
              <a:t>  went  to  </a:t>
            </a:r>
            <a:r>
              <a:rPr lang="en-GB" dirty="0" smtClean="0">
                <a:solidFill>
                  <a:srgbClr val="000000"/>
                </a:solidFill>
                <a:highlight>
                  <a:srgbClr val="FFFF00"/>
                </a:highlight>
                <a:latin typeface="Comic Sans MS"/>
                <a:ea typeface="Times New Roman"/>
                <a:cs typeface="Times New Roman"/>
              </a:rPr>
              <a:t>sea</a:t>
            </a:r>
            <a:br>
              <a:rPr lang="en-GB" dirty="0" smtClean="0">
                <a:solidFill>
                  <a:srgbClr val="000000"/>
                </a:solidFill>
                <a:highlight>
                  <a:srgbClr val="FFFF00"/>
                </a:highlight>
                <a:latin typeface="Comic Sans MS"/>
                <a:ea typeface="Times New Roman"/>
                <a:cs typeface="Times New Roman"/>
              </a:rPr>
            </a:br>
            <a:r>
              <a:rPr lang="en-GB" dirty="0">
                <a:solidFill>
                  <a:srgbClr val="000000"/>
                </a:solidFill>
                <a:latin typeface="Comic Sans MS"/>
                <a:ea typeface="Times New Roman"/>
                <a:cs typeface="Times New Roman"/>
              </a:rPr>
              <a:t/>
            </a:r>
            <a:br>
              <a:rPr lang="en-GB" dirty="0">
                <a:solidFill>
                  <a:srgbClr val="000000"/>
                </a:solidFill>
                <a:latin typeface="Comic Sans MS"/>
                <a:ea typeface="Times New Roman"/>
                <a:cs typeface="Times New Roman"/>
              </a:rPr>
            </a:br>
            <a:r>
              <a:rPr lang="en-GB" dirty="0">
                <a:solidFill>
                  <a:srgbClr val="000000"/>
                </a:solidFill>
                <a:latin typeface="Comic Sans MS"/>
                <a:ea typeface="Times New Roman"/>
                <a:cs typeface="Times New Roman"/>
              </a:rPr>
              <a:t/>
            </a:r>
            <a:br>
              <a:rPr lang="en-GB" dirty="0">
                <a:solidFill>
                  <a:srgbClr val="000000"/>
                </a:solidFill>
                <a:latin typeface="Comic Sans MS"/>
                <a:ea typeface="Times New Roman"/>
                <a:cs typeface="Times New Roman"/>
              </a:rPr>
            </a:br>
            <a:r>
              <a:rPr lang="en-GB" dirty="0">
                <a:solidFill>
                  <a:srgbClr val="000000"/>
                </a:solidFill>
                <a:latin typeface="Comic Sans MS"/>
                <a:ea typeface="Times New Roman"/>
                <a:cs typeface="Times New Roman"/>
              </a:rPr>
              <a:t>In  a  </a:t>
            </a:r>
            <a:r>
              <a:rPr lang="en-GB" dirty="0">
                <a:solidFill>
                  <a:srgbClr val="000000"/>
                </a:solidFill>
                <a:highlight>
                  <a:srgbClr val="00FF00"/>
                </a:highlight>
                <a:latin typeface="Comic Sans MS"/>
                <a:ea typeface="Times New Roman"/>
                <a:cs typeface="Times New Roman"/>
              </a:rPr>
              <a:t>beautiful</a:t>
            </a:r>
            <a:r>
              <a:rPr lang="en-GB" dirty="0">
                <a:solidFill>
                  <a:srgbClr val="000000"/>
                </a:solidFill>
                <a:latin typeface="Comic Sans MS"/>
                <a:ea typeface="Times New Roman"/>
                <a:cs typeface="Times New Roman"/>
              </a:rPr>
              <a:t>,  </a:t>
            </a:r>
            <a:r>
              <a:rPr lang="en-GB" dirty="0">
                <a:solidFill>
                  <a:srgbClr val="000000"/>
                </a:solidFill>
                <a:highlight>
                  <a:srgbClr val="00FF00"/>
                </a:highlight>
                <a:latin typeface="Comic Sans MS"/>
                <a:ea typeface="Times New Roman"/>
                <a:cs typeface="Times New Roman"/>
              </a:rPr>
              <a:t>pea-green</a:t>
            </a:r>
            <a:r>
              <a:rPr lang="en-GB" dirty="0">
                <a:solidFill>
                  <a:srgbClr val="000000"/>
                </a:solidFill>
                <a:latin typeface="Comic Sans MS"/>
                <a:ea typeface="Times New Roman"/>
                <a:cs typeface="Times New Roman"/>
              </a:rPr>
              <a:t>  </a:t>
            </a:r>
            <a:r>
              <a:rPr lang="en-GB" dirty="0">
                <a:solidFill>
                  <a:srgbClr val="000000"/>
                </a:solidFill>
                <a:highlight>
                  <a:srgbClr val="FFFF00"/>
                </a:highlight>
                <a:latin typeface="Comic Sans MS"/>
                <a:ea typeface="Times New Roman"/>
                <a:cs typeface="Times New Roman"/>
              </a:rPr>
              <a:t>boat</a:t>
            </a:r>
            <a:r>
              <a:rPr lang="en-GB" dirty="0" smtClean="0">
                <a:solidFill>
                  <a:srgbClr val="000000"/>
                </a:solidFill>
                <a:latin typeface="Comic Sans MS"/>
                <a:ea typeface="Times New Roman"/>
                <a:cs typeface="Times New Roman"/>
              </a:rPr>
              <a:t>,</a:t>
            </a:r>
            <a:br>
              <a:rPr lang="en-GB" dirty="0" smtClean="0">
                <a:solidFill>
                  <a:srgbClr val="000000"/>
                </a:solidFill>
                <a:latin typeface="Comic Sans MS"/>
                <a:ea typeface="Times New Roman"/>
                <a:cs typeface="Times New Roman"/>
              </a:rPr>
            </a:br>
            <a:r>
              <a:rPr lang="en-GB" dirty="0">
                <a:solidFill>
                  <a:srgbClr val="000000"/>
                </a:solidFill>
                <a:latin typeface="Comic Sans MS"/>
                <a:ea typeface="Times New Roman"/>
                <a:cs typeface="Times New Roman"/>
              </a:rPr>
              <a:t/>
            </a:r>
            <a:br>
              <a:rPr lang="en-GB" dirty="0">
                <a:solidFill>
                  <a:srgbClr val="000000"/>
                </a:solidFill>
                <a:latin typeface="Comic Sans MS"/>
                <a:ea typeface="Times New Roman"/>
                <a:cs typeface="Times New Roman"/>
              </a:rPr>
            </a:br>
            <a:r>
              <a:rPr lang="en-GB" dirty="0">
                <a:solidFill>
                  <a:srgbClr val="000000"/>
                </a:solidFill>
                <a:latin typeface="Comic Sans MS"/>
                <a:ea typeface="Times New Roman"/>
                <a:cs typeface="Times New Roman"/>
              </a:rPr>
              <a:t/>
            </a:r>
            <a:br>
              <a:rPr lang="en-GB" dirty="0">
                <a:solidFill>
                  <a:srgbClr val="000000"/>
                </a:solidFill>
                <a:latin typeface="Comic Sans MS"/>
                <a:ea typeface="Times New Roman"/>
                <a:cs typeface="Times New Roman"/>
              </a:rPr>
            </a:br>
            <a:r>
              <a:rPr lang="en-GB" dirty="0">
                <a:solidFill>
                  <a:srgbClr val="000000"/>
                </a:solidFill>
                <a:latin typeface="Comic Sans MS"/>
                <a:ea typeface="Times New Roman"/>
                <a:cs typeface="Times New Roman"/>
              </a:rPr>
              <a:t>They  took  some  </a:t>
            </a:r>
            <a:r>
              <a:rPr lang="en-GB" dirty="0">
                <a:solidFill>
                  <a:srgbClr val="000000"/>
                </a:solidFill>
                <a:highlight>
                  <a:srgbClr val="FFFF00"/>
                </a:highlight>
                <a:latin typeface="Comic Sans MS"/>
                <a:ea typeface="Times New Roman"/>
                <a:cs typeface="Times New Roman"/>
              </a:rPr>
              <a:t>honey</a:t>
            </a:r>
            <a:r>
              <a:rPr lang="en-GB" dirty="0">
                <a:solidFill>
                  <a:srgbClr val="000000"/>
                </a:solidFill>
                <a:latin typeface="Comic Sans MS"/>
                <a:ea typeface="Times New Roman"/>
                <a:cs typeface="Times New Roman"/>
              </a:rPr>
              <a:t> and  plenty  of </a:t>
            </a:r>
            <a:r>
              <a:rPr lang="en-GB" dirty="0" smtClean="0">
                <a:solidFill>
                  <a:srgbClr val="000000"/>
                </a:solidFill>
                <a:highlight>
                  <a:srgbClr val="FFFF00"/>
                </a:highlight>
                <a:latin typeface="Comic Sans MS"/>
                <a:ea typeface="Times New Roman"/>
                <a:cs typeface="Times New Roman"/>
              </a:rPr>
              <a:t>money</a:t>
            </a:r>
            <a:r>
              <a:rPr lang="en-GB" dirty="0" smtClean="0">
                <a:solidFill>
                  <a:srgbClr val="000000"/>
                </a:solidFill>
                <a:latin typeface="Comic Sans MS"/>
                <a:ea typeface="Times New Roman"/>
                <a:cs typeface="Times New Roman"/>
              </a:rPr>
              <a:t>,</a:t>
            </a:r>
            <a:br>
              <a:rPr lang="en-GB" dirty="0" smtClean="0">
                <a:solidFill>
                  <a:srgbClr val="000000"/>
                </a:solidFill>
                <a:latin typeface="Comic Sans MS"/>
                <a:ea typeface="Times New Roman"/>
                <a:cs typeface="Times New Roman"/>
              </a:rPr>
            </a:br>
            <a:r>
              <a:rPr lang="en-GB" dirty="0">
                <a:solidFill>
                  <a:srgbClr val="000000"/>
                </a:solidFill>
                <a:latin typeface="Comic Sans MS"/>
                <a:ea typeface="Times New Roman"/>
                <a:cs typeface="Times New Roman"/>
              </a:rPr>
              <a:t/>
            </a:r>
            <a:br>
              <a:rPr lang="en-GB" dirty="0">
                <a:solidFill>
                  <a:srgbClr val="000000"/>
                </a:solidFill>
                <a:latin typeface="Comic Sans MS"/>
                <a:ea typeface="Times New Roman"/>
                <a:cs typeface="Times New Roman"/>
              </a:rPr>
            </a:br>
            <a:r>
              <a:rPr lang="en-GB" dirty="0">
                <a:solidFill>
                  <a:srgbClr val="000000"/>
                </a:solidFill>
                <a:latin typeface="Comic Sans MS"/>
                <a:ea typeface="Times New Roman"/>
                <a:cs typeface="Times New Roman"/>
              </a:rPr>
              <a:t/>
            </a:r>
            <a:br>
              <a:rPr lang="en-GB" dirty="0">
                <a:solidFill>
                  <a:srgbClr val="000000"/>
                </a:solidFill>
                <a:latin typeface="Comic Sans MS"/>
                <a:ea typeface="Times New Roman"/>
                <a:cs typeface="Times New Roman"/>
              </a:rPr>
            </a:br>
            <a:r>
              <a:rPr lang="en-GB" dirty="0">
                <a:solidFill>
                  <a:srgbClr val="000000"/>
                </a:solidFill>
                <a:latin typeface="Comic Sans MS"/>
                <a:ea typeface="Times New Roman"/>
                <a:cs typeface="Times New Roman"/>
              </a:rPr>
              <a:t>Wrapped  up  in  a  </a:t>
            </a:r>
            <a:r>
              <a:rPr lang="en-GB" dirty="0">
                <a:solidFill>
                  <a:srgbClr val="000000"/>
                </a:solidFill>
                <a:highlight>
                  <a:srgbClr val="00FF00"/>
                </a:highlight>
                <a:latin typeface="Comic Sans MS"/>
                <a:ea typeface="Times New Roman"/>
                <a:cs typeface="Times New Roman"/>
              </a:rPr>
              <a:t>five  pound</a:t>
            </a:r>
            <a:r>
              <a:rPr lang="en-GB" dirty="0">
                <a:solidFill>
                  <a:srgbClr val="000000"/>
                </a:solidFill>
                <a:latin typeface="Comic Sans MS"/>
                <a:ea typeface="Times New Roman"/>
                <a:cs typeface="Times New Roman"/>
              </a:rPr>
              <a:t>  </a:t>
            </a:r>
            <a:r>
              <a:rPr lang="en-GB" dirty="0">
                <a:solidFill>
                  <a:srgbClr val="000000"/>
                </a:solidFill>
                <a:highlight>
                  <a:srgbClr val="FFFF00"/>
                </a:highlight>
                <a:latin typeface="Comic Sans MS"/>
                <a:ea typeface="Times New Roman"/>
                <a:cs typeface="Times New Roman"/>
              </a:rPr>
              <a:t>note</a:t>
            </a:r>
            <a:r>
              <a:rPr lang="en-GB" dirty="0">
                <a:solidFill>
                  <a:srgbClr val="000000"/>
                </a:solidFill>
                <a:latin typeface="Comic Sans MS"/>
                <a:ea typeface="Times New Roman"/>
                <a:cs typeface="Times New Roman"/>
              </a:rPr>
              <a:t>.</a:t>
            </a:r>
            <a:endParaRPr lang="en-GB" sz="1000" dirty="0">
              <a:effectLst/>
              <a:latin typeface="Times New Roman"/>
              <a:ea typeface="Times New Roman"/>
            </a:endParaRPr>
          </a:p>
        </p:txBody>
      </p:sp>
      <p:sp>
        <p:nvSpPr>
          <p:cNvPr id="4" name="TextBox 3"/>
          <p:cNvSpPr txBox="1"/>
          <p:nvPr/>
        </p:nvSpPr>
        <p:spPr>
          <a:xfrm>
            <a:off x="107504" y="116632"/>
            <a:ext cx="8712968" cy="646331"/>
          </a:xfrm>
          <a:prstGeom prst="rect">
            <a:avLst/>
          </a:prstGeom>
          <a:noFill/>
        </p:spPr>
        <p:txBody>
          <a:bodyPr wrap="square" rtlCol="0">
            <a:spAutoFit/>
          </a:bodyPr>
          <a:lstStyle/>
          <a:p>
            <a:r>
              <a:rPr lang="en-GB" dirty="0" smtClean="0"/>
              <a:t>We are going to compose our own verses in the style of The Owl and the Pussycat. </a:t>
            </a:r>
            <a:br>
              <a:rPr lang="en-GB" dirty="0" smtClean="0"/>
            </a:br>
            <a:r>
              <a:rPr lang="en-GB" dirty="0" smtClean="0"/>
              <a:t>To do this we are going to swap all the nouns and adjectives for new ones. </a:t>
            </a:r>
            <a:endParaRPr lang="en-GB" dirty="0"/>
          </a:p>
        </p:txBody>
      </p:sp>
      <p:sp>
        <p:nvSpPr>
          <p:cNvPr id="7" name="Rounded Rectangle 6"/>
          <p:cNvSpPr/>
          <p:nvPr/>
        </p:nvSpPr>
        <p:spPr>
          <a:xfrm>
            <a:off x="1403648" y="1124744"/>
            <a:ext cx="1512168"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Two animals</a:t>
            </a:r>
            <a:endParaRPr lang="en-GB" dirty="0"/>
          </a:p>
        </p:txBody>
      </p:sp>
      <p:sp>
        <p:nvSpPr>
          <p:cNvPr id="9" name="Rounded Rectangle 8"/>
          <p:cNvSpPr/>
          <p:nvPr/>
        </p:nvSpPr>
        <p:spPr>
          <a:xfrm>
            <a:off x="6804248" y="1124744"/>
            <a:ext cx="1512168"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 place</a:t>
            </a:r>
            <a:endParaRPr lang="en-GB" dirty="0"/>
          </a:p>
        </p:txBody>
      </p:sp>
      <p:sp>
        <p:nvSpPr>
          <p:cNvPr id="10" name="Rounded Rectangle 9"/>
          <p:cNvSpPr/>
          <p:nvPr/>
        </p:nvSpPr>
        <p:spPr>
          <a:xfrm>
            <a:off x="7092280" y="2636912"/>
            <a:ext cx="1512168"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 vehicle</a:t>
            </a:r>
            <a:endParaRPr lang="en-GB" dirty="0"/>
          </a:p>
        </p:txBody>
      </p:sp>
      <p:sp>
        <p:nvSpPr>
          <p:cNvPr id="11" name="Rounded Rectangle 10"/>
          <p:cNvSpPr/>
          <p:nvPr/>
        </p:nvSpPr>
        <p:spPr>
          <a:xfrm>
            <a:off x="7164288" y="4365104"/>
            <a:ext cx="1512168"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Two sorts of food that rhyme</a:t>
            </a:r>
            <a:endParaRPr lang="en-GB" dirty="0"/>
          </a:p>
        </p:txBody>
      </p:sp>
      <p:sp>
        <p:nvSpPr>
          <p:cNvPr id="12" name="Rounded Rectangle 11"/>
          <p:cNvSpPr/>
          <p:nvPr/>
        </p:nvSpPr>
        <p:spPr>
          <a:xfrm>
            <a:off x="4996729" y="5388357"/>
            <a:ext cx="1980220" cy="11521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Any noun that rhymes with your vehicle</a:t>
            </a:r>
            <a:endParaRPr lang="en-GB" dirty="0"/>
          </a:p>
        </p:txBody>
      </p:sp>
      <p:sp>
        <p:nvSpPr>
          <p:cNvPr id="13" name="Rounded Rectangle 12"/>
          <p:cNvSpPr/>
          <p:nvPr/>
        </p:nvSpPr>
        <p:spPr>
          <a:xfrm>
            <a:off x="107504" y="2661328"/>
            <a:ext cx="1512168"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Two adjectives</a:t>
            </a:r>
            <a:endParaRPr lang="en-GB" dirty="0"/>
          </a:p>
        </p:txBody>
      </p:sp>
      <p:cxnSp>
        <p:nvCxnSpPr>
          <p:cNvPr id="14" name="Straight Arrow Connector 13"/>
          <p:cNvCxnSpPr>
            <a:stCxn id="7" idx="2"/>
          </p:cNvCxnSpPr>
          <p:nvPr/>
        </p:nvCxnSpPr>
        <p:spPr>
          <a:xfrm>
            <a:off x="2159732" y="2039144"/>
            <a:ext cx="684076" cy="16572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2915816" y="1889260"/>
            <a:ext cx="1548172" cy="315604"/>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9" idx="2"/>
          </p:cNvCxnSpPr>
          <p:nvPr/>
        </p:nvCxnSpPr>
        <p:spPr>
          <a:xfrm flipH="1">
            <a:off x="6588224" y="2039144"/>
            <a:ext cx="972108" cy="381744"/>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H="1">
            <a:off x="5580112" y="3118528"/>
            <a:ext cx="1512168" cy="8286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1547664" y="2708920"/>
            <a:ext cx="1224136" cy="30973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1619672" y="2708920"/>
            <a:ext cx="2754306" cy="30973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H="1" flipV="1">
            <a:off x="4813148" y="4221088"/>
            <a:ext cx="2347383" cy="60121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H="1" flipV="1">
            <a:off x="6948264" y="4221088"/>
            <a:ext cx="216024" cy="36004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H="1" flipV="1">
            <a:off x="5580112" y="5028317"/>
            <a:ext cx="162018" cy="36004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9" name="Rounded Rectangle 28"/>
          <p:cNvSpPr/>
          <p:nvPr/>
        </p:nvSpPr>
        <p:spPr>
          <a:xfrm>
            <a:off x="2267744" y="5388357"/>
            <a:ext cx="1776536" cy="11521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An adjective</a:t>
            </a:r>
            <a:endParaRPr lang="en-GB" dirty="0"/>
          </a:p>
        </p:txBody>
      </p:sp>
      <p:cxnSp>
        <p:nvCxnSpPr>
          <p:cNvPr id="30" name="Straight Arrow Connector 29"/>
          <p:cNvCxnSpPr/>
          <p:nvPr/>
        </p:nvCxnSpPr>
        <p:spPr>
          <a:xfrm flipV="1">
            <a:off x="3923928" y="5028317"/>
            <a:ext cx="540060" cy="36004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31931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noAutofit/>
          </a:bodyPr>
          <a:lstStyle/>
          <a:p>
            <a:r>
              <a:rPr lang="en-GB" sz="3200" dirty="0" smtClean="0"/>
              <a:t>Fill in this table with your ideas for your poem.</a:t>
            </a:r>
            <a:endParaRPr lang="en-GB"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54769989"/>
              </p:ext>
            </p:extLst>
          </p:nvPr>
        </p:nvGraphicFramePr>
        <p:xfrm>
          <a:off x="395536" y="807913"/>
          <a:ext cx="8229600" cy="6024336"/>
        </p:xfrm>
        <a:graphic>
          <a:graphicData uri="http://schemas.openxmlformats.org/drawingml/2006/table">
            <a:tbl>
              <a:tblPr firstRow="1" bandRow="1">
                <a:tableStyleId>{5C22544A-7EE6-4342-B048-85BDC9FD1C3A}</a:tableStyleId>
              </a:tblPr>
              <a:tblGrid>
                <a:gridCol w="2664296"/>
                <a:gridCol w="5565304"/>
              </a:tblGrid>
              <a:tr h="605024">
                <a:tc>
                  <a:txBody>
                    <a:bodyPr/>
                    <a:lstStyle/>
                    <a:p>
                      <a:pPr algn="r"/>
                      <a:r>
                        <a:rPr lang="en-GB" sz="1600" b="1" dirty="0" smtClean="0">
                          <a:solidFill>
                            <a:schemeClr val="tx1"/>
                          </a:solidFill>
                          <a:latin typeface="Comic Sans MS" panose="030F0702030302020204" pitchFamily="66" charset="0"/>
                        </a:rPr>
                        <a:t>Animal</a:t>
                      </a:r>
                      <a:r>
                        <a:rPr lang="en-GB" sz="1600" b="1" baseline="0" dirty="0" smtClean="0">
                          <a:solidFill>
                            <a:schemeClr val="tx1"/>
                          </a:solidFill>
                          <a:latin typeface="Comic Sans MS" panose="030F0702030302020204" pitchFamily="66" charset="0"/>
                        </a:rPr>
                        <a:t> 1</a:t>
                      </a:r>
                      <a:br>
                        <a:rPr lang="en-GB" sz="1600" b="1" baseline="0" dirty="0" smtClean="0">
                          <a:solidFill>
                            <a:schemeClr val="tx1"/>
                          </a:solidFill>
                          <a:latin typeface="Comic Sans MS" panose="030F0702030302020204" pitchFamily="66" charset="0"/>
                        </a:rPr>
                      </a:br>
                      <a:endParaRPr lang="en-GB" sz="1600" b="1"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05024">
                <a:tc>
                  <a:txBody>
                    <a:bodyPr/>
                    <a:lstStyle/>
                    <a:p>
                      <a:pPr algn="r"/>
                      <a:r>
                        <a:rPr lang="en-GB" sz="1600" b="1" dirty="0" smtClean="0">
                          <a:solidFill>
                            <a:schemeClr val="tx1"/>
                          </a:solidFill>
                          <a:latin typeface="Comic Sans MS" panose="030F0702030302020204" pitchFamily="66" charset="0"/>
                        </a:rPr>
                        <a:t>Animal 2</a:t>
                      </a:r>
                      <a:br>
                        <a:rPr lang="en-GB" sz="1600" b="1" dirty="0" smtClean="0">
                          <a:solidFill>
                            <a:schemeClr val="tx1"/>
                          </a:solidFill>
                          <a:latin typeface="Comic Sans MS" panose="030F0702030302020204" pitchFamily="66" charset="0"/>
                        </a:rPr>
                      </a:br>
                      <a:endParaRPr lang="en-GB" sz="1600" b="1"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05024">
                <a:tc>
                  <a:txBody>
                    <a:bodyPr/>
                    <a:lstStyle/>
                    <a:p>
                      <a:pPr algn="r"/>
                      <a:r>
                        <a:rPr lang="en-GB" sz="1600" b="1" dirty="0" smtClean="0">
                          <a:solidFill>
                            <a:schemeClr val="tx1"/>
                          </a:solidFill>
                          <a:latin typeface="Comic Sans MS" panose="030F0702030302020204" pitchFamily="66" charset="0"/>
                        </a:rPr>
                        <a:t>A place</a:t>
                      </a:r>
                      <a:br>
                        <a:rPr lang="en-GB" sz="1600" b="1" dirty="0" smtClean="0">
                          <a:solidFill>
                            <a:schemeClr val="tx1"/>
                          </a:solidFill>
                          <a:latin typeface="Comic Sans MS" panose="030F0702030302020204" pitchFamily="66" charset="0"/>
                        </a:rPr>
                      </a:br>
                      <a:endParaRPr lang="en-GB" sz="1600" b="1" dirty="0" smtClean="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05024">
                <a:tc>
                  <a:txBody>
                    <a:bodyPr/>
                    <a:lstStyle/>
                    <a:p>
                      <a:pPr algn="r"/>
                      <a:r>
                        <a:rPr lang="en-GB" sz="1600" b="1" dirty="0" smtClean="0">
                          <a:solidFill>
                            <a:schemeClr val="tx1"/>
                          </a:solidFill>
                          <a:latin typeface="Comic Sans MS" panose="030F0702030302020204" pitchFamily="66" charset="0"/>
                        </a:rPr>
                        <a:t>Adjective 1</a:t>
                      </a:r>
                      <a:br>
                        <a:rPr lang="en-GB" sz="1600" b="1" dirty="0" smtClean="0">
                          <a:solidFill>
                            <a:schemeClr val="tx1"/>
                          </a:solidFill>
                          <a:latin typeface="Comic Sans MS" panose="030F0702030302020204" pitchFamily="66" charset="0"/>
                        </a:rPr>
                      </a:br>
                      <a:endParaRPr lang="en-GB" sz="1600" b="1"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05024">
                <a:tc>
                  <a:txBody>
                    <a:bodyPr/>
                    <a:lstStyle/>
                    <a:p>
                      <a:pPr algn="r"/>
                      <a:r>
                        <a:rPr lang="en-GB" sz="1600" b="1" dirty="0" smtClean="0">
                          <a:solidFill>
                            <a:schemeClr val="tx1"/>
                          </a:solidFill>
                          <a:latin typeface="Comic Sans MS" panose="030F0702030302020204" pitchFamily="66" charset="0"/>
                        </a:rPr>
                        <a:t>Adjective 2 </a:t>
                      </a:r>
                      <a:br>
                        <a:rPr lang="en-GB" sz="1600" b="1" dirty="0" smtClean="0">
                          <a:solidFill>
                            <a:schemeClr val="tx1"/>
                          </a:solidFill>
                          <a:latin typeface="Comic Sans MS" panose="030F0702030302020204" pitchFamily="66" charset="0"/>
                        </a:rPr>
                      </a:br>
                      <a:endParaRPr lang="en-GB" sz="1600" b="1"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05024">
                <a:tc>
                  <a:txBody>
                    <a:bodyPr/>
                    <a:lstStyle/>
                    <a:p>
                      <a:pPr algn="r"/>
                      <a:r>
                        <a:rPr lang="en-GB" sz="1600" b="1" dirty="0" smtClean="0">
                          <a:solidFill>
                            <a:schemeClr val="tx1"/>
                          </a:solidFill>
                          <a:latin typeface="Comic Sans MS" panose="030F0702030302020204" pitchFamily="66" charset="0"/>
                        </a:rPr>
                        <a:t>A vehicle</a:t>
                      </a:r>
                      <a:br>
                        <a:rPr lang="en-GB" sz="1600" b="1" dirty="0" smtClean="0">
                          <a:solidFill>
                            <a:schemeClr val="tx1"/>
                          </a:solidFill>
                          <a:latin typeface="Comic Sans MS" panose="030F0702030302020204" pitchFamily="66" charset="0"/>
                        </a:rPr>
                      </a:br>
                      <a:endParaRPr lang="en-GB" sz="1600" b="1"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05024">
                <a:tc>
                  <a:txBody>
                    <a:bodyPr/>
                    <a:lstStyle/>
                    <a:p>
                      <a:pPr algn="r"/>
                      <a:r>
                        <a:rPr lang="en-GB" sz="1600" b="1" dirty="0" smtClean="0">
                          <a:solidFill>
                            <a:schemeClr val="tx1"/>
                          </a:solidFill>
                          <a:latin typeface="Comic Sans MS" panose="030F0702030302020204" pitchFamily="66" charset="0"/>
                        </a:rPr>
                        <a:t>Food 1</a:t>
                      </a:r>
                      <a:br>
                        <a:rPr lang="en-GB" sz="1600" b="1" dirty="0" smtClean="0">
                          <a:solidFill>
                            <a:schemeClr val="tx1"/>
                          </a:solidFill>
                          <a:latin typeface="Comic Sans MS" panose="030F0702030302020204" pitchFamily="66" charset="0"/>
                        </a:rPr>
                      </a:br>
                      <a:endParaRPr lang="en-GB" sz="1600" b="1"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05024">
                <a:tc>
                  <a:txBody>
                    <a:bodyPr/>
                    <a:lstStyle/>
                    <a:p>
                      <a:pPr algn="r"/>
                      <a:r>
                        <a:rPr lang="en-GB" sz="1600" b="1" dirty="0" smtClean="0">
                          <a:solidFill>
                            <a:schemeClr val="tx1"/>
                          </a:solidFill>
                          <a:latin typeface="Comic Sans MS" panose="030F0702030302020204" pitchFamily="66" charset="0"/>
                        </a:rPr>
                        <a:t>A food that rhymes </a:t>
                      </a:r>
                      <a:br>
                        <a:rPr lang="en-GB" sz="1600" b="1" dirty="0" smtClean="0">
                          <a:solidFill>
                            <a:schemeClr val="tx1"/>
                          </a:solidFill>
                          <a:latin typeface="Comic Sans MS" panose="030F0702030302020204" pitchFamily="66" charset="0"/>
                        </a:rPr>
                      </a:br>
                      <a:r>
                        <a:rPr lang="en-GB" sz="1600" b="1" dirty="0" smtClean="0">
                          <a:solidFill>
                            <a:schemeClr val="tx1"/>
                          </a:solidFill>
                          <a:latin typeface="Comic Sans MS" panose="030F0702030302020204" pitchFamily="66" charset="0"/>
                        </a:rPr>
                        <a:t>with Food 1</a:t>
                      </a:r>
                      <a:endParaRPr lang="en-GB" sz="1600" b="1"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05024">
                <a:tc>
                  <a:txBody>
                    <a:bodyPr/>
                    <a:lstStyle/>
                    <a:p>
                      <a:pPr algn="r"/>
                      <a:r>
                        <a:rPr lang="en-GB" sz="1600" b="1" dirty="0" smtClean="0">
                          <a:solidFill>
                            <a:schemeClr val="tx1"/>
                          </a:solidFill>
                          <a:latin typeface="Comic Sans MS" panose="030F0702030302020204" pitchFamily="66" charset="0"/>
                        </a:rPr>
                        <a:t>An adjective</a:t>
                      </a:r>
                      <a:endParaRPr lang="en-GB" sz="1600" b="1"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742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GB" sz="1600" b="1" dirty="0" smtClean="0">
                          <a:solidFill>
                            <a:schemeClr val="tx1"/>
                          </a:solidFill>
                          <a:latin typeface="Comic Sans MS" panose="030F0702030302020204" pitchFamily="66" charset="0"/>
                        </a:rPr>
                        <a:t>A noun that rhymes </a:t>
                      </a:r>
                      <a:br>
                        <a:rPr lang="en-GB" sz="1600" b="1" dirty="0" smtClean="0">
                          <a:solidFill>
                            <a:schemeClr val="tx1"/>
                          </a:solidFill>
                          <a:latin typeface="Comic Sans MS" panose="030F0702030302020204" pitchFamily="66" charset="0"/>
                        </a:rPr>
                      </a:br>
                      <a:r>
                        <a:rPr lang="en-GB" sz="1600" b="1" dirty="0" smtClean="0">
                          <a:solidFill>
                            <a:schemeClr val="tx1"/>
                          </a:solidFill>
                          <a:latin typeface="Comic Sans MS" panose="030F0702030302020204" pitchFamily="66" charset="0"/>
                        </a:rPr>
                        <a:t>with your</a:t>
                      </a:r>
                      <a:r>
                        <a:rPr lang="en-GB" sz="1600" b="1" baseline="0" dirty="0" smtClean="0">
                          <a:solidFill>
                            <a:schemeClr val="tx1"/>
                          </a:solidFill>
                          <a:latin typeface="Comic Sans MS" panose="030F0702030302020204" pitchFamily="66" charset="0"/>
                        </a:rPr>
                        <a:t> vehicle</a:t>
                      </a:r>
                      <a:endParaRPr lang="en-GB" sz="1600" b="1"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2368017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260648"/>
            <a:ext cx="8784976" cy="31683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loud Callout 2"/>
          <p:cNvSpPr/>
          <p:nvPr/>
        </p:nvSpPr>
        <p:spPr>
          <a:xfrm>
            <a:off x="3491880" y="3789040"/>
            <a:ext cx="5472608" cy="2880320"/>
          </a:xfrm>
          <a:prstGeom prst="cloudCallout">
            <a:avLst>
              <a:gd name="adj1" fmla="val -86546"/>
              <a:gd name="adj2" fmla="val -4391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latin typeface="Comic Sans MS" panose="030F0702030302020204" pitchFamily="66" charset="0"/>
              </a:rPr>
              <a:t>Insert your ideas into this template. Try lots of ideas until you find the funniest. When you are happy with your verse, type it or write it out in your best handwriting and add illustrations. See some examples on the next slide.</a:t>
            </a:r>
            <a:endParaRPr lang="en-GB" sz="1600" dirty="0">
              <a:latin typeface="Comic Sans MS" panose="030F0702030302020204" pitchFamily="66" charset="0"/>
            </a:endParaRPr>
          </a:p>
        </p:txBody>
      </p:sp>
      <p:sp>
        <p:nvSpPr>
          <p:cNvPr id="4" name="Title 1"/>
          <p:cNvSpPr>
            <a:spLocks noGrp="1"/>
          </p:cNvSpPr>
          <p:nvPr>
            <p:ph type="title"/>
          </p:nvPr>
        </p:nvSpPr>
        <p:spPr>
          <a:xfrm>
            <a:off x="21744" y="1196752"/>
            <a:ext cx="9144000" cy="1143000"/>
          </a:xfrm>
        </p:spPr>
        <p:txBody>
          <a:bodyPr>
            <a:noAutofit/>
          </a:bodyPr>
          <a:lstStyle/>
          <a:p>
            <a:r>
              <a:rPr lang="en-GB" sz="2400" dirty="0">
                <a:solidFill>
                  <a:srgbClr val="000000"/>
                </a:solidFill>
                <a:latin typeface="Comic Sans MS" panose="030F0702030302020204" pitchFamily="66" charset="0"/>
              </a:rPr>
              <a:t>The </a:t>
            </a:r>
            <a:r>
              <a:rPr lang="en-GB" sz="2400" dirty="0" smtClean="0">
                <a:solidFill>
                  <a:srgbClr val="000000"/>
                </a:solidFill>
                <a:latin typeface="Comic Sans MS" panose="030F0702030302020204" pitchFamily="66" charset="0"/>
              </a:rPr>
              <a:t> ________ and  the  ________  went  to  __________</a:t>
            </a:r>
            <a:br>
              <a:rPr lang="en-GB" sz="2400" dirty="0" smtClean="0">
                <a:solidFill>
                  <a:srgbClr val="000000"/>
                </a:solidFill>
                <a:latin typeface="Comic Sans MS" panose="030F0702030302020204" pitchFamily="66" charset="0"/>
              </a:rPr>
            </a:br>
            <a:r>
              <a:rPr lang="en-GB" sz="2400" dirty="0">
                <a:solidFill>
                  <a:srgbClr val="000000"/>
                </a:solidFill>
                <a:latin typeface="Comic Sans MS" panose="030F0702030302020204" pitchFamily="66" charset="0"/>
              </a:rPr>
              <a:t/>
            </a:r>
            <a:br>
              <a:rPr lang="en-GB" sz="2400" dirty="0">
                <a:solidFill>
                  <a:srgbClr val="000000"/>
                </a:solidFill>
                <a:latin typeface="Comic Sans MS" panose="030F0702030302020204" pitchFamily="66" charset="0"/>
              </a:rPr>
            </a:br>
            <a:r>
              <a:rPr lang="en-GB" sz="2400" dirty="0">
                <a:solidFill>
                  <a:srgbClr val="000000"/>
                </a:solidFill>
                <a:latin typeface="Comic Sans MS" panose="030F0702030302020204" pitchFamily="66" charset="0"/>
              </a:rPr>
              <a:t>In </a:t>
            </a:r>
            <a:r>
              <a:rPr lang="en-GB" sz="2400" dirty="0" smtClean="0">
                <a:solidFill>
                  <a:srgbClr val="000000"/>
                </a:solidFill>
                <a:latin typeface="Comic Sans MS" panose="030F0702030302020204" pitchFamily="66" charset="0"/>
              </a:rPr>
              <a:t> a  ___________ , ____________  ___________,</a:t>
            </a:r>
            <a:br>
              <a:rPr lang="en-GB" sz="2400" dirty="0" smtClean="0">
                <a:solidFill>
                  <a:srgbClr val="000000"/>
                </a:solidFill>
                <a:latin typeface="Comic Sans MS" panose="030F0702030302020204" pitchFamily="66" charset="0"/>
              </a:rPr>
            </a:br>
            <a:r>
              <a:rPr lang="en-GB" sz="2400" dirty="0">
                <a:solidFill>
                  <a:srgbClr val="000000"/>
                </a:solidFill>
                <a:latin typeface="Comic Sans MS" panose="030F0702030302020204" pitchFamily="66" charset="0"/>
              </a:rPr>
              <a:t/>
            </a:r>
            <a:br>
              <a:rPr lang="en-GB" sz="2400" dirty="0">
                <a:solidFill>
                  <a:srgbClr val="000000"/>
                </a:solidFill>
                <a:latin typeface="Comic Sans MS" panose="030F0702030302020204" pitchFamily="66" charset="0"/>
              </a:rPr>
            </a:br>
            <a:r>
              <a:rPr lang="en-GB" sz="2400" dirty="0">
                <a:solidFill>
                  <a:srgbClr val="000000"/>
                </a:solidFill>
                <a:latin typeface="Comic Sans MS" panose="030F0702030302020204" pitchFamily="66" charset="0"/>
              </a:rPr>
              <a:t>They </a:t>
            </a:r>
            <a:r>
              <a:rPr lang="en-GB" sz="2400" dirty="0" smtClean="0">
                <a:solidFill>
                  <a:srgbClr val="000000"/>
                </a:solidFill>
                <a:latin typeface="Comic Sans MS" panose="030F0702030302020204" pitchFamily="66" charset="0"/>
              </a:rPr>
              <a:t> took  some  ________, and  </a:t>
            </a:r>
            <a:r>
              <a:rPr lang="en-GB" sz="2400" dirty="0">
                <a:solidFill>
                  <a:srgbClr val="000000"/>
                </a:solidFill>
                <a:latin typeface="Comic Sans MS" panose="030F0702030302020204" pitchFamily="66" charset="0"/>
              </a:rPr>
              <a:t>plenty </a:t>
            </a:r>
            <a:r>
              <a:rPr lang="en-GB" sz="2400" dirty="0" smtClean="0">
                <a:solidFill>
                  <a:srgbClr val="000000"/>
                </a:solidFill>
                <a:latin typeface="Comic Sans MS" panose="030F0702030302020204" pitchFamily="66" charset="0"/>
              </a:rPr>
              <a:t> of _________,</a:t>
            </a:r>
            <a:br>
              <a:rPr lang="en-GB" sz="2400" dirty="0" smtClean="0">
                <a:solidFill>
                  <a:srgbClr val="000000"/>
                </a:solidFill>
                <a:latin typeface="Comic Sans MS" panose="030F0702030302020204" pitchFamily="66" charset="0"/>
              </a:rPr>
            </a:br>
            <a:r>
              <a:rPr lang="en-GB" sz="2400" dirty="0">
                <a:solidFill>
                  <a:srgbClr val="000000"/>
                </a:solidFill>
                <a:latin typeface="Comic Sans MS" panose="030F0702030302020204" pitchFamily="66" charset="0"/>
              </a:rPr>
              <a:t/>
            </a:r>
            <a:br>
              <a:rPr lang="en-GB" sz="2400" dirty="0">
                <a:solidFill>
                  <a:srgbClr val="000000"/>
                </a:solidFill>
                <a:latin typeface="Comic Sans MS" panose="030F0702030302020204" pitchFamily="66" charset="0"/>
              </a:rPr>
            </a:br>
            <a:r>
              <a:rPr lang="en-GB" sz="2400" dirty="0">
                <a:solidFill>
                  <a:srgbClr val="000000"/>
                </a:solidFill>
                <a:latin typeface="Comic Sans MS" panose="030F0702030302020204" pitchFamily="66" charset="0"/>
              </a:rPr>
              <a:t>Wrapped </a:t>
            </a:r>
            <a:r>
              <a:rPr lang="en-GB" sz="2400" dirty="0" smtClean="0">
                <a:solidFill>
                  <a:srgbClr val="000000"/>
                </a:solidFill>
                <a:latin typeface="Comic Sans MS" panose="030F0702030302020204" pitchFamily="66" charset="0"/>
              </a:rPr>
              <a:t> up  in  a  _____________ __________.</a:t>
            </a:r>
            <a:endParaRPr lang="en-GB" sz="2400" dirty="0"/>
          </a:p>
        </p:txBody>
      </p:sp>
    </p:spTree>
    <p:extLst>
      <p:ext uri="{BB962C8B-B14F-4D97-AF65-F5344CB8AC3E}">
        <p14:creationId xmlns:p14="http://schemas.microsoft.com/office/powerpoint/2010/main" val="27494400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5232" y="56823"/>
            <a:ext cx="8784976" cy="31683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89840" y="116632"/>
            <a:ext cx="8640960" cy="3108543"/>
          </a:xfrm>
          <a:prstGeom prst="rect">
            <a:avLst/>
          </a:prstGeom>
        </p:spPr>
        <p:txBody>
          <a:bodyPr wrap="square">
            <a:spAutoFit/>
          </a:bodyPr>
          <a:lstStyle/>
          <a:p>
            <a:r>
              <a:rPr lang="en-GB" sz="2800" dirty="0">
                <a:solidFill>
                  <a:srgbClr val="000000"/>
                </a:solidFill>
                <a:latin typeface="Comic Sans MS" panose="030F0702030302020204" pitchFamily="66" charset="0"/>
              </a:rPr>
              <a:t>The  </a:t>
            </a:r>
            <a:r>
              <a:rPr lang="en-GB" sz="2800" dirty="0" smtClean="0">
                <a:solidFill>
                  <a:srgbClr val="000000"/>
                </a:solidFill>
                <a:latin typeface="Comic Sans MS" panose="030F0702030302020204" pitchFamily="66" charset="0"/>
              </a:rPr>
              <a:t>Mouse  </a:t>
            </a:r>
            <a:r>
              <a:rPr lang="en-GB" sz="2800" dirty="0">
                <a:solidFill>
                  <a:srgbClr val="000000"/>
                </a:solidFill>
                <a:latin typeface="Comic Sans MS" panose="030F0702030302020204" pitchFamily="66" charset="0"/>
              </a:rPr>
              <a:t>and  the  </a:t>
            </a:r>
            <a:r>
              <a:rPr lang="en-GB" sz="2800" dirty="0" smtClean="0">
                <a:solidFill>
                  <a:srgbClr val="000000"/>
                </a:solidFill>
                <a:latin typeface="Comic Sans MS" panose="030F0702030302020204" pitchFamily="66" charset="0"/>
              </a:rPr>
              <a:t>Donkey  </a:t>
            </a:r>
            <a:r>
              <a:rPr lang="en-GB" sz="2800" dirty="0">
                <a:solidFill>
                  <a:srgbClr val="000000"/>
                </a:solidFill>
                <a:latin typeface="Comic Sans MS" panose="030F0702030302020204" pitchFamily="66" charset="0"/>
              </a:rPr>
              <a:t>went  to  </a:t>
            </a:r>
            <a:r>
              <a:rPr lang="en-GB" sz="2800" dirty="0" smtClean="0">
                <a:solidFill>
                  <a:srgbClr val="000000"/>
                </a:solidFill>
                <a:latin typeface="Comic Sans MS" panose="030F0702030302020204" pitchFamily="66" charset="0"/>
              </a:rPr>
              <a:t>France</a:t>
            </a:r>
            <a:r>
              <a:rPr lang="en-GB" sz="2800" dirty="0">
                <a:solidFill>
                  <a:srgbClr val="000000"/>
                </a:solidFill>
                <a:latin typeface="Comic Sans MS" panose="030F0702030302020204" pitchFamily="66" charset="0"/>
              </a:rPr>
              <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In  a  </a:t>
            </a:r>
            <a:r>
              <a:rPr lang="en-GB" sz="2800" dirty="0" smtClean="0">
                <a:solidFill>
                  <a:srgbClr val="000000"/>
                </a:solidFill>
                <a:latin typeface="Comic Sans MS" panose="030F0702030302020204" pitchFamily="66" charset="0"/>
              </a:rPr>
              <a:t>magical,  supersonic  rocket,</a:t>
            </a:r>
            <a:r>
              <a:rPr lang="en-GB" sz="2800" dirty="0">
                <a:solidFill>
                  <a:srgbClr val="000000"/>
                </a:solidFill>
                <a:latin typeface="Comic Sans MS" panose="030F0702030302020204" pitchFamily="66" charset="0"/>
              </a:rPr>
              <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They  took  some  </a:t>
            </a:r>
            <a:r>
              <a:rPr lang="en-GB" sz="2800" dirty="0" smtClean="0">
                <a:solidFill>
                  <a:srgbClr val="000000"/>
                </a:solidFill>
                <a:latin typeface="Comic Sans MS" panose="030F0702030302020204" pitchFamily="66" charset="0"/>
              </a:rPr>
              <a:t>cheese </a:t>
            </a:r>
            <a:r>
              <a:rPr lang="en-GB" sz="2800" dirty="0">
                <a:solidFill>
                  <a:srgbClr val="000000"/>
                </a:solidFill>
                <a:latin typeface="Comic Sans MS" panose="030F0702030302020204" pitchFamily="66" charset="0"/>
              </a:rPr>
              <a:t>and  plenty  of </a:t>
            </a:r>
            <a:r>
              <a:rPr lang="en-GB" sz="2800" dirty="0" smtClean="0">
                <a:solidFill>
                  <a:srgbClr val="000000"/>
                </a:solidFill>
                <a:latin typeface="Comic Sans MS" panose="030F0702030302020204" pitchFamily="66" charset="0"/>
              </a:rPr>
              <a:t>peas,</a:t>
            </a:r>
            <a:r>
              <a:rPr lang="en-GB" sz="2800" dirty="0">
                <a:solidFill>
                  <a:srgbClr val="000000"/>
                </a:solidFill>
                <a:latin typeface="Comic Sans MS" panose="030F0702030302020204" pitchFamily="66" charset="0"/>
              </a:rPr>
              <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Wrapped  up  in  a  </a:t>
            </a:r>
            <a:r>
              <a:rPr lang="en-GB" sz="2800" dirty="0" smtClean="0">
                <a:solidFill>
                  <a:srgbClr val="000000"/>
                </a:solidFill>
                <a:latin typeface="Comic Sans MS" panose="030F0702030302020204" pitchFamily="66" charset="0"/>
              </a:rPr>
              <a:t>golden  locket .</a:t>
            </a:r>
            <a:endParaRPr lang="en-GB" sz="2800" dirty="0"/>
          </a:p>
        </p:txBody>
      </p:sp>
      <p:sp>
        <p:nvSpPr>
          <p:cNvPr id="7" name="Rectangle 6"/>
          <p:cNvSpPr/>
          <p:nvPr/>
        </p:nvSpPr>
        <p:spPr>
          <a:xfrm>
            <a:off x="150920" y="3429000"/>
            <a:ext cx="8784976" cy="31683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222952" y="3488809"/>
            <a:ext cx="8640960" cy="3108543"/>
          </a:xfrm>
          <a:prstGeom prst="rect">
            <a:avLst/>
          </a:prstGeom>
        </p:spPr>
        <p:txBody>
          <a:bodyPr wrap="square">
            <a:spAutoFit/>
          </a:bodyPr>
          <a:lstStyle/>
          <a:p>
            <a:r>
              <a:rPr lang="en-GB" sz="2800" dirty="0">
                <a:solidFill>
                  <a:srgbClr val="000000"/>
                </a:solidFill>
                <a:latin typeface="Comic Sans MS" panose="030F0702030302020204" pitchFamily="66" charset="0"/>
              </a:rPr>
              <a:t>The </a:t>
            </a:r>
            <a:r>
              <a:rPr lang="en-GB" sz="2800" dirty="0" smtClean="0">
                <a:solidFill>
                  <a:srgbClr val="000000"/>
                </a:solidFill>
                <a:latin typeface="Comic Sans MS" panose="030F0702030302020204" pitchFamily="66" charset="0"/>
              </a:rPr>
              <a:t>Frog   </a:t>
            </a:r>
            <a:r>
              <a:rPr lang="en-GB" sz="2800" dirty="0">
                <a:solidFill>
                  <a:srgbClr val="000000"/>
                </a:solidFill>
                <a:latin typeface="Comic Sans MS" panose="030F0702030302020204" pitchFamily="66" charset="0"/>
              </a:rPr>
              <a:t>and  the  </a:t>
            </a:r>
            <a:r>
              <a:rPr lang="en-GB" sz="2800" dirty="0" smtClean="0">
                <a:solidFill>
                  <a:srgbClr val="000000"/>
                </a:solidFill>
                <a:latin typeface="Comic Sans MS" panose="030F0702030302020204" pitchFamily="66" charset="0"/>
              </a:rPr>
              <a:t>Scorpion  </a:t>
            </a:r>
            <a:r>
              <a:rPr lang="en-GB" sz="2800" dirty="0">
                <a:solidFill>
                  <a:srgbClr val="000000"/>
                </a:solidFill>
                <a:latin typeface="Comic Sans MS" panose="030F0702030302020204" pitchFamily="66" charset="0"/>
              </a:rPr>
              <a:t>went  to  </a:t>
            </a:r>
            <a:r>
              <a:rPr lang="en-GB" sz="2800" dirty="0" smtClean="0">
                <a:solidFill>
                  <a:srgbClr val="000000"/>
                </a:solidFill>
                <a:latin typeface="Comic Sans MS" panose="030F0702030302020204" pitchFamily="66" charset="0"/>
              </a:rPr>
              <a:t>Tesco</a:t>
            </a:r>
            <a:r>
              <a:rPr lang="en-GB" sz="2800" dirty="0">
                <a:solidFill>
                  <a:srgbClr val="000000"/>
                </a:solidFill>
                <a:latin typeface="Comic Sans MS" panose="030F0702030302020204" pitchFamily="66" charset="0"/>
              </a:rPr>
              <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O</a:t>
            </a:r>
            <a:r>
              <a:rPr lang="en-GB" sz="2800" dirty="0" smtClean="0">
                <a:solidFill>
                  <a:srgbClr val="000000"/>
                </a:solidFill>
                <a:latin typeface="Comic Sans MS" panose="030F0702030302020204" pitchFamily="66" charset="0"/>
              </a:rPr>
              <a:t>n  </a:t>
            </a:r>
            <a:r>
              <a:rPr lang="en-GB" sz="2800" dirty="0">
                <a:solidFill>
                  <a:srgbClr val="000000"/>
                </a:solidFill>
                <a:latin typeface="Comic Sans MS" panose="030F0702030302020204" pitchFamily="66" charset="0"/>
              </a:rPr>
              <a:t>a  </a:t>
            </a:r>
            <a:r>
              <a:rPr lang="en-GB" sz="2800" dirty="0" smtClean="0">
                <a:solidFill>
                  <a:srgbClr val="000000"/>
                </a:solidFill>
                <a:latin typeface="Comic Sans MS" panose="030F0702030302020204" pitchFamily="66" charset="0"/>
              </a:rPr>
              <a:t>sparkly,  wobbly  scooter,</a:t>
            </a:r>
            <a:r>
              <a:rPr lang="en-GB" sz="2800" dirty="0">
                <a:solidFill>
                  <a:srgbClr val="000000"/>
                </a:solidFill>
                <a:latin typeface="Comic Sans MS" panose="030F0702030302020204" pitchFamily="66" charset="0"/>
              </a:rPr>
              <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They  took  some  </a:t>
            </a:r>
            <a:r>
              <a:rPr lang="en-GB" sz="2800" dirty="0" smtClean="0">
                <a:solidFill>
                  <a:srgbClr val="000000"/>
                </a:solidFill>
                <a:latin typeface="Comic Sans MS" panose="030F0702030302020204" pitchFamily="66" charset="0"/>
              </a:rPr>
              <a:t>ham </a:t>
            </a:r>
            <a:r>
              <a:rPr lang="en-GB" sz="2800" dirty="0">
                <a:solidFill>
                  <a:srgbClr val="000000"/>
                </a:solidFill>
                <a:latin typeface="Comic Sans MS" panose="030F0702030302020204" pitchFamily="66" charset="0"/>
              </a:rPr>
              <a:t>and  plenty  of </a:t>
            </a:r>
            <a:r>
              <a:rPr lang="en-GB" sz="2800" dirty="0" smtClean="0">
                <a:solidFill>
                  <a:srgbClr val="000000"/>
                </a:solidFill>
                <a:latin typeface="Comic Sans MS" panose="030F0702030302020204" pitchFamily="66" charset="0"/>
              </a:rPr>
              <a:t>jam,</a:t>
            </a:r>
            <a:r>
              <a:rPr lang="en-GB" sz="2800" dirty="0">
                <a:solidFill>
                  <a:srgbClr val="000000"/>
                </a:solidFill>
                <a:latin typeface="Comic Sans MS" panose="030F0702030302020204" pitchFamily="66" charset="0"/>
              </a:rPr>
              <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Wrapped  up  in  a  </a:t>
            </a:r>
            <a:r>
              <a:rPr lang="en-GB" sz="2800" dirty="0" smtClean="0">
                <a:solidFill>
                  <a:srgbClr val="000000"/>
                </a:solidFill>
                <a:latin typeface="Comic Sans MS" panose="030F0702030302020204" pitchFamily="66" charset="0"/>
              </a:rPr>
              <a:t>very loud hooter .</a:t>
            </a:r>
            <a:endParaRPr lang="en-GB" sz="2800" dirty="0"/>
          </a:p>
        </p:txBody>
      </p:sp>
    </p:spTree>
    <p:extLst>
      <p:ext uri="{BB962C8B-B14F-4D97-AF65-F5344CB8AC3E}">
        <p14:creationId xmlns:p14="http://schemas.microsoft.com/office/powerpoint/2010/main" val="40527341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r>
              <a:rPr lang="en-GB" u="sng" dirty="0" smtClean="0"/>
              <a:t>English Learning </a:t>
            </a:r>
            <a:r>
              <a:rPr lang="en-GB" u="sng" dirty="0"/>
              <a:t>3</a:t>
            </a:r>
          </a:p>
        </p:txBody>
      </p:sp>
      <p:sp>
        <p:nvSpPr>
          <p:cNvPr id="3" name="TextBox 2"/>
          <p:cNvSpPr txBox="1"/>
          <p:nvPr/>
        </p:nvSpPr>
        <p:spPr>
          <a:xfrm>
            <a:off x="249288" y="836712"/>
            <a:ext cx="8712968" cy="4462760"/>
          </a:xfrm>
          <a:prstGeom prst="rect">
            <a:avLst/>
          </a:prstGeom>
          <a:noFill/>
        </p:spPr>
        <p:txBody>
          <a:bodyPr wrap="square" rtlCol="0">
            <a:spAutoFit/>
          </a:bodyPr>
          <a:lstStyle/>
          <a:p>
            <a:r>
              <a:rPr lang="en-GB" sz="2000" dirty="0" smtClean="0"/>
              <a:t>What do you think happened after the Owl and the Pussycat were married? </a:t>
            </a:r>
            <a:br>
              <a:rPr lang="en-GB" sz="2000" dirty="0" smtClean="0"/>
            </a:br>
            <a:r>
              <a:rPr lang="en-GB" sz="2000" dirty="0" smtClean="0"/>
              <a:t>Did they have a honeymoon in the Land where the Bong tree grows? </a:t>
            </a:r>
            <a:br>
              <a:rPr lang="en-GB" sz="2000" dirty="0" smtClean="0"/>
            </a:br>
            <a:r>
              <a:rPr lang="en-GB" sz="2000" dirty="0" smtClean="0"/>
              <a:t>Maybe they stayed there forever.</a:t>
            </a:r>
            <a:br>
              <a:rPr lang="en-GB" sz="2000" dirty="0" smtClean="0"/>
            </a:br>
            <a:r>
              <a:rPr lang="en-GB" sz="2000" dirty="0" smtClean="0"/>
              <a:t>Did they have babies? What would their babies look like – owls or cats?</a:t>
            </a:r>
          </a:p>
          <a:p>
            <a:endParaRPr lang="en-GB" sz="2000" dirty="0"/>
          </a:p>
          <a:p>
            <a:r>
              <a:rPr lang="en-GB" sz="2000" dirty="0" smtClean="0"/>
              <a:t>Edward Lear did begin writing a sequel to his poem but it was never finished or published. It was called “The Children of the Owl and the Pussycat” and it began like this:</a:t>
            </a:r>
          </a:p>
          <a:p>
            <a:r>
              <a:rPr lang="en-US" sz="1600" dirty="0" smtClean="0">
                <a:latin typeface="Comic Sans MS" panose="030F0702030302020204" pitchFamily="66" charset="0"/>
              </a:rPr>
              <a:t>	Our </a:t>
            </a:r>
            <a:r>
              <a:rPr lang="en-US" sz="1600" dirty="0">
                <a:latin typeface="Comic Sans MS" panose="030F0702030302020204" pitchFamily="66" charset="0"/>
              </a:rPr>
              <a:t>mother was the Pussy-cat, our father was the Owl,</a:t>
            </a:r>
            <a:br>
              <a:rPr lang="en-US" sz="1600" dirty="0">
                <a:latin typeface="Comic Sans MS" panose="030F0702030302020204" pitchFamily="66" charset="0"/>
              </a:rPr>
            </a:br>
            <a:r>
              <a:rPr lang="en-US" sz="1600" dirty="0" smtClean="0">
                <a:latin typeface="Comic Sans MS" panose="030F0702030302020204" pitchFamily="66" charset="0"/>
              </a:rPr>
              <a:t>	And </a:t>
            </a:r>
            <a:r>
              <a:rPr lang="en-US" sz="1600" dirty="0">
                <a:latin typeface="Comic Sans MS" panose="030F0702030302020204" pitchFamily="66" charset="0"/>
              </a:rPr>
              <a:t>so we’re partly little beasts and partly little fowl,</a:t>
            </a:r>
            <a:br>
              <a:rPr lang="en-US" sz="1600" dirty="0">
                <a:latin typeface="Comic Sans MS" panose="030F0702030302020204" pitchFamily="66" charset="0"/>
              </a:rPr>
            </a:br>
            <a:r>
              <a:rPr lang="en-US" sz="1600" dirty="0" smtClean="0">
                <a:latin typeface="Comic Sans MS" panose="030F0702030302020204" pitchFamily="66" charset="0"/>
              </a:rPr>
              <a:t>	The </a:t>
            </a:r>
            <a:r>
              <a:rPr lang="en-US" sz="1600" dirty="0">
                <a:latin typeface="Comic Sans MS" panose="030F0702030302020204" pitchFamily="66" charset="0"/>
              </a:rPr>
              <a:t>brothers of our family have feathers and they hoot,</a:t>
            </a:r>
            <a:br>
              <a:rPr lang="en-US" sz="1600" dirty="0">
                <a:latin typeface="Comic Sans MS" panose="030F0702030302020204" pitchFamily="66" charset="0"/>
              </a:rPr>
            </a:br>
            <a:r>
              <a:rPr lang="en-US" sz="1600" dirty="0" smtClean="0">
                <a:latin typeface="Comic Sans MS" panose="030F0702030302020204" pitchFamily="66" charset="0"/>
              </a:rPr>
              <a:t>	While </a:t>
            </a:r>
            <a:r>
              <a:rPr lang="en-US" sz="1600" dirty="0">
                <a:latin typeface="Comic Sans MS" panose="030F0702030302020204" pitchFamily="66" charset="0"/>
              </a:rPr>
              <a:t>all the sisters dress in fur and have long tails to boot.</a:t>
            </a:r>
            <a:br>
              <a:rPr lang="en-US" sz="1600" dirty="0">
                <a:latin typeface="Comic Sans MS" panose="030F0702030302020204" pitchFamily="66" charset="0"/>
              </a:rPr>
            </a:br>
            <a:r>
              <a:rPr lang="en-US" sz="1600" dirty="0" smtClean="0">
                <a:latin typeface="Comic Sans MS" panose="030F0702030302020204" pitchFamily="66" charset="0"/>
              </a:rPr>
              <a:t>	We </a:t>
            </a:r>
            <a:r>
              <a:rPr lang="en-US" sz="1600" dirty="0">
                <a:latin typeface="Comic Sans MS" panose="030F0702030302020204" pitchFamily="66" charset="0"/>
              </a:rPr>
              <a:t>all believe that little mice,</a:t>
            </a:r>
            <a:br>
              <a:rPr lang="en-US" sz="1600" dirty="0">
                <a:latin typeface="Comic Sans MS" panose="030F0702030302020204" pitchFamily="66" charset="0"/>
              </a:rPr>
            </a:br>
            <a:r>
              <a:rPr lang="en-US" sz="1600" dirty="0" smtClean="0">
                <a:latin typeface="Comic Sans MS" panose="030F0702030302020204" pitchFamily="66" charset="0"/>
              </a:rPr>
              <a:t>	For </a:t>
            </a:r>
            <a:r>
              <a:rPr lang="en-US" sz="1600" dirty="0">
                <a:latin typeface="Comic Sans MS" panose="030F0702030302020204" pitchFamily="66" charset="0"/>
              </a:rPr>
              <a:t>food are singularly nice.</a:t>
            </a:r>
            <a:endParaRPr lang="en-GB" sz="1600" dirty="0" smtClean="0">
              <a:latin typeface="Comic Sans MS" panose="030F0702030302020204" pitchFamily="66" charset="0"/>
            </a:endParaRPr>
          </a:p>
          <a:p>
            <a:endParaRPr lang="en-GB" sz="28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4412946"/>
            <a:ext cx="1982063" cy="24054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79512" y="4725144"/>
            <a:ext cx="6554960" cy="2031325"/>
          </a:xfrm>
          <a:prstGeom prst="rect">
            <a:avLst/>
          </a:prstGeom>
          <a:noFill/>
        </p:spPr>
        <p:txBody>
          <a:bodyPr wrap="square" rtlCol="0">
            <a:spAutoFit/>
          </a:bodyPr>
          <a:lstStyle/>
          <a:p>
            <a:endParaRPr lang="en-GB" dirty="0"/>
          </a:p>
          <a:p>
            <a:pPr algn="r"/>
            <a:r>
              <a:rPr lang="en-GB" dirty="0"/>
              <a:t>Imagine you are one of these children and draw a picture of yourself and your family. Write some sentences to describe your picture. Afterwards, find out what Julia Donaldson thought happened next in the story by following this link to hear a version of her book “The Further Adventures of the Owl and the Pussycat”.</a:t>
            </a:r>
          </a:p>
          <a:p>
            <a:pPr algn="r"/>
            <a:r>
              <a:rPr lang="en-GB" dirty="0">
                <a:hlinkClick r:id="rId3"/>
              </a:rPr>
              <a:t>https://www.youtube.com/watch?v=IvmhjF0XamI</a:t>
            </a:r>
            <a:endParaRPr lang="en-GB" dirty="0"/>
          </a:p>
        </p:txBody>
      </p:sp>
    </p:spTree>
    <p:extLst>
      <p:ext uri="{BB962C8B-B14F-4D97-AF65-F5344CB8AC3E}">
        <p14:creationId xmlns:p14="http://schemas.microsoft.com/office/powerpoint/2010/main" val="18199798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9392"/>
            <a:ext cx="9144000" cy="1143000"/>
          </a:xfrm>
        </p:spPr>
        <p:txBody>
          <a:bodyPr/>
          <a:lstStyle/>
          <a:p>
            <a:r>
              <a:rPr lang="en-GB" dirty="0" smtClean="0"/>
              <a:t>Maths Learning 1</a:t>
            </a:r>
            <a:endParaRPr lang="en-GB" dirty="0"/>
          </a:p>
        </p:txBody>
      </p:sp>
      <p:sp>
        <p:nvSpPr>
          <p:cNvPr id="7" name="TextBox 6"/>
          <p:cNvSpPr txBox="1"/>
          <p:nvPr/>
        </p:nvSpPr>
        <p:spPr>
          <a:xfrm>
            <a:off x="0" y="837710"/>
            <a:ext cx="9144000" cy="2985433"/>
          </a:xfrm>
          <a:prstGeom prst="rect">
            <a:avLst/>
          </a:prstGeom>
          <a:noFill/>
        </p:spPr>
        <p:txBody>
          <a:bodyPr wrap="square" rtlCol="0">
            <a:spAutoFit/>
          </a:bodyPr>
          <a:lstStyle/>
          <a:p>
            <a:pPr algn="ctr"/>
            <a:r>
              <a:rPr lang="en-GB" sz="2800" dirty="0" smtClean="0"/>
              <a:t>Counting to 100</a:t>
            </a:r>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a:p>
        </p:txBody>
      </p:sp>
      <p:sp>
        <p:nvSpPr>
          <p:cNvPr id="4" name="Rectangle 3"/>
          <p:cNvSpPr/>
          <p:nvPr/>
        </p:nvSpPr>
        <p:spPr>
          <a:xfrm>
            <a:off x="179512" y="1813703"/>
            <a:ext cx="8784976" cy="369332"/>
          </a:xfrm>
          <a:prstGeom prst="rect">
            <a:avLst/>
          </a:prstGeom>
        </p:spPr>
        <p:txBody>
          <a:bodyPr wrap="square">
            <a:spAutoFit/>
          </a:bodyPr>
          <a:lstStyle/>
          <a:p>
            <a:pPr algn="ctr"/>
            <a:r>
              <a:rPr lang="en-GB" dirty="0" smtClean="0">
                <a:hlinkClick r:id="rId2"/>
              </a:rPr>
              <a:t>https</a:t>
            </a:r>
            <a:r>
              <a:rPr lang="en-GB" dirty="0">
                <a:hlinkClick r:id="rId2"/>
              </a:rPr>
              <a:t>://whiterosemaths.com/homelearning/year-1/</a:t>
            </a: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4714" y="2268544"/>
            <a:ext cx="4374569" cy="2298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53752" y="1444371"/>
            <a:ext cx="9036496" cy="369332"/>
          </a:xfrm>
          <a:prstGeom prst="rect">
            <a:avLst/>
          </a:prstGeom>
          <a:noFill/>
        </p:spPr>
        <p:txBody>
          <a:bodyPr wrap="square" rtlCol="0">
            <a:spAutoFit/>
          </a:bodyPr>
          <a:lstStyle/>
          <a:p>
            <a:r>
              <a:rPr lang="en-GB" dirty="0" smtClean="0"/>
              <a:t>Watch the White Rose Home Learning video lesson – Year 1 Summer Term – Week 9, Lesson 1</a:t>
            </a:r>
            <a:endParaRPr lang="en-GB" dirty="0"/>
          </a:p>
        </p:txBody>
      </p:sp>
      <p:sp>
        <p:nvSpPr>
          <p:cNvPr id="8" name="TextBox 7"/>
          <p:cNvSpPr txBox="1"/>
          <p:nvPr/>
        </p:nvSpPr>
        <p:spPr>
          <a:xfrm>
            <a:off x="179512" y="4869160"/>
            <a:ext cx="6408712" cy="1754326"/>
          </a:xfrm>
          <a:prstGeom prst="rect">
            <a:avLst/>
          </a:prstGeom>
          <a:noFill/>
        </p:spPr>
        <p:txBody>
          <a:bodyPr wrap="square" rtlCol="0">
            <a:spAutoFit/>
          </a:bodyPr>
          <a:lstStyle/>
          <a:p>
            <a:r>
              <a:rPr lang="en-GB" dirty="0" smtClean="0"/>
              <a:t>Practise counting to 100 with Dot-to-dot puzzles like the one on the next page and by filling in the missing numbers on a hundred square (sample included). When you are feeling confident with how the hundred square works play the “Give the dog </a:t>
            </a:r>
            <a:r>
              <a:rPr lang="en-GB" dirty="0"/>
              <a:t>a bone” game at </a:t>
            </a:r>
            <a:r>
              <a:rPr lang="en-GB" b="1" u="sng" dirty="0">
                <a:solidFill>
                  <a:srgbClr val="0070C0"/>
                </a:solidFill>
              </a:rPr>
              <a:t>https://primarygames.co.uk/pg2/dogbone/gamebone.html</a:t>
            </a:r>
          </a:p>
        </p:txBody>
      </p:sp>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74179" y="4811976"/>
            <a:ext cx="2418546" cy="18432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rot="16200000">
            <a:off x="1309706" y="-1193074"/>
            <a:ext cx="6525344" cy="91447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015466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50158"/>
            <a:ext cx="6768752" cy="67201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070583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88640"/>
            <a:ext cx="8229600" cy="4525963"/>
          </a:xfrm>
        </p:spPr>
        <p:txBody>
          <a:bodyPr/>
          <a:lstStyle/>
          <a:p>
            <a:pPr marL="0" indent="0">
              <a:buNone/>
            </a:pPr>
            <a:r>
              <a:rPr lang="en-GB" dirty="0" smtClean="0"/>
              <a:t>Extra challenges</a:t>
            </a:r>
            <a:endParaRPr lang="en-GB" dirty="0"/>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999"/>
          <a:stretch/>
        </p:blipFill>
        <p:spPr bwMode="auto">
          <a:xfrm>
            <a:off x="3923928" y="0"/>
            <a:ext cx="5000357" cy="67063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4462463"/>
            <a:ext cx="3676650" cy="2066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431227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9392"/>
            <a:ext cx="9144000" cy="1143000"/>
          </a:xfrm>
        </p:spPr>
        <p:txBody>
          <a:bodyPr/>
          <a:lstStyle/>
          <a:p>
            <a:r>
              <a:rPr lang="en-GB" dirty="0" smtClean="0"/>
              <a:t>Maths Learning 2</a:t>
            </a:r>
            <a:endParaRPr lang="en-GB" dirty="0"/>
          </a:p>
        </p:txBody>
      </p:sp>
      <p:sp>
        <p:nvSpPr>
          <p:cNvPr id="7" name="TextBox 6"/>
          <p:cNvSpPr txBox="1"/>
          <p:nvPr/>
        </p:nvSpPr>
        <p:spPr>
          <a:xfrm>
            <a:off x="0" y="837710"/>
            <a:ext cx="9144000" cy="2985433"/>
          </a:xfrm>
          <a:prstGeom prst="rect">
            <a:avLst/>
          </a:prstGeom>
          <a:noFill/>
        </p:spPr>
        <p:txBody>
          <a:bodyPr wrap="square" rtlCol="0">
            <a:spAutoFit/>
          </a:bodyPr>
          <a:lstStyle/>
          <a:p>
            <a:pPr algn="ctr"/>
            <a:r>
              <a:rPr lang="en-GB" sz="2800" dirty="0" smtClean="0"/>
              <a:t>Partitioning numbers</a:t>
            </a:r>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a:p>
        </p:txBody>
      </p:sp>
      <p:sp>
        <p:nvSpPr>
          <p:cNvPr id="4" name="Rectangle 3"/>
          <p:cNvSpPr/>
          <p:nvPr/>
        </p:nvSpPr>
        <p:spPr>
          <a:xfrm>
            <a:off x="179512" y="1813703"/>
            <a:ext cx="8784976" cy="369332"/>
          </a:xfrm>
          <a:prstGeom prst="rect">
            <a:avLst/>
          </a:prstGeom>
        </p:spPr>
        <p:txBody>
          <a:bodyPr wrap="square">
            <a:spAutoFit/>
          </a:bodyPr>
          <a:lstStyle/>
          <a:p>
            <a:pPr algn="ctr"/>
            <a:r>
              <a:rPr lang="en-GB" dirty="0" smtClean="0">
                <a:hlinkClick r:id="rId2"/>
              </a:rPr>
              <a:t>https</a:t>
            </a:r>
            <a:r>
              <a:rPr lang="en-GB" dirty="0">
                <a:hlinkClick r:id="rId2"/>
              </a:rPr>
              <a:t>://whiterosemaths.com/homelearning/year-1/</a:t>
            </a:r>
            <a:endParaRPr lang="en-GB" dirty="0"/>
          </a:p>
        </p:txBody>
      </p:sp>
      <p:sp>
        <p:nvSpPr>
          <p:cNvPr id="5" name="TextBox 4"/>
          <p:cNvSpPr txBox="1"/>
          <p:nvPr/>
        </p:nvSpPr>
        <p:spPr>
          <a:xfrm>
            <a:off x="53752" y="1444371"/>
            <a:ext cx="9036496" cy="369332"/>
          </a:xfrm>
          <a:prstGeom prst="rect">
            <a:avLst/>
          </a:prstGeom>
          <a:noFill/>
        </p:spPr>
        <p:txBody>
          <a:bodyPr wrap="square" rtlCol="0">
            <a:spAutoFit/>
          </a:bodyPr>
          <a:lstStyle/>
          <a:p>
            <a:r>
              <a:rPr lang="en-GB" dirty="0" smtClean="0"/>
              <a:t>Watch the White Rose Home Learning video lesson – Year 1 Summer Term – Week 9, Lesson 2</a:t>
            </a:r>
            <a:endParaRPr lang="en-GB"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7571" y="2238801"/>
            <a:ext cx="5548858" cy="2573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79512" y="5229200"/>
            <a:ext cx="8784976" cy="923330"/>
          </a:xfrm>
          <a:prstGeom prst="rect">
            <a:avLst/>
          </a:prstGeom>
          <a:noFill/>
        </p:spPr>
        <p:txBody>
          <a:bodyPr wrap="square" rtlCol="0">
            <a:spAutoFit/>
          </a:bodyPr>
          <a:lstStyle/>
          <a:p>
            <a:r>
              <a:rPr lang="en-GB" dirty="0" smtClean="0"/>
              <a:t>When you have watched it, try completing the part-part-whole models on the next page (just copy them, no need to print) and then write out and complete the stem sentences on the following page. </a:t>
            </a:r>
            <a:endParaRPr lang="en-GB" dirty="0"/>
          </a:p>
        </p:txBody>
      </p:sp>
    </p:spTree>
    <p:extLst>
      <p:ext uri="{BB962C8B-B14F-4D97-AF65-F5344CB8AC3E}">
        <p14:creationId xmlns:p14="http://schemas.microsoft.com/office/powerpoint/2010/main" val="23537550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427"/>
            <a:ext cx="7740352" cy="30658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2744" b="4739"/>
          <a:stretch/>
        </p:blipFill>
        <p:spPr bwMode="auto">
          <a:xfrm>
            <a:off x="1507958" y="3112349"/>
            <a:ext cx="7629291" cy="37247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310769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12" y="0"/>
            <a:ext cx="8229600" cy="1143000"/>
          </a:xfrm>
        </p:spPr>
        <p:txBody>
          <a:bodyPr/>
          <a:lstStyle/>
          <a:p>
            <a:pPr algn="l"/>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51019514"/>
              </p:ext>
            </p:extLst>
          </p:nvPr>
        </p:nvGraphicFramePr>
        <p:xfrm>
          <a:off x="3455894" y="101675"/>
          <a:ext cx="5688106" cy="6756324"/>
        </p:xfrm>
        <a:graphic>
          <a:graphicData uri="http://schemas.openxmlformats.org/drawingml/2006/table">
            <a:tbl>
              <a:tblPr firstRow="1" bandRow="1">
                <a:tableStyleId>{5C22544A-7EE6-4342-B048-85BDC9FD1C3A}</a:tableStyleId>
              </a:tblPr>
              <a:tblGrid>
                <a:gridCol w="5688106"/>
              </a:tblGrid>
              <a:tr h="1126054">
                <a:tc>
                  <a:txBody>
                    <a:bodyPr/>
                    <a:lstStyle/>
                    <a:p>
                      <a:r>
                        <a:rPr lang="en-GB" sz="3200" b="0" u="sng" baseline="0" dirty="0" smtClean="0">
                          <a:solidFill>
                            <a:schemeClr val="tx1"/>
                          </a:solidFill>
                          <a:latin typeface="Comic Sans MS" panose="030F0702030302020204" pitchFamily="66" charset="0"/>
                        </a:rPr>
                        <a:t> </a:t>
                      </a:r>
                      <a:r>
                        <a:rPr lang="en-GB" sz="3200" b="0" u="sng" dirty="0" smtClean="0">
                          <a:solidFill>
                            <a:schemeClr val="tx1"/>
                          </a:solidFill>
                          <a:latin typeface="Comic Sans MS" panose="030F0702030302020204" pitchFamily="66" charset="0"/>
                        </a:rPr>
                        <a:t>81</a:t>
                      </a:r>
                      <a:r>
                        <a:rPr lang="en-GB" sz="3200" b="0" dirty="0" smtClean="0">
                          <a:solidFill>
                            <a:schemeClr val="tx1"/>
                          </a:solidFill>
                          <a:latin typeface="Comic Sans MS" panose="030F0702030302020204" pitchFamily="66" charset="0"/>
                        </a:rPr>
                        <a:t> has </a:t>
                      </a:r>
                      <a:r>
                        <a:rPr lang="en-GB" sz="3200" b="0" u="sng" dirty="0" smtClean="0">
                          <a:solidFill>
                            <a:schemeClr val="tx1"/>
                          </a:solidFill>
                          <a:latin typeface="Comic Sans MS" panose="030F0702030302020204" pitchFamily="66" charset="0"/>
                        </a:rPr>
                        <a:t> 8</a:t>
                      </a:r>
                      <a:r>
                        <a:rPr lang="en-GB" sz="3200" b="0" u="sng" baseline="0" dirty="0" smtClean="0">
                          <a:solidFill>
                            <a:schemeClr val="tx1"/>
                          </a:solidFill>
                          <a:latin typeface="Comic Sans MS" panose="030F0702030302020204" pitchFamily="66" charset="0"/>
                        </a:rPr>
                        <a:t> </a:t>
                      </a:r>
                      <a:r>
                        <a:rPr lang="en-GB" sz="3200" b="0" dirty="0" smtClean="0">
                          <a:solidFill>
                            <a:schemeClr val="tx1"/>
                          </a:solidFill>
                          <a:latin typeface="Comic Sans MS" panose="030F0702030302020204" pitchFamily="66" charset="0"/>
                        </a:rPr>
                        <a:t>tens and </a:t>
                      </a:r>
                      <a:r>
                        <a:rPr lang="en-GB" sz="3200" b="0" u="sng" dirty="0" smtClean="0">
                          <a:solidFill>
                            <a:schemeClr val="tx1"/>
                          </a:solidFill>
                          <a:latin typeface="Comic Sans MS" panose="030F0702030302020204" pitchFamily="66" charset="0"/>
                        </a:rPr>
                        <a:t> 1 </a:t>
                      </a:r>
                      <a:r>
                        <a:rPr lang="en-GB" sz="3200" b="0" dirty="0" smtClean="0">
                          <a:solidFill>
                            <a:schemeClr val="tx1"/>
                          </a:solidFill>
                          <a:latin typeface="Comic Sans MS" panose="030F0702030302020204" pitchFamily="66" charset="0"/>
                        </a:rPr>
                        <a:t> one</a:t>
                      </a:r>
                      <a:endParaRPr lang="en-GB" sz="32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1260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dirty="0" smtClean="0">
                          <a:solidFill>
                            <a:schemeClr val="tx1"/>
                          </a:solidFill>
                          <a:latin typeface="Comic Sans MS" panose="030F0702030302020204" pitchFamily="66" charset="0"/>
                        </a:rPr>
                        <a:t>__ has __ tens and __ones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1260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__ has __ tens and __ones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1260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__ has __ tens and __ones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1260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__ has __ tens and __ones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1260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__ has __ tens and __ones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94" y="76200"/>
            <a:ext cx="3429000" cy="6781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140927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65" y="1041137"/>
            <a:ext cx="4570389" cy="52576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799" t="2842"/>
          <a:stretch/>
        </p:blipFill>
        <p:spPr bwMode="auto">
          <a:xfrm>
            <a:off x="4688712" y="1041137"/>
            <a:ext cx="4455288" cy="5522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Content Placeholder 2"/>
          <p:cNvSpPr>
            <a:spLocks noGrp="1"/>
          </p:cNvSpPr>
          <p:nvPr>
            <p:ph idx="1"/>
          </p:nvPr>
        </p:nvSpPr>
        <p:spPr>
          <a:xfrm>
            <a:off x="251520" y="188640"/>
            <a:ext cx="8229600" cy="4525963"/>
          </a:xfrm>
        </p:spPr>
        <p:txBody>
          <a:bodyPr/>
          <a:lstStyle/>
          <a:p>
            <a:pPr marL="0" indent="0">
              <a:buNone/>
            </a:pPr>
            <a:r>
              <a:rPr lang="en-GB" dirty="0" smtClean="0"/>
              <a:t>Reasoning</a:t>
            </a:r>
            <a:endParaRPr lang="en-GB" dirty="0"/>
          </a:p>
        </p:txBody>
      </p:sp>
    </p:spTree>
    <p:extLst>
      <p:ext uri="{BB962C8B-B14F-4D97-AF65-F5344CB8AC3E}">
        <p14:creationId xmlns:p14="http://schemas.microsoft.com/office/powerpoint/2010/main" val="33972518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9392"/>
            <a:ext cx="9144000" cy="1143000"/>
          </a:xfrm>
        </p:spPr>
        <p:txBody>
          <a:bodyPr/>
          <a:lstStyle/>
          <a:p>
            <a:r>
              <a:rPr lang="en-GB" dirty="0" smtClean="0"/>
              <a:t>Maths Learning </a:t>
            </a:r>
            <a:endParaRPr lang="en-GB" dirty="0"/>
          </a:p>
        </p:txBody>
      </p:sp>
      <p:sp>
        <p:nvSpPr>
          <p:cNvPr id="7" name="TextBox 6"/>
          <p:cNvSpPr txBox="1"/>
          <p:nvPr/>
        </p:nvSpPr>
        <p:spPr>
          <a:xfrm>
            <a:off x="0" y="837710"/>
            <a:ext cx="9144000" cy="2985433"/>
          </a:xfrm>
          <a:prstGeom prst="rect">
            <a:avLst/>
          </a:prstGeom>
          <a:noFill/>
        </p:spPr>
        <p:txBody>
          <a:bodyPr wrap="square" rtlCol="0">
            <a:spAutoFit/>
          </a:bodyPr>
          <a:lstStyle/>
          <a:p>
            <a:pPr algn="ctr"/>
            <a:r>
              <a:rPr lang="en-GB" sz="2800" dirty="0" smtClean="0"/>
              <a:t>Comparing numbers</a:t>
            </a:r>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a:p>
        </p:txBody>
      </p:sp>
      <p:sp>
        <p:nvSpPr>
          <p:cNvPr id="4" name="Rectangle 3"/>
          <p:cNvSpPr/>
          <p:nvPr/>
        </p:nvSpPr>
        <p:spPr>
          <a:xfrm>
            <a:off x="179512" y="1813703"/>
            <a:ext cx="8784976" cy="369332"/>
          </a:xfrm>
          <a:prstGeom prst="rect">
            <a:avLst/>
          </a:prstGeom>
        </p:spPr>
        <p:txBody>
          <a:bodyPr wrap="square">
            <a:spAutoFit/>
          </a:bodyPr>
          <a:lstStyle/>
          <a:p>
            <a:pPr algn="ctr"/>
            <a:r>
              <a:rPr lang="en-GB" dirty="0" smtClean="0">
                <a:hlinkClick r:id="rId2"/>
              </a:rPr>
              <a:t>https</a:t>
            </a:r>
            <a:r>
              <a:rPr lang="en-GB" dirty="0">
                <a:hlinkClick r:id="rId2"/>
              </a:rPr>
              <a:t>://whiterosemaths.com/homelearning/year-1/</a:t>
            </a:r>
            <a:endParaRPr lang="en-GB" dirty="0"/>
          </a:p>
        </p:txBody>
      </p:sp>
      <p:sp>
        <p:nvSpPr>
          <p:cNvPr id="5" name="TextBox 4"/>
          <p:cNvSpPr txBox="1"/>
          <p:nvPr/>
        </p:nvSpPr>
        <p:spPr>
          <a:xfrm>
            <a:off x="53752" y="1444371"/>
            <a:ext cx="9036496" cy="369332"/>
          </a:xfrm>
          <a:prstGeom prst="rect">
            <a:avLst/>
          </a:prstGeom>
          <a:noFill/>
        </p:spPr>
        <p:txBody>
          <a:bodyPr wrap="square" rtlCol="0">
            <a:spAutoFit/>
          </a:bodyPr>
          <a:lstStyle/>
          <a:p>
            <a:r>
              <a:rPr lang="en-GB" dirty="0" smtClean="0"/>
              <a:t>Watch the White Rose Home Learning video lesson – Year 1 Summer Term – Week 9, Lesson 3</a:t>
            </a:r>
            <a:endParaRPr lang="en-GB" dirty="0"/>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7741" y="2330426"/>
            <a:ext cx="5928518" cy="26799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323528" y="5373216"/>
            <a:ext cx="8496944" cy="1077218"/>
          </a:xfrm>
          <a:prstGeom prst="rect">
            <a:avLst/>
          </a:prstGeom>
          <a:noFill/>
        </p:spPr>
        <p:txBody>
          <a:bodyPr wrap="square" rtlCol="0">
            <a:spAutoFit/>
          </a:bodyPr>
          <a:lstStyle/>
          <a:p>
            <a:r>
              <a:rPr lang="en-GB" dirty="0" smtClean="0"/>
              <a:t>Look at the following questions and record your answers as comparison statements.</a:t>
            </a:r>
          </a:p>
          <a:p>
            <a:endParaRPr lang="en-GB" dirty="0"/>
          </a:p>
          <a:p>
            <a:r>
              <a:rPr lang="en-GB" dirty="0" smtClean="0"/>
              <a:t>  e.g.  </a:t>
            </a:r>
            <a:r>
              <a:rPr lang="en-GB" sz="2800" dirty="0" smtClean="0"/>
              <a:t>45  &gt;   32		16  &lt;  61		29   &lt;   78</a:t>
            </a:r>
            <a:endParaRPr lang="en-GB" sz="2800" dirty="0"/>
          </a:p>
        </p:txBody>
      </p:sp>
    </p:spTree>
    <p:extLst>
      <p:ext uri="{BB962C8B-B14F-4D97-AF65-F5344CB8AC3E}">
        <p14:creationId xmlns:p14="http://schemas.microsoft.com/office/powerpoint/2010/main" val="282237360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4704"/>
            <a:ext cx="9154128" cy="53225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804961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39347"/>
            <a:ext cx="9144000" cy="53871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083007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20" y="908720"/>
            <a:ext cx="9182811" cy="54939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9263072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92696"/>
            <a:ext cx="9144000" cy="5519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0" y="0"/>
            <a:ext cx="5796136" cy="523220"/>
          </a:xfrm>
          <a:prstGeom prst="rect">
            <a:avLst/>
          </a:prstGeom>
          <a:noFill/>
        </p:spPr>
        <p:txBody>
          <a:bodyPr wrap="square" rtlCol="0">
            <a:spAutoFit/>
          </a:bodyPr>
          <a:lstStyle/>
          <a:p>
            <a:r>
              <a:rPr lang="en-GB" sz="2800" dirty="0" smtClean="0"/>
              <a:t>Reasoning</a:t>
            </a:r>
            <a:endParaRPr lang="en-GB" sz="2800" dirty="0"/>
          </a:p>
        </p:txBody>
      </p:sp>
    </p:spTree>
    <p:extLst>
      <p:ext uri="{BB962C8B-B14F-4D97-AF65-F5344CB8AC3E}">
        <p14:creationId xmlns:p14="http://schemas.microsoft.com/office/powerpoint/2010/main" val="14280035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99392"/>
            <a:ext cx="9144000" cy="1143000"/>
          </a:xfrm>
        </p:spPr>
        <p:txBody>
          <a:bodyPr/>
          <a:lstStyle/>
          <a:p>
            <a:r>
              <a:rPr lang="en-GB" dirty="0" smtClean="0"/>
              <a:t>Geography Learning </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7" y="2204864"/>
            <a:ext cx="5274033" cy="30181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Cloud Callout 4"/>
          <p:cNvSpPr/>
          <p:nvPr/>
        </p:nvSpPr>
        <p:spPr>
          <a:xfrm>
            <a:off x="75892" y="908720"/>
            <a:ext cx="4464496" cy="1728192"/>
          </a:xfrm>
          <a:prstGeom prst="cloudCallout">
            <a:avLst>
              <a:gd name="adj1" fmla="val -47091"/>
              <a:gd name="adj2" fmla="val -8877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Can you remember where in the world is hot and where in the world is cold?</a:t>
            </a:r>
          </a:p>
        </p:txBody>
      </p:sp>
      <p:sp>
        <p:nvSpPr>
          <p:cNvPr id="8" name="Cloud Callout 7"/>
          <p:cNvSpPr/>
          <p:nvPr/>
        </p:nvSpPr>
        <p:spPr>
          <a:xfrm>
            <a:off x="4627748" y="5103023"/>
            <a:ext cx="4464496" cy="1728192"/>
          </a:xfrm>
          <a:prstGeom prst="cloudCallout">
            <a:avLst>
              <a:gd name="adj1" fmla="val 37724"/>
              <a:gd name="adj2" fmla="val -12947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Can you </a:t>
            </a:r>
            <a:r>
              <a:rPr lang="en-GB" dirty="0" smtClean="0"/>
              <a:t> point to the North Pole, the South Pole and the Equator? Where do we live?</a:t>
            </a:r>
            <a:endParaRPr lang="en-GB" dirty="0"/>
          </a:p>
        </p:txBody>
      </p:sp>
    </p:spTree>
    <p:extLst>
      <p:ext uri="{BB962C8B-B14F-4D97-AF65-F5344CB8AC3E}">
        <p14:creationId xmlns:p14="http://schemas.microsoft.com/office/powerpoint/2010/main" val="18019604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latin typeface="Comic Sans MS" panose="030F0702030302020204" pitchFamily="66" charset="0"/>
              </a:rPr>
              <a:t>Would you rather go on holiday to Norway or Egypt?</a:t>
            </a:r>
            <a:endParaRPr lang="en-GB" b="1"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pPr marL="0" indent="0">
              <a:buNone/>
            </a:pPr>
            <a:r>
              <a:rPr lang="en-GB" sz="2400" dirty="0" smtClean="0"/>
              <a:t>Find where Norway and Egypt are on a World map. Which is a hot place and which is a cold place? Find out about each country and watch these videos from the Lonely Planet Website about people who have just been to these places.</a:t>
            </a:r>
            <a:r>
              <a:rPr lang="en-GB" sz="2400" dirty="0">
                <a:hlinkClick r:id="rId2"/>
              </a:rPr>
              <a:t> </a:t>
            </a:r>
            <a:endParaRPr lang="en-GB" sz="2400" dirty="0" smtClean="0">
              <a:hlinkClick r:id="rId2"/>
            </a:endParaRPr>
          </a:p>
          <a:p>
            <a:pPr marL="0" indent="0">
              <a:buNone/>
            </a:pPr>
            <a:r>
              <a:rPr lang="en-GB" sz="2000" dirty="0" smtClean="0">
                <a:hlinkClick r:id="rId2"/>
              </a:rPr>
              <a:t>https</a:t>
            </a:r>
            <a:r>
              <a:rPr lang="en-GB" sz="2000" dirty="0">
                <a:hlinkClick r:id="rId2"/>
              </a:rPr>
              <a:t>://www.lonelyplanet.com/video/just-back-from-svalbard/v/vid/344</a:t>
            </a:r>
            <a:endParaRPr lang="en-GB" sz="2000"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621" y="3573016"/>
            <a:ext cx="4723724" cy="11521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944" y="5517232"/>
            <a:ext cx="4723723" cy="1107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051720" y="5055567"/>
            <a:ext cx="6739947" cy="369332"/>
          </a:xfrm>
          <a:prstGeom prst="rect">
            <a:avLst/>
          </a:prstGeom>
        </p:spPr>
        <p:txBody>
          <a:bodyPr wrap="square">
            <a:spAutoFit/>
          </a:bodyPr>
          <a:lstStyle/>
          <a:p>
            <a:r>
              <a:rPr lang="en-GB" dirty="0">
                <a:hlinkClick r:id="rId5"/>
              </a:rPr>
              <a:t>https://www.lonelyplanet.com/video/just-back-from-egypt/v/vid/718</a:t>
            </a:r>
            <a:endParaRPr lang="en-GB" dirty="0"/>
          </a:p>
        </p:txBody>
      </p:sp>
    </p:spTree>
    <p:extLst>
      <p:ext uri="{BB962C8B-B14F-4D97-AF65-F5344CB8AC3E}">
        <p14:creationId xmlns:p14="http://schemas.microsoft.com/office/powerpoint/2010/main" val="10484285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9512" y="116632"/>
            <a:ext cx="8964488" cy="6463308"/>
          </a:xfrm>
          <a:prstGeom prst="rect">
            <a:avLst/>
          </a:prstGeom>
          <a:noFill/>
        </p:spPr>
        <p:txBody>
          <a:bodyPr wrap="square" rtlCol="0">
            <a:spAutoFit/>
          </a:bodyPr>
          <a:lstStyle/>
          <a:p>
            <a:r>
              <a:rPr lang="en-GB" dirty="0" smtClean="0"/>
              <a:t>Discuss the pros and cons of each holiday destination and when you have decided which you would prefer, write an answer to the question</a:t>
            </a:r>
          </a:p>
          <a:p>
            <a:endParaRPr lang="en-GB" dirty="0"/>
          </a:p>
          <a:p>
            <a:endParaRPr lang="en-GB" dirty="0" smtClean="0"/>
          </a:p>
          <a:p>
            <a:endParaRPr lang="en-GB" dirty="0"/>
          </a:p>
          <a:p>
            <a:endParaRPr lang="en-GB" dirty="0" smtClean="0"/>
          </a:p>
          <a:p>
            <a:endParaRPr lang="en-GB" dirty="0" smtClean="0"/>
          </a:p>
          <a:p>
            <a:endParaRPr lang="en-GB" dirty="0" smtClean="0"/>
          </a:p>
          <a:p>
            <a:endParaRPr lang="en-GB" dirty="0"/>
          </a:p>
          <a:p>
            <a:pPr algn="ctr"/>
            <a:r>
              <a:rPr lang="en-GB" dirty="0" smtClean="0"/>
              <a:t>Your answer will begin with either</a:t>
            </a:r>
          </a:p>
          <a:p>
            <a:pPr algn="ctr"/>
            <a:endParaRPr lang="en-GB" dirty="0"/>
          </a:p>
          <a:p>
            <a:pPr algn="ctr"/>
            <a:r>
              <a:rPr lang="en-GB" dirty="0" smtClean="0"/>
              <a:t>“I would rather go on holiday to </a:t>
            </a:r>
            <a:r>
              <a:rPr lang="en-GB" b="1" dirty="0" smtClean="0"/>
              <a:t>Norway</a:t>
            </a:r>
            <a:r>
              <a:rPr lang="en-GB" dirty="0" smtClean="0"/>
              <a:t> because….”</a:t>
            </a:r>
          </a:p>
          <a:p>
            <a:pPr algn="ctr"/>
            <a:endParaRPr lang="en-GB" dirty="0"/>
          </a:p>
          <a:p>
            <a:pPr algn="ctr"/>
            <a:r>
              <a:rPr lang="en-GB" dirty="0" smtClean="0"/>
              <a:t>or</a:t>
            </a:r>
          </a:p>
          <a:p>
            <a:pPr algn="ctr"/>
            <a:endParaRPr lang="en-GB" dirty="0"/>
          </a:p>
          <a:p>
            <a:pPr algn="ctr"/>
            <a:r>
              <a:rPr lang="en-GB" dirty="0" smtClean="0"/>
              <a:t>“I would rather go on holiday to </a:t>
            </a:r>
            <a:r>
              <a:rPr lang="en-GB" b="1" dirty="0" smtClean="0"/>
              <a:t>Egypt</a:t>
            </a:r>
            <a:r>
              <a:rPr lang="en-GB" dirty="0" smtClean="0"/>
              <a:t> because…”</a:t>
            </a:r>
          </a:p>
          <a:p>
            <a:endParaRPr lang="en-GB" dirty="0"/>
          </a:p>
          <a:p>
            <a:endParaRPr lang="en-GB" dirty="0" smtClean="0"/>
          </a:p>
          <a:p>
            <a:endParaRPr lang="en-GB" dirty="0"/>
          </a:p>
          <a:p>
            <a:r>
              <a:rPr lang="en-GB" dirty="0" smtClean="0"/>
              <a:t>When you have finished writing your answer, draw and label what you would need to take with you in your suitcase. There is a suitcase template on the next page and pictures of possible items to choose from.</a:t>
            </a:r>
          </a:p>
          <a:p>
            <a:endParaRPr lang="en-GB" dirty="0"/>
          </a:p>
        </p:txBody>
      </p:sp>
      <p:sp>
        <p:nvSpPr>
          <p:cNvPr id="6" name="Rectangle 5"/>
          <p:cNvSpPr/>
          <p:nvPr/>
        </p:nvSpPr>
        <p:spPr>
          <a:xfrm>
            <a:off x="179512" y="980728"/>
            <a:ext cx="8784976" cy="1446550"/>
          </a:xfrm>
          <a:prstGeom prst="rect">
            <a:avLst/>
          </a:prstGeom>
        </p:spPr>
        <p:txBody>
          <a:bodyPr wrap="square">
            <a:spAutoFit/>
          </a:bodyPr>
          <a:lstStyle/>
          <a:p>
            <a:pPr algn="ctr"/>
            <a:r>
              <a:rPr lang="en-GB" sz="4400" b="1" dirty="0">
                <a:latin typeface="Comic Sans MS" panose="030F0702030302020204" pitchFamily="66" charset="0"/>
              </a:rPr>
              <a:t>Would you rather go on holiday to Norway or Egypt?</a:t>
            </a:r>
            <a:endParaRPr lang="en-GB" sz="4400" dirty="0">
              <a:latin typeface="Comic Sans MS" panose="030F0702030302020204" pitchFamily="66" charset="0"/>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62101" y="3055164"/>
            <a:ext cx="1800200" cy="11979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1329" y="2983625"/>
            <a:ext cx="1745549" cy="12694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338662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7213" y="1"/>
            <a:ext cx="9222827"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81608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099" name="Picture 3"/>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2460"/>
          <a:stretch/>
        </p:blipFill>
        <p:spPr bwMode="auto">
          <a:xfrm rot="16200000">
            <a:off x="3447362" y="1122224"/>
            <a:ext cx="6818867" cy="45744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2" name="Picture 6"/>
          <p:cNvPicPr>
            <a:picLocks noChangeAspect="1" noChangeArrowheads="1"/>
          </p:cNvPicPr>
          <p:nvPr/>
        </p:nvPicPr>
        <p:blipFill rotWithShape="1">
          <a:blip r:embed="rId3">
            <a:extLst>
              <a:ext uri="{28A0092B-C50C-407E-A947-70E740481C1C}">
                <a14:useLocalDpi xmlns:a14="http://schemas.microsoft.com/office/drawing/2010/main" val="0"/>
              </a:ext>
            </a:extLst>
          </a:blip>
          <a:srcRect t="6803"/>
          <a:stretch/>
        </p:blipFill>
        <p:spPr bwMode="auto">
          <a:xfrm rot="16200000">
            <a:off x="-1144206" y="1144204"/>
            <a:ext cx="6858000" cy="45695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906604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4255"/>
          <a:stretch/>
        </p:blipFill>
        <p:spPr bwMode="auto">
          <a:xfrm rot="16200000">
            <a:off x="-1127298" y="1127296"/>
            <a:ext cx="6826597" cy="4571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t="2414"/>
          <a:stretch/>
        </p:blipFill>
        <p:spPr bwMode="auto">
          <a:xfrm rot="16200000">
            <a:off x="3459165" y="1117026"/>
            <a:ext cx="6797671" cy="4571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290833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215008" y="836712"/>
            <a:ext cx="8928992" cy="5040560"/>
          </a:xfrm>
        </p:spPr>
        <p:txBody>
          <a:bodyPr>
            <a:normAutofit fontScale="77500" lnSpcReduction="20000"/>
          </a:bodyPr>
          <a:lstStyle/>
          <a:p>
            <a:pPr marL="0" indent="0">
              <a:buNone/>
            </a:pPr>
            <a:r>
              <a:rPr lang="en-GB" dirty="0" smtClean="0"/>
              <a:t>For additional reading at your child’s level please use the Oxford Owl website where you can read books online and then complete comprehension activities about the books. Please continue to keep a record of the books they have read in their reading records. </a:t>
            </a:r>
          </a:p>
          <a:p>
            <a:pPr marL="0" indent="0">
              <a:buNone/>
            </a:pPr>
            <a:r>
              <a:rPr lang="en-GB" dirty="0" smtClean="0">
                <a:hlinkClick r:id="rId2"/>
              </a:rPr>
              <a:t>www.oxfordowl.co.uk</a:t>
            </a:r>
            <a:endParaRPr lang="en-GB" dirty="0" smtClean="0"/>
          </a:p>
          <a:p>
            <a:pPr marL="0" indent="0">
              <a:buNone/>
            </a:pPr>
            <a:endParaRPr lang="en-GB" dirty="0"/>
          </a:p>
          <a:p>
            <a:pPr marL="0" indent="0">
              <a:buNone/>
            </a:pPr>
            <a:r>
              <a:rPr lang="en-GB" dirty="0" smtClean="0"/>
              <a:t>Class login: temple20</a:t>
            </a:r>
          </a:p>
          <a:p>
            <a:pPr marL="0" indent="0">
              <a:buNone/>
            </a:pPr>
            <a:r>
              <a:rPr lang="en-GB" dirty="0" smtClean="0"/>
              <a:t>Password: </a:t>
            </a:r>
            <a:r>
              <a:rPr lang="en-GB" dirty="0" err="1" smtClean="0"/>
              <a:t>Bingbong</a:t>
            </a: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(If you are not sure of your child’s level, please check in their reading record book or look at the coloured stickers on the additional reading books that have been sent home.)</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8804" y="2132856"/>
            <a:ext cx="4528204" cy="238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9021941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Phonics</a:t>
            </a:r>
            <a:endParaRPr lang="en-GB" dirty="0"/>
          </a:p>
        </p:txBody>
      </p:sp>
      <p:sp>
        <p:nvSpPr>
          <p:cNvPr id="3" name="Content Placeholder 2"/>
          <p:cNvSpPr>
            <a:spLocks noGrp="1"/>
          </p:cNvSpPr>
          <p:nvPr>
            <p:ph idx="1"/>
          </p:nvPr>
        </p:nvSpPr>
        <p:spPr>
          <a:xfrm>
            <a:off x="215008" y="836712"/>
            <a:ext cx="5437112" cy="5040560"/>
          </a:xfrm>
        </p:spPr>
        <p:txBody>
          <a:bodyPr>
            <a:normAutofit fontScale="62500" lnSpcReduction="20000"/>
          </a:bodyPr>
          <a:lstStyle/>
          <a:p>
            <a:pPr marL="0" indent="0">
              <a:buNone/>
            </a:pPr>
            <a:r>
              <a:rPr lang="en-GB" dirty="0" smtClean="0"/>
              <a:t>Please use the games and activities on the </a:t>
            </a:r>
            <a:r>
              <a:rPr lang="en-GB" dirty="0" err="1" smtClean="0"/>
              <a:t>Phonicsplay</a:t>
            </a:r>
            <a:r>
              <a:rPr lang="en-GB" dirty="0" smtClean="0"/>
              <a:t> website to continue </a:t>
            </a:r>
            <a:r>
              <a:rPr lang="en-GB" dirty="0" err="1" smtClean="0"/>
              <a:t>practsing</a:t>
            </a:r>
            <a:r>
              <a:rPr lang="en-GB" dirty="0" smtClean="0"/>
              <a:t> Phonics.</a:t>
            </a:r>
          </a:p>
          <a:p>
            <a:pPr marL="0" indent="0">
              <a:buNone/>
            </a:pPr>
            <a:r>
              <a:rPr lang="en-GB" dirty="0" smtClean="0">
                <a:hlinkClick r:id="rId2"/>
              </a:rPr>
              <a:t>www.phonicsplay.co.uk</a:t>
            </a:r>
            <a:endParaRPr lang="en-GB" dirty="0" smtClean="0"/>
          </a:p>
          <a:p>
            <a:pPr marL="0" indent="0">
              <a:buNone/>
            </a:pPr>
            <a:r>
              <a:rPr lang="en-GB" dirty="0" smtClean="0"/>
              <a:t>Login: march20</a:t>
            </a:r>
          </a:p>
          <a:p>
            <a:pPr marL="0" indent="0">
              <a:buNone/>
            </a:pPr>
            <a:r>
              <a:rPr lang="en-GB" dirty="0" smtClean="0"/>
              <a:t>Password: home</a:t>
            </a:r>
          </a:p>
          <a:p>
            <a:pPr marL="0" indent="0">
              <a:buNone/>
            </a:pPr>
            <a:endParaRPr lang="en-GB" dirty="0"/>
          </a:p>
          <a:p>
            <a:pPr marL="0" indent="0">
              <a:buNone/>
            </a:pPr>
            <a:r>
              <a:rPr lang="en-GB" dirty="0" smtClean="0"/>
              <a:t>Mrs Child’s Phonics group are currently working on Phase 5c (alternative ways of writing sounds we already know e.g. </a:t>
            </a:r>
            <a:r>
              <a:rPr lang="en-GB" dirty="0" err="1" smtClean="0"/>
              <a:t>ai</a:t>
            </a:r>
            <a:r>
              <a:rPr lang="en-GB" dirty="0" smtClean="0"/>
              <a:t>, ay, </a:t>
            </a:r>
            <a:r>
              <a:rPr lang="en-GB" dirty="0" err="1" smtClean="0"/>
              <a:t>a_e</a:t>
            </a:r>
            <a:r>
              <a:rPr lang="en-GB" dirty="0"/>
              <a:t> </a:t>
            </a:r>
            <a:r>
              <a:rPr lang="en-GB" dirty="0" smtClean="0"/>
              <a:t>all make the same sound).</a:t>
            </a:r>
          </a:p>
          <a:p>
            <a:pPr marL="0" indent="0">
              <a:buNone/>
            </a:pPr>
            <a:endParaRPr lang="en-GB" dirty="0"/>
          </a:p>
          <a:p>
            <a:pPr marL="0" indent="0">
              <a:buNone/>
            </a:pPr>
            <a:r>
              <a:rPr lang="en-GB" dirty="0" smtClean="0"/>
              <a:t>Mrs Smith’s group are working on Phase 4.</a:t>
            </a:r>
          </a:p>
          <a:p>
            <a:pPr marL="0" indent="0">
              <a:buNone/>
            </a:pPr>
            <a:endParaRPr lang="en-GB" dirty="0"/>
          </a:p>
          <a:p>
            <a:pPr marL="0" indent="0">
              <a:buNone/>
            </a:pPr>
            <a:r>
              <a:rPr lang="en-GB" dirty="0" smtClean="0"/>
              <a:t>Additionally, there are many excellent Phonics resources on the </a:t>
            </a:r>
            <a:r>
              <a:rPr lang="en-GB" dirty="0" err="1" smtClean="0"/>
              <a:t>Twinkl</a:t>
            </a:r>
            <a:r>
              <a:rPr lang="en-GB" dirty="0" smtClean="0"/>
              <a:t> website(see below for how to get free access). Practising reading “alien words” is a particularly fun and valuable activity.</a:t>
            </a:r>
          </a:p>
        </p:txBody>
      </p:sp>
      <p:pic>
        <p:nvPicPr>
          <p:cNvPr id="409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9139" y="3501008"/>
            <a:ext cx="3376572" cy="3182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2530037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Writing</a:t>
            </a:r>
            <a:endParaRPr lang="en-GB" dirty="0"/>
          </a:p>
        </p:txBody>
      </p:sp>
      <p:sp>
        <p:nvSpPr>
          <p:cNvPr id="3" name="Content Placeholder 2"/>
          <p:cNvSpPr>
            <a:spLocks noGrp="1"/>
          </p:cNvSpPr>
          <p:nvPr>
            <p:ph idx="1"/>
          </p:nvPr>
        </p:nvSpPr>
        <p:spPr>
          <a:xfrm>
            <a:off x="215008" y="836712"/>
            <a:ext cx="8928992" cy="5040560"/>
          </a:xfrm>
        </p:spPr>
        <p:txBody>
          <a:bodyPr>
            <a:normAutofit/>
          </a:bodyPr>
          <a:lstStyle/>
          <a:p>
            <a:pPr marL="0" indent="0">
              <a:buNone/>
            </a:pPr>
            <a:r>
              <a:rPr lang="en-GB" dirty="0" smtClean="0"/>
              <a:t>Your child has been provided with a writing journal. They are used to using them and know that they need to write the date, write a sentence (about anything they like), draw and colour a picture and then fill any spare lines with handwriting patterns. </a:t>
            </a:r>
          </a:p>
        </p:txBody>
      </p:sp>
      <p:pic>
        <p:nvPicPr>
          <p:cNvPr id="3073"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179512" y="3821695"/>
            <a:ext cx="4310943" cy="29389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a:stretch/>
        </p:blipFill>
        <p:spPr bwMode="auto">
          <a:xfrm>
            <a:off x="4788024" y="3821695"/>
            <a:ext cx="4099696" cy="2794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4099341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7153225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to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304607557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491902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16586937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096631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5272486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24657</TotalTime>
  <Words>1499</Words>
  <Application>Microsoft Office PowerPoint</Application>
  <PresentationFormat>On-screen Show (4:3)</PresentationFormat>
  <Paragraphs>172</Paragraphs>
  <Slides>38</Slides>
  <Notes>0</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Home Learning </vt:lpstr>
      <vt:lpstr>Hello Year 1!</vt:lpstr>
      <vt:lpstr>English Learning 1</vt:lpstr>
      <vt:lpstr>English Learning 2</vt:lpstr>
      <vt:lpstr>PowerPoint Presentation</vt:lpstr>
      <vt:lpstr>PowerPoint Presentation</vt:lpstr>
      <vt:lpstr>Fill in this table with your ideas for your poem.</vt:lpstr>
      <vt:lpstr>The  ________ and  the  ________  went  to  __________  In  a  ___________ , ____________  ___________,  They  took  some  ________, and  plenty  of _________,  Wrapped  up  in  a  _____________ __________.</vt:lpstr>
      <vt:lpstr>PowerPoint Presentation</vt:lpstr>
      <vt:lpstr>English Learning 3</vt:lpstr>
      <vt:lpstr>Maths Learning 1</vt:lpstr>
      <vt:lpstr>PowerPoint Presentation</vt:lpstr>
      <vt:lpstr>PowerPoint Presentation</vt:lpstr>
      <vt:lpstr>PowerPoint Presentation</vt:lpstr>
      <vt:lpstr>Maths Learning 2</vt:lpstr>
      <vt:lpstr>PowerPoint Presentation</vt:lpstr>
      <vt:lpstr>PowerPoint Presentation</vt:lpstr>
      <vt:lpstr>PowerPoint Presentation</vt:lpstr>
      <vt:lpstr>Maths Learning </vt:lpstr>
      <vt:lpstr>PowerPoint Presentation</vt:lpstr>
      <vt:lpstr>PowerPoint Presentation</vt:lpstr>
      <vt:lpstr>PowerPoint Presentation</vt:lpstr>
      <vt:lpstr>PowerPoint Presentation</vt:lpstr>
      <vt:lpstr>Geography Learning </vt:lpstr>
      <vt:lpstr>Would you rather go on holiday to Norway or Egypt?</vt:lpstr>
      <vt:lpstr>PowerPoint Presentation</vt:lpstr>
      <vt:lpstr>PowerPoint Presentation</vt:lpstr>
      <vt:lpstr>PowerPoint Presentation</vt:lpstr>
      <vt:lpstr>PowerPoint Presentation</vt:lpstr>
      <vt:lpstr>Reading</vt:lpstr>
      <vt:lpstr>Phonics</vt:lpstr>
      <vt:lpstr>Writing</vt:lpstr>
      <vt:lpstr>P.E.</vt:lpstr>
      <vt:lpstr>Using My Maths</vt:lpstr>
      <vt:lpstr>Using My Maths</vt:lpstr>
      <vt:lpstr>PowerPoint Presentation</vt:lpstr>
      <vt:lpstr>Accessing Twinkl</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229</cp:revision>
  <cp:lastPrinted>2020-06-02T20:21:44Z</cp:lastPrinted>
  <dcterms:created xsi:type="dcterms:W3CDTF">2020-03-18T10:41:37Z</dcterms:created>
  <dcterms:modified xsi:type="dcterms:W3CDTF">2020-06-21T00:12:13Z</dcterms:modified>
</cp:coreProperties>
</file>