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302" r:id="rId3"/>
    <p:sldId id="305" r:id="rId4"/>
    <p:sldId id="292" r:id="rId5"/>
    <p:sldId id="306" r:id="rId6"/>
    <p:sldId id="308" r:id="rId7"/>
    <p:sldId id="304" r:id="rId8"/>
    <p:sldId id="294" r:id="rId9"/>
    <p:sldId id="295" r:id="rId10"/>
    <p:sldId id="298" r:id="rId11"/>
    <p:sldId id="307" r:id="rId12"/>
    <p:sldId id="279" r:id="rId13"/>
    <p:sldId id="258" r:id="rId14"/>
    <p:sldId id="285" r:id="rId15"/>
    <p:sldId id="286" r:id="rId16"/>
    <p:sldId id="269" r:id="rId17"/>
    <p:sldId id="268" r:id="rId18"/>
    <p:sldId id="263" r:id="rId19"/>
    <p:sldId id="283" r:id="rId20"/>
    <p:sldId id="27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0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14/06/2020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14/06/2020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open.edu/openlearn/nature-environment/the-environment/creative-climate/learning-journeys"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8tEh_yG_k44"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0wzyD3qrWUc"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theconversation.com/should-we-teach-our-children-to-share-or-let-nature-take-its-course-41971"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kHtGbnYKGc"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jX_CQQ-i7cA"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6 Week 3</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GB"/>
              <a:t>Message from Mrs Coffey</a:t>
            </a:r>
          </a:p>
        </p:txBody>
      </p:sp>
      <p:sp>
        <p:nvSpPr>
          <p:cNvPr id="3" name="Content Placeholder 2"/>
          <p:cNvSpPr>
            <a:spLocks noGrp="1"/>
          </p:cNvSpPr>
          <p:nvPr>
            <p:ph idx="1"/>
          </p:nvPr>
        </p:nvSpPr>
        <p:spPr>
          <a:xfrm>
            <a:off x="628650" y="1825625"/>
            <a:ext cx="3943350" cy="4195663"/>
          </a:xfrm>
        </p:spPr>
        <p:txBody>
          <a:bodyPr>
            <a:normAutofit/>
          </a:bodyPr>
          <a:lstStyle/>
          <a:p>
            <a:pPr marL="0" indent="0">
              <a:lnSpc>
                <a:spcPct val="90000"/>
              </a:lnSpc>
              <a:buNone/>
            </a:pPr>
            <a:r>
              <a:rPr lang="en-GB" sz="1300" dirty="0"/>
              <a:t>Hi Everyone,</a:t>
            </a:r>
          </a:p>
          <a:p>
            <a:pPr marL="0" indent="0">
              <a:lnSpc>
                <a:spcPct val="90000"/>
              </a:lnSpc>
              <a:buNone/>
            </a:pPr>
            <a:endParaRPr lang="en-GB" sz="1300" dirty="0"/>
          </a:p>
          <a:p>
            <a:pPr marL="0" indent="0">
              <a:lnSpc>
                <a:spcPct val="90000"/>
              </a:lnSpc>
              <a:buNone/>
            </a:pPr>
            <a:r>
              <a:rPr lang="en-GB" sz="1300" dirty="0"/>
              <a:t>I hope you enjoyed learning about the adventures of a superhero vegetable.</a:t>
            </a:r>
          </a:p>
          <a:p>
            <a:pPr marL="0" indent="0">
              <a:lnSpc>
                <a:spcPct val="90000"/>
              </a:lnSpc>
              <a:buNone/>
            </a:pPr>
            <a:endParaRPr lang="en-GB" sz="1300" dirty="0"/>
          </a:p>
          <a:p>
            <a:pPr marL="0" indent="0">
              <a:lnSpc>
                <a:spcPct val="90000"/>
              </a:lnSpc>
              <a:buNone/>
            </a:pPr>
            <a:r>
              <a:rPr lang="en-GB" sz="1300" dirty="0"/>
              <a:t>This week we are starting our new theme of journeys. In Maths we are looking at odd and even numbers and in Phonics learning a couple more tricky words alongside reading words with four sounds.</a:t>
            </a:r>
          </a:p>
          <a:p>
            <a:pPr marL="0" indent="0">
              <a:lnSpc>
                <a:spcPct val="90000"/>
              </a:lnSpc>
              <a:buNone/>
            </a:pPr>
            <a:endParaRPr lang="en-GB" sz="1300" dirty="0"/>
          </a:p>
          <a:p>
            <a:pPr marL="0" indent="0">
              <a:lnSpc>
                <a:spcPct val="90000"/>
              </a:lnSpc>
              <a:buNone/>
            </a:pPr>
            <a:r>
              <a:rPr lang="en-GB" sz="1300" dirty="0"/>
              <a:t>I always enjoy reading your comments and seeing your lovely photos and videos so keep them coming. They make me smile and brighten the day! As usual if you have any questions then I am contactable via Tapestry or the school office. </a:t>
            </a:r>
          </a:p>
          <a:p>
            <a:pPr marL="0" indent="0">
              <a:lnSpc>
                <a:spcPct val="90000"/>
              </a:lnSpc>
              <a:buNone/>
            </a:pPr>
            <a:endParaRPr lang="en-GB" sz="1300" dirty="0"/>
          </a:p>
          <a:p>
            <a:pPr marL="0" indent="0">
              <a:lnSpc>
                <a:spcPct val="90000"/>
              </a:lnSpc>
              <a:buNone/>
            </a:pPr>
            <a:r>
              <a:rPr lang="en-GB" sz="1300" dirty="0"/>
              <a:t>Have fun. </a:t>
            </a:r>
          </a:p>
          <a:p>
            <a:pPr marL="0" indent="0">
              <a:lnSpc>
                <a:spcPct val="90000"/>
              </a:lnSpc>
              <a:buNone/>
            </a:pPr>
            <a:endParaRPr lang="en-GB" sz="1300" dirty="0"/>
          </a:p>
          <a:p>
            <a:pPr marL="0" indent="0">
              <a:lnSpc>
                <a:spcPct val="90000"/>
              </a:lnSpc>
              <a:buNone/>
            </a:pPr>
            <a:r>
              <a:rPr lang="en-GB" sz="1300" dirty="0"/>
              <a:t>Mrs. Coffey</a:t>
            </a:r>
          </a:p>
          <a:p>
            <a:pPr marL="0" indent="0">
              <a:lnSpc>
                <a:spcPct val="90000"/>
              </a:lnSpc>
              <a:buNone/>
            </a:pPr>
            <a:endParaRPr lang="en-GB" sz="1300" dirty="0"/>
          </a:p>
        </p:txBody>
      </p:sp>
      <p:pic>
        <p:nvPicPr>
          <p:cNvPr id="5" name="Picture 4" descr="A rainbow on the side of a road&#10;&#10;Description automatically generated">
            <a:extLst>
              <a:ext uri="{FF2B5EF4-FFF2-40B4-BE49-F238E27FC236}">
                <a16:creationId xmlns:a16="http://schemas.microsoft.com/office/drawing/2014/main" xmlns="" id="{20E0E3E7-925D-4026-9271-9600898F490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572000" y="2132856"/>
            <a:ext cx="4416491" cy="3312368"/>
          </a:xfrm>
          <a:prstGeom prst="rect">
            <a:avLst/>
          </a:prstGeom>
        </p:spPr>
      </p:pic>
    </p:spTree>
    <p:extLst>
      <p:ext uri="{BB962C8B-B14F-4D97-AF65-F5344CB8AC3E}">
        <p14:creationId xmlns:p14="http://schemas.microsoft.com/office/powerpoint/2010/main" val="394409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4773132" cy="4896544"/>
          </a:xfrm>
        </p:spPr>
        <p:txBody>
          <a:bodyPr>
            <a:normAutofit fontScale="47500" lnSpcReduction="20000"/>
          </a:bodyPr>
          <a:lstStyle/>
          <a:p>
            <a:pPr marL="82296" indent="0">
              <a:buNone/>
            </a:pPr>
            <a:r>
              <a:rPr lang="en-GB" b="1" dirty="0"/>
              <a:t>Task 1</a:t>
            </a:r>
          </a:p>
          <a:p>
            <a:pPr marL="82296" indent="0">
              <a:buNone/>
            </a:pPr>
            <a:endParaRPr lang="en-GB" dirty="0"/>
          </a:p>
          <a:p>
            <a:pPr marL="82296" indent="0">
              <a:buNone/>
            </a:pPr>
            <a:r>
              <a:rPr lang="en-GB" dirty="0"/>
              <a:t>This week we are going to be learning about a journey with a difference, travelling on a magic carpet.</a:t>
            </a:r>
          </a:p>
          <a:p>
            <a:pPr marL="82296" indent="0">
              <a:buNone/>
            </a:pPr>
            <a:endParaRPr lang="en-GB" dirty="0"/>
          </a:p>
          <a:p>
            <a:pPr marL="82296" indent="0">
              <a:buNone/>
            </a:pPr>
            <a:r>
              <a:rPr lang="en-GB" dirty="0"/>
              <a:t>Can you think of ways we can travel? Which way of travelling do you use the most? Which is your favourite?</a:t>
            </a:r>
          </a:p>
          <a:p>
            <a:pPr marL="82296" indent="0">
              <a:buNone/>
            </a:pPr>
            <a:endParaRPr lang="en-GB" dirty="0"/>
          </a:p>
          <a:p>
            <a:pPr marL="82296" indent="0">
              <a:buNone/>
            </a:pPr>
            <a:r>
              <a:rPr lang="en-GB" dirty="0"/>
              <a:t>Watch this retelling of the story –</a:t>
            </a:r>
          </a:p>
          <a:p>
            <a:pPr marL="82296" indent="0">
              <a:buNone/>
            </a:pPr>
            <a:r>
              <a:rPr lang="en-GB" dirty="0">
                <a:hlinkClick r:id="rId2"/>
              </a:rPr>
              <a:t>https://www.youtube.com/watch?v=8tEh_yG_k44</a:t>
            </a:r>
            <a:endParaRPr lang="en-GB" dirty="0"/>
          </a:p>
          <a:p>
            <a:pPr marL="82296" indent="0">
              <a:buNone/>
            </a:pPr>
            <a:endParaRPr lang="en-GB" dirty="0"/>
          </a:p>
          <a:p>
            <a:pPr marL="82296" indent="0">
              <a:buNone/>
            </a:pPr>
            <a:r>
              <a:rPr lang="en-GB" dirty="0"/>
              <a:t>What is your favourite country she visits? </a:t>
            </a:r>
          </a:p>
          <a:p>
            <a:pPr marL="82296" indent="0">
              <a:buNone/>
            </a:pPr>
            <a:r>
              <a:rPr lang="en-GB" dirty="0"/>
              <a:t>What is your favourite thing she buys on her travels? </a:t>
            </a:r>
          </a:p>
          <a:p>
            <a:pPr marL="82296" indent="0">
              <a:buNone/>
            </a:pPr>
            <a:r>
              <a:rPr lang="en-GB" dirty="0"/>
              <a:t>Where would you fly on a magic carpet?</a:t>
            </a:r>
          </a:p>
          <a:p>
            <a:pPr marL="82296" indent="0">
              <a:buNone/>
            </a:pPr>
            <a:endParaRPr lang="en-GB" dirty="0"/>
          </a:p>
          <a:p>
            <a:pPr marL="82296" indent="0">
              <a:buNone/>
            </a:pPr>
            <a:r>
              <a:rPr lang="en-GB" dirty="0"/>
              <a:t>I would like you to design your own magic carpet and then write me a sentence or two about where you would go on your magic carpet journey. Don’t forget school writing, capital letters and full stops. Think about using describing words to describe where you go and a joining word to add ideas or explain your choice of place.</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69277D59-CD3D-4243-BE93-659F3D6416BD}"/>
              </a:ext>
            </a:extLst>
          </p:cNvPr>
          <p:cNvPicPr>
            <a:picLocks noChangeAspect="1"/>
          </p:cNvPicPr>
          <p:nvPr/>
        </p:nvPicPr>
        <p:blipFill>
          <a:blip r:embed="rId3"/>
          <a:stretch>
            <a:fillRect/>
          </a:stretch>
        </p:blipFill>
        <p:spPr>
          <a:xfrm>
            <a:off x="5148064" y="1907840"/>
            <a:ext cx="3636858" cy="3042320"/>
          </a:xfrm>
          <a:prstGeom prst="rect">
            <a:avLst/>
          </a:prstGeom>
        </p:spPr>
      </p:pic>
    </p:spTree>
    <p:extLst>
      <p:ext uri="{BB962C8B-B14F-4D97-AF65-F5344CB8AC3E}">
        <p14:creationId xmlns:p14="http://schemas.microsoft.com/office/powerpoint/2010/main" val="2223525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428954" cy="5486400"/>
          </a:xfrm>
        </p:spPr>
        <p:txBody>
          <a:bodyPr>
            <a:normAutofit lnSpcReduction="10000"/>
          </a:bodyPr>
          <a:lstStyle/>
          <a:p>
            <a:pPr marL="82296" indent="0">
              <a:buNone/>
            </a:pPr>
            <a:r>
              <a:rPr lang="en-GB" sz="2600" b="1" dirty="0"/>
              <a:t>Task 2</a:t>
            </a:r>
          </a:p>
          <a:p>
            <a:pPr marL="82296" indent="0">
              <a:buNone/>
            </a:pPr>
            <a:endParaRPr lang="en-GB" sz="2600" dirty="0"/>
          </a:p>
          <a:p>
            <a:pPr marL="82296" indent="0">
              <a:buNone/>
            </a:pPr>
            <a:r>
              <a:rPr lang="en-GB" sz="2600" dirty="0"/>
              <a:t>This week we are going to continue with our learning to read words with four sounds. Remember we do this in the same way as we read a three sound word and that is to break the word into it’s sounds, it just has 1 more. Some of your children may have no trouble with this others may need a little bit more practice.</a:t>
            </a:r>
          </a:p>
          <a:p>
            <a:pPr marL="82296" indent="0">
              <a:buNone/>
            </a:pPr>
            <a:endParaRPr lang="en-GB" sz="2600" dirty="0"/>
          </a:p>
          <a:p>
            <a:pPr marL="82296" indent="0">
              <a:buNone/>
            </a:pPr>
            <a:r>
              <a:rPr lang="en-GB" sz="2600" dirty="0"/>
              <a:t>On the next slide I had included a match the word to the correct picture task. If your child is finding this too easy I have included on the slide after some sentences for you to have a go at reading and matching to the correct picture.</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3545624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6C49FF4F-C4FD-4BB5-87F8-D17806C945DF}"/>
              </a:ext>
            </a:extLst>
          </p:cNvPr>
          <p:cNvPicPr>
            <a:picLocks noChangeAspect="1"/>
          </p:cNvPicPr>
          <p:nvPr/>
        </p:nvPicPr>
        <p:blipFill>
          <a:blip r:embed="rId2"/>
          <a:stretch>
            <a:fillRect/>
          </a:stretch>
        </p:blipFill>
        <p:spPr>
          <a:xfrm>
            <a:off x="4768026" y="728700"/>
            <a:ext cx="4289737" cy="4890156"/>
          </a:xfrm>
          <a:prstGeom prst="rect">
            <a:avLst/>
          </a:prstGeom>
        </p:spPr>
      </p:pic>
      <p:pic>
        <p:nvPicPr>
          <p:cNvPr id="4" name="Picture 3">
            <a:extLst>
              <a:ext uri="{FF2B5EF4-FFF2-40B4-BE49-F238E27FC236}">
                <a16:creationId xmlns:a16="http://schemas.microsoft.com/office/drawing/2014/main" xmlns="" id="{FE57B78C-2AD7-4190-8348-5045DC309A79}"/>
              </a:ext>
            </a:extLst>
          </p:cNvPr>
          <p:cNvPicPr>
            <a:picLocks noChangeAspect="1"/>
          </p:cNvPicPr>
          <p:nvPr/>
        </p:nvPicPr>
        <p:blipFill>
          <a:blip r:embed="rId3"/>
          <a:stretch>
            <a:fillRect/>
          </a:stretch>
        </p:blipFill>
        <p:spPr>
          <a:xfrm>
            <a:off x="86238" y="778550"/>
            <a:ext cx="4374359" cy="4954705"/>
          </a:xfrm>
          <a:prstGeom prst="rect">
            <a:avLst/>
          </a:prstGeom>
        </p:spPr>
      </p:pic>
    </p:spTree>
    <p:extLst>
      <p:ext uri="{BB962C8B-B14F-4D97-AF65-F5344CB8AC3E}">
        <p14:creationId xmlns:p14="http://schemas.microsoft.com/office/powerpoint/2010/main" val="1437722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EBED90FF-3151-4FF4-9830-1EFEB3AEABFE}"/>
              </a:ext>
            </a:extLst>
          </p:cNvPr>
          <p:cNvPicPr>
            <a:picLocks noChangeAspect="1"/>
          </p:cNvPicPr>
          <p:nvPr/>
        </p:nvPicPr>
        <p:blipFill>
          <a:blip r:embed="rId2"/>
          <a:stretch>
            <a:fillRect/>
          </a:stretch>
        </p:blipFill>
        <p:spPr>
          <a:xfrm>
            <a:off x="2308754" y="643466"/>
            <a:ext cx="4526491" cy="5571067"/>
          </a:xfrm>
          <a:prstGeom prst="rect">
            <a:avLst/>
          </a:prstGeom>
        </p:spPr>
      </p:pic>
    </p:spTree>
    <p:extLst>
      <p:ext uri="{BB962C8B-B14F-4D97-AF65-F5344CB8AC3E}">
        <p14:creationId xmlns:p14="http://schemas.microsoft.com/office/powerpoint/2010/main" val="3816858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428954" cy="5486400"/>
          </a:xfrm>
        </p:spPr>
        <p:txBody>
          <a:bodyPr>
            <a:normAutofit/>
          </a:bodyPr>
          <a:lstStyle/>
          <a:p>
            <a:pPr marL="82296" indent="0">
              <a:buNone/>
            </a:pPr>
            <a:r>
              <a:rPr lang="en-GB" sz="2600" b="1" dirty="0"/>
              <a:t>Task 3</a:t>
            </a:r>
          </a:p>
          <a:p>
            <a:pPr marL="82296" indent="0">
              <a:buNone/>
            </a:pPr>
            <a:r>
              <a:rPr lang="en-GB" sz="2600" dirty="0"/>
              <a:t>This week we are going to be continuing our learning of tricky words by learning two more:</a:t>
            </a:r>
          </a:p>
          <a:p>
            <a:pPr marL="539496" indent="-457200">
              <a:buFontTx/>
              <a:buChar char="-"/>
            </a:pPr>
            <a:r>
              <a:rPr lang="en-GB" sz="2600" dirty="0"/>
              <a:t>have</a:t>
            </a:r>
          </a:p>
          <a:p>
            <a:pPr marL="539496" indent="-457200">
              <a:buFontTx/>
              <a:buChar char="-"/>
            </a:pPr>
            <a:r>
              <a:rPr lang="en-GB" sz="2600" dirty="0"/>
              <a:t>like</a:t>
            </a:r>
          </a:p>
          <a:p>
            <a:pPr marL="539496" indent="-457200">
              <a:buFontTx/>
              <a:buChar char="-"/>
            </a:pPr>
            <a:endParaRPr lang="en-GB" sz="2600" dirty="0"/>
          </a:p>
          <a:p>
            <a:pPr marL="82296" indent="0">
              <a:buNone/>
            </a:pPr>
            <a:r>
              <a:rPr lang="en-GB" sz="2600" dirty="0"/>
              <a:t>I would like you to practise reading and writing them. Can you put them in a sentence? I have also included a game on tricky word bingo for you to play.</a:t>
            </a:r>
          </a:p>
          <a:p>
            <a:pPr marL="539496" indent="-457200">
              <a:buFontTx/>
              <a:buChar char="-"/>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3158390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Tricky word bingo</a:t>
            </a:r>
          </a:p>
        </p:txBody>
      </p:sp>
      <p:graphicFrame>
        <p:nvGraphicFramePr>
          <p:cNvPr id="5" name="Content Placeholder 4">
            <a:extLst>
              <a:ext uri="{FF2B5EF4-FFF2-40B4-BE49-F238E27FC236}">
                <a16:creationId xmlns:a16="http://schemas.microsoft.com/office/drawing/2014/main" xmlns="" id="{A9D182A3-A121-4A15-97BD-477926F6A73A}"/>
              </a:ext>
            </a:extLst>
          </p:cNvPr>
          <p:cNvGraphicFramePr>
            <a:graphicFrameLocks noGrp="1"/>
          </p:cNvGraphicFramePr>
          <p:nvPr>
            <p:ph idx="1"/>
            <p:extLst>
              <p:ext uri="{D42A27DB-BD31-4B8C-83A1-F6EECF244321}">
                <p14:modId xmlns:p14="http://schemas.microsoft.com/office/powerpoint/2010/main" val="1072651235"/>
              </p:ext>
            </p:extLst>
          </p:nvPr>
        </p:nvGraphicFramePr>
        <p:xfrm>
          <a:off x="457200" y="1783461"/>
          <a:ext cx="8229599" cy="4159440"/>
        </p:xfrm>
        <a:graphic>
          <a:graphicData uri="http://schemas.openxmlformats.org/drawingml/2006/table">
            <a:tbl>
              <a:tblPr/>
              <a:tblGrid>
                <a:gridCol w="1592140">
                  <a:extLst>
                    <a:ext uri="{9D8B030D-6E8A-4147-A177-3AD203B41FA5}">
                      <a16:colId xmlns:a16="http://schemas.microsoft.com/office/drawing/2014/main" xmlns="" val="2847308780"/>
                    </a:ext>
                  </a:extLst>
                </a:gridCol>
                <a:gridCol w="1740407">
                  <a:extLst>
                    <a:ext uri="{9D8B030D-6E8A-4147-A177-3AD203B41FA5}">
                      <a16:colId xmlns:a16="http://schemas.microsoft.com/office/drawing/2014/main" xmlns="" val="4121097935"/>
                    </a:ext>
                  </a:extLst>
                </a:gridCol>
                <a:gridCol w="1712241">
                  <a:extLst>
                    <a:ext uri="{9D8B030D-6E8A-4147-A177-3AD203B41FA5}">
                      <a16:colId xmlns:a16="http://schemas.microsoft.com/office/drawing/2014/main" xmlns="" val="485576421"/>
                    </a:ext>
                  </a:extLst>
                </a:gridCol>
                <a:gridCol w="1651659">
                  <a:extLst>
                    <a:ext uri="{9D8B030D-6E8A-4147-A177-3AD203B41FA5}">
                      <a16:colId xmlns:a16="http://schemas.microsoft.com/office/drawing/2014/main" xmlns="" val="1699385470"/>
                    </a:ext>
                  </a:extLst>
                </a:gridCol>
                <a:gridCol w="1533152">
                  <a:extLst>
                    <a:ext uri="{9D8B030D-6E8A-4147-A177-3AD203B41FA5}">
                      <a16:colId xmlns:a16="http://schemas.microsoft.com/office/drawing/2014/main" xmlns="" val="3548467306"/>
                    </a:ext>
                  </a:extLst>
                </a:gridCol>
              </a:tblGrid>
              <a:tr h="1200482">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3000">
                          <a:effectLst/>
                          <a:latin typeface="XCCW Joined 5a" panose="03050602040000000000" pitchFamily="66" charset="0"/>
                          <a:ea typeface="Calibri" panose="020F0502020204030204" pitchFamily="34" charset="0"/>
                          <a:cs typeface="Times New Roman" panose="02020603050405020304" pitchFamily="18" charset="0"/>
                        </a:rPr>
                        <a:t>s</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you</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was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a</a:t>
                      </a:r>
                      <a:r>
                        <a:rPr lang="en-GB" sz="3000">
                          <a:effectLst/>
                          <a:latin typeface="XCCW Joined 5a" panose="03050602040000000000" pitchFamily="66" charset="0"/>
                          <a:ea typeface="Calibri" panose="020F0502020204030204" pitchFamily="34" charset="0"/>
                          <a:cs typeface="Times New Roman" panose="02020603050405020304" pitchFamily="18" charset="0"/>
                        </a:rPr>
                        <a:t>l</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have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53248613"/>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XCCW Joined 5a" panose="03050602040000000000" pitchFamily="66" charset="0"/>
                          <a:ea typeface="Calibri" panose="020F0502020204030204" pitchFamily="34" charset="0"/>
                          <a:cs typeface="Times New Roman" panose="02020603050405020304" pitchFamily="18" charset="0"/>
                        </a:rPr>
                        <a:t>t</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he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my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we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put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31755324"/>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r>
                        <a:rPr lang="en-GB" sz="3000">
                          <a:effectLst/>
                          <a:latin typeface="XCCW Joined 5a" panose="03050602040000000000" pitchFamily="66" charset="0"/>
                          <a:ea typeface="Calibri" panose="020F0502020204030204" pitchFamily="34" charset="0"/>
                          <a:cs typeface="Times New Roman" panose="02020603050405020304" pitchFamily="18" charset="0"/>
                        </a:rPr>
                        <a:t>a</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s</a:t>
                      </a:r>
                      <a:r>
                        <a:rPr lang="en-GB" sz="3000" dirty="0">
                          <a:effectLst/>
                          <a:latin typeface="XCCW Joined 5a" panose="03050602040000000000" pitchFamily="66" charset="0"/>
                          <a:ea typeface="Calibri" panose="020F0502020204030204" pitchFamily="34" charset="0"/>
                          <a:cs typeface="Times New Roman" panose="02020603050405020304" pitchFamily="18" charset="0"/>
                        </a:rPr>
                        <a:t>a</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id </a:t>
                      </a:r>
                      <a:endParaRPr lang="en-GB" sz="900" dirty="0">
                        <a:effectLst/>
                        <a:latin typeface="CCW Cursive Writing 5" panose="03050602040000000000" pitchFamily="66"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a:t>
                      </a:r>
                      <a:r>
                        <a:rPr lang="en-GB" sz="3000">
                          <a:effectLst/>
                          <a:latin typeface="XCCW Joined 5a" panose="03050602040000000000" pitchFamily="66" charset="0"/>
                          <a:ea typeface="Calibri" panose="020F0502020204030204" pitchFamily="34" charset="0"/>
                          <a:cs typeface="Times New Roman" panose="02020603050405020304" pitchFamily="18" charset="0"/>
                        </a:rPr>
                        <a:t>e</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like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so</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694876796"/>
                  </a:ext>
                </a:extLst>
              </a:tr>
            </a:tbl>
          </a:graphicData>
        </a:graphic>
      </p:graphicFrame>
    </p:spTree>
    <p:extLst>
      <p:ext uri="{BB962C8B-B14F-4D97-AF65-F5344CB8AC3E}">
        <p14:creationId xmlns:p14="http://schemas.microsoft.com/office/powerpoint/2010/main" val="100390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262029" y="1340768"/>
            <a:ext cx="6110171" cy="4021302"/>
          </a:xfrm>
        </p:spPr>
        <p:txBody>
          <a:bodyPr>
            <a:normAutofit fontScale="70000" lnSpcReduction="20000"/>
          </a:bodyPr>
          <a:lstStyle/>
          <a:p>
            <a:pPr marL="0" indent="0">
              <a:buNone/>
            </a:pPr>
            <a:r>
              <a:rPr lang="en-GB" b="1" dirty="0"/>
              <a:t>Task 1 </a:t>
            </a:r>
          </a:p>
          <a:p>
            <a:pPr marL="0" indent="0">
              <a:buNone/>
            </a:pPr>
            <a:r>
              <a:rPr lang="en-GB" dirty="0"/>
              <a:t>Please use the link to introduce odd and even numbers to your child. </a:t>
            </a:r>
          </a:p>
          <a:p>
            <a:pPr marL="0" indent="0">
              <a:buNone/>
            </a:pPr>
            <a:r>
              <a:rPr lang="en-GB" dirty="0">
                <a:hlinkClick r:id="rId2"/>
              </a:rPr>
              <a:t>https://www.youtube.com/watch?v=0wzyD3qrWUc</a:t>
            </a:r>
            <a:endParaRPr lang="en-GB" dirty="0"/>
          </a:p>
          <a:p>
            <a:pPr marL="0" indent="0">
              <a:buNone/>
            </a:pPr>
            <a:endParaRPr lang="en-GB" dirty="0"/>
          </a:p>
          <a:p>
            <a:pPr marL="0" indent="0">
              <a:buNone/>
            </a:pPr>
            <a:r>
              <a:rPr lang="en-GB" dirty="0"/>
              <a:t>Can you remember which were even </a:t>
            </a:r>
          </a:p>
          <a:p>
            <a:pPr marL="0" indent="0">
              <a:buNone/>
            </a:pPr>
            <a:r>
              <a:rPr lang="en-GB" dirty="0"/>
              <a:t>numbers and which were odd?</a:t>
            </a:r>
          </a:p>
          <a:p>
            <a:pPr marL="0" indent="0">
              <a:buNone/>
            </a:pPr>
            <a:endParaRPr lang="en-GB" dirty="0"/>
          </a:p>
          <a:p>
            <a:pPr marL="0" indent="0">
              <a:buNone/>
            </a:pPr>
            <a:r>
              <a:rPr lang="en-GB" dirty="0"/>
              <a:t>A little tip if you get stuck is that odd numbers will always have one left out when halved in two and that even numbers can be shared fairly.</a:t>
            </a:r>
          </a:p>
        </p:txBody>
      </p:sp>
      <p:sp>
        <p:nvSpPr>
          <p:cNvPr id="7" name="TextBox 6">
            <a:extLst>
              <a:ext uri="{FF2B5EF4-FFF2-40B4-BE49-F238E27FC236}">
                <a16:creationId xmlns:a16="http://schemas.microsoft.com/office/drawing/2014/main" xmlns="" id="{B417B9F3-9196-4197-803C-1FDEC43904F0}"/>
              </a:ext>
            </a:extLst>
          </p:cNvPr>
          <p:cNvSpPr txBox="1"/>
          <p:nvPr/>
        </p:nvSpPr>
        <p:spPr>
          <a:xfrm>
            <a:off x="229955" y="774705"/>
            <a:ext cx="8534832" cy="800219"/>
          </a:xfrm>
          <a:prstGeom prst="rect">
            <a:avLst/>
          </a:prstGeom>
          <a:noFill/>
        </p:spPr>
        <p:txBody>
          <a:bodyPr wrap="square" rtlCol="0">
            <a:spAutoFit/>
          </a:bodyPr>
          <a:lstStyle/>
          <a:p>
            <a:r>
              <a:rPr lang="en-GB" sz="2800" dirty="0"/>
              <a:t>This week we are learning about odd and even numbers.</a:t>
            </a:r>
          </a:p>
          <a:p>
            <a:endParaRPr lang="en-GB" dirty="0"/>
          </a:p>
        </p:txBody>
      </p:sp>
      <p:pic>
        <p:nvPicPr>
          <p:cNvPr id="4" name="Picture 3">
            <a:extLst>
              <a:ext uri="{FF2B5EF4-FFF2-40B4-BE49-F238E27FC236}">
                <a16:creationId xmlns:a16="http://schemas.microsoft.com/office/drawing/2014/main" xmlns="" id="{767AE38C-3B86-4F34-942C-9AECDAA7603D}"/>
              </a:ext>
            </a:extLst>
          </p:cNvPr>
          <p:cNvPicPr>
            <a:picLocks noChangeAspect="1"/>
          </p:cNvPicPr>
          <p:nvPr/>
        </p:nvPicPr>
        <p:blipFill>
          <a:blip r:embed="rId3"/>
          <a:stretch>
            <a:fillRect/>
          </a:stretch>
        </p:blipFill>
        <p:spPr>
          <a:xfrm>
            <a:off x="4876377" y="4653135"/>
            <a:ext cx="4267623" cy="2188653"/>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518864" y="836712"/>
            <a:ext cx="8106272" cy="3240360"/>
          </a:xfrm>
        </p:spPr>
        <p:txBody>
          <a:bodyPr>
            <a:noAutofit/>
          </a:bodyPr>
          <a:lstStyle/>
          <a:p>
            <a:pPr marL="0" indent="0">
              <a:buNone/>
            </a:pPr>
            <a:r>
              <a:rPr lang="en-GB" sz="2800" b="1" dirty="0"/>
              <a:t>Task 2	</a:t>
            </a:r>
          </a:p>
          <a:p>
            <a:pPr marL="0" indent="0">
              <a:buNone/>
            </a:pPr>
            <a:r>
              <a:rPr lang="en-GB" sz="2800" dirty="0"/>
              <a:t>Can you sort numbers to twenty into odd and evens? Useful to have objects to hand for working out and checking. Reinforce that objects which can be shared into 2 equal groups with no items left over are even and those which have one left over when shared into two equal groups are odd</a:t>
            </a:r>
            <a:r>
              <a:rPr lang="en-GB" dirty="0"/>
              <a:t>.</a:t>
            </a:r>
          </a:p>
          <a:p>
            <a:pPr marL="0" indent="0">
              <a:buNone/>
            </a:pPr>
            <a:endParaRPr lang="en-GB" sz="2800" b="1" dirty="0"/>
          </a:p>
          <a:p>
            <a:pPr marL="0" indent="0">
              <a:buNone/>
            </a:pPr>
            <a:endParaRPr lang="en-GB" sz="2800" b="1" dirty="0"/>
          </a:p>
          <a:p>
            <a:pPr marL="0" indent="0">
              <a:buNone/>
            </a:pPr>
            <a:endParaRPr lang="en-GB" sz="2800" b="1"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p:txBody>
      </p:sp>
      <p:pic>
        <p:nvPicPr>
          <p:cNvPr id="4" name="Picture 3" descr="A picture containing person, indoor, boy, table&#10;&#10;Description automatically generated">
            <a:extLst>
              <a:ext uri="{FF2B5EF4-FFF2-40B4-BE49-F238E27FC236}">
                <a16:creationId xmlns:a16="http://schemas.microsoft.com/office/drawing/2014/main" xmlns="" id="{05AE14EE-C4CA-47FA-AB3D-3841D3C7193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2843808" y="4077072"/>
            <a:ext cx="3960440" cy="2629383"/>
          </a:xfrm>
          <a:prstGeom prst="rect">
            <a:avLst/>
          </a:prstGeom>
        </p:spPr>
      </p:pic>
    </p:spTree>
    <p:extLst>
      <p:ext uri="{BB962C8B-B14F-4D97-AF65-F5344CB8AC3E}">
        <p14:creationId xmlns:p14="http://schemas.microsoft.com/office/powerpoint/2010/main" val="4135705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8291264" cy="4905672"/>
          </a:xfrm>
        </p:spPr>
        <p:txBody>
          <a:bodyPr>
            <a:normAutofit/>
          </a:bodyPr>
          <a:lstStyle/>
          <a:p>
            <a:pPr marL="0" indent="0">
              <a:buNone/>
            </a:pPr>
            <a:r>
              <a:rPr lang="en-GB" sz="3400" b="1" dirty="0"/>
              <a:t>Task 3</a:t>
            </a:r>
          </a:p>
          <a:p>
            <a:pPr marL="0" indent="0">
              <a:buNone/>
            </a:pPr>
            <a:endParaRPr lang="en-GB" sz="3000" b="1" dirty="0"/>
          </a:p>
          <a:p>
            <a:pPr marL="0" indent="0">
              <a:buNone/>
            </a:pPr>
            <a:r>
              <a:rPr lang="en-GB" sz="3000" dirty="0"/>
              <a:t>Watch odd and even song, stop at 1 minute 50 secs. </a:t>
            </a:r>
          </a:p>
          <a:p>
            <a:pPr marL="0" indent="0">
              <a:buNone/>
            </a:pPr>
            <a:r>
              <a:rPr lang="en-GB" sz="3000" u="sng" dirty="0">
                <a:hlinkClick r:id="rId2"/>
              </a:rPr>
              <a:t>https://www.youtube.com/watch?v=-kHtGbnYKGc</a:t>
            </a:r>
            <a:r>
              <a:rPr lang="en-GB" sz="3000" dirty="0"/>
              <a:t> </a:t>
            </a:r>
          </a:p>
          <a:p>
            <a:pPr marL="0" indent="0">
              <a:buNone/>
            </a:pPr>
            <a:r>
              <a:rPr lang="en-GB" sz="3000" dirty="0"/>
              <a:t>Using a number line count only the odd numbers then just the even numbers </a:t>
            </a:r>
            <a:r>
              <a:rPr lang="en-GB" sz="3000"/>
              <a:t>until confident</a:t>
            </a:r>
            <a:r>
              <a:rPr lang="en-GB" sz="3000" dirty="0"/>
              <a:t>.</a:t>
            </a:r>
          </a:p>
          <a:p>
            <a:pPr marL="0" indent="0">
              <a:buNone/>
            </a:pPr>
            <a:endParaRPr lang="en-GB" b="1"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3" name="Picture 2">
            <a:extLst>
              <a:ext uri="{FF2B5EF4-FFF2-40B4-BE49-F238E27FC236}">
                <a16:creationId xmlns:a16="http://schemas.microsoft.com/office/drawing/2014/main" xmlns="" id="{230AB01C-B865-4FE0-A7BB-E77DA4D7B941}"/>
              </a:ext>
            </a:extLst>
          </p:cNvPr>
          <p:cNvPicPr>
            <a:picLocks noChangeAspect="1"/>
          </p:cNvPicPr>
          <p:nvPr/>
        </p:nvPicPr>
        <p:blipFill>
          <a:blip r:embed="rId3"/>
          <a:stretch>
            <a:fillRect/>
          </a:stretch>
        </p:blipFill>
        <p:spPr>
          <a:xfrm>
            <a:off x="611560" y="4725144"/>
            <a:ext cx="8268078" cy="2090319"/>
          </a:xfrm>
          <a:prstGeom prst="rect">
            <a:avLst/>
          </a:prstGeom>
        </p:spPr>
      </p:pic>
    </p:spTree>
    <p:extLst>
      <p:ext uri="{BB962C8B-B14F-4D97-AF65-F5344CB8AC3E}">
        <p14:creationId xmlns:p14="http://schemas.microsoft.com/office/powerpoint/2010/main" val="16786074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251520" y="1080014"/>
            <a:ext cx="4608512" cy="1556898"/>
          </a:xfrm>
        </p:spPr>
        <p:txBody>
          <a:bodyPr>
            <a:normAutofit fontScale="92500" lnSpcReduction="10000"/>
          </a:bodyPr>
          <a:lstStyle/>
          <a:p>
            <a:pPr marL="0" indent="0">
              <a:buNone/>
            </a:pPr>
            <a:r>
              <a:rPr lang="en-GB" sz="2800" dirty="0"/>
              <a:t>This week we have been thinking about a magic carpet journey ride. Here are some ideas you might like to explore.</a:t>
            </a:r>
          </a:p>
        </p:txBody>
      </p:sp>
      <p:sp>
        <p:nvSpPr>
          <p:cNvPr id="4" name="TextBox 3">
            <a:extLst>
              <a:ext uri="{FF2B5EF4-FFF2-40B4-BE49-F238E27FC236}">
                <a16:creationId xmlns:a16="http://schemas.microsoft.com/office/drawing/2014/main" xmlns="" id="{35167DAE-AE0C-4AAA-833F-2033E432FA12}"/>
              </a:ext>
            </a:extLst>
          </p:cNvPr>
          <p:cNvSpPr txBox="1"/>
          <p:nvPr/>
        </p:nvSpPr>
        <p:spPr>
          <a:xfrm>
            <a:off x="0" y="2780928"/>
            <a:ext cx="4499508" cy="2862322"/>
          </a:xfrm>
          <a:prstGeom prst="rect">
            <a:avLst/>
          </a:prstGeom>
          <a:noFill/>
        </p:spPr>
        <p:txBody>
          <a:bodyPr wrap="square" rtlCol="0">
            <a:spAutoFit/>
          </a:bodyPr>
          <a:lstStyle/>
          <a:p>
            <a:pPr marL="342900" indent="-342900">
              <a:buFont typeface="+mj-lt"/>
              <a:buAutoNum type="arabicPeriod"/>
            </a:pPr>
            <a:r>
              <a:rPr lang="en-GB" dirty="0"/>
              <a:t>Can you imagine going on a magic journey and role play where you might go, who might go with you, who might you meet?</a:t>
            </a:r>
          </a:p>
          <a:p>
            <a:pPr marL="342900" indent="-342900">
              <a:buFont typeface="+mj-lt"/>
              <a:buAutoNum type="arabicPeriod"/>
            </a:pPr>
            <a:r>
              <a:rPr lang="en-GB" dirty="0"/>
              <a:t>Can you make your own mask like Granny bought in Mexico?</a:t>
            </a:r>
          </a:p>
          <a:p>
            <a:pPr marL="342900" indent="-342900">
              <a:buFont typeface="+mj-lt"/>
              <a:buAutoNum type="arabicPeriod"/>
            </a:pPr>
            <a:r>
              <a:rPr lang="en-GB" dirty="0"/>
              <a:t>Can you make your own magic carpet. Here is a link of an example you could use with paper weaving.</a:t>
            </a:r>
          </a:p>
          <a:p>
            <a:r>
              <a:rPr lang="en-GB" dirty="0">
                <a:hlinkClick r:id="rId2"/>
              </a:rPr>
              <a:t>https://www.youtube.com/watch?v=jX_CQQ-i7cA</a:t>
            </a:r>
            <a:endParaRPr lang="en-GB" dirty="0"/>
          </a:p>
        </p:txBody>
      </p:sp>
      <p:pic>
        <p:nvPicPr>
          <p:cNvPr id="6" name="Picture 5">
            <a:extLst>
              <a:ext uri="{FF2B5EF4-FFF2-40B4-BE49-F238E27FC236}">
                <a16:creationId xmlns:a16="http://schemas.microsoft.com/office/drawing/2014/main" xmlns="" id="{A4855F1A-001B-41A5-B752-7FFC7A061BCC}"/>
              </a:ext>
            </a:extLst>
          </p:cNvPr>
          <p:cNvPicPr>
            <a:picLocks noChangeAspect="1"/>
          </p:cNvPicPr>
          <p:nvPr/>
        </p:nvPicPr>
        <p:blipFill>
          <a:blip r:embed="rId3"/>
          <a:stretch>
            <a:fillRect/>
          </a:stretch>
        </p:blipFill>
        <p:spPr>
          <a:xfrm>
            <a:off x="5300625" y="1304698"/>
            <a:ext cx="2225609" cy="1950681"/>
          </a:xfrm>
          <a:prstGeom prst="rect">
            <a:avLst/>
          </a:prstGeom>
        </p:spPr>
      </p:pic>
      <p:pic>
        <p:nvPicPr>
          <p:cNvPr id="7" name="Picture 6">
            <a:extLst>
              <a:ext uri="{FF2B5EF4-FFF2-40B4-BE49-F238E27FC236}">
                <a16:creationId xmlns:a16="http://schemas.microsoft.com/office/drawing/2014/main" xmlns="" id="{521F0FC9-27F6-46B3-ADE1-6031F80F9BE1}"/>
              </a:ext>
            </a:extLst>
          </p:cNvPr>
          <p:cNvPicPr>
            <a:picLocks noChangeAspect="1"/>
          </p:cNvPicPr>
          <p:nvPr/>
        </p:nvPicPr>
        <p:blipFill>
          <a:blip r:embed="rId4"/>
          <a:stretch>
            <a:fillRect/>
          </a:stretch>
        </p:blipFill>
        <p:spPr>
          <a:xfrm>
            <a:off x="5004048" y="3480063"/>
            <a:ext cx="3230651" cy="2597304"/>
          </a:xfrm>
          <a:prstGeom prst="rect">
            <a:avLst/>
          </a:prstGeom>
        </p:spPr>
      </p:pic>
    </p:spTree>
    <p:extLst>
      <p:ext uri="{BB962C8B-B14F-4D97-AF65-F5344CB8AC3E}">
        <p14:creationId xmlns:p14="http://schemas.microsoft.com/office/powerpoint/2010/main" val="29367671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TotalTime>
  <Words>1056</Words>
  <Application>Microsoft Office PowerPoint</Application>
  <PresentationFormat>On-screen Show (4:3)</PresentationFormat>
  <Paragraphs>186</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Home Learning </vt:lpstr>
      <vt:lpstr>Message from Mrs Coffey</vt:lpstr>
      <vt:lpstr>PowerPoint Presentation</vt:lpstr>
      <vt:lpstr>PowerPoint Presentation</vt:lpstr>
      <vt:lpstr>PowerPoint Presentation</vt:lpstr>
      <vt:lpstr>PowerPoint Presentation</vt:lpstr>
      <vt:lpstr>PowerPoint Presentation</vt:lpstr>
      <vt:lpstr>Tricky word bingo</vt:lpstr>
      <vt:lpstr>Maths Learning</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23</cp:revision>
  <dcterms:created xsi:type="dcterms:W3CDTF">2020-05-24T10:52:13Z</dcterms:created>
  <dcterms:modified xsi:type="dcterms:W3CDTF">2020-06-14T09:03:42Z</dcterms:modified>
</cp:coreProperties>
</file>