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67" r:id="rId21"/>
  </p:sldIdLst>
  <p:sldSz cx="9144000" cy="6858000" type="screen4x3"/>
  <p:notesSz cx="6858000" cy="9144000"/>
  <p:embeddedFontLst>
    <p:embeddedFont>
      <p:font typeface="Twinkl ExtraBold" charset="0"/>
      <p:bold r:id="rId24"/>
    </p:embeddedFont>
    <p:embeddedFont>
      <p:font typeface="MS PGothic" panose="020B0600070205080204" pitchFamily="34" charset="-128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" panose="020B0604020202020204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358B"/>
    <a:srgbClr val="CDB5D8"/>
    <a:srgbClr val="87BD30"/>
    <a:srgbClr val="D81D32"/>
    <a:srgbClr val="AFDEF8"/>
    <a:srgbClr val="EEBCD9"/>
    <a:srgbClr val="FAB001"/>
    <a:srgbClr val="E9C501"/>
    <a:srgbClr val="FFE101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26" y="-18"/>
      </p:cViewPr>
      <p:guideLst>
        <p:guide orient="horz" pos="3974"/>
        <p:guide orient="horz" pos="346"/>
        <p:guide orient="horz" pos="482"/>
        <p:guide orient="horz" pos="3838"/>
        <p:guide pos="2880"/>
        <p:guide pos="340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Sheet1!$A$1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BC7-46E1-AAFB-F5CEABE2256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BC7-46E1-AAFB-F5CEABE2256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BC7-46E1-AAFB-F5CEABE2256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BC7-46E1-AAFB-F5CEABE22560}"/>
              </c:ext>
            </c:extLst>
          </c:dPt>
          <c:val>
            <c:numRef>
              <c:f>Sheet1!$A$2:$A$5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CategoryTitle>
                <c15:cat>
                  <c:multiLvlStrRef>
                    <c:extLst>
                      <c:ext uri="{02D57815-91ED-43cb-92C2-25804820EDAC}">
                        <c15:formulaRef>
                          <c15:sqref>Sheet1!#REF!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8-2BC7-46E1-AAFB-F5CEABE225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73C-47F1-915D-08D76935FA5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73C-47F1-915D-08D76935FA5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73C-47F1-915D-08D76935FA5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73C-47F1-915D-08D76935FA5C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73C-47F1-915D-08D76935FA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4"/>
            <a:ext cx="8137524" cy="5798230"/>
          </a:xfrm>
          <a:prstGeom prst="roundRect">
            <a:avLst>
              <a:gd name="adj" fmla="val 2326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1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838443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23" y="1942071"/>
            <a:ext cx="910017" cy="20368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789" y="2255109"/>
            <a:ext cx="1236887" cy="2036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646" y="2255109"/>
            <a:ext cx="3358704" cy="1955476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86766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5041557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ysClr val="windowText" lastClr="000000"/>
                </a:solidFill>
              </a:rPr>
              <a:t>One sentence must use a past tense verb and one must use a present tense verb. For example: Children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played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old-fashioned toys in the past. We </a:t>
            </a:r>
            <a:r>
              <a:rPr lang="en-GB" altLang="en-US" sz="1600" b="1" dirty="0">
                <a:solidFill>
                  <a:sysClr val="windowText" lastClr="000000"/>
                </a:solidFill>
              </a:rPr>
              <a:t>play</a:t>
            </a:r>
            <a:r>
              <a:rPr lang="en-GB" altLang="en-US" sz="1600" dirty="0">
                <a:solidFill>
                  <a:sysClr val="windowText" lastClr="000000"/>
                </a:solidFill>
              </a:rPr>
              <a:t> with toys that are more modern now.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8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I ______ to bring my P.E. kit to school so I can’t do P.E.</a:t>
            </a:r>
          </a:p>
        </p:txBody>
      </p:sp>
      <p:grpSp>
        <p:nvGrpSpPr>
          <p:cNvPr id="30" name="K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F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3" name="T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4" name="R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5" name="G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‘forgot’. This sentence is written in simple past tense.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701193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f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83930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97741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108170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2389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37703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218008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162 L 0.50226 0.38218 " pathEditMode="relative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0463 L 0.32118 0.37848 " pathEditMode="relative" ptsTypes="AA">
                                      <p:cBhvr>
                                        <p:cTn id="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0046 L 0.13611 0.37709 " pathEditMode="relative" ptsTypes="AA">
                                      <p:cBhvr>
                                        <p:cTn id="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4305 0.37963 " pathEditMode="relative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047 L 0.63177 0.20254 " pathEditMode="relative" ptsTypes="AA">
                                      <p:cBhvr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0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417 L 0.42535 0.21134 " pathEditMode="relative" ptsTypes="AA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2" grpId="0" animBg="1"/>
      <p:bldP spid="42" grpId="1" animBg="1"/>
      <p:bldP spid="43" grpId="0" animBg="1"/>
      <p:bldP spid="43" grpId="1" animBg="1"/>
      <p:bldP spid="41" grpId="0" animBg="1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788081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The roses in my garden ____.</a:t>
            </a:r>
          </a:p>
        </p:txBody>
      </p:sp>
      <p:grpSp>
        <p:nvGrpSpPr>
          <p:cNvPr id="30" name="T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W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3" name="H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4" name="G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F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8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‘grow’. This sentence is written in simple present tense.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344434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g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479998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607262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760717" y="1788931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8870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209 L -0.03298 0.37801 " pathEditMode="relative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0.64288 0.20486 " pathEditMode="relative" ptsTypes="AA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23 L 0.50868 0.3757 " pathEditMode="relative" ptsTypes="AA">
                                      <p:cBhvr>
                                        <p:cTn id="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509 L 0.32482 0.37454 " pathEditMode="relative" ptsTypes="AA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7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1" grpId="0"/>
      <p:bldP spid="50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648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When the witch cast a spell on him, he ______ a slimy frog.</a:t>
            </a:r>
          </a:p>
        </p:txBody>
      </p:sp>
      <p:grpSp>
        <p:nvGrpSpPr>
          <p:cNvPr id="30" name="A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a</a:t>
              </a:r>
            </a:p>
          </p:txBody>
        </p:sp>
      </p:grpSp>
      <p:grpSp>
        <p:nvGrpSpPr>
          <p:cNvPr id="31" name="W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w</a:t>
              </a:r>
            </a:p>
          </p:txBody>
        </p:sp>
      </p:grpSp>
      <p:grpSp>
        <p:nvGrpSpPr>
          <p:cNvPr id="32" name="E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3" name="M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E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C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‘became’. This sentence is written in simple past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49257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9" name="Incorrect"/>
          <p:cNvSpPr/>
          <p:nvPr/>
        </p:nvSpPr>
        <p:spPr>
          <a:xfrm>
            <a:off x="3049256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35633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48714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13516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73955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a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894685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m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0421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26594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081 L 0.21129 0.20393 " pathEditMode="relative" ptsTypes="AA">
                                      <p:cBhvr>
                                        <p:cTn id="3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8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7 L 0.63177 0.19884 " pathEditMode="relative" ptsTypes="AA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-0.00162 L -0.04027 0.38704 " pathEditMode="relative" ptsTypes="AA">
                                      <p:cBhvr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209 L 0.13611 0.37338 " pathEditMode="relative" ptsTypes="AA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093 L 0.32014 0.37593 " pathEditMode="relative" ptsTypes="AA">
                                      <p:cBhvr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0324 L 0.68351 0.38056 " pathEditMode="relative" ptsTypes="AA">
                                      <p:cBhvr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3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9" grpId="0" animBg="1"/>
      <p:bldP spid="49" grpId="1" animBg="1"/>
      <p:bldP spid="42" grpId="0"/>
      <p:bldP spid="45" grpId="0"/>
      <p:bldP spid="48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183186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This is my party so I get to ______ the party games that we play!</a:t>
            </a:r>
          </a:p>
        </p:txBody>
      </p:sp>
      <p:grpSp>
        <p:nvGrpSpPr>
          <p:cNvPr id="30" name="H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h</a:t>
              </a:r>
            </a:p>
          </p:txBody>
        </p:sp>
      </p:grpSp>
      <p:grpSp>
        <p:nvGrpSpPr>
          <p:cNvPr id="31" name="O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2" name="S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3" name="R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4" name="C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35" name="L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‘choose’. This sentence is written in simple present tense.</a:t>
            </a:r>
          </a:p>
        </p:txBody>
      </p:sp>
      <p:grpSp>
        <p:nvGrpSpPr>
          <p:cNvPr id="38" name="N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5" name="Incorrect"/>
          <p:cNvSpPr/>
          <p:nvPr/>
        </p:nvSpPr>
        <p:spPr>
          <a:xfrm>
            <a:off x="3049258" y="5038588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846662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c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8953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h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12555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26157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97588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s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538149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9344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301 L 0.50504 0.38218 " pathEditMode="relative" ptsTypes="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0.00093 L 0.68698 0.38334 " pathEditMode="relative" ptsTypes="AA">
                                      <p:cBhvr>
                                        <p:cTn id="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46 L 0.32396 0.38334 " pathEditMode="relative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046 L -0.03836 0.38473 " pathEditMode="relative" ptsTypes="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417 L 0.42535 0.21134 " pathEditMode="relative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69 L 0.21511 0.21389 " pathEditMode="relative" ptsTypes="AA">
                                      <p:cBhvr>
                                        <p:cTn id="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"/>
                            </p:stCondLst>
                            <p:childTnLst>
                              <p:par>
                                <p:cTn id="7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2" grpId="0" animBg="1"/>
      <p:bldP spid="42" grpId="1" animBg="1"/>
      <p:bldP spid="45" grpId="0" animBg="1"/>
      <p:bldP spid="45" grpId="1" animBg="1"/>
      <p:bldP spid="43" grpId="0"/>
      <p:bldP spid="46" grpId="0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364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catch the butterflies needed to spell the verb in this sentence? Is this sentence written in simple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tense? Look at the verb to help you decide.</a:t>
            </a:r>
          </a:p>
        </p:txBody>
      </p:sp>
      <p:sp>
        <p:nvSpPr>
          <p:cNvPr id="9" name="show answer"/>
          <p:cNvSpPr/>
          <p:nvPr/>
        </p:nvSpPr>
        <p:spPr>
          <a:xfrm>
            <a:off x="755650" y="5041557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031" y="1841202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Mandeep _____ her leg so she can’t take part in the race.</a:t>
            </a:r>
          </a:p>
        </p:txBody>
      </p:sp>
      <p:grpSp>
        <p:nvGrpSpPr>
          <p:cNvPr id="30" name="S"/>
          <p:cNvGrpSpPr/>
          <p:nvPr/>
        </p:nvGrpSpPr>
        <p:grpSpPr>
          <a:xfrm>
            <a:off x="755650" y="2509022"/>
            <a:ext cx="1015666" cy="885568"/>
            <a:chOff x="755650" y="2509022"/>
            <a:chExt cx="1015666" cy="88556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509022"/>
              <a:ext cx="1015666" cy="885568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925731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</a:t>
              </a:r>
            </a:p>
          </p:txBody>
        </p:sp>
      </p:grpSp>
      <p:grpSp>
        <p:nvGrpSpPr>
          <p:cNvPr id="31" name="F"/>
          <p:cNvGrpSpPr/>
          <p:nvPr/>
        </p:nvGrpSpPr>
        <p:grpSpPr>
          <a:xfrm>
            <a:off x="2411968" y="2509022"/>
            <a:ext cx="1015666" cy="885568"/>
            <a:chOff x="2411968" y="2509022"/>
            <a:chExt cx="1015666" cy="88556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968" y="2509022"/>
              <a:ext cx="1015666" cy="88556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2582049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32" name="D"/>
          <p:cNvGrpSpPr/>
          <p:nvPr/>
        </p:nvGrpSpPr>
        <p:grpSpPr>
          <a:xfrm>
            <a:off x="4068286" y="2509022"/>
            <a:ext cx="1015666" cy="885568"/>
            <a:chOff x="4068286" y="2509022"/>
            <a:chExt cx="1015666" cy="885568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286" y="2509022"/>
              <a:ext cx="1015666" cy="885568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234248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33" name="K"/>
          <p:cNvGrpSpPr/>
          <p:nvPr/>
        </p:nvGrpSpPr>
        <p:grpSpPr>
          <a:xfrm>
            <a:off x="5724604" y="2509022"/>
            <a:ext cx="1015666" cy="885568"/>
            <a:chOff x="5724604" y="2509022"/>
            <a:chExt cx="1015666" cy="88556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4604" y="2509022"/>
              <a:ext cx="1015666" cy="885568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5894685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k</a:t>
              </a:r>
            </a:p>
          </p:txBody>
        </p:sp>
      </p:grpSp>
      <p:grpSp>
        <p:nvGrpSpPr>
          <p:cNvPr id="34" name="B"/>
          <p:cNvGrpSpPr/>
          <p:nvPr/>
        </p:nvGrpSpPr>
        <p:grpSpPr>
          <a:xfrm>
            <a:off x="7380922" y="2509022"/>
            <a:ext cx="1015666" cy="885568"/>
            <a:chOff x="7380922" y="2509022"/>
            <a:chExt cx="1015666" cy="88556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2509022"/>
              <a:ext cx="1015666" cy="885568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7551003" y="2748259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35" name="R"/>
          <p:cNvGrpSpPr/>
          <p:nvPr/>
        </p:nvGrpSpPr>
        <p:grpSpPr>
          <a:xfrm>
            <a:off x="1183837" y="3680578"/>
            <a:ext cx="1015666" cy="885568"/>
            <a:chOff x="1562776" y="3655543"/>
            <a:chExt cx="1015666" cy="88556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776" y="3655543"/>
              <a:ext cx="1015666" cy="885568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732857" y="389478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r</a:t>
              </a:r>
            </a:p>
          </p:txBody>
        </p:sp>
      </p:grpSp>
      <p:grpSp>
        <p:nvGrpSpPr>
          <p:cNvPr id="36" name="O"/>
          <p:cNvGrpSpPr/>
          <p:nvPr/>
        </p:nvGrpSpPr>
        <p:grpSpPr>
          <a:xfrm>
            <a:off x="3123219" y="3680578"/>
            <a:ext cx="1015666" cy="885568"/>
            <a:chOff x="3600616" y="3705613"/>
            <a:chExt cx="1015666" cy="885568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616" y="3705613"/>
              <a:ext cx="1015666" cy="8855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77069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o</a:t>
              </a:r>
            </a:p>
          </p:txBody>
        </p:sp>
      </p:grpSp>
      <p:grpSp>
        <p:nvGrpSpPr>
          <p:cNvPr id="37" name="E"/>
          <p:cNvGrpSpPr/>
          <p:nvPr/>
        </p:nvGrpSpPr>
        <p:grpSpPr>
          <a:xfrm>
            <a:off x="5062601" y="3680578"/>
            <a:ext cx="1015666" cy="885568"/>
            <a:chOff x="5638456" y="3705613"/>
            <a:chExt cx="1015666" cy="8855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8456" y="3705613"/>
              <a:ext cx="1015666" cy="885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5808537" y="3944850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sp>
        <p:nvSpPr>
          <p:cNvPr id="41" name="show answer"/>
          <p:cNvSpPr/>
          <p:nvPr/>
        </p:nvSpPr>
        <p:spPr>
          <a:xfrm>
            <a:off x="2193702" y="5041557"/>
            <a:ext cx="4368248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The missing verb is ‘broke’. This sentence is written in simple present tense.</a:t>
            </a:r>
          </a:p>
        </p:txBody>
      </p:sp>
      <p:grpSp>
        <p:nvGrpSpPr>
          <p:cNvPr id="38" name="T"/>
          <p:cNvGrpSpPr/>
          <p:nvPr/>
        </p:nvGrpSpPr>
        <p:grpSpPr>
          <a:xfrm>
            <a:off x="7001983" y="3680578"/>
            <a:ext cx="1015666" cy="885568"/>
            <a:chOff x="7380922" y="3700781"/>
            <a:chExt cx="1015666" cy="88556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0922" y="3700781"/>
              <a:ext cx="1015666" cy="885568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51003" y="3940018"/>
              <a:ext cx="6755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t</a:t>
              </a:r>
            </a:p>
          </p:txBody>
        </p:sp>
      </p:grp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1"/>
          <a:stretch/>
        </p:blipFill>
        <p:spPr>
          <a:xfrm flipH="1">
            <a:off x="6822009" y="4325359"/>
            <a:ext cx="1868910" cy="1920141"/>
          </a:xfrm>
          <a:prstGeom prst="rect">
            <a:avLst/>
          </a:prstGeom>
        </p:spPr>
      </p:pic>
      <p:sp>
        <p:nvSpPr>
          <p:cNvPr id="40" name="Incorrect"/>
          <p:cNvSpPr/>
          <p:nvPr/>
        </p:nvSpPr>
        <p:spPr>
          <a:xfrm>
            <a:off x="3049258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3" name="Incorrect"/>
          <p:cNvSpPr/>
          <p:nvPr/>
        </p:nvSpPr>
        <p:spPr>
          <a:xfrm>
            <a:off x="3032783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6" name="Incorrect"/>
          <p:cNvSpPr/>
          <p:nvPr/>
        </p:nvSpPr>
        <p:spPr>
          <a:xfrm>
            <a:off x="3041021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7" name="Incorrect"/>
          <p:cNvSpPr/>
          <p:nvPr/>
        </p:nvSpPr>
        <p:spPr>
          <a:xfrm>
            <a:off x="3041020" y="5041557"/>
            <a:ext cx="3045484" cy="1051268"/>
          </a:xfrm>
          <a:prstGeom prst="rect">
            <a:avLst/>
          </a:prstGeom>
          <a:solidFill>
            <a:srgbClr val="F29C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Incorrect letter!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471821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b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59802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r</a:t>
            </a:r>
          </a:p>
        </p:txBody>
      </p:sp>
      <p:sp>
        <p:nvSpPr>
          <p:cNvPr id="50" name="Rectangle 49"/>
          <p:cNvSpPr/>
          <p:nvPr/>
        </p:nvSpPr>
        <p:spPr>
          <a:xfrm>
            <a:off x="272740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o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865377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k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994914" y="1838399"/>
            <a:ext cx="428187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latin typeface="Twinkl" pitchFamily="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58310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324 L 0.14184 0.37848 " pathEditMode="relative" ptsTypes="AA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093 L -0.03472 0.37477 " pathEditMode="relative" ptsTypes="AA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185 L 0.63924 0.20254 " pathEditMode="relative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56 L 0.42257 0.20509 " pathEditMode="relative" ptsTypes="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-0.00185 L 0.21129 0.19884 " pathEditMode="relative" ptsTypes="AA">
                                      <p:cBhvr>
                                        <p:cTn id="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"/>
                            </p:stCondLst>
                            <p:childTnLst>
                              <p:par>
                                <p:cTn id="5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"/>
                            </p:stCondLst>
                            <p:childTnLst>
                              <p:par>
                                <p:cTn id="6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41" grpId="0" animBg="1"/>
      <p:bldP spid="40" grpId="0" animBg="1"/>
      <p:bldP spid="40" grpId="1" animBg="1"/>
      <p:bldP spid="43" grpId="0" animBg="1"/>
      <p:bldP spid="43" grpId="1" animBg="1"/>
      <p:bldP spid="46" grpId="0" animBg="1"/>
      <p:bldP spid="46" grpId="1" animBg="1"/>
      <p:bldP spid="47" grpId="0" animBg="1"/>
      <p:bldP spid="47" grpId="1" animBg="1"/>
      <p:bldP spid="42" grpId="0"/>
      <p:bldP spid="49" grpId="0"/>
      <p:bldP spid="50" grpId="0"/>
      <p:bldP spid="51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3666052"/>
            <a:ext cx="4072724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3667077"/>
            <a:ext cx="4072724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2273129"/>
            <a:ext cx="3816350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783644"/>
            <a:ext cx="7632700" cy="1068736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Are these sentences written in the simple </a:t>
            </a:r>
            <a:r>
              <a:rPr lang="en-GB" altLang="en-US" sz="2000" b="1" dirty="0">
                <a:latin typeface="Twinkl" pitchFamily="2" charset="0"/>
              </a:rPr>
              <a:t>past</a:t>
            </a:r>
            <a:r>
              <a:rPr lang="en-GB" altLang="en-US" sz="2000" dirty="0">
                <a:latin typeface="Twinkl" pitchFamily="2" charset="0"/>
              </a:rPr>
              <a:t> or </a:t>
            </a:r>
            <a:r>
              <a:rPr lang="en-GB" altLang="en-US" sz="2000" b="1" dirty="0">
                <a:latin typeface="Twinkl" pitchFamily="2" charset="0"/>
              </a:rPr>
              <a:t>present</a:t>
            </a:r>
            <a:r>
              <a:rPr lang="en-GB" altLang="en-US" sz="2000" dirty="0">
                <a:latin typeface="Twinkl" pitchFamily="2" charset="0"/>
              </a:rPr>
              <a:t> tense? Click the old book or the modern robot to choose which you think it is. How do you know?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338978"/>
            <a:ext cx="3816350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ride my bike around the field.</a:t>
            </a:r>
          </a:p>
        </p:txBody>
      </p:sp>
      <p:sp>
        <p:nvSpPr>
          <p:cNvPr id="5" name="Rectangle 4"/>
          <p:cNvSpPr/>
          <p:nvPr/>
        </p:nvSpPr>
        <p:spPr>
          <a:xfrm>
            <a:off x="806926" y="3729571"/>
            <a:ext cx="4012903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I knew the answer to the question. </a:t>
            </a:r>
          </a:p>
        </p:txBody>
      </p:sp>
      <p:grpSp>
        <p:nvGrpSpPr>
          <p:cNvPr id="12" name="Past 1"/>
          <p:cNvGrpSpPr/>
          <p:nvPr/>
        </p:nvGrpSpPr>
        <p:grpSpPr>
          <a:xfrm>
            <a:off x="5582962" y="2184295"/>
            <a:ext cx="1479580" cy="934869"/>
            <a:chOff x="5398086" y="2184295"/>
            <a:chExt cx="1479580" cy="9348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1" name="Present 1"/>
          <p:cNvGrpSpPr/>
          <p:nvPr/>
        </p:nvGrpSpPr>
        <p:grpSpPr>
          <a:xfrm>
            <a:off x="7281017" y="1948148"/>
            <a:ext cx="1107333" cy="1236864"/>
            <a:chOff x="7281017" y="1918228"/>
            <a:chExt cx="1107333" cy="123686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3" name="Past 2"/>
          <p:cNvGrpSpPr/>
          <p:nvPr/>
        </p:nvGrpSpPr>
        <p:grpSpPr>
          <a:xfrm>
            <a:off x="5582962" y="3488728"/>
            <a:ext cx="1479580" cy="934869"/>
            <a:chOff x="5398086" y="2184295"/>
            <a:chExt cx="1479580" cy="934869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16" name="present 2"/>
          <p:cNvGrpSpPr/>
          <p:nvPr/>
        </p:nvGrpSpPr>
        <p:grpSpPr>
          <a:xfrm>
            <a:off x="7281017" y="3337730"/>
            <a:ext cx="1107333" cy="1236864"/>
            <a:chOff x="7281017" y="1918228"/>
            <a:chExt cx="1107333" cy="1236864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grpSp>
        <p:nvGrpSpPr>
          <p:cNvPr id="19" name="past 3"/>
          <p:cNvGrpSpPr/>
          <p:nvPr/>
        </p:nvGrpSpPr>
        <p:grpSpPr>
          <a:xfrm>
            <a:off x="5582962" y="4818133"/>
            <a:ext cx="1479580" cy="934869"/>
            <a:chOff x="5398086" y="2184295"/>
            <a:chExt cx="1479580" cy="934869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8086" y="2184295"/>
              <a:ext cx="1479580" cy="934869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5728620" y="2338977"/>
              <a:ext cx="818512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past</a:t>
              </a:r>
            </a:p>
          </p:txBody>
        </p:sp>
      </p:grpSp>
      <p:grpSp>
        <p:nvGrpSpPr>
          <p:cNvPr id="22" name="present 3"/>
          <p:cNvGrpSpPr/>
          <p:nvPr/>
        </p:nvGrpSpPr>
        <p:grpSpPr>
          <a:xfrm>
            <a:off x="7281017" y="4667135"/>
            <a:ext cx="1107333" cy="1236864"/>
            <a:chOff x="7281017" y="1918228"/>
            <a:chExt cx="1107333" cy="123686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702" y="1918228"/>
              <a:ext cx="723277" cy="123686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7281017" y="2338977"/>
              <a:ext cx="1107333" cy="514738"/>
            </a:xfrm>
            <a:prstGeom prst="rect">
              <a:avLst/>
            </a:prstGeom>
          </p:spPr>
          <p:txBody>
            <a:bodyPr wrap="square" lIns="0" tIns="72000" rIns="0" bIns="7200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24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" pitchFamily="2" charset="0"/>
                </a:rPr>
                <a:t>present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755650" y="4931939"/>
            <a:ext cx="4421152" cy="580220"/>
          </a:xfrm>
          <a:prstGeom prst="rect">
            <a:avLst/>
          </a:prstGeom>
          <a:solidFill>
            <a:srgbClr val="F7C4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755650" y="4930914"/>
            <a:ext cx="4421152" cy="580220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06926" y="4999154"/>
            <a:ext cx="4421152" cy="45318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Twinkl" pitchFamily="2" charset="0"/>
              </a:rPr>
              <a:t> I wear my sunglasses in the summer.</a:t>
            </a:r>
          </a:p>
        </p:txBody>
      </p:sp>
    </p:spTree>
    <p:extLst>
      <p:ext uri="{BB962C8B-B14F-4D97-AF65-F5344CB8AC3E}">
        <p14:creationId xmlns:p14="http://schemas.microsoft.com/office/powerpoint/2010/main" val="41046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8" grpId="1" animBg="1"/>
      <p:bldP spid="26" grpId="0" animBg="1"/>
      <p:bldP spid="25" grpId="0" animBg="1"/>
      <p:bldP spid="25" grpId="1" animBg="1"/>
      <p:bldP spid="31" grpId="0" animBg="1"/>
      <p:bldP spid="31" grpId="1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49" y="765175"/>
            <a:ext cx="76961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Spin the spinners! Write a sentence about the topic selected by the first spinner in the tense selected by the second spinner. If you spin </a:t>
            </a:r>
            <a:r>
              <a:rPr lang="en-GB" altLang="en-US" b="1" dirty="0">
                <a:latin typeface="Twinkl" pitchFamily="2" charset="0"/>
              </a:rPr>
              <a:t>?</a:t>
            </a:r>
            <a:r>
              <a:rPr lang="en-GB" altLang="en-US" dirty="0">
                <a:latin typeface="Twinkl" pitchFamily="2" charset="0"/>
              </a:rPr>
              <a:t> then try to write two sentences using both tenses!</a:t>
            </a:r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557343941"/>
              </p:ext>
            </p:extLst>
          </p:nvPr>
        </p:nvGraphicFramePr>
        <p:xfrm>
          <a:off x="4226817" y="2198406"/>
          <a:ext cx="4329869" cy="2886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166248578"/>
              </p:ext>
            </p:extLst>
          </p:nvPr>
        </p:nvGraphicFramePr>
        <p:xfrm>
          <a:off x="298099" y="1987609"/>
          <a:ext cx="4440963" cy="2960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3" name="text"/>
          <p:cNvGrpSpPr/>
          <p:nvPr/>
        </p:nvGrpSpPr>
        <p:grpSpPr>
          <a:xfrm>
            <a:off x="1166150" y="2846022"/>
            <a:ext cx="6568600" cy="1893738"/>
            <a:chOff x="1166150" y="2846022"/>
            <a:chExt cx="6568600" cy="1893738"/>
          </a:xfrm>
        </p:grpSpPr>
        <p:sp>
          <p:nvSpPr>
            <p:cNvPr id="18" name="TextBox 17"/>
            <p:cNvSpPr txBox="1"/>
            <p:nvPr/>
          </p:nvSpPr>
          <p:spPr>
            <a:xfrm>
              <a:off x="1166151" y="2922934"/>
              <a:ext cx="1452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ice cream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401019" y="2922934"/>
              <a:ext cx="1452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birthdays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53360" y="3504960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brothers and</a:t>
              </a:r>
              <a:br>
                <a:rPr lang="en-GB" b="1" dirty="0"/>
              </a:br>
              <a:r>
                <a:rPr lang="en-GB" b="1" dirty="0"/>
                <a:t>sisters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166150" y="3728104"/>
              <a:ext cx="14527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where you live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94869" y="2846023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simple present tense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281965" y="2846022"/>
              <a:ext cx="14527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simple</a:t>
              </a:r>
              <a:br>
                <a:rPr lang="en-GB" b="1" dirty="0"/>
              </a:br>
              <a:r>
                <a:rPr lang="en-GB" b="1" dirty="0"/>
                <a:t>past</a:t>
              </a:r>
              <a:br>
                <a:rPr lang="en-GB" b="1" dirty="0"/>
              </a:br>
              <a:r>
                <a:rPr lang="en-GB" b="1" dirty="0"/>
                <a:t>tense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665358" y="4031874"/>
              <a:ext cx="145278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/>
                <a:t>?</a:t>
              </a:r>
            </a:p>
          </p:txBody>
        </p:sp>
      </p:grpSp>
      <p:grpSp>
        <p:nvGrpSpPr>
          <p:cNvPr id="42" name="spin 4a"/>
          <p:cNvGrpSpPr/>
          <p:nvPr/>
        </p:nvGrpSpPr>
        <p:grpSpPr>
          <a:xfrm>
            <a:off x="3317596" y="2449718"/>
            <a:ext cx="1984893" cy="2643694"/>
            <a:chOff x="3317596" y="2449718"/>
            <a:chExt cx="1984893" cy="2643694"/>
          </a:xfrm>
        </p:grpSpPr>
        <p:sp>
          <p:nvSpPr>
            <p:cNvPr id="29" name="Right Arrow 28"/>
            <p:cNvSpPr/>
            <p:nvPr/>
          </p:nvSpPr>
          <p:spPr>
            <a:xfrm rot="2661494" flipH="1" flipV="1">
              <a:off x="3317596" y="4435386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ight Arrow 31"/>
            <p:cNvSpPr/>
            <p:nvPr/>
          </p:nvSpPr>
          <p:spPr>
            <a:xfrm rot="12600000" flipH="1" flipV="1">
              <a:off x="4388089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spin 3a"/>
          <p:cNvGrpSpPr/>
          <p:nvPr/>
        </p:nvGrpSpPr>
        <p:grpSpPr>
          <a:xfrm>
            <a:off x="780855" y="2449718"/>
            <a:ext cx="7618831" cy="2643692"/>
            <a:chOff x="780855" y="2449718"/>
            <a:chExt cx="7618831" cy="2643692"/>
          </a:xfrm>
        </p:grpSpPr>
        <p:sp>
          <p:nvSpPr>
            <p:cNvPr id="28" name="Right Arrow 27"/>
            <p:cNvSpPr/>
            <p:nvPr/>
          </p:nvSpPr>
          <p:spPr>
            <a:xfrm rot="18938506" flipV="1">
              <a:off x="780855" y="4435384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ight Arrow 32"/>
            <p:cNvSpPr/>
            <p:nvPr/>
          </p:nvSpPr>
          <p:spPr>
            <a:xfrm rot="9000000" flipV="1">
              <a:off x="7485286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spin 2a"/>
          <p:cNvGrpSpPr/>
          <p:nvPr/>
        </p:nvGrpSpPr>
        <p:grpSpPr>
          <a:xfrm>
            <a:off x="780854" y="1860399"/>
            <a:ext cx="4511422" cy="1247345"/>
            <a:chOff x="780854" y="1860399"/>
            <a:chExt cx="4511422" cy="1247345"/>
          </a:xfrm>
        </p:grpSpPr>
        <p:sp>
          <p:nvSpPr>
            <p:cNvPr id="25" name="Right Arrow 24"/>
            <p:cNvSpPr/>
            <p:nvPr/>
          </p:nvSpPr>
          <p:spPr>
            <a:xfrm rot="2661494">
              <a:off x="780854" y="1860399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ight Arrow 37"/>
            <p:cNvSpPr/>
            <p:nvPr/>
          </p:nvSpPr>
          <p:spPr>
            <a:xfrm rot="12600000" flipH="1" flipV="1">
              <a:off x="4377876" y="2449718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spin 1a"/>
          <p:cNvGrpSpPr/>
          <p:nvPr/>
        </p:nvGrpSpPr>
        <p:grpSpPr>
          <a:xfrm>
            <a:off x="3317595" y="1847699"/>
            <a:ext cx="3403168" cy="4014951"/>
            <a:chOff x="3317595" y="1847699"/>
            <a:chExt cx="3403168" cy="4014951"/>
          </a:xfrm>
        </p:grpSpPr>
        <p:sp>
          <p:nvSpPr>
            <p:cNvPr id="27" name="Right Arrow 26"/>
            <p:cNvSpPr/>
            <p:nvPr/>
          </p:nvSpPr>
          <p:spPr>
            <a:xfrm rot="18938506" flipH="1">
              <a:off x="3317595" y="1847699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ight Arrow 30"/>
            <p:cNvSpPr/>
            <p:nvPr/>
          </p:nvSpPr>
          <p:spPr>
            <a:xfrm rot="5400000" flipH="1" flipV="1">
              <a:off x="5934550" y="5076437"/>
              <a:ext cx="914400" cy="658026"/>
            </a:xfrm>
            <a:prstGeom prst="rightArrow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spin 1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spin!</a:t>
            </a:r>
          </a:p>
        </p:txBody>
      </p:sp>
      <p:sp>
        <p:nvSpPr>
          <p:cNvPr id="35" name="spin 2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spin again!</a:t>
            </a:r>
          </a:p>
        </p:txBody>
      </p:sp>
      <p:sp>
        <p:nvSpPr>
          <p:cNvPr id="36" name="spin 3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and again!</a:t>
            </a:r>
          </a:p>
        </p:txBody>
      </p:sp>
      <p:sp>
        <p:nvSpPr>
          <p:cNvPr id="37" name="spin 4"/>
          <p:cNvSpPr/>
          <p:nvPr/>
        </p:nvSpPr>
        <p:spPr>
          <a:xfrm>
            <a:off x="768347" y="5379697"/>
            <a:ext cx="1898251" cy="754033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one more time!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449" y="4948250"/>
            <a:ext cx="739783" cy="11244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624" y="1588898"/>
            <a:ext cx="807805" cy="6763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22" y="5241182"/>
            <a:ext cx="1057177" cy="9953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456" y="4861608"/>
            <a:ext cx="1211655" cy="129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3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the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the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</a:rPr>
              <a:t>One sentence must use a past tense verb and one must use a present tense verb. For example: All the animals </a:t>
            </a:r>
            <a:r>
              <a:rPr lang="en-GB" altLang="en-US" sz="1600" b="1" dirty="0">
                <a:solidFill>
                  <a:schemeClr val="tx1"/>
                </a:solidFill>
              </a:rPr>
              <a:t>ride</a:t>
            </a:r>
            <a:r>
              <a:rPr lang="en-GB" altLang="en-US" sz="1600" dirty="0">
                <a:solidFill>
                  <a:schemeClr val="tx1"/>
                </a:solidFill>
              </a:rPr>
              <a:t> on the broom. The animals </a:t>
            </a:r>
            <a:r>
              <a:rPr lang="en-GB" altLang="en-US" sz="1600" b="1" dirty="0">
                <a:solidFill>
                  <a:schemeClr val="tx1"/>
                </a:solidFill>
              </a:rPr>
              <a:t>fell</a:t>
            </a:r>
            <a:r>
              <a:rPr lang="en-GB" altLang="en-US" sz="1600" dirty="0">
                <a:solidFill>
                  <a:schemeClr val="tx1"/>
                </a:solidFill>
              </a:rPr>
              <a:t> off the broom.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205309"/>
            <a:ext cx="2346473" cy="22640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779" y="1965532"/>
            <a:ext cx="3948571" cy="2383371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3311734" y="2713357"/>
            <a:ext cx="1046206" cy="856735"/>
          </a:xfrm>
          <a:prstGeom prst="rightArrow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64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Maya caught the bus to school yesterday.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past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school the Maya bus yesterday. caught to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13670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This sentence has been mixed up. Can you put it in the right order? Do you think it is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present</a:t>
            </a:r>
            <a:r>
              <a:rPr lang="en-GB" dirty="0">
                <a:latin typeface="Twinkl" pitchFamily="50" charset="0"/>
              </a:rPr>
              <a:t> or </a:t>
            </a:r>
            <a:r>
              <a:rPr lang="en-GB" b="1" dirty="0">
                <a:latin typeface="Twinkl" pitchFamily="50" charset="0"/>
              </a:rPr>
              <a:t>simple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b="1" dirty="0">
                <a:latin typeface="Twinkl" pitchFamily="50" charset="0"/>
              </a:rPr>
              <a:t>past</a:t>
            </a:r>
            <a:r>
              <a:rPr lang="en-GB" dirty="0">
                <a:latin typeface="Twinkl" pitchFamily="50" charset="0"/>
              </a:rPr>
              <a:t> tense? </a:t>
            </a:r>
          </a:p>
        </p:txBody>
      </p:sp>
      <p:sp>
        <p:nvSpPr>
          <p:cNvPr id="4" name="show answer"/>
          <p:cNvSpPr/>
          <p:nvPr/>
        </p:nvSpPr>
        <p:spPr>
          <a:xfrm>
            <a:off x="755650" y="3872006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9503" y="3872006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Dad cooks delicious spaghetti </a:t>
            </a:r>
            <a:r>
              <a:rPr lang="en-GB" altLang="en-US" dirty="0" err="1">
                <a:solidFill>
                  <a:schemeClr val="tx1"/>
                </a:solidFill>
              </a:rPr>
              <a:t>bolognese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This is written in the </a:t>
            </a:r>
            <a:r>
              <a:rPr lang="en-GB" altLang="en-US" b="1" dirty="0">
                <a:solidFill>
                  <a:schemeClr val="tx1"/>
                </a:solidFill>
              </a:rPr>
              <a:t>simple present tense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974701" y="2380146"/>
            <a:ext cx="7194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b="1" dirty="0" err="1">
                <a:solidFill>
                  <a:srgbClr val="87BD30"/>
                </a:solidFill>
                <a:latin typeface="Twinkl" pitchFamily="50" charset="0"/>
              </a:rPr>
              <a:t>bolognese</a:t>
            </a:r>
            <a:r>
              <a:rPr lang="en-GB" sz="2800" b="1" dirty="0">
                <a:solidFill>
                  <a:srgbClr val="87BD30"/>
                </a:solidFill>
                <a:latin typeface="Twinkl" pitchFamily="50" charset="0"/>
              </a:rPr>
              <a:t>. cooks Dad delicious spaghetti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99503" y="5078070"/>
            <a:ext cx="6188848" cy="105126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write your own mixed-up sentence for your partner? Can they say if it is in simple past or present tense?</a:t>
            </a:r>
          </a:p>
        </p:txBody>
      </p:sp>
      <p:sp>
        <p:nvSpPr>
          <p:cNvPr id="14" name="challenge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325883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write two sentences to describe these pictures using the </a:t>
            </a:r>
            <a:r>
              <a:rPr lang="en-GB" altLang="en-US" b="1" dirty="0">
                <a:latin typeface="Twinkl" pitchFamily="2" charset="0"/>
              </a:rPr>
              <a:t>simple past tense </a:t>
            </a:r>
            <a:r>
              <a:rPr lang="en-GB" altLang="en-US" dirty="0">
                <a:latin typeface="Twinkl" pitchFamily="2" charset="0"/>
              </a:rPr>
              <a:t>and the </a:t>
            </a:r>
            <a:r>
              <a:rPr lang="en-GB" altLang="en-US" b="1" dirty="0">
                <a:latin typeface="Twinkl" pitchFamily="2" charset="0"/>
              </a:rPr>
              <a:t>simple present tense</a:t>
            </a:r>
            <a:r>
              <a:rPr lang="en-GB" altLang="en-US" dirty="0">
                <a:latin typeface="Twinkl" pitchFamily="2" charset="0"/>
              </a:rPr>
              <a:t>?</a:t>
            </a:r>
            <a:r>
              <a:rPr lang="en-GB" altLang="en-US" b="1" dirty="0">
                <a:latin typeface="Twinkl" pitchFamily="2" charset="0"/>
              </a:rPr>
              <a:t> 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8" name="Picture 9" descr="Andersen's bday party 09 010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0" r="17681"/>
          <a:stretch/>
        </p:blipFill>
        <p:spPr bwMode="auto">
          <a:xfrm>
            <a:off x="755650" y="1743342"/>
            <a:ext cx="3611251" cy="27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Screen Shot 2017-04-03 at 16.23.44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76"/>
          <a:stretch/>
        </p:blipFill>
        <p:spPr bwMode="auto">
          <a:xfrm>
            <a:off x="4794191" y="1743342"/>
            <a:ext cx="3594159" cy="278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4048897" y="2542441"/>
            <a:ext cx="1046206" cy="856735"/>
          </a:xfrm>
          <a:prstGeom prst="rightArrow">
            <a:avLst/>
          </a:prstGeom>
          <a:solidFill>
            <a:srgbClr val="E4007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how answer"/>
          <p:cNvSpPr/>
          <p:nvPr/>
        </p:nvSpPr>
        <p:spPr>
          <a:xfrm>
            <a:off x="755650" y="4871943"/>
            <a:ext cx="1443853" cy="1257395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99503" y="4871943"/>
            <a:ext cx="6188847" cy="1257395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One sentence must use a past tense verb and one must use a present tense verb. For example: The children </a:t>
            </a:r>
            <a:r>
              <a:rPr lang="en-GB" altLang="en-US" b="1" dirty="0">
                <a:solidFill>
                  <a:schemeClr val="tx1"/>
                </a:solidFill>
              </a:rPr>
              <a:t>were </a:t>
            </a:r>
            <a:r>
              <a:rPr lang="en-GB" altLang="en-US" dirty="0">
                <a:solidFill>
                  <a:schemeClr val="tx1"/>
                </a:solidFill>
              </a:rPr>
              <a:t>nice and clean before the food fight. They </a:t>
            </a:r>
            <a:r>
              <a:rPr lang="en-GB" altLang="en-US" b="1" dirty="0">
                <a:solidFill>
                  <a:schemeClr val="tx1"/>
                </a:solidFill>
              </a:rPr>
              <a:t>are</a:t>
            </a:r>
            <a:r>
              <a:rPr lang="en-GB" altLang="en-US" dirty="0">
                <a:solidFill>
                  <a:schemeClr val="tx1"/>
                </a:solidFill>
              </a:rPr>
              <a:t> very dirty after the food fight. </a:t>
            </a:r>
          </a:p>
        </p:txBody>
      </p:sp>
    </p:spTree>
    <p:extLst>
      <p:ext uri="{BB962C8B-B14F-4D97-AF65-F5344CB8AC3E}">
        <p14:creationId xmlns:p14="http://schemas.microsoft.com/office/powerpoint/2010/main" val="315391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65184" y="765175"/>
            <a:ext cx="38163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sort the sentences into simple </a:t>
            </a:r>
            <a:r>
              <a:rPr lang="en-GB" altLang="en-US" b="1" dirty="0">
                <a:latin typeface="Twinkl" pitchFamily="2" charset="0"/>
              </a:rPr>
              <a:t>past</a:t>
            </a:r>
            <a:r>
              <a:rPr lang="en-GB" altLang="en-US" dirty="0">
                <a:latin typeface="Twinkl" pitchFamily="2" charset="0"/>
              </a:rPr>
              <a:t> and simple </a:t>
            </a:r>
            <a:r>
              <a:rPr lang="en-GB" altLang="en-US" b="1" dirty="0">
                <a:latin typeface="Twinkl" pitchFamily="2" charset="0"/>
              </a:rPr>
              <a:t>present</a:t>
            </a:r>
            <a:r>
              <a:rPr lang="en-GB" altLang="en-US" dirty="0">
                <a:latin typeface="Twinkl" pitchFamily="2" charset="0"/>
              </a:rPr>
              <a:t> tense? Put the simple past tense sentences into the rubbish bin and the simple present tense sentences into the treasure chest.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Twinkl" pitchFamily="2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Can you think of a sentence of your own that you could put into the treasure chest and the rubbish bin?</a:t>
            </a:r>
          </a:p>
        </p:txBody>
      </p:sp>
      <p:pic>
        <p:nvPicPr>
          <p:cNvPr id="4" name="bi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062141"/>
            <a:ext cx="1872563" cy="1733352"/>
          </a:xfrm>
          <a:prstGeom prst="rect">
            <a:avLst/>
          </a:prstGeom>
        </p:spPr>
      </p:pic>
      <p:pic>
        <p:nvPicPr>
          <p:cNvPr id="5" name="ches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12" y="1062142"/>
            <a:ext cx="1755189" cy="18947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65584" y="100548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Present Tense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03555" y="1659997"/>
            <a:ext cx="1162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Simple Past Tense</a:t>
            </a:r>
          </a:p>
        </p:txBody>
      </p:sp>
      <p:sp>
        <p:nvSpPr>
          <p:cNvPr id="6" name="Emily solved the puzzle."/>
          <p:cNvSpPr/>
          <p:nvPr/>
        </p:nvSpPr>
        <p:spPr>
          <a:xfrm>
            <a:off x="755650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Emily solved the puzzle.</a:t>
            </a:r>
          </a:p>
        </p:txBody>
      </p:sp>
      <p:sp>
        <p:nvSpPr>
          <p:cNvPr id="8" name="She plays the trombone."/>
          <p:cNvSpPr/>
          <p:nvPr/>
        </p:nvSpPr>
        <p:spPr>
          <a:xfrm>
            <a:off x="2390275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She plays the trombone.</a:t>
            </a:r>
          </a:p>
        </p:txBody>
      </p:sp>
      <p:sp>
        <p:nvSpPr>
          <p:cNvPr id="9" name="He wants to go to ballet class."/>
          <p:cNvSpPr/>
          <p:nvPr/>
        </p:nvSpPr>
        <p:spPr>
          <a:xfrm>
            <a:off x="4227813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 wants to go to ballet class.</a:t>
            </a:r>
          </a:p>
        </p:txBody>
      </p:sp>
      <p:sp>
        <p:nvSpPr>
          <p:cNvPr id="10" name="Hamza spells words easily."/>
          <p:cNvSpPr/>
          <p:nvPr/>
        </p:nvSpPr>
        <p:spPr>
          <a:xfrm>
            <a:off x="5921166" y="4724753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Hamza spells words easily.</a:t>
            </a:r>
          </a:p>
        </p:txBody>
      </p:sp>
      <p:sp>
        <p:nvSpPr>
          <p:cNvPr id="11" name="I watched the parade go by."/>
          <p:cNvSpPr/>
          <p:nvPr/>
        </p:nvSpPr>
        <p:spPr>
          <a:xfrm>
            <a:off x="3216473" y="3330717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watched the parade go by.</a:t>
            </a:r>
          </a:p>
        </p:txBody>
      </p:sp>
      <p:sp>
        <p:nvSpPr>
          <p:cNvPr id="12" name="I had fun at the fair."/>
          <p:cNvSpPr/>
          <p:nvPr/>
        </p:nvSpPr>
        <p:spPr>
          <a:xfrm>
            <a:off x="1414159" y="3299909"/>
            <a:ext cx="1394036" cy="1394035"/>
          </a:xfrm>
          <a:prstGeom prst="ellipse">
            <a:avLst/>
          </a:prstGeom>
          <a:solidFill>
            <a:srgbClr val="E9C501"/>
          </a:solidFill>
          <a:ln w="5715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I had fun at the fair.</a:t>
            </a:r>
          </a:p>
        </p:txBody>
      </p:sp>
    </p:spTree>
    <p:extLst>
      <p:ext uri="{BB962C8B-B14F-4D97-AF65-F5344CB8AC3E}">
        <p14:creationId xmlns:p14="http://schemas.microsoft.com/office/powerpoint/2010/main" val="367661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463 L -0.04965 -0.28264 " pathEditMode="relative" ptsTypes="AA">
                                      <p:cBhvr>
                                        <p:cTn id="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092 L -0.24288 -0.2794 " pathEditMode="relative" ptsTypes="AA">
                                      <p:cBhvr>
                                        <p:cTn id="1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0694 L 0.02518 -0.48148 " pathEditMode="relative" ptsTypes="AA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3 0.01065 L 0.05851 -0.50255 " pathEditMode="relative" ptsTypes="AA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208 L -0.14045 -0.50139 " pathEditMode="relative" ptsTypes="AA">
                                      <p:cBhvr>
                                        <p:cTn id="2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324 L -0.32847 -0.49514 " pathEditMode="relative" ptsTypes="AA">
                                      <p:cBhvr>
                                        <p:cTn id="3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from simple </a:t>
            </a:r>
            <a:r>
              <a:rPr lang="en-GB" b="1" dirty="0">
                <a:latin typeface="Twinkl" pitchFamily="50" charset="0"/>
              </a:rPr>
              <a:t>present </a:t>
            </a:r>
            <a:r>
              <a:rPr lang="en-GB" dirty="0">
                <a:latin typeface="Twinkl" pitchFamily="50" charset="0"/>
              </a:rPr>
              <a:t>tense to simple </a:t>
            </a:r>
            <a:r>
              <a:rPr lang="en-GB" b="1" dirty="0">
                <a:latin typeface="Twinkl" pitchFamily="50" charset="0"/>
              </a:rPr>
              <a:t>past </a:t>
            </a:r>
            <a:r>
              <a:rPr lang="en-GB" dirty="0">
                <a:latin typeface="Twinkl" pitchFamily="50" charset="0"/>
              </a:rPr>
              <a:t>tense? What do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679827"/>
            <a:ext cx="7632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800" dirty="0">
                <a:latin typeface="Twinkl" pitchFamily="2" charset="0"/>
              </a:rPr>
              <a:t>She             to the supermarket with her mum.</a:t>
            </a:r>
          </a:p>
        </p:txBody>
      </p:sp>
      <p:sp>
        <p:nvSpPr>
          <p:cNvPr id="6" name="G"/>
          <p:cNvSpPr/>
          <p:nvPr/>
        </p:nvSpPr>
        <p:spPr>
          <a:xfrm>
            <a:off x="1493520" y="2679827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g</a:t>
            </a:r>
          </a:p>
        </p:txBody>
      </p:sp>
      <p:sp>
        <p:nvSpPr>
          <p:cNvPr id="7" name="O"/>
          <p:cNvSpPr/>
          <p:nvPr/>
        </p:nvSpPr>
        <p:spPr>
          <a:xfrm>
            <a:off x="1861197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o</a:t>
            </a:r>
          </a:p>
        </p:txBody>
      </p:sp>
      <p:sp>
        <p:nvSpPr>
          <p:cNvPr id="8" name="E"/>
          <p:cNvSpPr/>
          <p:nvPr/>
        </p:nvSpPr>
        <p:spPr>
          <a:xfrm>
            <a:off x="2170080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e</a:t>
            </a:r>
          </a:p>
        </p:txBody>
      </p:sp>
      <p:sp>
        <p:nvSpPr>
          <p:cNvPr id="9" name="S"/>
          <p:cNvSpPr/>
          <p:nvPr/>
        </p:nvSpPr>
        <p:spPr>
          <a:xfrm>
            <a:off x="2478963" y="2679827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93520" y="2679827"/>
            <a:ext cx="368725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61197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70080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78963" y="2679827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t</a:t>
            </a:r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She </a:t>
            </a:r>
            <a:r>
              <a:rPr lang="en-GB" altLang="en-US" sz="2000" b="1" dirty="0">
                <a:solidFill>
                  <a:schemeClr val="tx1"/>
                </a:solidFill>
              </a:rPr>
              <a:t>went</a:t>
            </a:r>
            <a:r>
              <a:rPr lang="en-GB" altLang="en-US" sz="2000" dirty="0">
                <a:solidFill>
                  <a:schemeClr val="tx1"/>
                </a:solidFill>
              </a:rPr>
              <a:t> to the supermarket with her mum. </a:t>
            </a:r>
          </a:p>
        </p:txBody>
      </p:sp>
    </p:spTree>
    <p:extLst>
      <p:ext uri="{BB962C8B-B14F-4D97-AF65-F5344CB8AC3E}">
        <p14:creationId xmlns:p14="http://schemas.microsoft.com/office/powerpoint/2010/main" val="397244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</a:t>
            </a:r>
            <a:r>
              <a:rPr lang="en-GB" dirty="0" err="1">
                <a:latin typeface="Twinkl" pitchFamily="50" charset="0"/>
              </a:rPr>
              <a:t>f</a:t>
            </a:r>
            <a:r>
              <a:rPr lang="en-GB" dirty="0" err="1"/>
              <a:t>from</a:t>
            </a:r>
            <a:r>
              <a:rPr lang="en-GB" dirty="0"/>
              <a:t> simple </a:t>
            </a:r>
            <a:r>
              <a:rPr lang="en-GB" b="1" dirty="0"/>
              <a:t>past</a:t>
            </a:r>
            <a:r>
              <a:rPr lang="en-GB" dirty="0"/>
              <a:t> tense to simple </a:t>
            </a:r>
            <a:r>
              <a:rPr lang="en-GB" b="1" dirty="0"/>
              <a:t>present</a:t>
            </a:r>
            <a:r>
              <a:rPr lang="en-GB" dirty="0"/>
              <a:t> tense? What do</a:t>
            </a:r>
            <a:r>
              <a:rPr lang="en-GB" dirty="0">
                <a:latin typeface="Twinkl" pitchFamily="50" charset="0"/>
              </a:rPr>
              <a:t>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734407"/>
            <a:ext cx="763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He                          to walk to the park by himself.</a:t>
            </a:r>
          </a:p>
        </p:txBody>
      </p:sp>
      <p:sp>
        <p:nvSpPr>
          <p:cNvPr id="6" name="D"/>
          <p:cNvSpPr/>
          <p:nvPr/>
        </p:nvSpPr>
        <p:spPr>
          <a:xfrm>
            <a:off x="1531620" y="2666233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7" name="E1"/>
          <p:cNvSpPr/>
          <p:nvPr/>
        </p:nvSpPr>
        <p:spPr>
          <a:xfrm>
            <a:off x="1899297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8" name="C"/>
          <p:cNvSpPr/>
          <p:nvPr/>
        </p:nvSpPr>
        <p:spPr>
          <a:xfrm>
            <a:off x="2208180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</a:t>
            </a:r>
          </a:p>
        </p:txBody>
      </p:sp>
      <p:sp>
        <p:nvSpPr>
          <p:cNvPr id="9" name="I"/>
          <p:cNvSpPr/>
          <p:nvPr/>
        </p:nvSpPr>
        <p:spPr>
          <a:xfrm>
            <a:off x="2517063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/>
              <a:t>i</a:t>
            </a:r>
            <a:endParaRPr lang="en-GB" sz="2400" b="1" dirty="0"/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</a:rPr>
              <a:t>He </a:t>
            </a:r>
            <a:r>
              <a:rPr lang="en-GB" altLang="en-US" sz="2000" b="1" dirty="0">
                <a:solidFill>
                  <a:schemeClr val="tx1"/>
                </a:solidFill>
              </a:rPr>
              <a:t>decides</a:t>
            </a:r>
            <a:r>
              <a:rPr lang="en-GB" altLang="en-US" sz="2000" dirty="0">
                <a:solidFill>
                  <a:schemeClr val="tx1"/>
                </a:solidFill>
              </a:rPr>
              <a:t> to walk to the park by himself. </a:t>
            </a:r>
          </a:p>
        </p:txBody>
      </p:sp>
      <p:sp>
        <p:nvSpPr>
          <p:cNvPr id="14" name="D2"/>
          <p:cNvSpPr/>
          <p:nvPr/>
        </p:nvSpPr>
        <p:spPr>
          <a:xfrm>
            <a:off x="2824898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5" name="E2"/>
          <p:cNvSpPr/>
          <p:nvPr/>
        </p:nvSpPr>
        <p:spPr>
          <a:xfrm>
            <a:off x="3133781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18" name="D3"/>
          <p:cNvSpPr/>
          <p:nvPr/>
        </p:nvSpPr>
        <p:spPr>
          <a:xfrm>
            <a:off x="3442664" y="2666233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9" name="G"/>
          <p:cNvSpPr/>
          <p:nvPr/>
        </p:nvSpPr>
        <p:spPr>
          <a:xfrm>
            <a:off x="1531620" y="2666233"/>
            <a:ext cx="368725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20" name="O"/>
          <p:cNvSpPr/>
          <p:nvPr/>
        </p:nvSpPr>
        <p:spPr>
          <a:xfrm>
            <a:off x="1899297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21" name="E"/>
          <p:cNvSpPr/>
          <p:nvPr/>
        </p:nvSpPr>
        <p:spPr>
          <a:xfrm>
            <a:off x="2208180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</a:t>
            </a:r>
          </a:p>
        </p:txBody>
      </p:sp>
      <p:sp>
        <p:nvSpPr>
          <p:cNvPr id="22" name="S"/>
          <p:cNvSpPr/>
          <p:nvPr/>
        </p:nvSpPr>
        <p:spPr>
          <a:xfrm>
            <a:off x="2517063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err="1"/>
              <a:t>i</a:t>
            </a:r>
            <a:endParaRPr lang="en-GB" sz="2400" b="1" dirty="0"/>
          </a:p>
        </p:txBody>
      </p:sp>
      <p:sp>
        <p:nvSpPr>
          <p:cNvPr id="23" name="O"/>
          <p:cNvSpPr/>
          <p:nvPr/>
        </p:nvSpPr>
        <p:spPr>
          <a:xfrm>
            <a:off x="2824898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24" name="E"/>
          <p:cNvSpPr/>
          <p:nvPr/>
        </p:nvSpPr>
        <p:spPr>
          <a:xfrm>
            <a:off x="3133781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25" name="S"/>
          <p:cNvSpPr/>
          <p:nvPr/>
        </p:nvSpPr>
        <p:spPr>
          <a:xfrm>
            <a:off x="3442664" y="2666233"/>
            <a:ext cx="309931" cy="529839"/>
          </a:xfrm>
          <a:prstGeom prst="rect">
            <a:avLst/>
          </a:prstGeom>
          <a:solidFill>
            <a:srgbClr val="87BD3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29486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Can you click on the letters in this verb to change this sentence from simple </a:t>
            </a:r>
            <a:r>
              <a:rPr lang="en-GB" b="1" dirty="0">
                <a:latin typeface="Twinkl" pitchFamily="50" charset="0"/>
              </a:rPr>
              <a:t>present </a:t>
            </a:r>
            <a:r>
              <a:rPr lang="en-GB" dirty="0">
                <a:latin typeface="Twinkl" pitchFamily="50" charset="0"/>
              </a:rPr>
              <a:t>tense to simple </a:t>
            </a:r>
            <a:r>
              <a:rPr lang="en-GB" b="1" dirty="0">
                <a:latin typeface="Twinkl" pitchFamily="50" charset="0"/>
              </a:rPr>
              <a:t>past </a:t>
            </a:r>
            <a:r>
              <a:rPr lang="en-GB" dirty="0">
                <a:latin typeface="Twinkl" pitchFamily="50" charset="0"/>
              </a:rPr>
              <a:t>tense? What do you think each letter will change to?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734501"/>
            <a:ext cx="763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I                my favourite poem aloud.</a:t>
            </a:r>
          </a:p>
        </p:txBody>
      </p:sp>
      <p:sp>
        <p:nvSpPr>
          <p:cNvPr id="6" name="D"/>
          <p:cNvSpPr/>
          <p:nvPr/>
        </p:nvSpPr>
        <p:spPr>
          <a:xfrm>
            <a:off x="2259325" y="2700415"/>
            <a:ext cx="368725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r</a:t>
            </a:r>
          </a:p>
        </p:txBody>
      </p:sp>
      <p:sp>
        <p:nvSpPr>
          <p:cNvPr id="7" name="E1"/>
          <p:cNvSpPr/>
          <p:nvPr/>
        </p:nvSpPr>
        <p:spPr>
          <a:xfrm>
            <a:off x="2627002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e</a:t>
            </a:r>
          </a:p>
        </p:txBody>
      </p:sp>
      <p:sp>
        <p:nvSpPr>
          <p:cNvPr id="8" name="C"/>
          <p:cNvSpPr/>
          <p:nvPr/>
        </p:nvSpPr>
        <p:spPr>
          <a:xfrm>
            <a:off x="2935885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</a:t>
            </a:r>
          </a:p>
        </p:txBody>
      </p:sp>
      <p:sp>
        <p:nvSpPr>
          <p:cNvPr id="9" name="I"/>
          <p:cNvSpPr/>
          <p:nvPr/>
        </p:nvSpPr>
        <p:spPr>
          <a:xfrm>
            <a:off x="3244768" y="2700415"/>
            <a:ext cx="309931" cy="529839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</a:t>
            </a:r>
          </a:p>
        </p:txBody>
      </p:sp>
      <p:sp>
        <p:nvSpPr>
          <p:cNvPr id="16" name="show answer"/>
          <p:cNvSpPr/>
          <p:nvPr/>
        </p:nvSpPr>
        <p:spPr>
          <a:xfrm>
            <a:off x="755650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199503" y="5078070"/>
            <a:ext cx="6188847" cy="105126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I </a:t>
            </a:r>
            <a:r>
              <a:rPr lang="en-GB" altLang="en-US" b="1" dirty="0">
                <a:solidFill>
                  <a:schemeClr val="tx1"/>
                </a:solidFill>
              </a:rPr>
              <a:t>read</a:t>
            </a:r>
            <a:r>
              <a:rPr lang="en-GB" altLang="en-US" dirty="0">
                <a:solidFill>
                  <a:schemeClr val="tx1"/>
                </a:solidFill>
              </a:rPr>
              <a:t> my favourite poem out loud. Some verbs, like </a:t>
            </a:r>
            <a:r>
              <a:rPr lang="en-GB" altLang="en-US" b="1" dirty="0">
                <a:solidFill>
                  <a:schemeClr val="tx1"/>
                </a:solidFill>
              </a:rPr>
              <a:t>read</a:t>
            </a:r>
            <a:r>
              <a:rPr lang="en-GB" altLang="en-US" dirty="0">
                <a:solidFill>
                  <a:schemeClr val="tx1"/>
                </a:solidFill>
              </a:rPr>
              <a:t>, change their pronunciation but not their spelling when they change from present to past tense.</a:t>
            </a:r>
          </a:p>
        </p:txBody>
      </p:sp>
    </p:spTree>
    <p:extLst>
      <p:ext uri="{BB962C8B-B14F-4D97-AF65-F5344CB8AC3E}">
        <p14:creationId xmlns:p14="http://schemas.microsoft.com/office/powerpoint/2010/main" val="183739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0"/>
                                      </p:to>
                                    </p:animClr>
                                    <p:set>
                                      <p:cBhvr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Twinkl" pitchFamily="2" charset="0"/>
              </a:rPr>
              <a:t>Which verb would you choose to make these into simple </a:t>
            </a:r>
            <a:r>
              <a:rPr lang="en-GB" altLang="en-US" sz="2400" b="1" dirty="0">
                <a:latin typeface="Twinkl" pitchFamily="2" charset="0"/>
              </a:rPr>
              <a:t>past</a:t>
            </a:r>
            <a:r>
              <a:rPr lang="en-GB" altLang="en-US" sz="2400" dirty="0">
                <a:latin typeface="Twinkl" pitchFamily="2" charset="0"/>
              </a:rPr>
              <a:t> tense sentences?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13361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my pet puppy to school.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brought"/>
          <p:cNvSpPr/>
          <p:nvPr/>
        </p:nvSpPr>
        <p:spPr>
          <a:xfrm>
            <a:off x="5753541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6" name="bring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08307" y="1704711"/>
            <a:ext cx="12121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Sentence</a:t>
            </a:r>
            <a:endParaRPr lang="en-US" altLang="en-US" sz="1200" b="1" dirty="0"/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5880671" y="1704711"/>
            <a:ext cx="24609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latin typeface="Twinkl" pitchFamily="2" charset="0"/>
              </a:rPr>
              <a:t>Which Verb? (click)</a:t>
            </a:r>
            <a:endParaRPr lang="en-US" altLang="en-US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755650" y="2945744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My puppy  </a:t>
            </a:r>
            <a:r>
              <a:rPr lang="en-GB" altLang="en-US" u="sng">
                <a:solidFill>
                  <a:schemeClr val="tx1"/>
                </a:solidFill>
                <a:latin typeface="Twinkl" pitchFamily="2" charset="0"/>
              </a:rPr>
              <a:t>           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 the teacher!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it"/>
          <p:cNvSpPr/>
          <p:nvPr/>
        </p:nvSpPr>
        <p:spPr>
          <a:xfrm>
            <a:off x="5753541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2" name="bites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678127"/>
            <a:ext cx="4917507" cy="623843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teacher </a:t>
            </a:r>
            <a:r>
              <a:rPr lang="en-GB" altLang="en-US" u="sng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with my mum and dad.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met"/>
          <p:cNvSpPr/>
          <p:nvPr/>
        </p:nvSpPr>
        <p:spPr>
          <a:xfrm>
            <a:off x="7111136" y="3678127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5" name="meets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2" name="bring 2"/>
          <p:cNvSpPr/>
          <p:nvPr/>
        </p:nvSpPr>
        <p:spPr>
          <a:xfrm>
            <a:off x="7111137" y="2213361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3" name="bites 2"/>
          <p:cNvSpPr/>
          <p:nvPr/>
        </p:nvSpPr>
        <p:spPr>
          <a:xfrm>
            <a:off x="7111137" y="2945744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bites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4" name="meets 2"/>
          <p:cNvSpPr/>
          <p:nvPr/>
        </p:nvSpPr>
        <p:spPr>
          <a:xfrm>
            <a:off x="5753540" y="3678126"/>
            <a:ext cx="1277213" cy="623843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meets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brought 2"/>
          <p:cNvSpPr/>
          <p:nvPr/>
        </p:nvSpPr>
        <p:spPr>
          <a:xfrm>
            <a:off x="5753540" y="2213361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brought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bit 2"/>
          <p:cNvSpPr/>
          <p:nvPr/>
        </p:nvSpPr>
        <p:spPr>
          <a:xfrm>
            <a:off x="5753540" y="2945744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>
                <a:solidFill>
                  <a:schemeClr val="bg1"/>
                </a:solidFill>
                <a:latin typeface="Twinkl" pitchFamily="2" charset="0"/>
              </a:rPr>
              <a:t>bit</a:t>
            </a:r>
            <a:endParaRPr lang="en-GB" b="1">
              <a:solidFill>
                <a:schemeClr val="bg1"/>
              </a:solidFill>
            </a:endParaRPr>
          </a:p>
        </p:txBody>
      </p:sp>
      <p:sp>
        <p:nvSpPr>
          <p:cNvPr id="27" name="met 2"/>
          <p:cNvSpPr/>
          <p:nvPr/>
        </p:nvSpPr>
        <p:spPr>
          <a:xfrm>
            <a:off x="7111137" y="3678127"/>
            <a:ext cx="1277213" cy="623843"/>
          </a:xfrm>
          <a:prstGeom prst="rect">
            <a:avLst/>
          </a:prstGeom>
          <a:solidFill>
            <a:srgbClr val="87BD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b="1" dirty="0">
                <a:solidFill>
                  <a:schemeClr val="bg1"/>
                </a:solidFill>
                <a:latin typeface="Twinkl" pitchFamily="2" charset="0"/>
              </a:rPr>
              <a:t>met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8" name="show answer"/>
          <p:cNvSpPr/>
          <p:nvPr/>
        </p:nvSpPr>
        <p:spPr>
          <a:xfrm>
            <a:off x="6944496" y="5078070"/>
            <a:ext cx="1443853" cy="1051268"/>
          </a:xfrm>
          <a:prstGeom prst="rect">
            <a:avLst/>
          </a:prstGeom>
          <a:solidFill>
            <a:srgbClr val="E400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0" y="2213360"/>
            <a:ext cx="4917507" cy="2088609"/>
            <a:chOff x="2286792" y="4004216"/>
            <a:chExt cx="4917507" cy="2088609"/>
          </a:xfrm>
        </p:grpSpPr>
        <p:sp>
          <p:nvSpPr>
            <p:cNvPr id="32" name="Rectangle 31"/>
            <p:cNvSpPr/>
            <p:nvPr/>
          </p:nvSpPr>
          <p:spPr>
            <a:xfrm>
              <a:off x="2286792" y="4004216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brought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my pet puppy to school.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286792" y="4736599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My puppy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bit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the teacher!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286792" y="5468982"/>
              <a:ext cx="4917507" cy="623843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The teacher </a:t>
              </a:r>
              <a:r>
                <a:rPr lang="en-GB" altLang="en-US" b="1" dirty="0">
                  <a:solidFill>
                    <a:schemeClr val="tx1"/>
                  </a:solidFill>
                  <a:latin typeface="Twinkl" pitchFamily="2" charset="0"/>
                </a:rPr>
                <a:t>met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with my mum and dad.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230168"/>
            <a:ext cx="1457664" cy="186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765175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Twinkl" pitchFamily="2" charset="0"/>
              </a:rPr>
              <a:t>Split into two teams. Take it in turns to click on </a:t>
            </a:r>
            <a:r>
              <a:rPr lang="en-GB" altLang="en-US" b="1" dirty="0">
                <a:latin typeface="Twinkl" pitchFamily="2" charset="0"/>
              </a:rPr>
              <a:t>two </a:t>
            </a:r>
            <a:r>
              <a:rPr lang="en-GB" altLang="en-US" dirty="0">
                <a:latin typeface="Twinkl" pitchFamily="2" charset="0"/>
              </a:rPr>
              <a:t>cards. If you find the same sentence written in simple past tense and simple present tense then you score a point for your team. Whichever team has found the most pairs at the end of the game wins.</a:t>
            </a:r>
            <a:endParaRPr lang="en-GB" altLang="en-US" b="1" dirty="0">
              <a:latin typeface="Twinkl" pitchFamily="2" charset="0"/>
            </a:endParaRPr>
          </a:p>
        </p:txBody>
      </p:sp>
      <p:sp>
        <p:nvSpPr>
          <p:cNvPr id="43" name="Rectangle 1"/>
          <p:cNvSpPr>
            <a:spLocks noChangeArrowheads="1"/>
          </p:cNvSpPr>
          <p:nvPr/>
        </p:nvSpPr>
        <p:spPr bwMode="auto">
          <a:xfrm>
            <a:off x="715963" y="5770563"/>
            <a:ext cx="777240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dirty="0">
                <a:solidFill>
                  <a:schemeClr val="tx1"/>
                </a:solidFill>
              </a:rPr>
              <a:t>(Click the cards again to turn them back over if the words are not all found in that turn.)</a:t>
            </a:r>
          </a:p>
        </p:txBody>
      </p:sp>
      <p:sp>
        <p:nvSpPr>
          <p:cNvPr id="44" name="hike"/>
          <p:cNvSpPr/>
          <p:nvPr/>
        </p:nvSpPr>
        <p:spPr>
          <a:xfrm>
            <a:off x="755650" y="2113846"/>
            <a:ext cx="1785938" cy="1092200"/>
          </a:xfrm>
          <a:prstGeom prst="roundRect">
            <a:avLst/>
          </a:prstGeom>
          <a:solidFill>
            <a:srgbClr val="FDD283"/>
          </a:solidFill>
          <a:ln>
            <a:solidFill>
              <a:srgbClr val="FDD2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went up the stairs to my bedroom.</a:t>
            </a:r>
          </a:p>
        </p:txBody>
      </p:sp>
      <p:sp>
        <p:nvSpPr>
          <p:cNvPr id="45" name="shining"/>
          <p:cNvSpPr/>
          <p:nvPr/>
        </p:nvSpPr>
        <p:spPr>
          <a:xfrm>
            <a:off x="2705100" y="2113846"/>
            <a:ext cx="1785938" cy="1092200"/>
          </a:xfrm>
          <a:prstGeom prst="roundRect">
            <a:avLst/>
          </a:prstGeom>
          <a:solidFill>
            <a:srgbClr val="FF9E6B"/>
          </a:solidFill>
          <a:ln>
            <a:solidFill>
              <a:srgbClr val="FF9E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She forgets to buy the flour.</a:t>
            </a:r>
          </a:p>
        </p:txBody>
      </p:sp>
      <p:sp>
        <p:nvSpPr>
          <p:cNvPr id="46" name="scaring"/>
          <p:cNvSpPr/>
          <p:nvPr/>
        </p:nvSpPr>
        <p:spPr>
          <a:xfrm>
            <a:off x="4652963" y="2113846"/>
            <a:ext cx="1785937" cy="1092200"/>
          </a:xfrm>
          <a:prstGeom prst="roundRect">
            <a:avLst/>
          </a:prstGeom>
          <a:solidFill>
            <a:srgbClr val="73C4F1"/>
          </a:solidFill>
          <a:ln>
            <a:solidFill>
              <a:srgbClr val="73C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He left his friend’s house in a sulk.</a:t>
            </a:r>
          </a:p>
        </p:txBody>
      </p:sp>
      <p:sp>
        <p:nvSpPr>
          <p:cNvPr id="47" name="hiker"/>
          <p:cNvSpPr/>
          <p:nvPr/>
        </p:nvSpPr>
        <p:spPr>
          <a:xfrm>
            <a:off x="6602413" y="2113846"/>
            <a:ext cx="1785937" cy="1092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collect football cards.</a:t>
            </a:r>
          </a:p>
        </p:txBody>
      </p:sp>
      <p:sp>
        <p:nvSpPr>
          <p:cNvPr id="48" name="nice"/>
          <p:cNvSpPr/>
          <p:nvPr/>
        </p:nvSpPr>
        <p:spPr>
          <a:xfrm>
            <a:off x="755650" y="3320346"/>
            <a:ext cx="1785938" cy="10937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Zara is in a fantastic mood today.</a:t>
            </a:r>
          </a:p>
        </p:txBody>
      </p:sp>
      <p:sp>
        <p:nvSpPr>
          <p:cNvPr id="49" name="hiked"/>
          <p:cNvSpPr/>
          <p:nvPr/>
        </p:nvSpPr>
        <p:spPr>
          <a:xfrm>
            <a:off x="2705100" y="3320346"/>
            <a:ext cx="1785938" cy="1093788"/>
          </a:xfrm>
          <a:prstGeom prst="roundRect">
            <a:avLst/>
          </a:prstGeom>
          <a:solidFill>
            <a:srgbClr val="FDD283"/>
          </a:solidFill>
          <a:ln>
            <a:solidFill>
              <a:srgbClr val="FDD2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go up the stairs to my bedroom.</a:t>
            </a:r>
          </a:p>
        </p:txBody>
      </p:sp>
      <p:sp>
        <p:nvSpPr>
          <p:cNvPr id="50" name="shiny"/>
          <p:cNvSpPr/>
          <p:nvPr/>
        </p:nvSpPr>
        <p:spPr>
          <a:xfrm>
            <a:off x="4652963" y="3320346"/>
            <a:ext cx="1785937" cy="10937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I collected football cards.</a:t>
            </a:r>
          </a:p>
        </p:txBody>
      </p:sp>
      <p:sp>
        <p:nvSpPr>
          <p:cNvPr id="51" name="nicest"/>
          <p:cNvSpPr/>
          <p:nvPr/>
        </p:nvSpPr>
        <p:spPr>
          <a:xfrm>
            <a:off x="6602413" y="3320346"/>
            <a:ext cx="1785937" cy="10937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Zara was in a fantastic mood today.</a:t>
            </a:r>
          </a:p>
        </p:txBody>
      </p:sp>
      <p:sp>
        <p:nvSpPr>
          <p:cNvPr id="52" name="shine"/>
          <p:cNvSpPr/>
          <p:nvPr/>
        </p:nvSpPr>
        <p:spPr>
          <a:xfrm>
            <a:off x="755650" y="4528434"/>
            <a:ext cx="1785938" cy="1093787"/>
          </a:xfrm>
          <a:prstGeom prst="roundRect">
            <a:avLst/>
          </a:prstGeom>
          <a:solidFill>
            <a:srgbClr val="B9D375"/>
          </a:solidFill>
          <a:ln>
            <a:solidFill>
              <a:srgbClr val="B9D3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You brought me cookies every day.</a:t>
            </a:r>
          </a:p>
        </p:txBody>
      </p:sp>
      <p:sp>
        <p:nvSpPr>
          <p:cNvPr id="53" name="nicer"/>
          <p:cNvSpPr/>
          <p:nvPr/>
        </p:nvSpPr>
        <p:spPr>
          <a:xfrm>
            <a:off x="2705100" y="4528434"/>
            <a:ext cx="1785938" cy="1093787"/>
          </a:xfrm>
          <a:prstGeom prst="roundRect">
            <a:avLst/>
          </a:prstGeom>
          <a:solidFill>
            <a:srgbClr val="B9D3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You bring me cookies every day.</a:t>
            </a:r>
          </a:p>
        </p:txBody>
      </p:sp>
      <p:sp>
        <p:nvSpPr>
          <p:cNvPr id="54" name="scare"/>
          <p:cNvSpPr/>
          <p:nvPr/>
        </p:nvSpPr>
        <p:spPr>
          <a:xfrm>
            <a:off x="4652963" y="4528434"/>
            <a:ext cx="1785937" cy="1093787"/>
          </a:xfrm>
          <a:prstGeom prst="roundRect">
            <a:avLst/>
          </a:prstGeom>
          <a:solidFill>
            <a:srgbClr val="FF9E6B"/>
          </a:solidFill>
          <a:ln>
            <a:solidFill>
              <a:srgbClr val="FF9E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She forgot to buy the flour.</a:t>
            </a:r>
          </a:p>
        </p:txBody>
      </p:sp>
      <p:sp>
        <p:nvSpPr>
          <p:cNvPr id="55" name="scary"/>
          <p:cNvSpPr/>
          <p:nvPr/>
        </p:nvSpPr>
        <p:spPr>
          <a:xfrm>
            <a:off x="6602413" y="4528434"/>
            <a:ext cx="1785937" cy="1093787"/>
          </a:xfrm>
          <a:prstGeom prst="roundRect">
            <a:avLst/>
          </a:prstGeom>
          <a:solidFill>
            <a:srgbClr val="73C4F1"/>
          </a:solidFill>
          <a:ln>
            <a:solidFill>
              <a:srgbClr val="73C4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tx1"/>
                </a:solidFill>
              </a:rPr>
              <a:t>He leaves his friend’s house in a sulk.</a:t>
            </a:r>
          </a:p>
        </p:txBody>
      </p:sp>
      <p:sp>
        <p:nvSpPr>
          <p:cNvPr id="56" name="1"/>
          <p:cNvSpPr/>
          <p:nvPr/>
        </p:nvSpPr>
        <p:spPr>
          <a:xfrm>
            <a:off x="755650" y="2113846"/>
            <a:ext cx="1785938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7" name="2"/>
          <p:cNvSpPr/>
          <p:nvPr/>
        </p:nvSpPr>
        <p:spPr>
          <a:xfrm>
            <a:off x="2705100" y="2113846"/>
            <a:ext cx="1785938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8" name="3"/>
          <p:cNvSpPr/>
          <p:nvPr/>
        </p:nvSpPr>
        <p:spPr>
          <a:xfrm>
            <a:off x="4652963" y="2113846"/>
            <a:ext cx="1785937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59" name="4"/>
          <p:cNvSpPr/>
          <p:nvPr/>
        </p:nvSpPr>
        <p:spPr>
          <a:xfrm>
            <a:off x="6602413" y="2113846"/>
            <a:ext cx="1785937" cy="10922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0" name="5"/>
          <p:cNvSpPr/>
          <p:nvPr/>
        </p:nvSpPr>
        <p:spPr>
          <a:xfrm>
            <a:off x="755650" y="3320346"/>
            <a:ext cx="1785938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1" name="6"/>
          <p:cNvSpPr/>
          <p:nvPr/>
        </p:nvSpPr>
        <p:spPr>
          <a:xfrm>
            <a:off x="2705100" y="3320346"/>
            <a:ext cx="1785938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2" name="7"/>
          <p:cNvSpPr/>
          <p:nvPr/>
        </p:nvSpPr>
        <p:spPr>
          <a:xfrm>
            <a:off x="4652963" y="3320346"/>
            <a:ext cx="1785937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3" name="8"/>
          <p:cNvSpPr/>
          <p:nvPr/>
        </p:nvSpPr>
        <p:spPr>
          <a:xfrm>
            <a:off x="6602413" y="3320346"/>
            <a:ext cx="1785937" cy="1093788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4" name="9"/>
          <p:cNvSpPr/>
          <p:nvPr/>
        </p:nvSpPr>
        <p:spPr>
          <a:xfrm>
            <a:off x="755650" y="4528434"/>
            <a:ext cx="1785938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5" name="10"/>
          <p:cNvSpPr/>
          <p:nvPr/>
        </p:nvSpPr>
        <p:spPr>
          <a:xfrm>
            <a:off x="2705100" y="4528434"/>
            <a:ext cx="1785938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6" name="11"/>
          <p:cNvSpPr/>
          <p:nvPr/>
        </p:nvSpPr>
        <p:spPr>
          <a:xfrm>
            <a:off x="4652963" y="4528434"/>
            <a:ext cx="1785937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  <p:sp>
        <p:nvSpPr>
          <p:cNvPr id="67" name="12"/>
          <p:cNvSpPr/>
          <p:nvPr/>
        </p:nvSpPr>
        <p:spPr>
          <a:xfrm>
            <a:off x="6602413" y="4528434"/>
            <a:ext cx="1785937" cy="109378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4842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1468</Words>
  <Application>Microsoft Office PowerPoint</Application>
  <PresentationFormat>On-screen Show (4:3)</PresentationFormat>
  <Paragraphs>252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Twinkl ExtraBold</vt:lpstr>
      <vt:lpstr>MS PGothic</vt:lpstr>
      <vt:lpstr>Calibri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Owner</cp:lastModifiedBy>
  <cp:revision>43</cp:revision>
  <dcterms:created xsi:type="dcterms:W3CDTF">2017-04-10T07:58:53Z</dcterms:created>
  <dcterms:modified xsi:type="dcterms:W3CDTF">2020-07-04T23:38:17Z</dcterms:modified>
</cp:coreProperties>
</file>