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6" r:id="rId3"/>
    <p:sldId id="277" r:id="rId4"/>
    <p:sldId id="278" r:id="rId5"/>
    <p:sldId id="279" r:id="rId6"/>
    <p:sldId id="281" r:id="rId7"/>
    <p:sldId id="280" r:id="rId8"/>
    <p:sldId id="282" r:id="rId9"/>
    <p:sldId id="283" r:id="rId10"/>
    <p:sldId id="284" r:id="rId11"/>
    <p:sldId id="285"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1224"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23/05/2020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23/05/2020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23/05/2020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23/05/2020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23/05/2020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23/05/2020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collections/national-curriculum-assessments-practice-materials#phonics-screening-check-resources"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ourartlately.blogspot.com/2011/05/name-aliens.html"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371599" y="4725144"/>
            <a:ext cx="6400800" cy="1752600"/>
          </a:xfrm>
        </p:spPr>
        <p:txBody>
          <a:bodyPr>
            <a:normAutofit fontScale="85000" lnSpcReduction="20000"/>
          </a:bodyPr>
          <a:lstStyle/>
          <a:p>
            <a:r>
              <a:rPr lang="en-GB" sz="6600" dirty="0" smtClean="0"/>
              <a:t>Year 1</a:t>
            </a:r>
          </a:p>
          <a:p>
            <a:r>
              <a:rPr lang="en-US" sz="6600" dirty="0" smtClean="0"/>
              <a:t>Half Term</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p:cNvPicPr>
            <a:picLocks noChangeAspect="1" noChangeArrowheads="1"/>
          </p:cNvPicPr>
          <p:nvPr/>
        </p:nvPicPr>
        <p:blipFill rotWithShape="1">
          <a:blip r:embed="rId2">
            <a:extLst>
              <a:ext uri="{28A0092B-C50C-407E-A947-70E740481C1C}">
                <a14:useLocalDpi xmlns:a14="http://schemas.microsoft.com/office/drawing/2010/main" val="0"/>
              </a:ext>
            </a:extLst>
          </a:blip>
          <a:srcRect l="28434" t="37504" r="10748" b="34197"/>
          <a:stretch/>
        </p:blipFill>
        <p:spPr bwMode="auto">
          <a:xfrm>
            <a:off x="4023970" y="5861305"/>
            <a:ext cx="5084574" cy="896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467544" y="116632"/>
            <a:ext cx="8229600" cy="1143000"/>
          </a:xfrm>
        </p:spPr>
        <p:txBody>
          <a:bodyPr>
            <a:normAutofit fontScale="90000"/>
          </a:bodyPr>
          <a:lstStyle/>
          <a:p>
            <a:pPr marL="0" indent="0"/>
            <a:r>
              <a:rPr lang="en-US" dirty="0">
                <a:latin typeface="Comic Sans MS" panose="030F0702030302020204" pitchFamily="66" charset="0"/>
              </a:rPr>
              <a:t>Hooray it’s half term! </a:t>
            </a:r>
            <a:r>
              <a:rPr lang="en-US" dirty="0" smtClean="0">
                <a:latin typeface="Comic Sans MS" panose="030F0702030302020204" pitchFamily="66" charset="0"/>
              </a:rPr>
              <a:t/>
            </a:r>
            <a:br>
              <a:rPr lang="en-US" dirty="0" smtClean="0">
                <a:latin typeface="Comic Sans MS" panose="030F0702030302020204" pitchFamily="66" charset="0"/>
              </a:rPr>
            </a:br>
            <a:r>
              <a:rPr lang="en-US" dirty="0" smtClean="0">
                <a:latin typeface="Comic Sans MS" panose="030F0702030302020204" pitchFamily="66" charset="0"/>
              </a:rPr>
              <a:t>Time </a:t>
            </a:r>
            <a:r>
              <a:rPr lang="en-US" dirty="0">
                <a:latin typeface="Comic Sans MS" panose="030F0702030302020204" pitchFamily="66" charset="0"/>
              </a:rPr>
              <a:t>for a break from routine!</a:t>
            </a:r>
          </a:p>
        </p:txBody>
      </p:sp>
      <p:sp>
        <p:nvSpPr>
          <p:cNvPr id="3" name="Content Placeholder 2"/>
          <p:cNvSpPr>
            <a:spLocks noGrp="1"/>
          </p:cNvSpPr>
          <p:nvPr>
            <p:ph idx="1"/>
          </p:nvPr>
        </p:nvSpPr>
        <p:spPr>
          <a:xfrm>
            <a:off x="179512" y="1412776"/>
            <a:ext cx="8640960" cy="3600400"/>
          </a:xfrm>
        </p:spPr>
        <p:txBody>
          <a:bodyPr>
            <a:noAutofit/>
          </a:bodyPr>
          <a:lstStyle/>
          <a:p>
            <a:pPr marL="0" indent="0">
              <a:buNone/>
            </a:pPr>
            <a:endParaRPr lang="en-US" sz="1800" dirty="0">
              <a:latin typeface="Comic Sans MS" panose="030F0702030302020204" pitchFamily="66" charset="0"/>
            </a:endParaRPr>
          </a:p>
          <a:p>
            <a:pPr marL="0" indent="0">
              <a:buNone/>
            </a:pPr>
            <a:r>
              <a:rPr lang="en-US" sz="1800" dirty="0" smtClean="0">
                <a:latin typeface="Comic Sans MS" panose="030F0702030302020204" pitchFamily="66" charset="0"/>
              </a:rPr>
              <a:t>Usually Year 1 children would have lots of Phonics work to practice over the half term holiday because the Year 1 Phonics Screening would be just weeks away. Luckily for you it has been cancelled this year even though you would all have done brilliantly! Just to prove it, here are a couple of “Alien Name” phonics activities you might like to try plus an Alien art activity. You also might enjoy </a:t>
            </a:r>
            <a:r>
              <a:rPr lang="en-US" sz="1800" dirty="0" err="1" smtClean="0">
                <a:latin typeface="Comic Sans MS" panose="030F0702030302020204" pitchFamily="66" charset="0"/>
              </a:rPr>
              <a:t>practising</a:t>
            </a:r>
            <a:r>
              <a:rPr lang="en-US" sz="1800" dirty="0" smtClean="0">
                <a:latin typeface="Comic Sans MS" panose="030F0702030302020204" pitchFamily="66" charset="0"/>
              </a:rPr>
              <a:t> past Phonics Screening papers which can be found at </a:t>
            </a:r>
            <a:r>
              <a:rPr lang="en-GB" sz="1800" dirty="0">
                <a:latin typeface="Comic Sans MS" panose="030F0702030302020204" pitchFamily="66" charset="0"/>
                <a:hlinkClick r:id="rId3"/>
              </a:rPr>
              <a:t>https://</a:t>
            </a:r>
            <a:r>
              <a:rPr lang="en-GB" sz="1800" dirty="0" smtClean="0">
                <a:latin typeface="Comic Sans MS" panose="030F0702030302020204" pitchFamily="66" charset="0"/>
                <a:hlinkClick r:id="rId3"/>
              </a:rPr>
              <a:t>www.gov.uk/government/collections/national-curriculum-assessments-practice-materials#phonics-screening-check-resources</a:t>
            </a:r>
            <a:r>
              <a:rPr lang="en-GB" sz="1800" dirty="0" smtClean="0">
                <a:latin typeface="Comic Sans MS" panose="030F0702030302020204" pitchFamily="66" charset="0"/>
              </a:rPr>
              <a:t> or if you have lots of ink in your printer I have attached a lovely booklet of “Monster Phonics Activities”.  Mrs Smith has also made a new </a:t>
            </a:r>
            <a:r>
              <a:rPr lang="en-GB" sz="1800" dirty="0" err="1" smtClean="0">
                <a:latin typeface="Comic Sans MS" panose="030F0702030302020204" pitchFamily="66" charset="0"/>
              </a:rPr>
              <a:t>Powerpoint</a:t>
            </a:r>
            <a:r>
              <a:rPr lang="en-GB" sz="1800" dirty="0" smtClean="0">
                <a:latin typeface="Comic Sans MS" panose="030F0702030302020204" pitchFamily="66" charset="0"/>
              </a:rPr>
              <a:t> for her Phonics group to complete over the week.</a:t>
            </a:r>
          </a:p>
          <a:p>
            <a:pPr marL="0" indent="0">
              <a:buNone/>
            </a:pPr>
            <a:endParaRPr lang="en-GB" sz="1800" dirty="0">
              <a:latin typeface="Comic Sans MS" panose="030F0702030302020204" pitchFamily="66" charset="0"/>
            </a:endParaRPr>
          </a:p>
          <a:p>
            <a:pPr marL="0" indent="0">
              <a:buNone/>
            </a:pPr>
            <a:r>
              <a:rPr lang="en-GB" sz="1800" dirty="0" smtClean="0">
                <a:latin typeface="Comic Sans MS" panose="030F0702030302020204" pitchFamily="66" charset="0"/>
              </a:rPr>
              <a:t>Fingers crossed that it won’t be too long now before we can all be together again.</a:t>
            </a:r>
            <a:endParaRPr lang="en-US" sz="1800" dirty="0">
              <a:latin typeface="Comic Sans MS" panose="030F0702030302020204" pitchFamily="66" charset="0"/>
            </a:endParaRPr>
          </a:p>
          <a:p>
            <a:pPr marL="0" indent="0">
              <a:buNone/>
            </a:pPr>
            <a:endParaRPr lang="en-US" sz="1800" dirty="0" smtClean="0">
              <a:latin typeface="Comic Sans MS" panose="030F0702030302020204" pitchFamily="66" charset="0"/>
            </a:endParaRPr>
          </a:p>
          <a:p>
            <a:pPr marL="0" indent="0">
              <a:buNone/>
            </a:pPr>
            <a:r>
              <a:rPr lang="en-US" sz="1800" dirty="0" smtClean="0">
                <a:latin typeface="Comic Sans MS" panose="030F0702030302020204" pitchFamily="66" charset="0"/>
              </a:rPr>
              <a:t>Love from </a:t>
            </a:r>
            <a:r>
              <a:rPr lang="en-US" sz="1800" dirty="0" err="1" smtClean="0">
                <a:latin typeface="Comic Sans MS" panose="030F0702030302020204" pitchFamily="66" charset="0"/>
              </a:rPr>
              <a:t>Mrs</a:t>
            </a:r>
            <a:r>
              <a:rPr lang="en-US" sz="1800" dirty="0" smtClean="0">
                <a:latin typeface="Comic Sans MS" panose="030F0702030302020204" pitchFamily="66" charset="0"/>
              </a:rPr>
              <a:t> Child</a:t>
            </a:r>
          </a:p>
          <a:p>
            <a:pPr marL="0" indent="0">
              <a:buNone/>
            </a:pPr>
            <a:r>
              <a:rPr lang="en-US" sz="1800" dirty="0" smtClean="0">
                <a:latin typeface="Comic Sans MS" panose="030F0702030302020204" pitchFamily="66" charset="0"/>
              </a:rPr>
              <a:t>xxx</a:t>
            </a:r>
          </a:p>
          <a:p>
            <a:pPr marL="0" indent="0">
              <a:buNone/>
            </a:pPr>
            <a:endParaRPr lang="en-US" sz="2400" dirty="0"/>
          </a:p>
          <a:p>
            <a:pPr marL="0" indent="0">
              <a:buNone/>
            </a:pPr>
            <a:endParaRPr lang="en-US" sz="2400" dirty="0" smtClean="0"/>
          </a:p>
          <a:p>
            <a:pPr marL="0" indent="0">
              <a:buNone/>
            </a:pPr>
            <a:endParaRPr lang="en-US" sz="2400" dirty="0" smtClean="0"/>
          </a:p>
          <a:p>
            <a:pPr marL="0" indent="0">
              <a:buNone/>
            </a:pPr>
            <a:endParaRPr lang="en-US" sz="2400" dirty="0"/>
          </a:p>
          <a:p>
            <a:pPr marL="0" indent="0">
              <a:buNone/>
            </a:pPr>
            <a:endParaRPr lang="en-US" sz="2400" dirty="0" smtClean="0"/>
          </a:p>
          <a:p>
            <a:pPr marL="0" indent="0">
              <a:buNone/>
            </a:pPr>
            <a:endParaRPr lang="en-US" sz="2000" dirty="0"/>
          </a:p>
          <a:p>
            <a:pPr marL="0" indent="0">
              <a:buNone/>
            </a:pPr>
            <a:endParaRPr lang="en-US" sz="2200" dirty="0"/>
          </a:p>
        </p:txBody>
      </p:sp>
    </p:spTree>
    <p:extLst>
      <p:ext uri="{BB962C8B-B14F-4D97-AF65-F5344CB8AC3E}">
        <p14:creationId xmlns:p14="http://schemas.microsoft.com/office/powerpoint/2010/main" val="468231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Callout 8"/>
          <p:cNvSpPr/>
          <p:nvPr/>
        </p:nvSpPr>
        <p:spPr>
          <a:xfrm>
            <a:off x="7287068" y="4060290"/>
            <a:ext cx="1749428" cy="1800200"/>
          </a:xfrm>
          <a:prstGeom prst="wedgeEllipseCallout">
            <a:avLst>
              <a:gd name="adj1" fmla="val -71011"/>
              <a:gd name="adj2" fmla="val -3248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467544" y="188639"/>
            <a:ext cx="2800400" cy="6499845"/>
          </a:xfrm>
        </p:spPr>
        <p:txBody>
          <a:bodyPr>
            <a:normAutofit fontScale="92500"/>
          </a:bodyPr>
          <a:lstStyle/>
          <a:p>
            <a:r>
              <a:rPr lang="en-US" dirty="0" smtClean="0">
                <a:latin typeface="Comic Sans MS" panose="030F0702030302020204" pitchFamily="66" charset="0"/>
              </a:rPr>
              <a:t>Create alien names using a </a:t>
            </a:r>
            <a:r>
              <a:rPr lang="en-US" dirty="0" smtClean="0">
                <a:solidFill>
                  <a:srgbClr val="FF0000"/>
                </a:solidFill>
                <a:latin typeface="Comic Sans MS" panose="030F0702030302020204" pitchFamily="66" charset="0"/>
              </a:rPr>
              <a:t>beginning</a:t>
            </a:r>
            <a:r>
              <a:rPr lang="en-US" dirty="0" smtClean="0">
                <a:latin typeface="Comic Sans MS" panose="030F0702030302020204" pitchFamily="66" charset="0"/>
              </a:rPr>
              <a:t>, </a:t>
            </a:r>
            <a:r>
              <a:rPr lang="en-US" dirty="0" smtClean="0">
                <a:solidFill>
                  <a:srgbClr val="FFC000"/>
                </a:solidFill>
                <a:latin typeface="Comic Sans MS" panose="030F0702030302020204" pitchFamily="66" charset="0"/>
              </a:rPr>
              <a:t>middle</a:t>
            </a:r>
            <a:r>
              <a:rPr lang="en-US" dirty="0" smtClean="0">
                <a:latin typeface="Comic Sans MS" panose="030F0702030302020204" pitchFamily="66" charset="0"/>
              </a:rPr>
              <a:t> and </a:t>
            </a:r>
            <a:r>
              <a:rPr lang="en-US" dirty="0" smtClean="0">
                <a:solidFill>
                  <a:srgbClr val="92D050"/>
                </a:solidFill>
                <a:latin typeface="Comic Sans MS" panose="030F0702030302020204" pitchFamily="66" charset="0"/>
              </a:rPr>
              <a:t>end</a:t>
            </a:r>
            <a:r>
              <a:rPr lang="en-US" dirty="0" smtClean="0">
                <a:latin typeface="Comic Sans MS" panose="030F0702030302020204" pitchFamily="66" charset="0"/>
              </a:rPr>
              <a:t> sound and then draw what they look like.</a:t>
            </a:r>
          </a:p>
          <a:p>
            <a:r>
              <a:rPr lang="en-US" dirty="0" smtClean="0">
                <a:latin typeface="Comic Sans MS" panose="030F0702030302020204" pitchFamily="66" charset="0"/>
              </a:rPr>
              <a:t>Examples:</a:t>
            </a:r>
          </a:p>
          <a:p>
            <a:endParaRPr lang="en-US" dirty="0" smtClean="0">
              <a:latin typeface="Comic Sans MS" panose="030F0702030302020204" pitchFamily="66" charset="0"/>
            </a:endParaRPr>
          </a:p>
          <a:p>
            <a:endParaRPr lang="en-US" dirty="0" smtClean="0">
              <a:latin typeface="Comic Sans MS" panose="030F0702030302020204" pitchFamily="66" charset="0"/>
            </a:endParaRPr>
          </a:p>
          <a:p>
            <a:endParaRPr lang="en-US" dirty="0">
              <a:latin typeface="Comic Sans MS" panose="030F0702030302020204" pitchFamily="66" charset="0"/>
            </a:endParaRPr>
          </a:p>
          <a:p>
            <a:r>
              <a:rPr lang="en-US" dirty="0" err="1" smtClean="0">
                <a:solidFill>
                  <a:srgbClr val="FF0000"/>
                </a:solidFill>
                <a:latin typeface="Comic Sans MS" panose="030F0702030302020204" pitchFamily="66" charset="0"/>
              </a:rPr>
              <a:t>Bl</a:t>
            </a:r>
            <a:r>
              <a:rPr lang="en-US" dirty="0" err="1" smtClean="0">
                <a:solidFill>
                  <a:srgbClr val="FFC000"/>
                </a:solidFill>
                <a:latin typeface="Comic Sans MS" panose="030F0702030302020204" pitchFamily="66" charset="0"/>
              </a:rPr>
              <a:t>aw</a:t>
            </a:r>
            <a:r>
              <a:rPr lang="en-US" dirty="0" err="1" smtClean="0">
                <a:solidFill>
                  <a:srgbClr val="92D050"/>
                </a:solidFill>
                <a:latin typeface="Comic Sans MS" panose="030F0702030302020204" pitchFamily="66" charset="0"/>
              </a:rPr>
              <a:t>sh</a:t>
            </a:r>
            <a:endParaRPr lang="en-US" dirty="0">
              <a:latin typeface="Comic Sans MS" panose="030F0702030302020204" pitchFamily="66" charset="0"/>
            </a:endParaRPr>
          </a:p>
          <a:p>
            <a:endParaRPr lang="en-US" dirty="0" smtClean="0">
              <a:latin typeface="Comic Sans MS" panose="030F0702030302020204" pitchFamily="66" charset="0"/>
            </a:endParaRPr>
          </a:p>
        </p:txBody>
      </p:sp>
      <p:graphicFrame>
        <p:nvGraphicFramePr>
          <p:cNvPr id="4" name="Table 3"/>
          <p:cNvGraphicFramePr>
            <a:graphicFrameLocks noGrp="1"/>
          </p:cNvGraphicFramePr>
          <p:nvPr>
            <p:extLst>
              <p:ext uri="{D42A27DB-BD31-4B8C-83A1-F6EECF244321}">
                <p14:modId xmlns:p14="http://schemas.microsoft.com/office/powerpoint/2010/main" val="1258536837"/>
              </p:ext>
            </p:extLst>
          </p:nvPr>
        </p:nvGraphicFramePr>
        <p:xfrm>
          <a:off x="3923928" y="188640"/>
          <a:ext cx="4920207" cy="3657600"/>
        </p:xfrm>
        <a:graphic>
          <a:graphicData uri="http://schemas.openxmlformats.org/drawingml/2006/table">
            <a:tbl>
              <a:tblPr firstRow="1" bandRow="1">
                <a:tableStyleId>{5C22544A-7EE6-4342-B048-85BDC9FD1C3A}</a:tableStyleId>
              </a:tblPr>
              <a:tblGrid>
                <a:gridCol w="1640069"/>
                <a:gridCol w="1640069"/>
                <a:gridCol w="1640069"/>
              </a:tblGrid>
              <a:tr h="370840">
                <a:tc>
                  <a:txBody>
                    <a:bodyPr/>
                    <a:lstStyle/>
                    <a:p>
                      <a:pPr algn="ctr"/>
                      <a:r>
                        <a:rPr lang="en-US" sz="2400" dirty="0" smtClean="0">
                          <a:solidFill>
                            <a:srgbClr val="FF0000"/>
                          </a:solidFill>
                          <a:latin typeface="Comic Sans MS" panose="030F0702030302020204" pitchFamily="66" charset="0"/>
                        </a:rPr>
                        <a:t>Beginning</a:t>
                      </a:r>
                      <a:endParaRPr lang="en-GB" sz="240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smtClean="0">
                          <a:solidFill>
                            <a:srgbClr val="FFC000"/>
                          </a:solidFill>
                          <a:latin typeface="Comic Sans MS" panose="030F0702030302020204" pitchFamily="66" charset="0"/>
                        </a:rPr>
                        <a:t>Middle</a:t>
                      </a:r>
                      <a:endParaRPr lang="en-GB" sz="2400" dirty="0">
                        <a:solidFill>
                          <a:srgbClr val="FFC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smtClean="0">
                          <a:solidFill>
                            <a:srgbClr val="92D050"/>
                          </a:solidFill>
                          <a:latin typeface="Comic Sans MS" panose="030F0702030302020204" pitchFamily="66" charset="0"/>
                        </a:rPr>
                        <a:t>End</a:t>
                      </a:r>
                      <a:endParaRPr lang="en-GB" sz="2400" dirty="0">
                        <a:solidFill>
                          <a:srgbClr val="92D05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pPr algn="ctr"/>
                      <a:r>
                        <a:rPr lang="en-US" sz="2400" dirty="0" err="1" smtClean="0">
                          <a:solidFill>
                            <a:srgbClr val="FF0000"/>
                          </a:solidFill>
                          <a:latin typeface="Comic Sans MS" panose="030F0702030302020204" pitchFamily="66" charset="0"/>
                        </a:rPr>
                        <a:t>Bl</a:t>
                      </a:r>
                      <a:endParaRPr lang="en-GB" sz="240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smtClean="0">
                          <a:solidFill>
                            <a:srgbClr val="FFC000"/>
                          </a:solidFill>
                          <a:latin typeface="Comic Sans MS" panose="030F0702030302020204" pitchFamily="66" charset="0"/>
                        </a:rPr>
                        <a:t>oy</a:t>
                      </a:r>
                      <a:endParaRPr lang="en-GB" sz="2400" dirty="0">
                        <a:solidFill>
                          <a:srgbClr val="FFC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smtClean="0">
                          <a:solidFill>
                            <a:srgbClr val="92D050"/>
                          </a:solidFill>
                          <a:latin typeface="Comic Sans MS" panose="030F0702030302020204" pitchFamily="66" charset="0"/>
                        </a:rPr>
                        <a:t>t</a:t>
                      </a:r>
                      <a:endParaRPr lang="en-GB" sz="2400" dirty="0">
                        <a:solidFill>
                          <a:srgbClr val="92D05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pPr algn="ctr"/>
                      <a:r>
                        <a:rPr lang="en-US" sz="2400" dirty="0" smtClean="0">
                          <a:solidFill>
                            <a:srgbClr val="FF0000"/>
                          </a:solidFill>
                          <a:latin typeface="Comic Sans MS" panose="030F0702030302020204" pitchFamily="66" charset="0"/>
                        </a:rPr>
                        <a:t>Cr</a:t>
                      </a:r>
                      <a:endParaRPr lang="en-GB" sz="240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smtClean="0">
                          <a:solidFill>
                            <a:srgbClr val="FFC000"/>
                          </a:solidFill>
                          <a:latin typeface="Comic Sans MS" panose="030F0702030302020204" pitchFamily="66" charset="0"/>
                        </a:rPr>
                        <a:t>aw</a:t>
                      </a:r>
                      <a:endParaRPr lang="en-GB" sz="2400" dirty="0">
                        <a:solidFill>
                          <a:srgbClr val="FFC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err="1" smtClean="0">
                          <a:solidFill>
                            <a:srgbClr val="92D050"/>
                          </a:solidFill>
                          <a:latin typeface="Comic Sans MS" panose="030F0702030302020204" pitchFamily="66" charset="0"/>
                        </a:rPr>
                        <a:t>ph</a:t>
                      </a:r>
                      <a:endParaRPr lang="en-GB" sz="2400" dirty="0">
                        <a:solidFill>
                          <a:srgbClr val="92D05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pPr algn="ctr"/>
                      <a:r>
                        <a:rPr lang="en-US" sz="2400" dirty="0" err="1" smtClean="0">
                          <a:solidFill>
                            <a:srgbClr val="FF0000"/>
                          </a:solidFill>
                          <a:latin typeface="Comic Sans MS" panose="030F0702030302020204" pitchFamily="66" charset="0"/>
                        </a:rPr>
                        <a:t>Fl</a:t>
                      </a:r>
                      <a:endParaRPr lang="en-GB" sz="240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smtClean="0">
                          <a:solidFill>
                            <a:srgbClr val="FFC000"/>
                          </a:solidFill>
                          <a:latin typeface="Comic Sans MS" panose="030F0702030302020204" pitchFamily="66" charset="0"/>
                        </a:rPr>
                        <a:t>ow</a:t>
                      </a:r>
                      <a:endParaRPr lang="en-GB" sz="2400" dirty="0">
                        <a:solidFill>
                          <a:srgbClr val="FFC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smtClean="0">
                          <a:solidFill>
                            <a:srgbClr val="92D050"/>
                          </a:solidFill>
                          <a:latin typeface="Comic Sans MS" panose="030F0702030302020204" pitchFamily="66" charset="0"/>
                        </a:rPr>
                        <a:t>m</a:t>
                      </a:r>
                      <a:endParaRPr lang="en-GB" sz="2400" dirty="0">
                        <a:solidFill>
                          <a:srgbClr val="92D05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pPr algn="ctr"/>
                      <a:r>
                        <a:rPr lang="en-US" sz="2400" dirty="0" smtClean="0">
                          <a:solidFill>
                            <a:srgbClr val="FF0000"/>
                          </a:solidFill>
                          <a:latin typeface="Comic Sans MS" panose="030F0702030302020204" pitchFamily="66" charset="0"/>
                        </a:rPr>
                        <a:t>Gr</a:t>
                      </a:r>
                      <a:endParaRPr lang="en-GB" sz="240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err="1" smtClean="0">
                          <a:solidFill>
                            <a:srgbClr val="FFC000"/>
                          </a:solidFill>
                          <a:latin typeface="Comic Sans MS" panose="030F0702030302020204" pitchFamily="66" charset="0"/>
                        </a:rPr>
                        <a:t>ie</a:t>
                      </a:r>
                      <a:endParaRPr lang="en-GB" sz="2400" dirty="0">
                        <a:solidFill>
                          <a:srgbClr val="FFC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smtClean="0">
                          <a:solidFill>
                            <a:srgbClr val="92D050"/>
                          </a:solidFill>
                          <a:latin typeface="Comic Sans MS" panose="030F0702030302020204" pitchFamily="66" charset="0"/>
                        </a:rPr>
                        <a:t>n</a:t>
                      </a:r>
                      <a:endParaRPr lang="en-GB" sz="2400" dirty="0">
                        <a:solidFill>
                          <a:srgbClr val="92D05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pPr algn="ctr"/>
                      <a:r>
                        <a:rPr lang="en-US" sz="2400" dirty="0" smtClean="0">
                          <a:solidFill>
                            <a:srgbClr val="FF0000"/>
                          </a:solidFill>
                          <a:latin typeface="Comic Sans MS" panose="030F0702030302020204" pitchFamily="66" charset="0"/>
                        </a:rPr>
                        <a:t>J</a:t>
                      </a:r>
                      <a:endParaRPr lang="en-GB" sz="240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err="1" smtClean="0">
                          <a:solidFill>
                            <a:srgbClr val="FFC000"/>
                          </a:solidFill>
                          <a:latin typeface="Comic Sans MS" panose="030F0702030302020204" pitchFamily="66" charset="0"/>
                        </a:rPr>
                        <a:t>ue</a:t>
                      </a:r>
                      <a:endParaRPr lang="en-GB" sz="2400" dirty="0">
                        <a:solidFill>
                          <a:srgbClr val="FFC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smtClean="0">
                          <a:solidFill>
                            <a:srgbClr val="92D050"/>
                          </a:solidFill>
                          <a:latin typeface="Comic Sans MS" panose="030F0702030302020204" pitchFamily="66" charset="0"/>
                        </a:rPr>
                        <a:t>f</a:t>
                      </a:r>
                      <a:endParaRPr lang="en-GB" sz="2400" dirty="0">
                        <a:solidFill>
                          <a:srgbClr val="92D05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pPr algn="ctr"/>
                      <a:r>
                        <a:rPr lang="en-US" sz="2400" dirty="0" err="1" smtClean="0">
                          <a:solidFill>
                            <a:srgbClr val="FF0000"/>
                          </a:solidFill>
                          <a:latin typeface="Comic Sans MS" panose="030F0702030302020204" pitchFamily="66" charset="0"/>
                        </a:rPr>
                        <a:t>Spl</a:t>
                      </a:r>
                      <a:endParaRPr lang="en-GB" sz="240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err="1" smtClean="0">
                          <a:solidFill>
                            <a:srgbClr val="FFC000"/>
                          </a:solidFill>
                          <a:latin typeface="Comic Sans MS" panose="030F0702030302020204" pitchFamily="66" charset="0"/>
                        </a:rPr>
                        <a:t>ew</a:t>
                      </a:r>
                      <a:endParaRPr lang="en-GB" sz="2400" dirty="0">
                        <a:solidFill>
                          <a:srgbClr val="FFC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err="1" smtClean="0">
                          <a:solidFill>
                            <a:srgbClr val="92D050"/>
                          </a:solidFill>
                          <a:latin typeface="Comic Sans MS" panose="030F0702030302020204" pitchFamily="66" charset="0"/>
                        </a:rPr>
                        <a:t>ch</a:t>
                      </a:r>
                      <a:endParaRPr lang="en-GB" sz="2400" dirty="0">
                        <a:solidFill>
                          <a:srgbClr val="92D05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pPr algn="ctr"/>
                      <a:r>
                        <a:rPr lang="en-US" sz="2400" dirty="0" err="1" smtClean="0">
                          <a:solidFill>
                            <a:srgbClr val="FF0000"/>
                          </a:solidFill>
                          <a:latin typeface="Comic Sans MS" panose="030F0702030302020204" pitchFamily="66" charset="0"/>
                        </a:rPr>
                        <a:t>Str</a:t>
                      </a:r>
                      <a:endParaRPr lang="en-GB" sz="240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smtClean="0">
                          <a:solidFill>
                            <a:srgbClr val="FFC000"/>
                          </a:solidFill>
                          <a:latin typeface="Comic Sans MS" panose="030F0702030302020204" pitchFamily="66" charset="0"/>
                        </a:rPr>
                        <a:t>au</a:t>
                      </a:r>
                      <a:endParaRPr lang="en-GB" sz="2400" dirty="0">
                        <a:solidFill>
                          <a:srgbClr val="FFC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err="1" smtClean="0">
                          <a:solidFill>
                            <a:srgbClr val="92D050"/>
                          </a:solidFill>
                          <a:latin typeface="Comic Sans MS" panose="030F0702030302020204" pitchFamily="66" charset="0"/>
                        </a:rPr>
                        <a:t>sh</a:t>
                      </a:r>
                      <a:endParaRPr lang="en-GB" sz="2400" dirty="0">
                        <a:solidFill>
                          <a:srgbClr val="92D05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5784103"/>
            <a:ext cx="1993900" cy="811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3355569" y="5912711"/>
            <a:ext cx="1452642" cy="553998"/>
          </a:xfrm>
          <a:prstGeom prst="rect">
            <a:avLst/>
          </a:prstGeom>
        </p:spPr>
        <p:txBody>
          <a:bodyPr wrap="none">
            <a:spAutoFit/>
          </a:bodyPr>
          <a:lstStyle/>
          <a:p>
            <a:r>
              <a:rPr lang="en-US" sz="3000" dirty="0" err="1" smtClean="0">
                <a:solidFill>
                  <a:srgbClr val="FF0000"/>
                </a:solidFill>
                <a:latin typeface="Comic Sans MS" panose="030F0702030302020204" pitchFamily="66" charset="0"/>
              </a:rPr>
              <a:t>Gr</a:t>
            </a:r>
            <a:r>
              <a:rPr lang="en-US" sz="3000" dirty="0" err="1" smtClean="0">
                <a:solidFill>
                  <a:srgbClr val="FFC000"/>
                </a:solidFill>
                <a:latin typeface="Comic Sans MS" panose="030F0702030302020204" pitchFamily="66" charset="0"/>
              </a:rPr>
              <a:t>oy</a:t>
            </a:r>
            <a:r>
              <a:rPr lang="en-US" sz="3000" dirty="0" err="1" smtClean="0">
                <a:solidFill>
                  <a:srgbClr val="92D050"/>
                </a:solidFill>
                <a:latin typeface="Comic Sans MS" panose="030F0702030302020204" pitchFamily="66" charset="0"/>
              </a:rPr>
              <a:t>ch</a:t>
            </a:r>
            <a:endParaRPr lang="en-GB" sz="3000" dirty="0">
              <a:solidFill>
                <a:srgbClr val="92D050"/>
              </a:solidFill>
              <a:latin typeface="Comic Sans MS" panose="030F0702030302020204" pitchFamily="66" charset="0"/>
            </a:endParaRPr>
          </a:p>
        </p:txBody>
      </p:sp>
      <p:pic>
        <p:nvPicPr>
          <p:cNvPr id="1027" name="Picture 3" descr="C:\Users\MrsChild\AppData\Local\Microsoft\Windows\INetCache\IE\I0INYVGL\green-cartoon-alien-clipart-thumb2822032[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7716" y="4121638"/>
            <a:ext cx="1616968" cy="161696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MrsChild\AppData\Local\Microsoft\Windows\INetCache\IE\B1Q4FDV9\puzzled-alien[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63888" y="3982973"/>
            <a:ext cx="1244323" cy="1894299"/>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Users\MrsChild\AppData\Local\Microsoft\Windows\INetCache\IE\MDZDMQMK\15883-illustration-of-an-arcade-styled-cartoon-alien-ghost-pv[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87624" y="4581128"/>
            <a:ext cx="1473622" cy="147362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7380312" y="4365104"/>
            <a:ext cx="1656184" cy="1200329"/>
          </a:xfrm>
          <a:prstGeom prst="rect">
            <a:avLst/>
          </a:prstGeom>
          <a:noFill/>
        </p:spPr>
        <p:txBody>
          <a:bodyPr wrap="square" rtlCol="0">
            <a:spAutoFit/>
          </a:bodyPr>
          <a:lstStyle/>
          <a:p>
            <a:pPr algn="ctr"/>
            <a:r>
              <a:rPr lang="en-US" dirty="0" smtClean="0">
                <a:latin typeface="Comic Sans MS" panose="030F0702030302020204" pitchFamily="66" charset="0"/>
              </a:rPr>
              <a:t>How many different aliens can you make?</a:t>
            </a:r>
            <a:endParaRPr lang="en-GB" dirty="0">
              <a:latin typeface="Comic Sans MS" panose="030F0702030302020204" pitchFamily="66" charset="0"/>
            </a:endParaRPr>
          </a:p>
        </p:txBody>
      </p:sp>
    </p:spTree>
    <p:extLst>
      <p:ext uri="{BB962C8B-B14F-4D97-AF65-F5344CB8AC3E}">
        <p14:creationId xmlns:p14="http://schemas.microsoft.com/office/powerpoint/2010/main" val="23629362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928992" cy="1143000"/>
          </a:xfrm>
        </p:spPr>
        <p:txBody>
          <a:bodyPr>
            <a:noAutofit/>
          </a:bodyPr>
          <a:lstStyle/>
          <a:p>
            <a:r>
              <a:rPr lang="en-GB" sz="2400" dirty="0" smtClean="0"/>
              <a:t>If you can segment and blend all these alien names then you know all the sounds and have all the skills you need. </a:t>
            </a:r>
            <a:br>
              <a:rPr lang="en-GB" sz="2400" dirty="0" smtClean="0"/>
            </a:br>
            <a:r>
              <a:rPr lang="en-GB" sz="2000" dirty="0" smtClean="0"/>
              <a:t>(Remember you can draw in the sound buttons or highlight the digraphs if it helps.)</a:t>
            </a:r>
            <a:endParaRPr lang="en-GB" sz="20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527424464"/>
              </p:ext>
            </p:extLst>
          </p:nvPr>
        </p:nvGraphicFramePr>
        <p:xfrm>
          <a:off x="539552" y="1556792"/>
          <a:ext cx="8136908" cy="5047488"/>
        </p:xfrm>
        <a:graphic>
          <a:graphicData uri="http://schemas.openxmlformats.org/drawingml/2006/table">
            <a:tbl>
              <a:tblPr firstRow="1" firstCol="1" bandRow="1"/>
              <a:tblGrid>
                <a:gridCol w="2034227"/>
                <a:gridCol w="2034227"/>
                <a:gridCol w="2034227"/>
                <a:gridCol w="2034227"/>
              </a:tblGrid>
              <a:tr h="401098">
                <a:tc>
                  <a:txBody>
                    <a:bodyPr/>
                    <a:lstStyle/>
                    <a:p>
                      <a:pPr algn="ctr">
                        <a:lnSpc>
                          <a:spcPct val="115000"/>
                        </a:lnSpc>
                        <a:spcAft>
                          <a:spcPts val="0"/>
                        </a:spcAft>
                      </a:pPr>
                      <a:r>
                        <a:rPr lang="en-GB" sz="2400" dirty="0" err="1">
                          <a:effectLst/>
                          <a:latin typeface="Comic Sans MS"/>
                          <a:ea typeface="Times New Roman"/>
                          <a:cs typeface="Times New Roman"/>
                        </a:rPr>
                        <a:t>Baid</a:t>
                      </a:r>
                      <a:endParaRPr lang="en-GB"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dirty="0" err="1">
                          <a:effectLst/>
                          <a:latin typeface="Comic Sans MS"/>
                          <a:ea typeface="Times New Roman"/>
                          <a:cs typeface="Times New Roman"/>
                        </a:rPr>
                        <a:t>Hayf</a:t>
                      </a:r>
                      <a:endParaRPr lang="en-GB"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dirty="0" err="1">
                          <a:effectLst/>
                          <a:latin typeface="Comic Sans MS"/>
                          <a:ea typeface="Times New Roman"/>
                          <a:cs typeface="Times New Roman"/>
                        </a:rPr>
                        <a:t>Gake</a:t>
                      </a:r>
                      <a:endParaRPr lang="en-GB"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Deef</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401098">
                <a:tc>
                  <a:txBody>
                    <a:bodyPr/>
                    <a:lstStyle/>
                    <a:p>
                      <a:pPr algn="ctr">
                        <a:lnSpc>
                          <a:spcPct val="115000"/>
                        </a:lnSpc>
                        <a:spcAft>
                          <a:spcPts val="0"/>
                        </a:spcAft>
                      </a:pPr>
                      <a:r>
                        <a:rPr lang="en-GB" sz="2400" dirty="0" err="1">
                          <a:effectLst/>
                          <a:latin typeface="Comic Sans MS"/>
                          <a:ea typeface="Times New Roman"/>
                          <a:cs typeface="Times New Roman"/>
                        </a:rPr>
                        <a:t>Heem</a:t>
                      </a:r>
                      <a:endParaRPr lang="en-GB"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Plean</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Quete</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Narth</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401098">
                <a:tc>
                  <a:txBody>
                    <a:bodyPr/>
                    <a:lstStyle/>
                    <a:p>
                      <a:pPr algn="ctr">
                        <a:lnSpc>
                          <a:spcPct val="115000"/>
                        </a:lnSpc>
                        <a:spcAft>
                          <a:spcPts val="0"/>
                        </a:spcAft>
                      </a:pPr>
                      <a:r>
                        <a:rPr lang="en-GB" sz="2400">
                          <a:effectLst/>
                          <a:latin typeface="Comic Sans MS"/>
                          <a:ea typeface="Times New Roman"/>
                          <a:cs typeface="Times New Roman"/>
                        </a:rPr>
                        <a:t>Vight</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Twie</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Yize</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Blove</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401098">
                <a:tc>
                  <a:txBody>
                    <a:bodyPr/>
                    <a:lstStyle/>
                    <a:p>
                      <a:pPr algn="ctr">
                        <a:lnSpc>
                          <a:spcPct val="115000"/>
                        </a:lnSpc>
                        <a:spcAft>
                          <a:spcPts val="0"/>
                        </a:spcAft>
                      </a:pPr>
                      <a:r>
                        <a:rPr lang="en-GB" sz="2400">
                          <a:effectLst/>
                          <a:latin typeface="Comic Sans MS"/>
                          <a:ea typeface="Times New Roman"/>
                          <a:cs typeface="Times New Roman"/>
                        </a:rPr>
                        <a:t>Croab</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Proet</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Jome</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Phowt</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401098">
                <a:tc>
                  <a:txBody>
                    <a:bodyPr/>
                    <a:lstStyle/>
                    <a:p>
                      <a:pPr algn="ctr">
                        <a:lnSpc>
                          <a:spcPct val="115000"/>
                        </a:lnSpc>
                        <a:spcAft>
                          <a:spcPts val="0"/>
                        </a:spcAft>
                      </a:pPr>
                      <a:r>
                        <a:rPr lang="en-GB" sz="2400">
                          <a:effectLst/>
                          <a:latin typeface="Comic Sans MS"/>
                          <a:ea typeface="Times New Roman"/>
                          <a:cs typeface="Times New Roman"/>
                        </a:rPr>
                        <a:t>Froomp</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Cachue</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Sprume</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Aspew</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401098">
                <a:tc>
                  <a:txBody>
                    <a:bodyPr/>
                    <a:lstStyle/>
                    <a:p>
                      <a:pPr algn="ctr">
                        <a:lnSpc>
                          <a:spcPct val="115000"/>
                        </a:lnSpc>
                        <a:spcAft>
                          <a:spcPts val="0"/>
                        </a:spcAft>
                      </a:pPr>
                      <a:r>
                        <a:rPr lang="en-GB" sz="2400">
                          <a:effectLst/>
                          <a:latin typeface="Comic Sans MS"/>
                          <a:ea typeface="Times New Roman"/>
                          <a:cs typeface="Times New Roman"/>
                        </a:rPr>
                        <a:t>Wormid</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Fauster</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Nawm</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dirty="0" err="1">
                          <a:effectLst/>
                          <a:latin typeface="Comic Sans MS"/>
                          <a:ea typeface="Times New Roman"/>
                          <a:cs typeface="Times New Roman"/>
                        </a:rPr>
                        <a:t>Voo</a:t>
                      </a:r>
                      <a:endParaRPr lang="en-GB"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401098">
                <a:tc>
                  <a:txBody>
                    <a:bodyPr/>
                    <a:lstStyle/>
                    <a:p>
                      <a:pPr algn="ctr">
                        <a:lnSpc>
                          <a:spcPct val="115000"/>
                        </a:lnSpc>
                        <a:spcAft>
                          <a:spcPts val="0"/>
                        </a:spcAft>
                      </a:pPr>
                      <a:r>
                        <a:rPr lang="en-GB" sz="2400" dirty="0" err="1">
                          <a:effectLst/>
                          <a:latin typeface="Comic Sans MS"/>
                          <a:ea typeface="Times New Roman"/>
                          <a:cs typeface="Times New Roman"/>
                        </a:rPr>
                        <a:t>Shoit</a:t>
                      </a:r>
                      <a:endParaRPr lang="en-GB"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Groys</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Crouth</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Og</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401098">
                <a:tc>
                  <a:txBody>
                    <a:bodyPr/>
                    <a:lstStyle/>
                    <a:p>
                      <a:pPr algn="ctr">
                        <a:lnSpc>
                          <a:spcPct val="115000"/>
                        </a:lnSpc>
                        <a:spcAft>
                          <a:spcPts val="0"/>
                        </a:spcAft>
                      </a:pPr>
                      <a:r>
                        <a:rPr lang="en-GB" sz="2400">
                          <a:effectLst/>
                          <a:latin typeface="Comic Sans MS"/>
                          <a:ea typeface="Times New Roman"/>
                          <a:cs typeface="Times New Roman"/>
                        </a:rPr>
                        <a:t>Zoup</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Rowz</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Meeth</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Umf</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401098">
                <a:tc>
                  <a:txBody>
                    <a:bodyPr/>
                    <a:lstStyle/>
                    <a:p>
                      <a:pPr algn="ctr">
                        <a:lnSpc>
                          <a:spcPct val="115000"/>
                        </a:lnSpc>
                        <a:spcAft>
                          <a:spcPts val="0"/>
                        </a:spcAft>
                      </a:pPr>
                      <a:r>
                        <a:rPr lang="en-GB" sz="2400">
                          <a:effectLst/>
                          <a:latin typeface="Comic Sans MS"/>
                          <a:ea typeface="Times New Roman"/>
                          <a:cs typeface="Times New Roman"/>
                        </a:rPr>
                        <a:t>Yerpan</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Jirlee</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Hurck</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dirty="0">
                          <a:effectLst/>
                          <a:latin typeface="Comic Sans MS"/>
                          <a:ea typeface="Times New Roman"/>
                          <a:cs typeface="Times New Roman"/>
                        </a:rPr>
                        <a:t>Jair</a:t>
                      </a:r>
                      <a:endParaRPr lang="en-GB"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401098">
                <a:tc>
                  <a:txBody>
                    <a:bodyPr/>
                    <a:lstStyle/>
                    <a:p>
                      <a:pPr algn="ctr">
                        <a:lnSpc>
                          <a:spcPct val="115000"/>
                        </a:lnSpc>
                        <a:spcAft>
                          <a:spcPts val="0"/>
                        </a:spcAft>
                      </a:pPr>
                      <a:r>
                        <a:rPr lang="en-GB" sz="2400">
                          <a:effectLst/>
                          <a:latin typeface="Comic Sans MS"/>
                          <a:ea typeface="Times New Roman"/>
                          <a:cs typeface="Times New Roman"/>
                        </a:rPr>
                        <a:t>Thrair</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Scrust</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Fowsp</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Freesp</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401098">
                <a:tc>
                  <a:txBody>
                    <a:bodyPr/>
                    <a:lstStyle/>
                    <a:p>
                      <a:pPr algn="ctr">
                        <a:lnSpc>
                          <a:spcPct val="115000"/>
                        </a:lnSpc>
                        <a:spcAft>
                          <a:spcPts val="0"/>
                        </a:spcAft>
                      </a:pPr>
                      <a:r>
                        <a:rPr lang="en-GB" sz="2400">
                          <a:effectLst/>
                          <a:latin typeface="Comic Sans MS"/>
                          <a:ea typeface="Times New Roman"/>
                          <a:cs typeface="Times New Roman"/>
                        </a:rPr>
                        <a:t>Kear</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Dronk</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Zaunch</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Scrung</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401098">
                <a:tc>
                  <a:txBody>
                    <a:bodyPr/>
                    <a:lstStyle/>
                    <a:p>
                      <a:pPr algn="ctr">
                        <a:lnSpc>
                          <a:spcPct val="115000"/>
                        </a:lnSpc>
                        <a:spcAft>
                          <a:spcPts val="0"/>
                        </a:spcAft>
                      </a:pPr>
                      <a:r>
                        <a:rPr lang="en-GB" sz="2400">
                          <a:effectLst/>
                          <a:latin typeface="Comic Sans MS"/>
                          <a:ea typeface="Times New Roman"/>
                          <a:cs typeface="Times New Roman"/>
                        </a:rPr>
                        <a:t>Dacture</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a:effectLst/>
                          <a:latin typeface="Comic Sans MS"/>
                          <a:ea typeface="Times New Roman"/>
                          <a:cs typeface="Times New Roman"/>
                        </a:rPr>
                        <a:t>Brist</a:t>
                      </a:r>
                      <a:endParaRPr lang="en-GB" sz="14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dirty="0" err="1">
                          <a:effectLst/>
                          <a:latin typeface="Comic Sans MS"/>
                          <a:ea typeface="Times New Roman"/>
                          <a:cs typeface="Times New Roman"/>
                        </a:rPr>
                        <a:t>Blurg</a:t>
                      </a:r>
                      <a:endParaRPr lang="en-GB"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GB" sz="2400" dirty="0" err="1">
                          <a:effectLst/>
                          <a:latin typeface="Comic Sans MS"/>
                          <a:ea typeface="Times New Roman"/>
                          <a:cs typeface="Times New Roman"/>
                        </a:rPr>
                        <a:t>Trown</a:t>
                      </a:r>
                      <a:endParaRPr lang="en-GB" sz="1400" dirty="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bl>
          </a:graphicData>
        </a:graphic>
      </p:graphicFrame>
    </p:spTree>
    <p:extLst>
      <p:ext uri="{BB962C8B-B14F-4D97-AF65-F5344CB8AC3E}">
        <p14:creationId xmlns:p14="http://schemas.microsoft.com/office/powerpoint/2010/main" val="21129729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60648"/>
            <a:ext cx="8784976" cy="1143000"/>
          </a:xfrm>
        </p:spPr>
        <p:txBody>
          <a:bodyPr>
            <a:noAutofit/>
          </a:bodyPr>
          <a:lstStyle/>
          <a:p>
            <a:r>
              <a:rPr lang="en-GB" sz="2400" dirty="0" smtClean="0"/>
              <a:t>Have a go at making a symmetrical alien picture using your name. These instructions come from </a:t>
            </a:r>
            <a:r>
              <a:rPr lang="en-GB" sz="2400" dirty="0">
                <a:hlinkClick r:id="rId2"/>
              </a:rPr>
              <a:t>http://ourartlately.blogspot.com/2011/05/name-aliens.html</a:t>
            </a:r>
            <a:endParaRPr lang="en-GB" sz="2400" dirty="0"/>
          </a:p>
        </p:txBody>
      </p:sp>
      <p:pic>
        <p:nvPicPr>
          <p:cNvPr id="4098"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403648" y="1700808"/>
            <a:ext cx="6192688" cy="46987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025706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88640"/>
            <a:ext cx="8322328" cy="55446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621837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5536" y="476672"/>
            <a:ext cx="8310732" cy="51845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354190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080" y="116632"/>
            <a:ext cx="7992888" cy="63857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683568" y="6381328"/>
            <a:ext cx="7773400" cy="369332"/>
          </a:xfrm>
          <a:prstGeom prst="rect">
            <a:avLst/>
          </a:prstGeom>
          <a:noFill/>
        </p:spPr>
        <p:txBody>
          <a:bodyPr wrap="square" rtlCol="0">
            <a:spAutoFit/>
          </a:bodyPr>
          <a:lstStyle/>
          <a:p>
            <a:r>
              <a:rPr lang="en-GB" dirty="0" smtClean="0"/>
              <a:t>(Or you could paint or collage or use stickers - anything you have to hand.)</a:t>
            </a:r>
            <a:endParaRPr lang="en-GB" dirty="0"/>
          </a:p>
        </p:txBody>
      </p:sp>
    </p:spTree>
    <p:extLst>
      <p:ext uri="{BB962C8B-B14F-4D97-AF65-F5344CB8AC3E}">
        <p14:creationId xmlns:p14="http://schemas.microsoft.com/office/powerpoint/2010/main" val="12955405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84031"/>
            <a:ext cx="8136904" cy="65383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237067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88640"/>
            <a:ext cx="2573007" cy="30853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31840" y="153208"/>
            <a:ext cx="2493058" cy="31207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2" name="Picture 4"/>
          <p:cNvPicPr>
            <a:picLocks noGrp="1" noChangeAspect="1" noChangeArrowheads="1"/>
          </p:cNvPicPr>
          <p:nvPr>
            <p:ph idx="1"/>
          </p:nvPr>
        </p:nvPicPr>
        <p:blipFill rotWithShape="1">
          <a:blip r:embed="rId4">
            <a:extLst>
              <a:ext uri="{28A0092B-C50C-407E-A947-70E740481C1C}">
                <a14:useLocalDpi xmlns:a14="http://schemas.microsoft.com/office/drawing/2010/main" val="0"/>
              </a:ext>
            </a:extLst>
          </a:blip>
          <a:srcRect l="6393" t="1998"/>
          <a:stretch/>
        </p:blipFill>
        <p:spPr bwMode="auto">
          <a:xfrm>
            <a:off x="6012160" y="188640"/>
            <a:ext cx="2592288" cy="66226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51520" y="3645024"/>
            <a:ext cx="5544616" cy="2862322"/>
          </a:xfrm>
          <a:prstGeom prst="rect">
            <a:avLst/>
          </a:prstGeom>
          <a:noFill/>
        </p:spPr>
        <p:txBody>
          <a:bodyPr wrap="square" rtlCol="0">
            <a:spAutoFit/>
          </a:bodyPr>
          <a:lstStyle/>
          <a:p>
            <a:r>
              <a:rPr lang="en-GB" sz="3600" dirty="0" smtClean="0">
                <a:latin typeface="Comic Sans MS" panose="030F0702030302020204" pitchFamily="66" charset="0"/>
              </a:rPr>
              <a:t>When you have finished your alien it will need a name. </a:t>
            </a:r>
            <a:br>
              <a:rPr lang="en-GB" sz="3600" dirty="0" smtClean="0">
                <a:latin typeface="Comic Sans MS" panose="030F0702030302020204" pitchFamily="66" charset="0"/>
              </a:rPr>
            </a:br>
            <a:r>
              <a:rPr lang="en-GB" sz="3600" dirty="0" smtClean="0">
                <a:latin typeface="Comic Sans MS" panose="030F0702030302020204" pitchFamily="66" charset="0"/>
              </a:rPr>
              <a:t>Choose a name from the following list.</a:t>
            </a:r>
            <a:endParaRPr lang="en-GB" sz="3600" dirty="0">
              <a:latin typeface="Comic Sans MS" panose="030F0702030302020204" pitchFamily="66" charset="0"/>
            </a:endParaRPr>
          </a:p>
        </p:txBody>
      </p:sp>
    </p:spTree>
    <p:extLst>
      <p:ext uri="{BB962C8B-B14F-4D97-AF65-F5344CB8AC3E}">
        <p14:creationId xmlns:p14="http://schemas.microsoft.com/office/powerpoint/2010/main" val="21723818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788" y="332655"/>
            <a:ext cx="8786700" cy="53275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512930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10947</TotalTime>
  <Words>340</Words>
  <Application>Microsoft Office PowerPoint</Application>
  <PresentationFormat>On-screen Show (4:3)</PresentationFormat>
  <Paragraphs>100</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Home Learning </vt:lpstr>
      <vt:lpstr>Hooray it’s half term!  Time for a break from routine!</vt:lpstr>
      <vt:lpstr>PowerPoint Presentation</vt:lpstr>
      <vt:lpstr>If you can segment and blend all these alien names then you know all the sounds and have all the skills you need.  (Remember you can draw in the sound buttons or highlight the digraphs if it helps.)</vt:lpstr>
      <vt:lpstr>Have a go at making a symmetrical alien picture using your name. These instructions come from http://ourartlately.blogspot.com/2011/05/name-aliens.html</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126</cp:revision>
  <dcterms:created xsi:type="dcterms:W3CDTF">2020-03-18T10:41:37Z</dcterms:created>
  <dcterms:modified xsi:type="dcterms:W3CDTF">2020-05-23T22:39:09Z</dcterms:modified>
</cp:coreProperties>
</file>