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58" r:id="rId4"/>
    <p:sldId id="259" r:id="rId5"/>
    <p:sldId id="281" r:id="rId6"/>
    <p:sldId id="282" r:id="rId7"/>
    <p:sldId id="260" r:id="rId8"/>
    <p:sldId id="261" r:id="rId9"/>
    <p:sldId id="268" r:id="rId10"/>
    <p:sldId id="262" r:id="rId11"/>
    <p:sldId id="263" r:id="rId12"/>
    <p:sldId id="292" r:id="rId13"/>
    <p:sldId id="293" r:id="rId14"/>
    <p:sldId id="291" r:id="rId15"/>
    <p:sldId id="290" r:id="rId16"/>
    <p:sldId id="283" r:id="rId17"/>
    <p:sldId id="284" r:id="rId18"/>
    <p:sldId id="271" r:id="rId19"/>
    <p:sldId id="264" r:id="rId20"/>
    <p:sldId id="294" r:id="rId21"/>
    <p:sldId id="295" r:id="rId22"/>
    <p:sldId id="296" r:id="rId23"/>
    <p:sldId id="297" r:id="rId24"/>
    <p:sldId id="298" r:id="rId25"/>
    <p:sldId id="306" r:id="rId26"/>
    <p:sldId id="299" r:id="rId27"/>
    <p:sldId id="300" r:id="rId28"/>
    <p:sldId id="301" r:id="rId29"/>
    <p:sldId id="302" r:id="rId30"/>
    <p:sldId id="303" r:id="rId31"/>
    <p:sldId id="304" r:id="rId32"/>
    <p:sldId id="305" r:id="rId33"/>
    <p:sldId id="285" r:id="rId34"/>
    <p:sldId id="286" r:id="rId35"/>
    <p:sldId id="279" r:id="rId36"/>
    <p:sldId id="269" r:id="rId37"/>
    <p:sldId id="270" r:id="rId38"/>
    <p:sldId id="287" r:id="rId39"/>
    <p:sldId id="288" r:id="rId40"/>
    <p:sldId id="289"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07/06/2020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17</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39648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39648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39648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3964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1694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bitesize/articles/zm63c7h"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7.xml"/><Relationship Id="rId5" Type="http://schemas.openxmlformats.org/officeDocument/2006/relationships/image" Target="../media/image33.png"/><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8.xml"/><Relationship Id="rId5" Type="http://schemas.openxmlformats.org/officeDocument/2006/relationships/image" Target="../media/image35.pn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png"/><Relationship Id="rId1" Type="http://schemas.openxmlformats.org/officeDocument/2006/relationships/slideLayout" Target="../slideLayouts/slideLayout19.xml"/><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png"/><Relationship Id="rId1" Type="http://schemas.openxmlformats.org/officeDocument/2006/relationships/slideLayout" Target="../slideLayouts/slideLayout20.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jpeg"/><Relationship Id="rId1" Type="http://schemas.openxmlformats.org/officeDocument/2006/relationships/slideLayout" Target="../slideLayouts/slideLayout21.xml"/><Relationship Id="rId5" Type="http://schemas.openxmlformats.org/officeDocument/2006/relationships/image" Target="../media/image41.pn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jpeg"/><Relationship Id="rId1" Type="http://schemas.openxmlformats.org/officeDocument/2006/relationships/slideLayout" Target="../slideLayouts/slideLayout22.xml"/><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hyperlink" Target="https://www.bbc.co.uk/bitesize/articles/zk66dp3" TargetMode="Externa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www.bbc.co.uk/bitesize/articles/z3j9ydm"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6 Week 2</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908720"/>
            <a:ext cx="8856984" cy="4320479"/>
          </a:xfrm>
        </p:spPr>
        <p:txBody>
          <a:bodyPr>
            <a:noAutofit/>
          </a:bodyPr>
          <a:lstStyle/>
          <a:p>
            <a:pPr marL="0" indent="0" algn="ctr">
              <a:buNone/>
            </a:pPr>
            <a:r>
              <a:rPr lang="en-GB" sz="2000" dirty="0" smtClean="0"/>
              <a:t>Hello again, Fisher. I’ve been very lucky recently as I was able to see a few of you in school last week! It was great to be able to hear about what you had been doing at home and I hope I get to see a few more of you very soon.</a:t>
            </a:r>
          </a:p>
          <a:p>
            <a:pPr marL="0" indent="0" algn="ctr">
              <a:buNone/>
            </a:pPr>
            <a:endParaRPr lang="en-GB" sz="2000" dirty="0"/>
          </a:p>
          <a:p>
            <a:pPr marL="0" indent="0" algn="ctr">
              <a:buNone/>
            </a:pPr>
            <a:r>
              <a:rPr lang="en-GB" sz="2000" dirty="0" smtClean="0"/>
              <a:t>For the maths work this week, I’ve used some </a:t>
            </a:r>
            <a:r>
              <a:rPr lang="en-GB" sz="2000" dirty="0" err="1" smtClean="0"/>
              <a:t>powerpoint</a:t>
            </a:r>
            <a:r>
              <a:rPr lang="en-GB" sz="2000" dirty="0" smtClean="0"/>
              <a:t> slides that you would have seen in class before (similar ones!). It will be better to view this as a </a:t>
            </a:r>
            <a:r>
              <a:rPr lang="en-GB" sz="2000" dirty="0" err="1" smtClean="0"/>
              <a:t>powerpoint</a:t>
            </a:r>
            <a:r>
              <a:rPr lang="en-GB" sz="2000" dirty="0" smtClean="0"/>
              <a:t>, rather than a pdf, so that you can work with the animations too – this way, it won’t overload you with information immediately and will break it down into smaller steps.</a:t>
            </a:r>
          </a:p>
          <a:p>
            <a:pPr marL="0" indent="0" algn="ctr">
              <a:buNone/>
            </a:pPr>
            <a:r>
              <a:rPr lang="en-GB" sz="2000" dirty="0" smtClean="0"/>
              <a:t>The last task on the maths work has been taken from the Friday challenges set by BBC Bitesize! At the end of the article (link on the </a:t>
            </a:r>
            <a:r>
              <a:rPr lang="en-GB" sz="2000" dirty="0" err="1" smtClean="0"/>
              <a:t>powerpoint</a:t>
            </a:r>
            <a:r>
              <a:rPr lang="en-GB" sz="2000" dirty="0" smtClean="0"/>
              <a:t>) it explains the ages focused on each question. Have a go at the challenges but don’t be too worried if you find something a bit tricky!</a:t>
            </a:r>
            <a:endParaRPr lang="en-GB" sz="2000" dirty="0"/>
          </a:p>
          <a:p>
            <a:pPr marL="0" indent="0" algn="ctr">
              <a:buNone/>
            </a:pPr>
            <a:endParaRPr lang="en-GB" sz="2000" dirty="0" smtClean="0"/>
          </a:p>
          <a:p>
            <a:pPr marL="0" indent="0" algn="ctr">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95211" y="-1063405"/>
            <a:ext cx="6717066" cy="9036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15473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23750" y="-711583"/>
            <a:ext cx="6299947" cy="83884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1799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99864" y="-687697"/>
            <a:ext cx="6672264" cy="82809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3474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21429" y="-665244"/>
            <a:ext cx="6141102" cy="8280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5931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sp>
        <p:nvSpPr>
          <p:cNvPr id="2" name="TextBox 1"/>
          <p:cNvSpPr txBox="1"/>
          <p:nvPr/>
        </p:nvSpPr>
        <p:spPr>
          <a:xfrm>
            <a:off x="179512" y="620688"/>
            <a:ext cx="8712968" cy="5909310"/>
          </a:xfrm>
          <a:prstGeom prst="rect">
            <a:avLst/>
          </a:prstGeom>
          <a:noFill/>
        </p:spPr>
        <p:txBody>
          <a:bodyPr wrap="square" rtlCol="0">
            <a:spAutoFit/>
          </a:bodyPr>
          <a:lstStyle/>
          <a:p>
            <a:r>
              <a:rPr lang="en-GB" dirty="0" smtClean="0"/>
              <a:t>Read through chapter 5 and answer the following:</a:t>
            </a:r>
          </a:p>
          <a:p>
            <a:endParaRPr lang="en-GB" dirty="0" smtClean="0"/>
          </a:p>
          <a:p>
            <a:pPr marL="342900" indent="-342900">
              <a:buAutoNum type="arabicPeriod"/>
            </a:pPr>
            <a:r>
              <a:rPr lang="en-GB" dirty="0" smtClean="0"/>
              <a:t>Why do you think Beowulf is sat ‘alone in a dark corner’? </a:t>
            </a:r>
          </a:p>
          <a:p>
            <a:endParaRPr lang="en-GB" dirty="0"/>
          </a:p>
          <a:p>
            <a:r>
              <a:rPr lang="en-GB" dirty="0" smtClean="0"/>
              <a:t>2. He says that he will be fighting Grendel without his sword – do you think this is a good idea? Why is Beowulf doing this? Can you find evidence in the text to support your answer?</a:t>
            </a:r>
          </a:p>
          <a:p>
            <a:endParaRPr lang="en-GB" dirty="0"/>
          </a:p>
          <a:p>
            <a:r>
              <a:rPr lang="en-GB" dirty="0" smtClean="0"/>
              <a:t>3. Grendel is described as ‘murdering monster’ – what descriptive technique has been used here? Can you think of any other ways to describe Grendel or Beowulf using this technique?</a:t>
            </a:r>
          </a:p>
          <a:p>
            <a:endParaRPr lang="en-GB" dirty="0"/>
          </a:p>
          <a:p>
            <a:r>
              <a:rPr lang="en-GB" dirty="0" smtClean="0"/>
              <a:t>4. ‘Grendel writhed and thrashed, but Beowulf would not let go’</a:t>
            </a:r>
          </a:p>
          <a:p>
            <a:r>
              <a:rPr lang="en-GB" dirty="0"/>
              <a:t> </a:t>
            </a:r>
            <a:r>
              <a:rPr lang="en-GB" dirty="0" smtClean="0"/>
              <a:t>    ‘Grendel swiped and slashed, but Beowulf would not let go’</a:t>
            </a:r>
          </a:p>
          <a:p>
            <a:r>
              <a:rPr lang="en-GB" dirty="0" smtClean="0"/>
              <a:t>Why has this phrasing been repeated? What is the effect on the reader?</a:t>
            </a:r>
          </a:p>
          <a:p>
            <a:endParaRPr lang="en-GB" dirty="0"/>
          </a:p>
          <a:p>
            <a:r>
              <a:rPr lang="en-GB" dirty="0" smtClean="0"/>
              <a:t>5. ‘Grendel roared in pain’ – Can you think of any other ways to explain his outburst? You may want to use a thesaurus to find synonyms for roared!</a:t>
            </a:r>
          </a:p>
          <a:p>
            <a:endParaRPr lang="en-GB" dirty="0"/>
          </a:p>
          <a:p>
            <a:r>
              <a:rPr lang="en-GB" dirty="0" smtClean="0"/>
              <a:t>6. ‘But even as they celebrated Beowulf’s victory, something else was stirring out on the moors…’</a:t>
            </a:r>
          </a:p>
          <a:p>
            <a:r>
              <a:rPr lang="en-GB" dirty="0" smtClean="0"/>
              <a:t>What do you think is stirring? Create a prediction for what you think will happen next!</a:t>
            </a:r>
          </a:p>
        </p:txBody>
      </p:sp>
    </p:spTree>
    <p:extLst>
      <p:ext uri="{BB962C8B-B14F-4D97-AF65-F5344CB8AC3E}">
        <p14:creationId xmlns:p14="http://schemas.microsoft.com/office/powerpoint/2010/main" val="799591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sp>
        <p:nvSpPr>
          <p:cNvPr id="5" name="TextBox 4"/>
          <p:cNvSpPr txBox="1"/>
          <p:nvPr/>
        </p:nvSpPr>
        <p:spPr>
          <a:xfrm>
            <a:off x="179512" y="1125457"/>
            <a:ext cx="8480358" cy="1015663"/>
          </a:xfrm>
          <a:prstGeom prst="rect">
            <a:avLst/>
          </a:prstGeom>
          <a:noFill/>
        </p:spPr>
        <p:txBody>
          <a:bodyPr wrap="square" rtlCol="0">
            <a:spAutoFit/>
          </a:bodyPr>
          <a:lstStyle/>
          <a:p>
            <a:pPr algn="ctr"/>
            <a:r>
              <a:rPr lang="en-GB" sz="2000" dirty="0" smtClean="0"/>
              <a:t>Complete the following lesson on using direct and indirect speech – we’ve done a little bit of this so far this year!</a:t>
            </a:r>
          </a:p>
          <a:p>
            <a:pPr algn="ctr"/>
            <a:r>
              <a:rPr lang="en-GB" sz="2000" dirty="0">
                <a:hlinkClick r:id="rId3"/>
              </a:rPr>
              <a:t>https://www.bbc.co.uk/bitesize/articles/zm63c7h</a:t>
            </a:r>
            <a:endParaRPr lang="en-GB" sz="2000" dirty="0"/>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2532" y="2348880"/>
            <a:ext cx="6172200" cy="360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1014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1147763"/>
            <a:ext cx="7858125" cy="4562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276872"/>
            <a:ext cx="8229600" cy="1143000"/>
          </a:xfrm>
        </p:spPr>
        <p:txBody>
          <a:bodyPr>
            <a:noAutofit/>
          </a:bodyPr>
          <a:lstStyle/>
          <a:p>
            <a:r>
              <a:rPr lang="en-GB" dirty="0" smtClean="0"/>
              <a:t>Maths Learning – Task 1</a:t>
            </a:r>
            <a:br>
              <a:rPr lang="en-GB" dirty="0" smtClean="0"/>
            </a:br>
            <a:r>
              <a:rPr lang="en-GB" dirty="0" smtClean="0"/>
              <a:t>The following slides are focusing on the small step of decimal sequences. </a:t>
            </a:r>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5362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108055"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Decimal Sequences</a:t>
            </a:r>
          </a:p>
        </p:txBody>
      </p:sp>
      <p:cxnSp>
        <p:nvCxnSpPr>
          <p:cNvPr id="103" name="Straight Connector 102"/>
          <p:cNvCxnSpPr/>
          <p:nvPr/>
        </p:nvCxnSpPr>
        <p:spPr>
          <a:xfrm>
            <a:off x="255362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168127"/>
            <a:ext cx="3816350" cy="495108"/>
          </a:xfrm>
          <a:prstGeom prst="rect">
            <a:avLst/>
          </a:prstGeom>
          <a:solidFill>
            <a:srgbClr val="F8BD95"/>
          </a:solidFill>
          <a:ln w="28575">
            <a:solidFill>
              <a:srgbClr val="F3973D"/>
            </a:solidFill>
          </a:ln>
        </p:spPr>
        <p:txBody>
          <a:bodyPr wrap="square" lIns="108000" tIns="108000" rIns="108000" bIns="108000" rtlCol="0">
            <a:spAutoFit/>
          </a:bodyPr>
          <a:lstStyle/>
          <a:p>
            <a:r>
              <a:rPr lang="en-GB" dirty="0">
                <a:latin typeface="Twinkl" pitchFamily="2" charset="0"/>
              </a:rPr>
              <a:t>Complete the sequence.</a:t>
            </a:r>
          </a:p>
        </p:txBody>
      </p:sp>
      <p:sp>
        <p:nvSpPr>
          <p:cNvPr id="11" name="TextBox 10"/>
          <p:cNvSpPr txBox="1"/>
          <p:nvPr/>
        </p:nvSpPr>
        <p:spPr>
          <a:xfrm>
            <a:off x="755650" y="5634230"/>
            <a:ext cx="3816350" cy="495108"/>
          </a:xfrm>
          <a:prstGeom prst="rect">
            <a:avLst/>
          </a:prstGeom>
          <a:solidFill>
            <a:srgbClr val="8DCFC4"/>
          </a:solidFill>
          <a:ln w="28575">
            <a:solidFill>
              <a:srgbClr val="25B7BC"/>
            </a:solidFill>
          </a:ln>
        </p:spPr>
        <p:txBody>
          <a:bodyPr wrap="square" lIns="108000" tIns="108000" rIns="108000" bIns="108000" rtlCol="0">
            <a:spAutoFit/>
          </a:bodyPr>
          <a:lstStyle/>
          <a:p>
            <a:r>
              <a:rPr lang="en-US" dirty="0">
                <a:latin typeface="Twinkl" pitchFamily="2" charset="0"/>
              </a:rPr>
              <a:t>What is the rule for the sequence?</a:t>
            </a:r>
          </a:p>
        </p:txBody>
      </p:sp>
      <p:graphicFrame>
        <p:nvGraphicFramePr>
          <p:cNvPr id="3" name="Table 2"/>
          <p:cNvGraphicFramePr>
            <a:graphicFrameLocks noGrp="1"/>
          </p:cNvGraphicFramePr>
          <p:nvPr>
            <p:extLst>
              <p:ext uri="{D42A27DB-BD31-4B8C-83A1-F6EECF244321}">
                <p14:modId xmlns:p14="http://schemas.microsoft.com/office/powerpoint/2010/main" val="755289425"/>
              </p:ext>
            </p:extLst>
          </p:nvPr>
        </p:nvGraphicFramePr>
        <p:xfrm>
          <a:off x="755650" y="1743138"/>
          <a:ext cx="7632700" cy="3800470"/>
        </p:xfrm>
        <a:graphic>
          <a:graphicData uri="http://schemas.openxmlformats.org/drawingml/2006/table">
            <a:tbl>
              <a:tblPr firstRow="1" bandRow="1">
                <a:tableStyleId>{5C22544A-7EE6-4342-B048-85BDC9FD1C3A}</a:tableStyleId>
              </a:tblPr>
              <a:tblGrid>
                <a:gridCol w="1526540">
                  <a:extLst>
                    <a:ext uri="{9D8B030D-6E8A-4147-A177-3AD203B41FA5}">
                      <a16:colId xmlns="" xmlns:a16="http://schemas.microsoft.com/office/drawing/2014/main" val="328452370"/>
                    </a:ext>
                  </a:extLst>
                </a:gridCol>
                <a:gridCol w="1526540">
                  <a:extLst>
                    <a:ext uri="{9D8B030D-6E8A-4147-A177-3AD203B41FA5}">
                      <a16:colId xmlns="" xmlns:a16="http://schemas.microsoft.com/office/drawing/2014/main" val="3345929702"/>
                    </a:ext>
                  </a:extLst>
                </a:gridCol>
                <a:gridCol w="1526540">
                  <a:extLst>
                    <a:ext uri="{9D8B030D-6E8A-4147-A177-3AD203B41FA5}">
                      <a16:colId xmlns="" xmlns:a16="http://schemas.microsoft.com/office/drawing/2014/main" val="510417647"/>
                    </a:ext>
                  </a:extLst>
                </a:gridCol>
                <a:gridCol w="1526540">
                  <a:extLst>
                    <a:ext uri="{9D8B030D-6E8A-4147-A177-3AD203B41FA5}">
                      <a16:colId xmlns="" xmlns:a16="http://schemas.microsoft.com/office/drawing/2014/main" val="3456860162"/>
                    </a:ext>
                  </a:extLst>
                </a:gridCol>
                <a:gridCol w="1526540">
                  <a:extLst>
                    <a:ext uri="{9D8B030D-6E8A-4147-A177-3AD203B41FA5}">
                      <a16:colId xmlns="" xmlns:a16="http://schemas.microsoft.com/office/drawing/2014/main" val="2097199601"/>
                    </a:ext>
                  </a:extLst>
                </a:gridCol>
              </a:tblGrid>
              <a:tr h="3017940">
                <a:tc>
                  <a:txBody>
                    <a:bodyPr/>
                    <a:lstStyle/>
                    <a:p>
                      <a:endParaRPr lang="en-GB" dirty="0"/>
                    </a:p>
                  </a:txBody>
                  <a:tcP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3014398921"/>
                  </a:ext>
                </a:extLst>
              </a:tr>
              <a:tr h="391265">
                <a:tc>
                  <a:txBody>
                    <a:bodyPr/>
                    <a:lstStyle/>
                    <a:p>
                      <a:pPr algn="ctr"/>
                      <a:r>
                        <a:rPr lang="en-GB" dirty="0"/>
                        <a:t>1st term</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solidFill>
                  </a:tcPr>
                </a:tc>
                <a:tc>
                  <a:txBody>
                    <a:bodyPr/>
                    <a:lstStyle/>
                    <a:p>
                      <a:pPr algn="ctr"/>
                      <a:r>
                        <a:rPr lang="en-GB" dirty="0"/>
                        <a:t>2nd term</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solidFill>
                  </a:tcPr>
                </a:tc>
                <a:tc>
                  <a:txBody>
                    <a:bodyPr/>
                    <a:lstStyle/>
                    <a:p>
                      <a:pPr algn="ctr"/>
                      <a:r>
                        <a:rPr lang="en-GB" dirty="0"/>
                        <a:t>3rd term</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solidFill>
                  </a:tcPr>
                </a:tc>
                <a:tc>
                  <a:txBody>
                    <a:bodyPr/>
                    <a:lstStyle/>
                    <a:p>
                      <a:pPr algn="ctr"/>
                      <a:r>
                        <a:rPr lang="en-GB" dirty="0"/>
                        <a:t>4th term</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solidFill>
                  </a:tcPr>
                </a:tc>
                <a:tc>
                  <a:txBody>
                    <a:bodyPr/>
                    <a:lstStyle/>
                    <a:p>
                      <a:pPr algn="ctr"/>
                      <a:r>
                        <a:rPr lang="en-GB" dirty="0"/>
                        <a:t>5th term</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solidFill>
                  </a:tcPr>
                </a:tc>
                <a:extLst>
                  <a:ext uri="{0D108BD9-81ED-4DB2-BD59-A6C34878D82A}">
                    <a16:rowId xmlns="" xmlns:a16="http://schemas.microsoft.com/office/drawing/2014/main" val="3605713134"/>
                  </a:ext>
                </a:extLst>
              </a:tr>
              <a:tr h="391265">
                <a:tc>
                  <a:txBody>
                    <a:bodyPr/>
                    <a:lstStyle/>
                    <a:p>
                      <a:pPr algn="ctr"/>
                      <a:r>
                        <a:rPr lang="en-GB" dirty="0"/>
                        <a:t>1.21</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alpha val="50000"/>
                      </a:srgbClr>
                    </a:solidFill>
                  </a:tcPr>
                </a:tc>
                <a:tc>
                  <a:txBody>
                    <a:bodyPr/>
                    <a:lstStyle/>
                    <a:p>
                      <a:pPr algn="ctr"/>
                      <a:r>
                        <a:rPr lang="en-GB" dirty="0"/>
                        <a:t>1.34</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alpha val="50000"/>
                      </a:srgbClr>
                    </a:solidFill>
                  </a:tcPr>
                </a:tc>
                <a:tc>
                  <a:txBody>
                    <a:bodyPr/>
                    <a:lstStyle/>
                    <a:p>
                      <a:pPr algn="ctr"/>
                      <a:r>
                        <a:rPr lang="en-GB" dirty="0"/>
                        <a:t>1.47</a:t>
                      </a:r>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alpha val="50000"/>
                      </a:srgbClr>
                    </a:solidFill>
                  </a:tcPr>
                </a:tc>
                <a:tc>
                  <a:txBody>
                    <a:bodyPr/>
                    <a:lstStyle/>
                    <a:p>
                      <a:pPr algn="ctr"/>
                      <a:endParaRPr lang="en-GB" dirty="0"/>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alpha val="50000"/>
                      </a:srgbClr>
                    </a:solidFill>
                  </a:tcPr>
                </a:tc>
                <a:tc>
                  <a:txBody>
                    <a:bodyPr/>
                    <a:lstStyle/>
                    <a:p>
                      <a:pPr algn="ctr"/>
                      <a:endParaRPr lang="en-GB" dirty="0"/>
                    </a:p>
                  </a:txBody>
                  <a:tcPr anchor="ctr">
                    <a:lnL w="19050" cap="flat" cmpd="sng" algn="ctr">
                      <a:solidFill>
                        <a:srgbClr val="F3973D"/>
                      </a:solidFill>
                      <a:prstDash val="solid"/>
                      <a:round/>
                      <a:headEnd type="none" w="med" len="med"/>
                      <a:tailEnd type="none" w="med" len="med"/>
                    </a:lnL>
                    <a:lnR w="19050" cap="flat" cmpd="sng" algn="ctr">
                      <a:solidFill>
                        <a:srgbClr val="F3973D"/>
                      </a:solidFill>
                      <a:prstDash val="solid"/>
                      <a:round/>
                      <a:headEnd type="none" w="med" len="med"/>
                      <a:tailEnd type="none" w="med" len="med"/>
                    </a:lnR>
                    <a:lnT w="19050" cap="flat" cmpd="sng" algn="ctr">
                      <a:solidFill>
                        <a:srgbClr val="F3973D"/>
                      </a:solidFill>
                      <a:prstDash val="solid"/>
                      <a:round/>
                      <a:headEnd type="none" w="med" len="med"/>
                      <a:tailEnd type="none" w="med" len="med"/>
                    </a:lnT>
                    <a:lnB w="19050" cap="flat" cmpd="sng" algn="ctr">
                      <a:solidFill>
                        <a:srgbClr val="F3973D"/>
                      </a:solidFill>
                      <a:prstDash val="solid"/>
                      <a:round/>
                      <a:headEnd type="none" w="med" len="med"/>
                      <a:tailEnd type="none" w="med" len="med"/>
                    </a:lnB>
                    <a:lnTlToBr w="12700" cmpd="sng">
                      <a:noFill/>
                      <a:prstDash val="solid"/>
                    </a:lnTlToBr>
                    <a:lnBlToTr w="12700" cmpd="sng">
                      <a:noFill/>
                      <a:prstDash val="solid"/>
                    </a:lnBlToTr>
                    <a:solidFill>
                      <a:srgbClr val="F8BD95">
                        <a:alpha val="50000"/>
                      </a:srgbClr>
                    </a:solidFill>
                  </a:tcPr>
                </a:tc>
                <a:extLst>
                  <a:ext uri="{0D108BD9-81ED-4DB2-BD59-A6C34878D82A}">
                    <a16:rowId xmlns="" xmlns:a16="http://schemas.microsoft.com/office/drawing/2014/main" val="539978133"/>
                  </a:ext>
                </a:extLst>
              </a:tr>
            </a:tbl>
          </a:graphicData>
        </a:graphic>
      </p:graphicFrame>
      <p:sp>
        <p:nvSpPr>
          <p:cNvPr id="16" name="Oval 15"/>
          <p:cNvSpPr/>
          <p:nvPr/>
        </p:nvSpPr>
        <p:spPr>
          <a:xfrm>
            <a:off x="4844780" y="1806211"/>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19" name="Oval 18"/>
          <p:cNvSpPr/>
          <p:nvPr/>
        </p:nvSpPr>
        <p:spPr>
          <a:xfrm>
            <a:off x="4844780" y="3759962"/>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20" name="Oval 19"/>
          <p:cNvSpPr/>
          <p:nvPr/>
        </p:nvSpPr>
        <p:spPr>
          <a:xfrm>
            <a:off x="4844780" y="3273089"/>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21" name="Oval 20"/>
          <p:cNvSpPr/>
          <p:nvPr/>
        </p:nvSpPr>
        <p:spPr>
          <a:xfrm>
            <a:off x="4844780" y="2791484"/>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22" name="Oval 21"/>
          <p:cNvSpPr/>
          <p:nvPr/>
        </p:nvSpPr>
        <p:spPr>
          <a:xfrm>
            <a:off x="4844780" y="2293084"/>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23" name="Oval 22"/>
          <p:cNvSpPr/>
          <p:nvPr/>
        </p:nvSpPr>
        <p:spPr>
          <a:xfrm>
            <a:off x="4352713" y="2293084"/>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24" name="Oval 23"/>
          <p:cNvSpPr/>
          <p:nvPr/>
        </p:nvSpPr>
        <p:spPr>
          <a:xfrm>
            <a:off x="4845384" y="4246835"/>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25" name="Oval 24"/>
          <p:cNvSpPr/>
          <p:nvPr/>
        </p:nvSpPr>
        <p:spPr>
          <a:xfrm>
            <a:off x="4354551" y="424683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26" name="Oval 25"/>
          <p:cNvSpPr/>
          <p:nvPr/>
        </p:nvSpPr>
        <p:spPr>
          <a:xfrm>
            <a:off x="3864322" y="4246835"/>
            <a:ext cx="434898" cy="434898"/>
          </a:xfrm>
          <a:prstGeom prst="ellipse">
            <a:avLst/>
          </a:prstGeom>
          <a:solidFill>
            <a:srgbClr val="E94E1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1</a:t>
            </a:r>
          </a:p>
        </p:txBody>
      </p:sp>
      <p:sp>
        <p:nvSpPr>
          <p:cNvPr id="27" name="Oval 26"/>
          <p:cNvSpPr/>
          <p:nvPr/>
        </p:nvSpPr>
        <p:spPr>
          <a:xfrm>
            <a:off x="4354551" y="3754723"/>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28" name="Oval 27"/>
          <p:cNvSpPr/>
          <p:nvPr/>
        </p:nvSpPr>
        <p:spPr>
          <a:xfrm>
            <a:off x="4354551" y="3262612"/>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29" name="Oval 28"/>
          <p:cNvSpPr/>
          <p:nvPr/>
        </p:nvSpPr>
        <p:spPr>
          <a:xfrm>
            <a:off x="4354551" y="2791484"/>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30" name="Oval 29"/>
          <p:cNvSpPr/>
          <p:nvPr/>
        </p:nvSpPr>
        <p:spPr>
          <a:xfrm>
            <a:off x="3316665" y="4253368"/>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31" name="Oval 30"/>
          <p:cNvSpPr/>
          <p:nvPr/>
        </p:nvSpPr>
        <p:spPr>
          <a:xfrm>
            <a:off x="3316665" y="3766495"/>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32" name="Oval 31"/>
          <p:cNvSpPr/>
          <p:nvPr/>
        </p:nvSpPr>
        <p:spPr>
          <a:xfrm>
            <a:off x="3316665" y="3279622"/>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33" name="Oval 32"/>
          <p:cNvSpPr/>
          <p:nvPr/>
        </p:nvSpPr>
        <p:spPr>
          <a:xfrm>
            <a:off x="3316665" y="2783737"/>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37" name="Oval 36"/>
          <p:cNvSpPr/>
          <p:nvPr/>
        </p:nvSpPr>
        <p:spPr>
          <a:xfrm>
            <a:off x="2835151" y="4238500"/>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38" name="Oval 37"/>
          <p:cNvSpPr/>
          <p:nvPr/>
        </p:nvSpPr>
        <p:spPr>
          <a:xfrm>
            <a:off x="2336207" y="4253368"/>
            <a:ext cx="434898" cy="434898"/>
          </a:xfrm>
          <a:prstGeom prst="ellipse">
            <a:avLst/>
          </a:prstGeom>
          <a:solidFill>
            <a:srgbClr val="E94E1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1</a:t>
            </a:r>
          </a:p>
        </p:txBody>
      </p:sp>
      <p:sp>
        <p:nvSpPr>
          <p:cNvPr id="39" name="Oval 38"/>
          <p:cNvSpPr/>
          <p:nvPr/>
        </p:nvSpPr>
        <p:spPr>
          <a:xfrm>
            <a:off x="2826436" y="3761256"/>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40" name="Oval 39"/>
          <p:cNvSpPr/>
          <p:nvPr/>
        </p:nvSpPr>
        <p:spPr>
          <a:xfrm>
            <a:off x="2826436" y="326914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42" name="Oval 41"/>
          <p:cNvSpPr/>
          <p:nvPr/>
        </p:nvSpPr>
        <p:spPr>
          <a:xfrm>
            <a:off x="1788550" y="4242217"/>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49" name="Oval 48"/>
          <p:cNvSpPr/>
          <p:nvPr/>
        </p:nvSpPr>
        <p:spPr>
          <a:xfrm>
            <a:off x="1298321" y="4242217"/>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50" name="Oval 49"/>
          <p:cNvSpPr/>
          <p:nvPr/>
        </p:nvSpPr>
        <p:spPr>
          <a:xfrm>
            <a:off x="808092" y="4242217"/>
            <a:ext cx="434898" cy="434898"/>
          </a:xfrm>
          <a:prstGeom prst="ellipse">
            <a:avLst/>
          </a:prstGeom>
          <a:solidFill>
            <a:srgbClr val="E94E1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1</a:t>
            </a:r>
          </a:p>
        </p:txBody>
      </p:sp>
      <p:sp>
        <p:nvSpPr>
          <p:cNvPr id="51" name="Oval 50"/>
          <p:cNvSpPr/>
          <p:nvPr/>
        </p:nvSpPr>
        <p:spPr>
          <a:xfrm>
            <a:off x="1298321" y="375010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66" name="Oval 65"/>
          <p:cNvSpPr/>
          <p:nvPr/>
        </p:nvSpPr>
        <p:spPr>
          <a:xfrm>
            <a:off x="6927528" y="3264411"/>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67" name="Oval 66"/>
          <p:cNvSpPr/>
          <p:nvPr/>
        </p:nvSpPr>
        <p:spPr>
          <a:xfrm>
            <a:off x="6927528" y="2777538"/>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68" name="Oval 67"/>
          <p:cNvSpPr/>
          <p:nvPr/>
        </p:nvSpPr>
        <p:spPr>
          <a:xfrm>
            <a:off x="6927528" y="2290665"/>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69" name="Oval 68"/>
          <p:cNvSpPr/>
          <p:nvPr/>
        </p:nvSpPr>
        <p:spPr>
          <a:xfrm>
            <a:off x="7409871" y="326914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grpSp>
        <p:nvGrpSpPr>
          <p:cNvPr id="4" name="Group 3"/>
          <p:cNvGrpSpPr/>
          <p:nvPr/>
        </p:nvGrpSpPr>
        <p:grpSpPr>
          <a:xfrm>
            <a:off x="6914100" y="3263350"/>
            <a:ext cx="1421808" cy="1418383"/>
            <a:chOff x="6914100" y="3263350"/>
            <a:chExt cx="1421808" cy="1418383"/>
          </a:xfrm>
        </p:grpSpPr>
        <p:sp>
          <p:nvSpPr>
            <p:cNvPr id="70" name="Oval 69"/>
            <p:cNvSpPr/>
            <p:nvPr/>
          </p:nvSpPr>
          <p:spPr>
            <a:xfrm>
              <a:off x="7901010" y="424683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71" name="Oval 70"/>
            <p:cNvSpPr/>
            <p:nvPr/>
          </p:nvSpPr>
          <p:spPr>
            <a:xfrm>
              <a:off x="7900100" y="3263350"/>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72" name="Oval 71"/>
            <p:cNvSpPr/>
            <p:nvPr/>
          </p:nvSpPr>
          <p:spPr>
            <a:xfrm>
              <a:off x="7900100" y="3755461"/>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73" name="Oval 72"/>
            <p:cNvSpPr/>
            <p:nvPr/>
          </p:nvSpPr>
          <p:spPr>
            <a:xfrm>
              <a:off x="7410781" y="424683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74" name="Oval 73"/>
            <p:cNvSpPr/>
            <p:nvPr/>
          </p:nvSpPr>
          <p:spPr>
            <a:xfrm>
              <a:off x="6920552" y="4246835"/>
              <a:ext cx="434898" cy="434898"/>
            </a:xfrm>
            <a:prstGeom prst="ellipse">
              <a:avLst/>
            </a:prstGeom>
            <a:solidFill>
              <a:srgbClr val="E94E1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1</a:t>
              </a:r>
            </a:p>
          </p:txBody>
        </p:sp>
        <p:sp>
          <p:nvSpPr>
            <p:cNvPr id="75" name="Oval 74"/>
            <p:cNvSpPr/>
            <p:nvPr/>
          </p:nvSpPr>
          <p:spPr>
            <a:xfrm>
              <a:off x="7410781" y="3754723"/>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76" name="Oval 75"/>
            <p:cNvSpPr/>
            <p:nvPr/>
          </p:nvSpPr>
          <p:spPr>
            <a:xfrm>
              <a:off x="6914100" y="3748544"/>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grpSp>
      <p:sp>
        <p:nvSpPr>
          <p:cNvPr id="14" name="TextBox 13"/>
          <p:cNvSpPr txBox="1"/>
          <p:nvPr/>
        </p:nvSpPr>
        <p:spPr>
          <a:xfrm>
            <a:off x="5728505" y="5180231"/>
            <a:ext cx="732455" cy="369332"/>
          </a:xfrm>
          <a:prstGeom prst="rect">
            <a:avLst/>
          </a:prstGeom>
          <a:noFill/>
        </p:spPr>
        <p:txBody>
          <a:bodyPr wrap="square" rtlCol="0">
            <a:spAutoFit/>
          </a:bodyPr>
          <a:lstStyle/>
          <a:p>
            <a:pPr algn="ctr"/>
            <a:r>
              <a:rPr lang="en-GB" dirty="0">
                <a:solidFill>
                  <a:srgbClr val="689429"/>
                </a:solidFill>
              </a:rPr>
              <a:t>1.60</a:t>
            </a:r>
          </a:p>
        </p:txBody>
      </p:sp>
      <p:sp>
        <p:nvSpPr>
          <p:cNvPr id="93" name="TextBox 92"/>
          <p:cNvSpPr txBox="1"/>
          <p:nvPr/>
        </p:nvSpPr>
        <p:spPr>
          <a:xfrm>
            <a:off x="7259509" y="5174277"/>
            <a:ext cx="732455" cy="369332"/>
          </a:xfrm>
          <a:prstGeom prst="rect">
            <a:avLst/>
          </a:prstGeom>
          <a:noFill/>
        </p:spPr>
        <p:txBody>
          <a:bodyPr wrap="square" rtlCol="0">
            <a:spAutoFit/>
          </a:bodyPr>
          <a:lstStyle/>
          <a:p>
            <a:pPr algn="ctr"/>
            <a:r>
              <a:rPr lang="en-GB" dirty="0">
                <a:solidFill>
                  <a:srgbClr val="689429"/>
                </a:solidFill>
              </a:rPr>
              <a:t>1.73</a:t>
            </a:r>
          </a:p>
        </p:txBody>
      </p:sp>
      <p:sp>
        <p:nvSpPr>
          <p:cNvPr id="94" name="TextBox 93"/>
          <p:cNvSpPr txBox="1"/>
          <p:nvPr/>
        </p:nvSpPr>
        <p:spPr>
          <a:xfrm>
            <a:off x="5335582" y="5627776"/>
            <a:ext cx="3052768" cy="495108"/>
          </a:xfrm>
          <a:prstGeom prst="rect">
            <a:avLst/>
          </a:prstGeom>
          <a:solidFill>
            <a:schemeClr val="bg1"/>
          </a:solidFill>
          <a:ln w="28575">
            <a:solidFill>
              <a:srgbClr val="689429"/>
            </a:solidFill>
          </a:ln>
        </p:spPr>
        <p:txBody>
          <a:bodyPr wrap="square" lIns="108000" tIns="108000" rIns="108000" bIns="108000" rtlCol="0">
            <a:spAutoFit/>
          </a:bodyPr>
          <a:lstStyle/>
          <a:p>
            <a:r>
              <a:rPr lang="en-US" dirty="0">
                <a:latin typeface="Twinkl" pitchFamily="2" charset="0"/>
              </a:rPr>
              <a:t>Increase by 0.13 each time.</a:t>
            </a:r>
          </a:p>
        </p:txBody>
      </p:sp>
      <p:sp>
        <p:nvSpPr>
          <p:cNvPr id="56" name="Oval 55"/>
          <p:cNvSpPr/>
          <p:nvPr/>
        </p:nvSpPr>
        <p:spPr>
          <a:xfrm>
            <a:off x="5379124" y="2296647"/>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63" name="Oval 62"/>
          <p:cNvSpPr/>
          <p:nvPr/>
        </p:nvSpPr>
        <p:spPr>
          <a:xfrm>
            <a:off x="6374523" y="4254190"/>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64" name="Oval 63"/>
          <p:cNvSpPr/>
          <p:nvPr/>
        </p:nvSpPr>
        <p:spPr>
          <a:xfrm>
            <a:off x="5391311" y="3758335"/>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65" name="Oval 64"/>
          <p:cNvSpPr/>
          <p:nvPr/>
        </p:nvSpPr>
        <p:spPr>
          <a:xfrm>
            <a:off x="5390275" y="2788696"/>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77" name="Oval 76"/>
          <p:cNvSpPr/>
          <p:nvPr/>
        </p:nvSpPr>
        <p:spPr>
          <a:xfrm>
            <a:off x="5387451" y="3280728"/>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78" name="Oval 77"/>
          <p:cNvSpPr/>
          <p:nvPr/>
        </p:nvSpPr>
        <p:spPr>
          <a:xfrm>
            <a:off x="6378221" y="1811210"/>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79" name="Oval 78"/>
          <p:cNvSpPr/>
          <p:nvPr/>
        </p:nvSpPr>
        <p:spPr>
          <a:xfrm>
            <a:off x="6378221" y="3764961"/>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80" name="Oval 79"/>
          <p:cNvSpPr/>
          <p:nvPr/>
        </p:nvSpPr>
        <p:spPr>
          <a:xfrm>
            <a:off x="6378221" y="3278088"/>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81" name="Oval 80"/>
          <p:cNvSpPr/>
          <p:nvPr/>
        </p:nvSpPr>
        <p:spPr>
          <a:xfrm>
            <a:off x="6378221" y="2796483"/>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82" name="Oval 81"/>
          <p:cNvSpPr/>
          <p:nvPr/>
        </p:nvSpPr>
        <p:spPr>
          <a:xfrm>
            <a:off x="6378221" y="2298083"/>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90" name="Oval 89"/>
          <p:cNvSpPr/>
          <p:nvPr/>
        </p:nvSpPr>
        <p:spPr>
          <a:xfrm>
            <a:off x="5886154" y="2298083"/>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91" name="Oval 90"/>
          <p:cNvSpPr/>
          <p:nvPr/>
        </p:nvSpPr>
        <p:spPr>
          <a:xfrm>
            <a:off x="6378825" y="4251834"/>
            <a:ext cx="434898" cy="434898"/>
          </a:xfrm>
          <a:prstGeom prst="ellipse">
            <a:avLst/>
          </a:prstGeom>
          <a:solidFill>
            <a:srgbClr val="87BD3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0.01</a:t>
            </a:r>
          </a:p>
        </p:txBody>
      </p:sp>
      <p:sp>
        <p:nvSpPr>
          <p:cNvPr id="92" name="Oval 91"/>
          <p:cNvSpPr/>
          <p:nvPr/>
        </p:nvSpPr>
        <p:spPr>
          <a:xfrm>
            <a:off x="5887992" y="4251834"/>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95" name="Oval 94"/>
          <p:cNvSpPr/>
          <p:nvPr/>
        </p:nvSpPr>
        <p:spPr>
          <a:xfrm>
            <a:off x="5397763" y="4251834"/>
            <a:ext cx="434898" cy="434898"/>
          </a:xfrm>
          <a:prstGeom prst="ellipse">
            <a:avLst/>
          </a:prstGeom>
          <a:solidFill>
            <a:srgbClr val="E94E1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1</a:t>
            </a:r>
          </a:p>
        </p:txBody>
      </p:sp>
      <p:sp>
        <p:nvSpPr>
          <p:cNvPr id="98" name="Oval 97"/>
          <p:cNvSpPr/>
          <p:nvPr/>
        </p:nvSpPr>
        <p:spPr>
          <a:xfrm>
            <a:off x="5887992" y="3759722"/>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99" name="Oval 98"/>
          <p:cNvSpPr/>
          <p:nvPr/>
        </p:nvSpPr>
        <p:spPr>
          <a:xfrm>
            <a:off x="5887992" y="3267611"/>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
        <p:nvSpPr>
          <p:cNvPr id="100" name="Oval 99"/>
          <p:cNvSpPr/>
          <p:nvPr/>
        </p:nvSpPr>
        <p:spPr>
          <a:xfrm>
            <a:off x="5887992" y="2796483"/>
            <a:ext cx="434898" cy="434898"/>
          </a:xfrm>
          <a:prstGeom prst="ellipse">
            <a:avLst/>
          </a:prstGeom>
          <a:solidFill>
            <a:srgbClr val="F9B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200" b="1" dirty="0"/>
              <a:t>0.1</a:t>
            </a:r>
          </a:p>
        </p:txBody>
      </p:sp>
    </p:spTree>
    <p:extLst>
      <p:ext uri="{BB962C8B-B14F-4D97-AF65-F5344CB8AC3E}">
        <p14:creationId xmlns:p14="http://schemas.microsoft.com/office/powerpoint/2010/main" val="107014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grpId="1" nodeType="withEffect">
                                  <p:stCondLst>
                                    <p:cond delay="0"/>
                                  </p:stCondLst>
                                  <p:childTnLst>
                                    <p:set>
                                      <p:cBhvr>
                                        <p:cTn id="12" dur="1" fill="hold">
                                          <p:stCondLst>
                                            <p:cond delay="0"/>
                                          </p:stCondLst>
                                        </p:cTn>
                                        <p:tgtEl>
                                          <p:spTgt spid="82"/>
                                        </p:tgtEl>
                                        <p:attrNameLst>
                                          <p:attrName>style.visibility</p:attrName>
                                        </p:attrNameLst>
                                      </p:cBhvr>
                                      <p:to>
                                        <p:strVal val="visible"/>
                                      </p:to>
                                    </p:set>
                                    <p:animEffect transition="in" filter="fade">
                                      <p:cBhvr>
                                        <p:cTn id="13" dur="500"/>
                                        <p:tgtEl>
                                          <p:spTgt spid="82"/>
                                        </p:tgtEl>
                                      </p:cBhvr>
                                    </p:animEffect>
                                  </p:childTnLst>
                                </p:cTn>
                              </p:par>
                              <p:par>
                                <p:cTn id="14" presetID="10" presetClass="entr" presetSubtype="0" fill="hold" grpId="1" nodeType="with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fade">
                                      <p:cBhvr>
                                        <p:cTn id="16" dur="500"/>
                                        <p:tgtEl>
                                          <p:spTgt spid="81"/>
                                        </p:tgtEl>
                                      </p:cBhvr>
                                    </p:animEffect>
                                  </p:childTnLst>
                                </p:cTn>
                              </p:par>
                              <p:par>
                                <p:cTn id="17" presetID="10" presetClass="entr" presetSubtype="0" fill="hold" grpId="1" nodeType="with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par>
                                <p:cTn id="20" presetID="10" presetClass="entr" presetSubtype="0" fill="hold" grpId="1" nodeType="withEffect">
                                  <p:stCondLst>
                                    <p:cond delay="0"/>
                                  </p:stCondLst>
                                  <p:childTnLst>
                                    <p:set>
                                      <p:cBhvr>
                                        <p:cTn id="21" dur="1" fill="hold">
                                          <p:stCondLst>
                                            <p:cond delay="0"/>
                                          </p:stCondLst>
                                        </p:cTn>
                                        <p:tgtEl>
                                          <p:spTgt spid="79"/>
                                        </p:tgtEl>
                                        <p:attrNameLst>
                                          <p:attrName>style.visibility</p:attrName>
                                        </p:attrNameLst>
                                      </p:cBhvr>
                                      <p:to>
                                        <p:strVal val="visible"/>
                                      </p:to>
                                    </p:set>
                                    <p:animEffect transition="in" filter="fade">
                                      <p:cBhvr>
                                        <p:cTn id="22" dur="500"/>
                                        <p:tgtEl>
                                          <p:spTgt spid="79"/>
                                        </p:tgtEl>
                                      </p:cBhvr>
                                    </p:animEffect>
                                  </p:childTnLst>
                                </p:cTn>
                              </p:par>
                              <p:par>
                                <p:cTn id="23" presetID="10" presetClass="entr" presetSubtype="0" fill="hold" grpId="1" nodeType="withEffect">
                                  <p:stCondLst>
                                    <p:cond delay="0"/>
                                  </p:stCondLst>
                                  <p:childTnLst>
                                    <p:set>
                                      <p:cBhvr>
                                        <p:cTn id="24" dur="1" fill="hold">
                                          <p:stCondLst>
                                            <p:cond delay="0"/>
                                          </p:stCondLst>
                                        </p:cTn>
                                        <p:tgtEl>
                                          <p:spTgt spid="91"/>
                                        </p:tgtEl>
                                        <p:attrNameLst>
                                          <p:attrName>style.visibility</p:attrName>
                                        </p:attrNameLst>
                                      </p:cBhvr>
                                      <p:to>
                                        <p:strVal val="visible"/>
                                      </p:to>
                                    </p:set>
                                    <p:animEffect transition="in" filter="fade">
                                      <p:cBhvr>
                                        <p:cTn id="25" dur="500"/>
                                        <p:tgtEl>
                                          <p:spTgt spid="9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5"/>
                                        </p:tgtEl>
                                        <p:attrNameLst>
                                          <p:attrName>style.visibility</p:attrName>
                                        </p:attrNameLst>
                                      </p:cBhvr>
                                      <p:to>
                                        <p:strVal val="visible"/>
                                      </p:to>
                                    </p:set>
                                    <p:animEffect transition="in" filter="fade">
                                      <p:cBhvr>
                                        <p:cTn id="28" dur="500"/>
                                        <p:tgtEl>
                                          <p:spTgt spid="9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500"/>
                                        <p:tgtEl>
                                          <p:spTgt spid="9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8"/>
                                        </p:tgtEl>
                                        <p:attrNameLst>
                                          <p:attrName>style.visibility</p:attrName>
                                        </p:attrNameLst>
                                      </p:cBhvr>
                                      <p:to>
                                        <p:strVal val="visible"/>
                                      </p:to>
                                    </p:set>
                                    <p:animEffect transition="in" filter="fade">
                                      <p:cBhvr>
                                        <p:cTn id="34" dur="500"/>
                                        <p:tgtEl>
                                          <p:spTgt spid="9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9"/>
                                        </p:tgtEl>
                                        <p:attrNameLst>
                                          <p:attrName>style.visibility</p:attrName>
                                        </p:attrNameLst>
                                      </p:cBhvr>
                                      <p:to>
                                        <p:strVal val="visible"/>
                                      </p:to>
                                    </p:set>
                                    <p:animEffect transition="in" filter="fade">
                                      <p:cBhvr>
                                        <p:cTn id="37" dur="500"/>
                                        <p:tgtEl>
                                          <p:spTgt spid="9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0"/>
                                        </p:tgtEl>
                                        <p:attrNameLst>
                                          <p:attrName>style.visibility</p:attrName>
                                        </p:attrNameLst>
                                      </p:cBhvr>
                                      <p:to>
                                        <p:strVal val="visible"/>
                                      </p:to>
                                    </p:set>
                                    <p:animEffect transition="in" filter="fade">
                                      <p:cBhvr>
                                        <p:cTn id="40" dur="500"/>
                                        <p:tgtEl>
                                          <p:spTgt spid="100"/>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fade">
                                      <p:cBhvr>
                                        <p:cTn id="44" dur="500"/>
                                        <p:tgtEl>
                                          <p:spTgt spid="64"/>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77"/>
                                        </p:tgtEl>
                                        <p:attrNameLst>
                                          <p:attrName>style.visibility</p:attrName>
                                        </p:attrNameLst>
                                      </p:cBhvr>
                                      <p:to>
                                        <p:strVal val="visible"/>
                                      </p:to>
                                    </p:set>
                                    <p:animEffect transition="in" filter="fade">
                                      <p:cBhvr>
                                        <p:cTn id="48" dur="500"/>
                                        <p:tgtEl>
                                          <p:spTgt spid="77"/>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childTnLst>
                                </p:cTn>
                              </p:par>
                            </p:childTnLst>
                          </p:cTn>
                        </p:par>
                        <p:par>
                          <p:cTn id="53" fill="hold">
                            <p:stCondLst>
                              <p:cond delay="2000"/>
                            </p:stCondLst>
                            <p:childTnLst>
                              <p:par>
                                <p:cTn id="54" presetID="10" presetClass="entr" presetSubtype="0" fill="hold" grpId="0" nodeType="afterEffect">
                                  <p:stCondLst>
                                    <p:cond delay="0"/>
                                  </p:stCondLst>
                                  <p:childTnLst>
                                    <p:set>
                                      <p:cBhvr>
                                        <p:cTn id="55" dur="1" fill="hold">
                                          <p:stCondLst>
                                            <p:cond delay="0"/>
                                          </p:stCondLst>
                                        </p:cTn>
                                        <p:tgtEl>
                                          <p:spTgt spid="56"/>
                                        </p:tgtEl>
                                        <p:attrNameLst>
                                          <p:attrName>style.visibility</p:attrName>
                                        </p:attrNameLst>
                                      </p:cBhvr>
                                      <p:to>
                                        <p:strVal val="visible"/>
                                      </p:to>
                                    </p:set>
                                    <p:animEffect transition="in" filter="fade">
                                      <p:cBhvr>
                                        <p:cTn id="56" dur="500"/>
                                        <p:tgtEl>
                                          <p:spTgt spid="56"/>
                                        </p:tgtEl>
                                      </p:cBhvr>
                                    </p:animEffect>
                                  </p:childTnLst>
                                </p:cTn>
                              </p:par>
                            </p:childTnLst>
                          </p:cTn>
                        </p:par>
                        <p:par>
                          <p:cTn id="57" fill="hold">
                            <p:stCondLst>
                              <p:cond delay="2500"/>
                            </p:stCondLst>
                            <p:childTnLst>
                              <p:par>
                                <p:cTn id="58" presetID="10" presetClass="exit" presetSubtype="0" fill="hold" grpId="1" nodeType="afterEffect">
                                  <p:stCondLst>
                                    <p:cond delay="750"/>
                                  </p:stCondLst>
                                  <p:childTnLst>
                                    <p:animEffect transition="out" filter="fade">
                                      <p:cBhvr>
                                        <p:cTn id="59" dur="500"/>
                                        <p:tgtEl>
                                          <p:spTgt spid="77"/>
                                        </p:tgtEl>
                                      </p:cBhvr>
                                    </p:animEffect>
                                    <p:set>
                                      <p:cBhvr>
                                        <p:cTn id="60" dur="1" fill="hold">
                                          <p:stCondLst>
                                            <p:cond delay="499"/>
                                          </p:stCondLst>
                                        </p:cTn>
                                        <p:tgtEl>
                                          <p:spTgt spid="77"/>
                                        </p:tgtEl>
                                        <p:attrNameLst>
                                          <p:attrName>style.visibility</p:attrName>
                                        </p:attrNameLst>
                                      </p:cBhvr>
                                      <p:to>
                                        <p:strVal val="hidden"/>
                                      </p:to>
                                    </p:set>
                                  </p:childTnLst>
                                </p:cTn>
                              </p:par>
                            </p:childTnLst>
                          </p:cTn>
                        </p:par>
                        <p:par>
                          <p:cTn id="61" fill="hold">
                            <p:stCondLst>
                              <p:cond delay="3750"/>
                            </p:stCondLst>
                            <p:childTnLst>
                              <p:par>
                                <p:cTn id="62" presetID="10" presetClass="exit" presetSubtype="0" fill="hold" grpId="1" nodeType="afterEffect">
                                  <p:stCondLst>
                                    <p:cond delay="0"/>
                                  </p:stCondLst>
                                  <p:childTnLst>
                                    <p:animEffect transition="out" filter="fade">
                                      <p:cBhvr>
                                        <p:cTn id="63" dur="500"/>
                                        <p:tgtEl>
                                          <p:spTgt spid="65"/>
                                        </p:tgtEl>
                                      </p:cBhvr>
                                    </p:animEffect>
                                    <p:set>
                                      <p:cBhvr>
                                        <p:cTn id="64" dur="1" fill="hold">
                                          <p:stCondLst>
                                            <p:cond delay="499"/>
                                          </p:stCondLst>
                                        </p:cTn>
                                        <p:tgtEl>
                                          <p:spTgt spid="65"/>
                                        </p:tgtEl>
                                        <p:attrNameLst>
                                          <p:attrName>style.visibility</p:attrName>
                                        </p:attrNameLst>
                                      </p:cBhvr>
                                      <p:to>
                                        <p:strVal val="hidden"/>
                                      </p:to>
                                    </p:set>
                                  </p:childTnLst>
                                </p:cTn>
                              </p:par>
                            </p:childTnLst>
                          </p:cTn>
                        </p:par>
                        <p:par>
                          <p:cTn id="65" fill="hold">
                            <p:stCondLst>
                              <p:cond delay="4250"/>
                            </p:stCondLst>
                            <p:childTnLst>
                              <p:par>
                                <p:cTn id="66" presetID="10" presetClass="exit" presetSubtype="0" fill="hold" grpId="1" nodeType="afterEffect">
                                  <p:stCondLst>
                                    <p:cond delay="0"/>
                                  </p:stCondLst>
                                  <p:childTnLst>
                                    <p:animEffect transition="out" filter="fade">
                                      <p:cBhvr>
                                        <p:cTn id="67" dur="500"/>
                                        <p:tgtEl>
                                          <p:spTgt spid="56"/>
                                        </p:tgtEl>
                                      </p:cBhvr>
                                    </p:animEffect>
                                    <p:set>
                                      <p:cBhvr>
                                        <p:cTn id="68" dur="1" fill="hold">
                                          <p:stCondLst>
                                            <p:cond delay="499"/>
                                          </p:stCondLst>
                                        </p:cTn>
                                        <p:tgtEl>
                                          <p:spTgt spid="56"/>
                                        </p:tgtEl>
                                        <p:attrNameLst>
                                          <p:attrName>style.visibility</p:attrName>
                                        </p:attrNameLst>
                                      </p:cBhvr>
                                      <p:to>
                                        <p:strVal val="hidden"/>
                                      </p:to>
                                    </p:set>
                                  </p:childTnLst>
                                </p:cTn>
                              </p:par>
                            </p:childTnLst>
                          </p:cTn>
                        </p:par>
                        <p:par>
                          <p:cTn id="69" fill="hold">
                            <p:stCondLst>
                              <p:cond delay="4750"/>
                            </p:stCondLst>
                            <p:childTnLst>
                              <p:par>
                                <p:cTn id="70" presetID="10" presetClass="exit" presetSubtype="0" fill="hold" grpId="0" nodeType="afterEffect">
                                  <p:stCondLst>
                                    <p:cond delay="0"/>
                                  </p:stCondLst>
                                  <p:childTnLst>
                                    <p:animEffect transition="out" filter="fade">
                                      <p:cBhvr>
                                        <p:cTn id="71" dur="500"/>
                                        <p:tgtEl>
                                          <p:spTgt spid="90"/>
                                        </p:tgtEl>
                                      </p:cBhvr>
                                    </p:animEffect>
                                    <p:set>
                                      <p:cBhvr>
                                        <p:cTn id="72" dur="1" fill="hold">
                                          <p:stCondLst>
                                            <p:cond delay="499"/>
                                          </p:stCondLst>
                                        </p:cTn>
                                        <p:tgtEl>
                                          <p:spTgt spid="90"/>
                                        </p:tgtEl>
                                        <p:attrNameLst>
                                          <p:attrName>style.visibility</p:attrName>
                                        </p:attrNameLst>
                                      </p:cBhvr>
                                      <p:to>
                                        <p:strVal val="hidden"/>
                                      </p:to>
                                    </p:set>
                                  </p:childTnLst>
                                </p:cTn>
                              </p:par>
                            </p:childTnLst>
                          </p:cTn>
                        </p:par>
                        <p:par>
                          <p:cTn id="73" fill="hold">
                            <p:stCondLst>
                              <p:cond delay="5250"/>
                            </p:stCondLst>
                            <p:childTnLst>
                              <p:par>
                                <p:cTn id="74" presetID="10" presetClass="exit" presetSubtype="0" fill="hold" grpId="0" nodeType="afterEffect">
                                  <p:stCondLst>
                                    <p:cond delay="0"/>
                                  </p:stCondLst>
                                  <p:childTnLst>
                                    <p:animEffect transition="out" filter="fade">
                                      <p:cBhvr>
                                        <p:cTn id="75" dur="500"/>
                                        <p:tgtEl>
                                          <p:spTgt spid="78"/>
                                        </p:tgtEl>
                                      </p:cBhvr>
                                    </p:animEffect>
                                    <p:set>
                                      <p:cBhvr>
                                        <p:cTn id="76" dur="1" fill="hold">
                                          <p:stCondLst>
                                            <p:cond delay="499"/>
                                          </p:stCondLst>
                                        </p:cTn>
                                        <p:tgtEl>
                                          <p:spTgt spid="78"/>
                                        </p:tgtEl>
                                        <p:attrNameLst>
                                          <p:attrName>style.visibility</p:attrName>
                                        </p:attrNameLst>
                                      </p:cBhvr>
                                      <p:to>
                                        <p:strVal val="hidden"/>
                                      </p:to>
                                    </p:set>
                                  </p:childTnLst>
                                </p:cTn>
                              </p:par>
                            </p:childTnLst>
                          </p:cTn>
                        </p:par>
                        <p:par>
                          <p:cTn id="77" fill="hold">
                            <p:stCondLst>
                              <p:cond delay="5750"/>
                            </p:stCondLst>
                            <p:childTnLst>
                              <p:par>
                                <p:cTn id="78" presetID="10" presetClass="exit" presetSubtype="0" fill="hold" grpId="0" nodeType="afterEffect">
                                  <p:stCondLst>
                                    <p:cond delay="0"/>
                                  </p:stCondLst>
                                  <p:childTnLst>
                                    <p:animEffect transition="out" filter="fade">
                                      <p:cBhvr>
                                        <p:cTn id="79" dur="500"/>
                                        <p:tgtEl>
                                          <p:spTgt spid="82"/>
                                        </p:tgtEl>
                                      </p:cBhvr>
                                    </p:animEffect>
                                    <p:set>
                                      <p:cBhvr>
                                        <p:cTn id="80" dur="1" fill="hold">
                                          <p:stCondLst>
                                            <p:cond delay="499"/>
                                          </p:stCondLst>
                                        </p:cTn>
                                        <p:tgtEl>
                                          <p:spTgt spid="82"/>
                                        </p:tgtEl>
                                        <p:attrNameLst>
                                          <p:attrName>style.visibility</p:attrName>
                                        </p:attrNameLst>
                                      </p:cBhvr>
                                      <p:to>
                                        <p:strVal val="hidden"/>
                                      </p:to>
                                    </p:set>
                                  </p:childTnLst>
                                </p:cTn>
                              </p:par>
                            </p:childTnLst>
                          </p:cTn>
                        </p:par>
                        <p:par>
                          <p:cTn id="81" fill="hold">
                            <p:stCondLst>
                              <p:cond delay="6250"/>
                            </p:stCondLst>
                            <p:childTnLst>
                              <p:par>
                                <p:cTn id="82" presetID="10" presetClass="exit" presetSubtype="0" fill="hold" grpId="0" nodeType="afterEffect">
                                  <p:stCondLst>
                                    <p:cond delay="0"/>
                                  </p:stCondLst>
                                  <p:childTnLst>
                                    <p:animEffect transition="out" filter="fade">
                                      <p:cBhvr>
                                        <p:cTn id="83" dur="500"/>
                                        <p:tgtEl>
                                          <p:spTgt spid="81"/>
                                        </p:tgtEl>
                                      </p:cBhvr>
                                    </p:animEffect>
                                    <p:set>
                                      <p:cBhvr>
                                        <p:cTn id="84" dur="1" fill="hold">
                                          <p:stCondLst>
                                            <p:cond delay="499"/>
                                          </p:stCondLst>
                                        </p:cTn>
                                        <p:tgtEl>
                                          <p:spTgt spid="81"/>
                                        </p:tgtEl>
                                        <p:attrNameLst>
                                          <p:attrName>style.visibility</p:attrName>
                                        </p:attrNameLst>
                                      </p:cBhvr>
                                      <p:to>
                                        <p:strVal val="hidden"/>
                                      </p:to>
                                    </p:set>
                                  </p:childTnLst>
                                </p:cTn>
                              </p:par>
                            </p:childTnLst>
                          </p:cTn>
                        </p:par>
                        <p:par>
                          <p:cTn id="85" fill="hold">
                            <p:stCondLst>
                              <p:cond delay="6750"/>
                            </p:stCondLst>
                            <p:childTnLst>
                              <p:par>
                                <p:cTn id="86" presetID="10" presetClass="exit" presetSubtype="0" fill="hold" grpId="0" nodeType="afterEffect">
                                  <p:stCondLst>
                                    <p:cond delay="0"/>
                                  </p:stCondLst>
                                  <p:childTnLst>
                                    <p:animEffect transition="out" filter="fade">
                                      <p:cBhvr>
                                        <p:cTn id="87" dur="500"/>
                                        <p:tgtEl>
                                          <p:spTgt spid="80"/>
                                        </p:tgtEl>
                                      </p:cBhvr>
                                    </p:animEffect>
                                    <p:set>
                                      <p:cBhvr>
                                        <p:cTn id="88" dur="1" fill="hold">
                                          <p:stCondLst>
                                            <p:cond delay="499"/>
                                          </p:stCondLst>
                                        </p:cTn>
                                        <p:tgtEl>
                                          <p:spTgt spid="80"/>
                                        </p:tgtEl>
                                        <p:attrNameLst>
                                          <p:attrName>style.visibility</p:attrName>
                                        </p:attrNameLst>
                                      </p:cBhvr>
                                      <p:to>
                                        <p:strVal val="hidden"/>
                                      </p:to>
                                    </p:set>
                                  </p:childTnLst>
                                </p:cTn>
                              </p:par>
                            </p:childTnLst>
                          </p:cTn>
                        </p:par>
                        <p:par>
                          <p:cTn id="89" fill="hold">
                            <p:stCondLst>
                              <p:cond delay="7250"/>
                            </p:stCondLst>
                            <p:childTnLst>
                              <p:par>
                                <p:cTn id="90" presetID="10" presetClass="exit" presetSubtype="0" fill="hold" grpId="0" nodeType="afterEffect">
                                  <p:stCondLst>
                                    <p:cond delay="0"/>
                                  </p:stCondLst>
                                  <p:childTnLst>
                                    <p:animEffect transition="out" filter="fade">
                                      <p:cBhvr>
                                        <p:cTn id="91" dur="500"/>
                                        <p:tgtEl>
                                          <p:spTgt spid="79"/>
                                        </p:tgtEl>
                                      </p:cBhvr>
                                    </p:animEffect>
                                    <p:set>
                                      <p:cBhvr>
                                        <p:cTn id="92" dur="1" fill="hold">
                                          <p:stCondLst>
                                            <p:cond delay="499"/>
                                          </p:stCondLst>
                                        </p:cTn>
                                        <p:tgtEl>
                                          <p:spTgt spid="79"/>
                                        </p:tgtEl>
                                        <p:attrNameLst>
                                          <p:attrName>style.visibility</p:attrName>
                                        </p:attrNameLst>
                                      </p:cBhvr>
                                      <p:to>
                                        <p:strVal val="hidden"/>
                                      </p:to>
                                    </p:set>
                                  </p:childTnLst>
                                </p:cTn>
                              </p:par>
                            </p:childTnLst>
                          </p:cTn>
                        </p:par>
                        <p:par>
                          <p:cTn id="93" fill="hold">
                            <p:stCondLst>
                              <p:cond delay="7750"/>
                            </p:stCondLst>
                            <p:childTnLst>
                              <p:par>
                                <p:cTn id="94" presetID="10" presetClass="exit" presetSubtype="0" fill="hold" grpId="0" nodeType="afterEffect">
                                  <p:stCondLst>
                                    <p:cond delay="0"/>
                                  </p:stCondLst>
                                  <p:childTnLst>
                                    <p:animEffect transition="out" filter="fade">
                                      <p:cBhvr>
                                        <p:cTn id="95" dur="500"/>
                                        <p:tgtEl>
                                          <p:spTgt spid="91"/>
                                        </p:tgtEl>
                                      </p:cBhvr>
                                    </p:animEffect>
                                    <p:set>
                                      <p:cBhvr>
                                        <p:cTn id="96" dur="1" fill="hold">
                                          <p:stCondLst>
                                            <p:cond delay="499"/>
                                          </p:stCondLst>
                                        </p:cTn>
                                        <p:tgtEl>
                                          <p:spTgt spid="91"/>
                                        </p:tgtEl>
                                        <p:attrNameLst>
                                          <p:attrName>style.visibility</p:attrName>
                                        </p:attrNameLst>
                                      </p:cBhvr>
                                      <p:to>
                                        <p:strVal val="hidden"/>
                                      </p:to>
                                    </p:set>
                                  </p:childTnLst>
                                </p:cTn>
                              </p:par>
                            </p:childTnLst>
                          </p:cTn>
                        </p:par>
                        <p:par>
                          <p:cTn id="97" fill="hold">
                            <p:stCondLst>
                              <p:cond delay="8250"/>
                            </p:stCondLst>
                            <p:childTnLst>
                              <p:par>
                                <p:cTn id="98" presetID="10" presetClass="entr" presetSubtype="0" fill="hold" grpId="0" nodeType="afterEffect">
                                  <p:stCondLst>
                                    <p:cond delay="0"/>
                                  </p:stCondLst>
                                  <p:childTnLst>
                                    <p:set>
                                      <p:cBhvr>
                                        <p:cTn id="99" dur="1" fill="hold">
                                          <p:stCondLst>
                                            <p:cond delay="0"/>
                                          </p:stCondLst>
                                        </p:cTn>
                                        <p:tgtEl>
                                          <p:spTgt spid="63"/>
                                        </p:tgtEl>
                                        <p:attrNameLst>
                                          <p:attrName>style.visibility</p:attrName>
                                        </p:attrNameLst>
                                      </p:cBhvr>
                                      <p:to>
                                        <p:strVal val="visible"/>
                                      </p:to>
                                    </p:set>
                                    <p:animEffect transition="in" filter="fade">
                                      <p:cBhvr>
                                        <p:cTn id="100" dur="500"/>
                                        <p:tgtEl>
                                          <p:spTgt spid="63"/>
                                        </p:tgtEl>
                                      </p:cBhvr>
                                    </p:animEffect>
                                  </p:childTnLst>
                                </p:cTn>
                              </p:par>
                            </p:childTnLst>
                          </p:cTn>
                        </p:par>
                        <p:par>
                          <p:cTn id="101" fill="hold">
                            <p:stCondLst>
                              <p:cond delay="8750"/>
                            </p:stCondLst>
                            <p:childTnLst>
                              <p:par>
                                <p:cTn id="102" presetID="50" presetClass="path" presetSubtype="0" accel="50000" decel="50000" fill="hold" grpId="1" nodeType="afterEffect">
                                  <p:stCondLst>
                                    <p:cond delay="0"/>
                                  </p:stCondLst>
                                  <p:childTnLst>
                                    <p:animMotion origin="layout" path="M 1.66667E-6 -1.85185E-6 L 0.02673 -1.85185E-6 C 0.03889 -1.85185E-6 0.05382 0.01968 0.05382 0.03611 L 0.05382 0.07246 " pathEditMode="relative" rAng="0" ptsTypes="AAAA">
                                      <p:cBhvr>
                                        <p:cTn id="103" dur="1500" fill="hold"/>
                                        <p:tgtEl>
                                          <p:spTgt spid="99"/>
                                        </p:tgtEl>
                                        <p:attrNameLst>
                                          <p:attrName>ppt_x</p:attrName>
                                          <p:attrName>ppt_y</p:attrName>
                                        </p:attrNameLst>
                                      </p:cBhvr>
                                      <p:rCtr x="2691" y="3611"/>
                                    </p:animMotion>
                                  </p:childTnLst>
                                </p:cTn>
                              </p:par>
                              <p:par>
                                <p:cTn id="104" presetID="50" presetClass="path" presetSubtype="0" accel="50000" decel="50000" fill="hold" grpId="1" nodeType="withEffect">
                                  <p:stCondLst>
                                    <p:cond delay="0"/>
                                  </p:stCondLst>
                                  <p:childTnLst>
                                    <p:animMotion origin="layout" path="M 1.66667E-6 -3.33333E-6 L 0.02656 -3.33333E-6 C 0.03837 -3.33333E-6 0.05312 0.01829 0.05312 0.03357 L 0.05312 0.06806 " pathEditMode="relative" rAng="0" ptsTypes="AAAA">
                                      <p:cBhvr>
                                        <p:cTn id="105" dur="1500" fill="hold"/>
                                        <p:tgtEl>
                                          <p:spTgt spid="100"/>
                                        </p:tgtEl>
                                        <p:attrNameLst>
                                          <p:attrName>ppt_x</p:attrName>
                                          <p:attrName>ppt_y</p:attrName>
                                        </p:attrNameLst>
                                      </p:cBhvr>
                                      <p:rCtr x="2656" y="3403"/>
                                    </p:animMotion>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fade">
                                      <p:cBhvr>
                                        <p:cTn id="110" dur="500"/>
                                        <p:tgtEl>
                                          <p:spTgt spid="14"/>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nodeType="click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fade">
                                      <p:cBhvr>
                                        <p:cTn id="115" dur="500"/>
                                        <p:tgtEl>
                                          <p:spTgt spid="4"/>
                                        </p:tgtEl>
                                      </p:cBhvr>
                                    </p:animEffect>
                                  </p:childTnLst>
                                </p:cTn>
                              </p:par>
                            </p:childTnLst>
                          </p:cTn>
                        </p:par>
                        <p:par>
                          <p:cTn id="116" fill="hold">
                            <p:stCondLst>
                              <p:cond delay="500"/>
                            </p:stCondLst>
                            <p:childTnLst>
                              <p:par>
                                <p:cTn id="117" presetID="10" presetClass="entr" presetSubtype="0" fill="hold" grpId="0" nodeType="afterEffect">
                                  <p:stCondLst>
                                    <p:cond delay="250"/>
                                  </p:stCondLst>
                                  <p:childTnLst>
                                    <p:set>
                                      <p:cBhvr>
                                        <p:cTn id="118" dur="1" fill="hold">
                                          <p:stCondLst>
                                            <p:cond delay="0"/>
                                          </p:stCondLst>
                                        </p:cTn>
                                        <p:tgtEl>
                                          <p:spTgt spid="69"/>
                                        </p:tgtEl>
                                        <p:attrNameLst>
                                          <p:attrName>style.visibility</p:attrName>
                                        </p:attrNameLst>
                                      </p:cBhvr>
                                      <p:to>
                                        <p:strVal val="visible"/>
                                      </p:to>
                                    </p:set>
                                    <p:animEffect transition="in" filter="fade">
                                      <p:cBhvr>
                                        <p:cTn id="119" dur="500"/>
                                        <p:tgtEl>
                                          <p:spTgt spid="69"/>
                                        </p:tgtEl>
                                      </p:cBhvr>
                                    </p:animEffect>
                                  </p:childTnLst>
                                </p:cTn>
                              </p:par>
                            </p:childTnLst>
                          </p:cTn>
                        </p:par>
                        <p:par>
                          <p:cTn id="120" fill="hold">
                            <p:stCondLst>
                              <p:cond delay="1250"/>
                            </p:stCondLst>
                            <p:childTnLst>
                              <p:par>
                                <p:cTn id="121" presetID="10" presetClass="entr" presetSubtype="0" fill="hold" grpId="0" nodeType="afterEffect">
                                  <p:stCondLst>
                                    <p:cond delay="0"/>
                                  </p:stCondLst>
                                  <p:childTnLst>
                                    <p:set>
                                      <p:cBhvr>
                                        <p:cTn id="122" dur="1" fill="hold">
                                          <p:stCondLst>
                                            <p:cond delay="0"/>
                                          </p:stCondLst>
                                        </p:cTn>
                                        <p:tgtEl>
                                          <p:spTgt spid="66"/>
                                        </p:tgtEl>
                                        <p:attrNameLst>
                                          <p:attrName>style.visibility</p:attrName>
                                        </p:attrNameLst>
                                      </p:cBhvr>
                                      <p:to>
                                        <p:strVal val="visible"/>
                                      </p:to>
                                    </p:set>
                                    <p:animEffect transition="in" filter="fade">
                                      <p:cBhvr>
                                        <p:cTn id="123" dur="500"/>
                                        <p:tgtEl>
                                          <p:spTgt spid="66"/>
                                        </p:tgtEl>
                                      </p:cBhvr>
                                    </p:animEffect>
                                  </p:childTnLst>
                                </p:cTn>
                              </p:par>
                            </p:childTnLst>
                          </p:cTn>
                        </p:par>
                        <p:par>
                          <p:cTn id="124" fill="hold">
                            <p:stCondLst>
                              <p:cond delay="1750"/>
                            </p:stCondLst>
                            <p:childTnLst>
                              <p:par>
                                <p:cTn id="125" presetID="10" presetClass="entr" presetSubtype="0" fill="hold" grpId="0" nodeType="afterEffect">
                                  <p:stCondLst>
                                    <p:cond delay="0"/>
                                  </p:stCondLst>
                                  <p:childTnLst>
                                    <p:set>
                                      <p:cBhvr>
                                        <p:cTn id="126" dur="1" fill="hold">
                                          <p:stCondLst>
                                            <p:cond delay="0"/>
                                          </p:stCondLst>
                                        </p:cTn>
                                        <p:tgtEl>
                                          <p:spTgt spid="67"/>
                                        </p:tgtEl>
                                        <p:attrNameLst>
                                          <p:attrName>style.visibility</p:attrName>
                                        </p:attrNameLst>
                                      </p:cBhvr>
                                      <p:to>
                                        <p:strVal val="visible"/>
                                      </p:to>
                                    </p:set>
                                    <p:animEffect transition="in" filter="fade">
                                      <p:cBhvr>
                                        <p:cTn id="127" dur="500"/>
                                        <p:tgtEl>
                                          <p:spTgt spid="67"/>
                                        </p:tgtEl>
                                      </p:cBhvr>
                                    </p:animEffect>
                                  </p:childTnLst>
                                </p:cTn>
                              </p:par>
                            </p:childTnLst>
                          </p:cTn>
                        </p:par>
                        <p:par>
                          <p:cTn id="128" fill="hold">
                            <p:stCondLst>
                              <p:cond delay="2250"/>
                            </p:stCondLst>
                            <p:childTnLst>
                              <p:par>
                                <p:cTn id="129" presetID="10" presetClass="entr" presetSubtype="0" fill="hold" grpId="0" nodeType="afterEffect">
                                  <p:stCondLst>
                                    <p:cond delay="0"/>
                                  </p:stCondLst>
                                  <p:childTnLst>
                                    <p:set>
                                      <p:cBhvr>
                                        <p:cTn id="130" dur="1" fill="hold">
                                          <p:stCondLst>
                                            <p:cond delay="0"/>
                                          </p:stCondLst>
                                        </p:cTn>
                                        <p:tgtEl>
                                          <p:spTgt spid="68"/>
                                        </p:tgtEl>
                                        <p:attrNameLst>
                                          <p:attrName>style.visibility</p:attrName>
                                        </p:attrNameLst>
                                      </p:cBhvr>
                                      <p:to>
                                        <p:strVal val="visible"/>
                                      </p:to>
                                    </p:set>
                                    <p:animEffect transition="in" filter="fade">
                                      <p:cBhvr>
                                        <p:cTn id="131" dur="500"/>
                                        <p:tgtEl>
                                          <p:spTgt spid="68"/>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93"/>
                                        </p:tgtEl>
                                        <p:attrNameLst>
                                          <p:attrName>style.visibility</p:attrName>
                                        </p:attrNameLst>
                                      </p:cBhvr>
                                      <p:to>
                                        <p:strVal val="visible"/>
                                      </p:to>
                                    </p:set>
                                    <p:animEffect transition="in" filter="fade">
                                      <p:cBhvr>
                                        <p:cTn id="136" dur="500"/>
                                        <p:tgtEl>
                                          <p:spTgt spid="93"/>
                                        </p:tgtEl>
                                      </p:cBhvr>
                                    </p:animEffect>
                                  </p:childTnLst>
                                </p:cTn>
                              </p:par>
                            </p:childTnLst>
                          </p:cTn>
                        </p:par>
                        <p:par>
                          <p:cTn id="137" fill="hold">
                            <p:stCondLst>
                              <p:cond delay="500"/>
                            </p:stCondLst>
                            <p:childTnLst>
                              <p:par>
                                <p:cTn id="138" presetID="10" presetClass="entr" presetSubtype="0" fill="hold" grpId="0" nodeType="afterEffect">
                                  <p:stCondLst>
                                    <p:cond delay="250"/>
                                  </p:stCondLst>
                                  <p:childTnLst>
                                    <p:set>
                                      <p:cBhvr>
                                        <p:cTn id="139" dur="1" fill="hold">
                                          <p:stCondLst>
                                            <p:cond delay="0"/>
                                          </p:stCondLst>
                                        </p:cTn>
                                        <p:tgtEl>
                                          <p:spTgt spid="11"/>
                                        </p:tgtEl>
                                        <p:attrNameLst>
                                          <p:attrName>style.visibility</p:attrName>
                                        </p:attrNameLst>
                                      </p:cBhvr>
                                      <p:to>
                                        <p:strVal val="visible"/>
                                      </p:to>
                                    </p:set>
                                    <p:animEffect transition="in" filter="fade">
                                      <p:cBhvr>
                                        <p:cTn id="140" dur="500"/>
                                        <p:tgtEl>
                                          <p:spTgt spid="11"/>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grpId="0" nodeType="clickEffect">
                                  <p:stCondLst>
                                    <p:cond delay="0"/>
                                  </p:stCondLst>
                                  <p:childTnLst>
                                    <p:set>
                                      <p:cBhvr>
                                        <p:cTn id="144" dur="1" fill="hold">
                                          <p:stCondLst>
                                            <p:cond delay="0"/>
                                          </p:stCondLst>
                                        </p:cTn>
                                        <p:tgtEl>
                                          <p:spTgt spid="94"/>
                                        </p:tgtEl>
                                        <p:attrNameLst>
                                          <p:attrName>style.visibility</p:attrName>
                                        </p:attrNameLst>
                                      </p:cBhvr>
                                      <p:to>
                                        <p:strVal val="visible"/>
                                      </p:to>
                                    </p:set>
                                    <p:animEffect transition="in" filter="fade">
                                      <p:cBhvr>
                                        <p:cTn id="145"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6" grpId="0" animBg="1"/>
      <p:bldP spid="67" grpId="0" animBg="1"/>
      <p:bldP spid="68" grpId="0" animBg="1"/>
      <p:bldP spid="69" grpId="0" animBg="1"/>
      <p:bldP spid="14" grpId="0"/>
      <p:bldP spid="93" grpId="0"/>
      <p:bldP spid="94" grpId="0" animBg="1"/>
      <p:bldP spid="56" grpId="0" animBg="1"/>
      <p:bldP spid="56" grpId="1" animBg="1"/>
      <p:bldP spid="63" grpId="0" animBg="1"/>
      <p:bldP spid="64" grpId="0" animBg="1"/>
      <p:bldP spid="65" grpId="0" animBg="1"/>
      <p:bldP spid="65"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90" grpId="0" animBg="1"/>
      <p:bldP spid="90" grpId="1" animBg="1"/>
      <p:bldP spid="91" grpId="0" animBg="1"/>
      <p:bldP spid="91" grpId="1" animBg="1"/>
      <p:bldP spid="92" grpId="0" animBg="1"/>
      <p:bldP spid="95" grpId="0" animBg="1"/>
      <p:bldP spid="98" grpId="0" animBg="1"/>
      <p:bldP spid="99" grpId="0" animBg="1"/>
      <p:bldP spid="99" grpId="1" animBg="1"/>
      <p:bldP spid="100" grpId="0" animBg="1"/>
      <p:bldP spid="100"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55362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108055"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Decimal Sequences</a:t>
            </a:r>
          </a:p>
        </p:txBody>
      </p:sp>
      <p:cxnSp>
        <p:nvCxnSpPr>
          <p:cNvPr id="103" name="Straight Connector 102"/>
          <p:cNvCxnSpPr/>
          <p:nvPr/>
        </p:nvCxnSpPr>
        <p:spPr>
          <a:xfrm>
            <a:off x="255362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168127"/>
            <a:ext cx="3816350" cy="495108"/>
          </a:xfrm>
          <a:prstGeom prst="rect">
            <a:avLst/>
          </a:prstGeom>
          <a:solidFill>
            <a:srgbClr val="F8BD95"/>
          </a:solidFill>
          <a:ln w="28575">
            <a:solidFill>
              <a:srgbClr val="F3973D"/>
            </a:solidFill>
          </a:ln>
        </p:spPr>
        <p:txBody>
          <a:bodyPr wrap="square" lIns="108000" tIns="108000" rIns="108000" bIns="108000" rtlCol="0">
            <a:spAutoFit/>
          </a:bodyPr>
          <a:lstStyle/>
          <a:p>
            <a:r>
              <a:rPr lang="en-GB" dirty="0">
                <a:latin typeface="Twinkl" pitchFamily="2" charset="0"/>
              </a:rPr>
              <a:t>What is the rule for this sequence?</a:t>
            </a:r>
          </a:p>
        </p:txBody>
      </p:sp>
      <p:sp>
        <p:nvSpPr>
          <p:cNvPr id="11" name="TextBox 10"/>
          <p:cNvSpPr txBox="1"/>
          <p:nvPr/>
        </p:nvSpPr>
        <p:spPr>
          <a:xfrm>
            <a:off x="2630372" y="2028468"/>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3.25</a:t>
            </a:r>
          </a:p>
        </p:txBody>
      </p:sp>
      <p:sp>
        <p:nvSpPr>
          <p:cNvPr id="56" name="TextBox 55"/>
          <p:cNvSpPr txBox="1"/>
          <p:nvPr/>
        </p:nvSpPr>
        <p:spPr>
          <a:xfrm>
            <a:off x="3682742" y="2028468"/>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3.1</a:t>
            </a:r>
          </a:p>
        </p:txBody>
      </p:sp>
      <p:sp>
        <p:nvSpPr>
          <p:cNvPr id="57" name="TextBox 56"/>
          <p:cNvSpPr txBox="1"/>
          <p:nvPr/>
        </p:nvSpPr>
        <p:spPr>
          <a:xfrm>
            <a:off x="4735112" y="2028468"/>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2.95</a:t>
            </a:r>
          </a:p>
        </p:txBody>
      </p:sp>
      <p:sp>
        <p:nvSpPr>
          <p:cNvPr id="58" name="TextBox 57"/>
          <p:cNvSpPr txBox="1"/>
          <p:nvPr/>
        </p:nvSpPr>
        <p:spPr>
          <a:xfrm>
            <a:off x="5787483" y="2028468"/>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2.8</a:t>
            </a:r>
          </a:p>
        </p:txBody>
      </p:sp>
      <p:sp>
        <p:nvSpPr>
          <p:cNvPr id="59" name="TextBox 58"/>
          <p:cNvSpPr txBox="1"/>
          <p:nvPr/>
        </p:nvSpPr>
        <p:spPr>
          <a:xfrm>
            <a:off x="4103647" y="2912711"/>
            <a:ext cx="4284703" cy="495108"/>
          </a:xfrm>
          <a:prstGeom prst="rect">
            <a:avLst/>
          </a:prstGeom>
          <a:solidFill>
            <a:schemeClr val="bg1"/>
          </a:solidFill>
          <a:ln w="28575">
            <a:solidFill>
              <a:srgbClr val="F3973D"/>
            </a:solidFill>
          </a:ln>
        </p:spPr>
        <p:txBody>
          <a:bodyPr wrap="square" lIns="108000" tIns="108000" rIns="108000" bIns="108000" rtlCol="0">
            <a:spAutoFit/>
          </a:bodyPr>
          <a:lstStyle/>
          <a:p>
            <a:pPr algn="ctr">
              <a:spcAft>
                <a:spcPts val="600"/>
              </a:spcAft>
            </a:pPr>
            <a:r>
              <a:rPr lang="en-US" dirty="0"/>
              <a:t>The rule is </a:t>
            </a:r>
            <a:r>
              <a:rPr lang="en-US" dirty="0">
                <a:solidFill>
                  <a:srgbClr val="689429"/>
                </a:solidFill>
                <a:ea typeface="Tahoma" panose="020B0604030504040204" pitchFamily="34" charset="0"/>
                <a:cs typeface="Tahoma" panose="020B0604030504040204" pitchFamily="34" charset="0"/>
              </a:rPr>
              <a:t>decrease</a:t>
            </a:r>
            <a:r>
              <a:rPr lang="en-US" dirty="0"/>
              <a:t> by </a:t>
            </a:r>
            <a:r>
              <a:rPr lang="en-GB" dirty="0">
                <a:solidFill>
                  <a:srgbClr val="689429"/>
                </a:solidFill>
              </a:rPr>
              <a:t>0.15 </a:t>
            </a:r>
            <a:r>
              <a:rPr lang="en-GB" dirty="0"/>
              <a:t>e</a:t>
            </a:r>
            <a:r>
              <a:rPr lang="en-US" dirty="0"/>
              <a:t>ach time.</a:t>
            </a:r>
          </a:p>
        </p:txBody>
      </p:sp>
      <p:sp>
        <p:nvSpPr>
          <p:cNvPr id="63" name="TextBox 62"/>
          <p:cNvSpPr txBox="1"/>
          <p:nvPr/>
        </p:nvSpPr>
        <p:spPr>
          <a:xfrm>
            <a:off x="768694" y="3301846"/>
            <a:ext cx="4652691" cy="495108"/>
          </a:xfrm>
          <a:prstGeom prst="rect">
            <a:avLst/>
          </a:prstGeom>
          <a:solidFill>
            <a:srgbClr val="8DCFC4"/>
          </a:solidFill>
          <a:ln w="28575">
            <a:solidFill>
              <a:srgbClr val="25B7BC"/>
            </a:solidFill>
          </a:ln>
        </p:spPr>
        <p:txBody>
          <a:bodyPr wrap="square" lIns="108000" tIns="108000" rIns="108000" bIns="108000" rtlCol="0">
            <a:spAutoFit/>
          </a:bodyPr>
          <a:lstStyle/>
          <a:p>
            <a:pPr>
              <a:spcAft>
                <a:spcPts val="600"/>
              </a:spcAft>
            </a:pPr>
            <a:r>
              <a:rPr lang="en-US" dirty="0"/>
              <a:t>Continue this sequences and write the rule:</a:t>
            </a:r>
          </a:p>
        </p:txBody>
      </p:sp>
      <p:sp>
        <p:nvSpPr>
          <p:cNvPr id="65" name="TextBox 64"/>
          <p:cNvSpPr txBox="1"/>
          <p:nvPr/>
        </p:nvSpPr>
        <p:spPr>
          <a:xfrm>
            <a:off x="4103648" y="2905314"/>
            <a:ext cx="4284702" cy="495108"/>
          </a:xfrm>
          <a:prstGeom prst="rect">
            <a:avLst/>
          </a:prstGeom>
          <a:solidFill>
            <a:schemeClr val="bg1"/>
          </a:solidFill>
          <a:ln w="28575">
            <a:solidFill>
              <a:srgbClr val="F3973D"/>
            </a:solidFill>
          </a:ln>
        </p:spPr>
        <p:txBody>
          <a:bodyPr wrap="square" lIns="108000" tIns="108000" rIns="108000" bIns="108000" rtlCol="0">
            <a:spAutoFit/>
          </a:bodyPr>
          <a:lstStyle/>
          <a:p>
            <a:pPr algn="ctr">
              <a:spcAft>
                <a:spcPts val="600"/>
              </a:spcAft>
            </a:pPr>
            <a:r>
              <a:rPr lang="en-US" dirty="0">
                <a:latin typeface="Twinkl" pitchFamily="2" charset="0"/>
              </a:rPr>
              <a:t>The rule is </a:t>
            </a:r>
            <a:r>
              <a:rPr lang="en-US" dirty="0">
                <a:latin typeface="Tahoma" panose="020B0604030504040204" pitchFamily="34" charset="0"/>
                <a:ea typeface="Tahoma" panose="020B0604030504040204" pitchFamily="34" charset="0"/>
                <a:cs typeface="Tahoma" panose="020B0604030504040204" pitchFamily="34" charset="0"/>
              </a:rPr>
              <a:t>_______</a:t>
            </a:r>
            <a:r>
              <a:rPr lang="en-US" dirty="0">
                <a:latin typeface="Twinkl" pitchFamily="2" charset="0"/>
              </a:rPr>
              <a:t> by </a:t>
            </a:r>
            <a:r>
              <a:rPr lang="en-US" dirty="0">
                <a:latin typeface="Tahoma" panose="020B0604030504040204" pitchFamily="34" charset="0"/>
                <a:ea typeface="Tahoma" panose="020B0604030504040204" pitchFamily="34" charset="0"/>
                <a:cs typeface="Tahoma" panose="020B0604030504040204" pitchFamily="34" charset="0"/>
              </a:rPr>
              <a:t>____ </a:t>
            </a:r>
            <a:r>
              <a:rPr lang="en-US" dirty="0">
                <a:latin typeface="Twinkl" pitchFamily="2" charset="0"/>
              </a:rPr>
              <a:t>each time.</a:t>
            </a:r>
          </a:p>
        </p:txBody>
      </p:sp>
      <p:sp>
        <p:nvSpPr>
          <p:cNvPr id="79" name="TextBox 78"/>
          <p:cNvSpPr txBox="1"/>
          <p:nvPr/>
        </p:nvSpPr>
        <p:spPr>
          <a:xfrm>
            <a:off x="1163403"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latin typeface="Twinkl" pitchFamily="2" charset="0"/>
              </a:rPr>
              <a:t>2.85</a:t>
            </a:r>
          </a:p>
        </p:txBody>
      </p:sp>
      <p:sp>
        <p:nvSpPr>
          <p:cNvPr id="80" name="TextBox 79"/>
          <p:cNvSpPr txBox="1"/>
          <p:nvPr/>
        </p:nvSpPr>
        <p:spPr>
          <a:xfrm>
            <a:off x="2176191"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latin typeface="Twinkl" pitchFamily="2" charset="0"/>
              </a:rPr>
              <a:t>3.1</a:t>
            </a:r>
          </a:p>
        </p:txBody>
      </p:sp>
      <p:sp>
        <p:nvSpPr>
          <p:cNvPr id="81" name="TextBox 80"/>
          <p:cNvSpPr txBox="1"/>
          <p:nvPr/>
        </p:nvSpPr>
        <p:spPr>
          <a:xfrm>
            <a:off x="3188979"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latin typeface="Twinkl" pitchFamily="2" charset="0"/>
              </a:rPr>
              <a:t>3.35</a:t>
            </a:r>
          </a:p>
        </p:txBody>
      </p:sp>
      <p:sp>
        <p:nvSpPr>
          <p:cNvPr id="82" name="TextBox 81"/>
          <p:cNvSpPr txBox="1"/>
          <p:nvPr/>
        </p:nvSpPr>
        <p:spPr>
          <a:xfrm>
            <a:off x="4201767"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latin typeface="Twinkl" pitchFamily="2" charset="0"/>
              </a:rPr>
              <a:t>3.6</a:t>
            </a:r>
          </a:p>
        </p:txBody>
      </p:sp>
      <p:sp>
        <p:nvSpPr>
          <p:cNvPr id="90" name="TextBox 89"/>
          <p:cNvSpPr txBox="1"/>
          <p:nvPr/>
        </p:nvSpPr>
        <p:spPr>
          <a:xfrm>
            <a:off x="5214555"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latin typeface="Twinkl" pitchFamily="2" charset="0"/>
              </a:rPr>
              <a:t>3.85</a:t>
            </a:r>
          </a:p>
        </p:txBody>
      </p:sp>
      <p:sp>
        <p:nvSpPr>
          <p:cNvPr id="91" name="TextBox 90"/>
          <p:cNvSpPr txBox="1"/>
          <p:nvPr/>
        </p:nvSpPr>
        <p:spPr>
          <a:xfrm>
            <a:off x="6227343"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endParaRPr lang="en-US" dirty="0">
              <a:latin typeface="Twinkl" pitchFamily="2" charset="0"/>
            </a:endParaRPr>
          </a:p>
        </p:txBody>
      </p:sp>
      <p:sp>
        <p:nvSpPr>
          <p:cNvPr id="92" name="TextBox 91"/>
          <p:cNvSpPr txBox="1"/>
          <p:nvPr/>
        </p:nvSpPr>
        <p:spPr>
          <a:xfrm>
            <a:off x="7240128"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endParaRPr lang="en-US" dirty="0">
              <a:latin typeface="Twinkl" pitchFamily="2" charset="0"/>
            </a:endParaRPr>
          </a:p>
        </p:txBody>
      </p:sp>
      <p:sp>
        <p:nvSpPr>
          <p:cNvPr id="95" name="TextBox 94"/>
          <p:cNvSpPr txBox="1"/>
          <p:nvPr/>
        </p:nvSpPr>
        <p:spPr>
          <a:xfrm>
            <a:off x="4103647" y="5597717"/>
            <a:ext cx="4284702" cy="495108"/>
          </a:xfrm>
          <a:prstGeom prst="rect">
            <a:avLst/>
          </a:prstGeom>
          <a:solidFill>
            <a:schemeClr val="bg1"/>
          </a:solidFill>
          <a:ln w="28575">
            <a:solidFill>
              <a:srgbClr val="25B7BC"/>
            </a:solidFill>
          </a:ln>
        </p:spPr>
        <p:txBody>
          <a:bodyPr wrap="square" lIns="108000" tIns="108000" rIns="108000" bIns="108000" rtlCol="0">
            <a:spAutoFit/>
          </a:bodyPr>
          <a:lstStyle/>
          <a:p>
            <a:pPr algn="ctr">
              <a:spcAft>
                <a:spcPts val="600"/>
              </a:spcAft>
            </a:pPr>
            <a:r>
              <a:rPr lang="en-US" dirty="0">
                <a:latin typeface="Twinkl" pitchFamily="2" charset="0"/>
              </a:rPr>
              <a:t>The rule is </a:t>
            </a:r>
            <a:r>
              <a:rPr lang="en-US" u="sng" dirty="0">
                <a:latin typeface="Tahoma" panose="020B0604030504040204" pitchFamily="34" charset="0"/>
                <a:ea typeface="Tahoma" panose="020B0604030504040204" pitchFamily="34" charset="0"/>
                <a:cs typeface="Tahoma" panose="020B0604030504040204" pitchFamily="34" charset="0"/>
              </a:rPr>
              <a:t>_______</a:t>
            </a:r>
            <a:r>
              <a:rPr lang="en-US" u="sng" dirty="0">
                <a:latin typeface="Twinkl" pitchFamily="2" charset="0"/>
              </a:rPr>
              <a:t> </a:t>
            </a:r>
            <a:r>
              <a:rPr lang="en-US" u="sng" dirty="0">
                <a:latin typeface="Tahoma" panose="020B0604030504040204" pitchFamily="34" charset="0"/>
                <a:ea typeface="Tahoma" panose="020B0604030504040204" pitchFamily="34" charset="0"/>
                <a:cs typeface="Tahoma" panose="020B0604030504040204" pitchFamily="34" charset="0"/>
              </a:rPr>
              <a:t>____                 </a:t>
            </a:r>
            <a:r>
              <a:rPr lang="en-US" dirty="0">
                <a:latin typeface="Twinkl" pitchFamily="2" charset="0"/>
              </a:rPr>
              <a:t>.</a:t>
            </a:r>
          </a:p>
        </p:txBody>
      </p:sp>
      <p:sp>
        <p:nvSpPr>
          <p:cNvPr id="98" name="TextBox 97"/>
          <p:cNvSpPr txBox="1"/>
          <p:nvPr/>
        </p:nvSpPr>
        <p:spPr>
          <a:xfrm>
            <a:off x="4103647" y="5597717"/>
            <a:ext cx="4284703" cy="495108"/>
          </a:xfrm>
          <a:prstGeom prst="rect">
            <a:avLst/>
          </a:prstGeom>
          <a:solidFill>
            <a:schemeClr val="bg1"/>
          </a:solidFill>
          <a:ln w="28575">
            <a:solidFill>
              <a:srgbClr val="25B7BC"/>
            </a:solidFill>
          </a:ln>
        </p:spPr>
        <p:txBody>
          <a:bodyPr wrap="square" lIns="108000" tIns="108000" rIns="108000" bIns="108000" rtlCol="0">
            <a:spAutoFit/>
          </a:bodyPr>
          <a:lstStyle/>
          <a:p>
            <a:pPr algn="ctr">
              <a:spcAft>
                <a:spcPts val="600"/>
              </a:spcAft>
            </a:pPr>
            <a:r>
              <a:rPr lang="en-US" dirty="0"/>
              <a:t>The rule is </a:t>
            </a:r>
            <a:r>
              <a:rPr lang="en-US" dirty="0">
                <a:solidFill>
                  <a:srgbClr val="689429"/>
                </a:solidFill>
                <a:ea typeface="Tahoma" panose="020B0604030504040204" pitchFamily="34" charset="0"/>
                <a:cs typeface="Tahoma" panose="020B0604030504040204" pitchFamily="34" charset="0"/>
              </a:rPr>
              <a:t>increase</a:t>
            </a:r>
            <a:r>
              <a:rPr lang="en-US" dirty="0">
                <a:solidFill>
                  <a:srgbClr val="689429"/>
                </a:solidFill>
              </a:rPr>
              <a:t> by </a:t>
            </a:r>
            <a:r>
              <a:rPr lang="en-GB" dirty="0">
                <a:solidFill>
                  <a:srgbClr val="689429"/>
                </a:solidFill>
              </a:rPr>
              <a:t>0.25 e</a:t>
            </a:r>
            <a:r>
              <a:rPr lang="en-US" dirty="0">
                <a:solidFill>
                  <a:srgbClr val="689429"/>
                </a:solidFill>
              </a:rPr>
              <a:t>ach time</a:t>
            </a:r>
            <a:r>
              <a:rPr lang="en-US" dirty="0"/>
              <a:t>.</a:t>
            </a:r>
          </a:p>
        </p:txBody>
      </p:sp>
      <p:sp>
        <p:nvSpPr>
          <p:cNvPr id="23" name="TextBox 22"/>
          <p:cNvSpPr txBox="1"/>
          <p:nvPr/>
        </p:nvSpPr>
        <p:spPr>
          <a:xfrm>
            <a:off x="6227340"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solidFill>
                  <a:srgbClr val="689429"/>
                </a:solidFill>
                <a:latin typeface="Twinkl" pitchFamily="2" charset="0"/>
              </a:rPr>
              <a:t>4.1</a:t>
            </a:r>
          </a:p>
        </p:txBody>
      </p:sp>
      <p:sp>
        <p:nvSpPr>
          <p:cNvPr id="24" name="TextBox 23"/>
          <p:cNvSpPr txBox="1"/>
          <p:nvPr/>
        </p:nvSpPr>
        <p:spPr>
          <a:xfrm>
            <a:off x="7240128" y="4449781"/>
            <a:ext cx="754522" cy="495108"/>
          </a:xfrm>
          <a:prstGeom prst="rect">
            <a:avLst/>
          </a:prstGeom>
          <a:solidFill>
            <a:schemeClr val="bg1"/>
          </a:solidFill>
          <a:ln w="28575">
            <a:solidFill>
              <a:srgbClr val="8DCFC4"/>
            </a:solidFill>
          </a:ln>
        </p:spPr>
        <p:txBody>
          <a:bodyPr wrap="square" lIns="108000" tIns="108000" rIns="108000" bIns="108000" rtlCol="0">
            <a:spAutoFit/>
          </a:bodyPr>
          <a:lstStyle/>
          <a:p>
            <a:pPr algn="ctr"/>
            <a:r>
              <a:rPr lang="en-US" dirty="0">
                <a:solidFill>
                  <a:srgbClr val="689429"/>
                </a:solidFill>
                <a:latin typeface="Twinkl" pitchFamily="2" charset="0"/>
              </a:rPr>
              <a:t>4.35</a:t>
            </a:r>
          </a:p>
        </p:txBody>
      </p:sp>
    </p:spTree>
    <p:extLst>
      <p:ext uri="{BB962C8B-B14F-4D97-AF65-F5344CB8AC3E}">
        <p14:creationId xmlns:p14="http://schemas.microsoft.com/office/powerpoint/2010/main" val="36971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fade">
                                      <p:cBhvr>
                                        <p:cTn id="11" dur="500"/>
                                        <p:tgtEl>
                                          <p:spTgt spid="56"/>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fade">
                                      <p:cBhvr>
                                        <p:cTn id="15" dur="500"/>
                                        <p:tgtEl>
                                          <p:spTgt spid="57"/>
                                        </p:tgtEl>
                                      </p:cBhvr>
                                    </p:animEffect>
                                  </p:childTnLst>
                                </p:cTn>
                              </p:par>
                            </p:childTnLst>
                          </p:cTn>
                        </p:par>
                        <p:par>
                          <p:cTn id="16" fill="hold">
                            <p:stCondLst>
                              <p:cond delay="1500"/>
                            </p:stCondLst>
                            <p:childTnLst>
                              <p:par>
                                <p:cTn id="17" presetID="10" presetClass="entr" presetSubtype="0" fill="hold" grpId="1" nodeType="after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childTnLst>
                          </p:cTn>
                        </p:par>
                        <p:par>
                          <p:cTn id="20" fill="hold">
                            <p:stCondLst>
                              <p:cond delay="2000"/>
                            </p:stCondLst>
                            <p:childTnLst>
                              <p:par>
                                <p:cTn id="21" presetID="10" presetClass="entr" presetSubtype="0" fill="hold" grpId="1"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500"/>
                                        <p:tgtEl>
                                          <p:spTgt spid="65"/>
                                        </p:tgtEl>
                                      </p:cBhvr>
                                    </p:animEffect>
                                  </p:childTnLst>
                                </p:cTn>
                              </p:par>
                              <p:par>
                                <p:cTn id="24" presetID="10" presetClass="entr" presetSubtype="0" fill="hold" grpId="1" nodeType="withEffect">
                                  <p:stCondLst>
                                    <p:cond delay="50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65"/>
                                        </p:tgtEl>
                                      </p:cBhvr>
                                    </p:animEffect>
                                    <p:set>
                                      <p:cBhvr>
                                        <p:cTn id="31" dur="1" fill="hold">
                                          <p:stCondLst>
                                            <p:cond delay="499"/>
                                          </p:stCondLst>
                                        </p:cTn>
                                        <p:tgtEl>
                                          <p:spTgt spid="65"/>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64" presetClass="path" presetSubtype="0" accel="50000" decel="50000" fill="hold" grpId="0" nodeType="clickEffect">
                                  <p:stCondLst>
                                    <p:cond delay="0"/>
                                  </p:stCondLst>
                                  <p:childTnLst>
                                    <p:animMotion origin="layout" path="M 5.55556E-7 -4.44444E-6 L -0.00035 -0.03611 " pathEditMode="relative" rAng="0" ptsTypes="AA">
                                      <p:cBhvr>
                                        <p:cTn id="35" dur="2000" fill="hold"/>
                                        <p:tgtEl>
                                          <p:spTgt spid="11"/>
                                        </p:tgtEl>
                                        <p:attrNameLst>
                                          <p:attrName>ppt_x</p:attrName>
                                          <p:attrName>ppt_y</p:attrName>
                                        </p:attrNameLst>
                                      </p:cBhvr>
                                      <p:rCtr x="-17" y="-1806"/>
                                    </p:animMotion>
                                  </p:childTnLst>
                                </p:cTn>
                              </p:par>
                              <p:par>
                                <p:cTn id="36" presetID="64" presetClass="path" presetSubtype="0" accel="50000" decel="50000" fill="hold" grpId="0" nodeType="withEffect">
                                  <p:stCondLst>
                                    <p:cond delay="0"/>
                                  </p:stCondLst>
                                  <p:childTnLst>
                                    <p:animMotion origin="layout" path="M -3.61111E-6 -4.44444E-6 L -3.61111E-6 -0.03611 " pathEditMode="relative" rAng="0" ptsTypes="AA">
                                      <p:cBhvr>
                                        <p:cTn id="37" dur="2000" fill="hold"/>
                                        <p:tgtEl>
                                          <p:spTgt spid="56"/>
                                        </p:tgtEl>
                                        <p:attrNameLst>
                                          <p:attrName>ppt_x</p:attrName>
                                          <p:attrName>ppt_y</p:attrName>
                                        </p:attrNameLst>
                                      </p:cBhvr>
                                      <p:rCtr x="0" y="-1806"/>
                                    </p:animMotion>
                                  </p:childTnLst>
                                </p:cTn>
                              </p:par>
                              <p:par>
                                <p:cTn id="38" presetID="64" presetClass="path" presetSubtype="0" accel="50000" decel="50000" fill="hold" grpId="0" nodeType="withEffect">
                                  <p:stCondLst>
                                    <p:cond delay="0"/>
                                  </p:stCondLst>
                                  <p:childTnLst>
                                    <p:animMotion origin="layout" path="M 2.22222E-6 -4.44444E-6 L 2.22222E-6 -0.03611 " pathEditMode="relative" rAng="0" ptsTypes="AA">
                                      <p:cBhvr>
                                        <p:cTn id="39" dur="2000" fill="hold"/>
                                        <p:tgtEl>
                                          <p:spTgt spid="57"/>
                                        </p:tgtEl>
                                        <p:attrNameLst>
                                          <p:attrName>ppt_x</p:attrName>
                                          <p:attrName>ppt_y</p:attrName>
                                        </p:attrNameLst>
                                      </p:cBhvr>
                                      <p:rCtr x="0" y="-1806"/>
                                    </p:animMotion>
                                  </p:childTnLst>
                                </p:cTn>
                              </p:par>
                              <p:par>
                                <p:cTn id="40" presetID="64" presetClass="path" presetSubtype="0" accel="50000" decel="50000" fill="hold" grpId="0" nodeType="withEffect">
                                  <p:stCondLst>
                                    <p:cond delay="0"/>
                                  </p:stCondLst>
                                  <p:childTnLst>
                                    <p:animMotion origin="layout" path="M -1.94444E-6 -4.44444E-6 L -1.94444E-6 -0.03611 " pathEditMode="relative" rAng="0" ptsTypes="AA">
                                      <p:cBhvr>
                                        <p:cTn id="41" dur="2000" fill="hold"/>
                                        <p:tgtEl>
                                          <p:spTgt spid="58"/>
                                        </p:tgtEl>
                                        <p:attrNameLst>
                                          <p:attrName>ppt_x</p:attrName>
                                          <p:attrName>ppt_y</p:attrName>
                                        </p:attrNameLst>
                                      </p:cBhvr>
                                      <p:rCtr x="0" y="-1806"/>
                                    </p:animMotion>
                                  </p:childTnLst>
                                </p:cTn>
                              </p:par>
                              <p:par>
                                <p:cTn id="42" presetID="64" presetClass="path" presetSubtype="0" accel="50000" decel="50000" fill="hold" grpId="0" nodeType="withEffect">
                                  <p:stCondLst>
                                    <p:cond delay="0"/>
                                  </p:stCondLst>
                                  <p:childTnLst>
                                    <p:animMotion origin="layout" path="M 3.88889E-6 3.7037E-7 L 0.00034 -0.0706 " pathEditMode="relative" rAng="0" ptsTypes="AA">
                                      <p:cBhvr>
                                        <p:cTn id="43" dur="2000" fill="hold"/>
                                        <p:tgtEl>
                                          <p:spTgt spid="59"/>
                                        </p:tgtEl>
                                        <p:attrNameLst>
                                          <p:attrName>ppt_x</p:attrName>
                                          <p:attrName>ppt_y</p:attrName>
                                        </p:attrNameLst>
                                      </p:cBhvr>
                                      <p:rCtr x="17" y="-3542"/>
                                    </p:animMotion>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fade">
                                      <p:cBhvr>
                                        <p:cTn id="47" dur="500"/>
                                        <p:tgtEl>
                                          <p:spTgt spid="63"/>
                                        </p:tgtEl>
                                      </p:cBhvr>
                                    </p:animEffect>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500"/>
                                        <p:tgtEl>
                                          <p:spTgt spid="79"/>
                                        </p:tgtEl>
                                      </p:cBhvr>
                                    </p:animEffect>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fade">
                                      <p:cBhvr>
                                        <p:cTn id="55" dur="500"/>
                                        <p:tgtEl>
                                          <p:spTgt spid="80"/>
                                        </p:tgtEl>
                                      </p:cBhvr>
                                    </p:animEffect>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childTnLst>
                                </p:cTn>
                              </p:par>
                            </p:childTnLst>
                          </p:cTn>
                        </p:par>
                        <p:par>
                          <p:cTn id="60" fill="hold">
                            <p:stCondLst>
                              <p:cond delay="4000"/>
                            </p:stCondLst>
                            <p:childTnLst>
                              <p:par>
                                <p:cTn id="61" presetID="10" presetClass="entr" presetSubtype="0" fill="hold" grpId="0" nodeType="after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500"/>
                                        <p:tgtEl>
                                          <p:spTgt spid="82"/>
                                        </p:tgtEl>
                                      </p:cBhvr>
                                    </p:animEffect>
                                  </p:childTnLst>
                                </p:cTn>
                              </p:par>
                            </p:childTnLst>
                          </p:cTn>
                        </p:par>
                        <p:par>
                          <p:cTn id="64" fill="hold">
                            <p:stCondLst>
                              <p:cond delay="4500"/>
                            </p:stCondLst>
                            <p:childTnLst>
                              <p:par>
                                <p:cTn id="65" presetID="10" presetClass="entr" presetSubtype="0" fill="hold" grpId="0" nodeType="afterEffect">
                                  <p:stCondLst>
                                    <p:cond delay="0"/>
                                  </p:stCondLst>
                                  <p:childTnLst>
                                    <p:set>
                                      <p:cBhvr>
                                        <p:cTn id="66" dur="1" fill="hold">
                                          <p:stCondLst>
                                            <p:cond delay="0"/>
                                          </p:stCondLst>
                                        </p:cTn>
                                        <p:tgtEl>
                                          <p:spTgt spid="90"/>
                                        </p:tgtEl>
                                        <p:attrNameLst>
                                          <p:attrName>style.visibility</p:attrName>
                                        </p:attrNameLst>
                                      </p:cBhvr>
                                      <p:to>
                                        <p:strVal val="visible"/>
                                      </p:to>
                                    </p:set>
                                    <p:animEffect transition="in" filter="fade">
                                      <p:cBhvr>
                                        <p:cTn id="67" dur="500"/>
                                        <p:tgtEl>
                                          <p:spTgt spid="90"/>
                                        </p:tgtEl>
                                      </p:cBhvr>
                                    </p:animEffect>
                                  </p:childTnLst>
                                </p:cTn>
                              </p:par>
                            </p:childTnLst>
                          </p:cTn>
                        </p:par>
                        <p:par>
                          <p:cTn id="68" fill="hold">
                            <p:stCondLst>
                              <p:cond delay="5000"/>
                            </p:stCondLst>
                            <p:childTnLst>
                              <p:par>
                                <p:cTn id="69" presetID="10" presetClass="entr" presetSubtype="0" fill="hold" grpId="0" nodeType="afterEffect">
                                  <p:stCondLst>
                                    <p:cond delay="0"/>
                                  </p:stCondLst>
                                  <p:childTnLst>
                                    <p:set>
                                      <p:cBhvr>
                                        <p:cTn id="70" dur="1" fill="hold">
                                          <p:stCondLst>
                                            <p:cond delay="0"/>
                                          </p:stCondLst>
                                        </p:cTn>
                                        <p:tgtEl>
                                          <p:spTgt spid="91"/>
                                        </p:tgtEl>
                                        <p:attrNameLst>
                                          <p:attrName>style.visibility</p:attrName>
                                        </p:attrNameLst>
                                      </p:cBhvr>
                                      <p:to>
                                        <p:strVal val="visible"/>
                                      </p:to>
                                    </p:set>
                                    <p:animEffect transition="in" filter="fade">
                                      <p:cBhvr>
                                        <p:cTn id="71" dur="500"/>
                                        <p:tgtEl>
                                          <p:spTgt spid="91"/>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fade">
                                      <p:cBhvr>
                                        <p:cTn id="75" dur="500"/>
                                        <p:tgtEl>
                                          <p:spTgt spid="92"/>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fade">
                                      <p:cBhvr>
                                        <p:cTn id="79" dur="500"/>
                                        <p:tgtEl>
                                          <p:spTgt spid="95"/>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500"/>
                                        <p:tgtEl>
                                          <p:spTgt spid="23"/>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500"/>
                                        <p:tgtEl>
                                          <p:spTgt spid="24"/>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98"/>
                                        </p:tgtEl>
                                        <p:attrNameLst>
                                          <p:attrName>style.visibility</p:attrName>
                                        </p:attrNameLst>
                                      </p:cBhvr>
                                      <p:to>
                                        <p:strVal val="visible"/>
                                      </p:to>
                                    </p:set>
                                    <p:animEffect transition="in" filter="fade">
                                      <p:cBhvr>
                                        <p:cTn id="94" dur="75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56" grpId="0" animBg="1"/>
      <p:bldP spid="56" grpId="1" animBg="1"/>
      <p:bldP spid="57" grpId="0" animBg="1"/>
      <p:bldP spid="57" grpId="1" animBg="1"/>
      <p:bldP spid="58" grpId="0" animBg="1"/>
      <p:bldP spid="58" grpId="1" animBg="1"/>
      <p:bldP spid="59" grpId="0" animBg="1"/>
      <p:bldP spid="59" grpId="1" animBg="1"/>
      <p:bldP spid="63" grpId="0" animBg="1"/>
      <p:bldP spid="65" grpId="0" animBg="1"/>
      <p:bldP spid="65" grpId="1" animBg="1"/>
      <p:bldP spid="79" grpId="0" animBg="1"/>
      <p:bldP spid="80" grpId="0" animBg="1"/>
      <p:bldP spid="81" grpId="0" animBg="1"/>
      <p:bldP spid="82" grpId="0" animBg="1"/>
      <p:bldP spid="90" grpId="0" animBg="1"/>
      <p:bldP spid="91" grpId="0" animBg="1"/>
      <p:bldP spid="92" grpId="0" animBg="1"/>
      <p:bldP spid="95" grpId="0" animBg="1"/>
      <p:bldP spid="98"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p:cNvSpPr/>
          <p:nvPr/>
        </p:nvSpPr>
        <p:spPr>
          <a:xfrm>
            <a:off x="445574" y="702863"/>
            <a:ext cx="2108055"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Decimal Sequences</a:t>
            </a:r>
          </a:p>
        </p:txBody>
      </p:sp>
      <p:sp>
        <p:nvSpPr>
          <p:cNvPr id="10" name="Rectangle 9"/>
          <p:cNvSpPr/>
          <p:nvPr/>
        </p:nvSpPr>
        <p:spPr>
          <a:xfrm>
            <a:off x="255362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5362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5650" y="1444352"/>
            <a:ext cx="7632700" cy="849051"/>
          </a:xfrm>
          <a:prstGeom prst="rect">
            <a:avLst/>
          </a:prstGeom>
          <a:solidFill>
            <a:srgbClr val="F8BD95"/>
          </a:solidFill>
          <a:ln w="28575">
            <a:solidFill>
              <a:srgbClr val="F3973D"/>
            </a:solidFill>
          </a:ln>
        </p:spPr>
        <p:txBody>
          <a:bodyPr wrap="square" lIns="108000" tIns="108000" rIns="108000" bIns="108000" rtlCol="0">
            <a:spAutoFit/>
          </a:bodyPr>
          <a:lstStyle/>
          <a:p>
            <a:pPr>
              <a:spcAft>
                <a:spcPts val="600"/>
              </a:spcAft>
            </a:pPr>
            <a:r>
              <a:rPr lang="en-GB" dirty="0">
                <a:latin typeface="Twinkl" pitchFamily="2" charset="0"/>
              </a:rPr>
              <a:t>A sequence is decreased by 0.15 each time.</a:t>
            </a:r>
          </a:p>
          <a:p>
            <a:pPr>
              <a:spcAft>
                <a:spcPts val="600"/>
              </a:spcAft>
            </a:pPr>
            <a:r>
              <a:rPr lang="en-US" dirty="0">
                <a:latin typeface="Twinkl" pitchFamily="2" charset="0"/>
              </a:rPr>
              <a:t>2.52 is the fourth term of the sequence.</a:t>
            </a:r>
          </a:p>
        </p:txBody>
      </p:sp>
      <p:sp>
        <p:nvSpPr>
          <p:cNvPr id="12" name="TextBox 11"/>
          <p:cNvSpPr txBox="1"/>
          <p:nvPr/>
        </p:nvSpPr>
        <p:spPr>
          <a:xfrm>
            <a:off x="1163403" y="3059266"/>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endParaRPr lang="en-US" dirty="0">
              <a:latin typeface="Twinkl" pitchFamily="2" charset="0"/>
            </a:endParaRPr>
          </a:p>
        </p:txBody>
      </p:sp>
      <p:sp>
        <p:nvSpPr>
          <p:cNvPr id="13" name="TextBox 12"/>
          <p:cNvSpPr txBox="1"/>
          <p:nvPr/>
        </p:nvSpPr>
        <p:spPr>
          <a:xfrm>
            <a:off x="2388100" y="3059266"/>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endParaRPr lang="en-US" dirty="0">
              <a:latin typeface="Twinkl" pitchFamily="2" charset="0"/>
            </a:endParaRPr>
          </a:p>
        </p:txBody>
      </p:sp>
      <p:sp>
        <p:nvSpPr>
          <p:cNvPr id="14" name="TextBox 13"/>
          <p:cNvSpPr txBox="1"/>
          <p:nvPr/>
        </p:nvSpPr>
        <p:spPr>
          <a:xfrm>
            <a:off x="3612797" y="3059266"/>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endParaRPr lang="en-US" dirty="0">
              <a:latin typeface="Twinkl" pitchFamily="2" charset="0"/>
            </a:endParaRPr>
          </a:p>
        </p:txBody>
      </p:sp>
      <p:sp>
        <p:nvSpPr>
          <p:cNvPr id="15" name="TextBox 14"/>
          <p:cNvSpPr txBox="1"/>
          <p:nvPr/>
        </p:nvSpPr>
        <p:spPr>
          <a:xfrm>
            <a:off x="4837494" y="3059266"/>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2.52</a:t>
            </a:r>
          </a:p>
        </p:txBody>
      </p:sp>
      <p:sp>
        <p:nvSpPr>
          <p:cNvPr id="16" name="TextBox 15"/>
          <p:cNvSpPr txBox="1"/>
          <p:nvPr/>
        </p:nvSpPr>
        <p:spPr>
          <a:xfrm>
            <a:off x="6062191" y="3059266"/>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endParaRPr lang="en-US" dirty="0">
              <a:latin typeface="Twinkl" pitchFamily="2" charset="0"/>
            </a:endParaRPr>
          </a:p>
        </p:txBody>
      </p:sp>
      <p:sp>
        <p:nvSpPr>
          <p:cNvPr id="17" name="TextBox 16"/>
          <p:cNvSpPr txBox="1"/>
          <p:nvPr/>
        </p:nvSpPr>
        <p:spPr>
          <a:xfrm>
            <a:off x="7286886" y="3059266"/>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endParaRPr lang="en-US" dirty="0">
              <a:latin typeface="Twinkl" pitchFamily="2"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4263" y="4294530"/>
            <a:ext cx="1364179" cy="1798295"/>
          </a:xfrm>
          <a:prstGeom prst="rect">
            <a:avLst/>
          </a:prstGeom>
        </p:spPr>
      </p:pic>
      <p:sp>
        <p:nvSpPr>
          <p:cNvPr id="3" name="Rounded Rectangular Callout 2"/>
          <p:cNvSpPr/>
          <p:nvPr/>
        </p:nvSpPr>
        <p:spPr>
          <a:xfrm>
            <a:off x="2338502" y="4064000"/>
            <a:ext cx="2139421" cy="1028700"/>
          </a:xfrm>
          <a:prstGeom prst="wedgeRoundRectCallout">
            <a:avLst>
              <a:gd name="adj1" fmla="val -60939"/>
              <a:gd name="adj2" fmla="val 36574"/>
              <a:gd name="adj3" fmla="val 16667"/>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winkl" pitchFamily="2" charset="0"/>
              </a:rPr>
              <a:t>What is the second term of the sequence?</a:t>
            </a:r>
          </a:p>
        </p:txBody>
      </p:sp>
      <p:sp>
        <p:nvSpPr>
          <p:cNvPr id="19" name="TextBox 18"/>
          <p:cNvSpPr txBox="1"/>
          <p:nvPr/>
        </p:nvSpPr>
        <p:spPr>
          <a:xfrm>
            <a:off x="2418472" y="5180162"/>
            <a:ext cx="876361" cy="495108"/>
          </a:xfrm>
          <a:prstGeom prst="rect">
            <a:avLst/>
          </a:prstGeom>
          <a:solidFill>
            <a:schemeClr val="bg1"/>
          </a:solidFill>
          <a:ln w="28575">
            <a:solidFill>
              <a:srgbClr val="689429"/>
            </a:solidFill>
          </a:ln>
        </p:spPr>
        <p:txBody>
          <a:bodyPr wrap="square" lIns="108000" tIns="108000" rIns="108000" bIns="108000" rtlCol="0">
            <a:spAutoFit/>
          </a:bodyPr>
          <a:lstStyle/>
          <a:p>
            <a:pPr algn="ctr"/>
            <a:r>
              <a:rPr lang="en-US" dirty="0">
                <a:latin typeface="Twinkl" pitchFamily="2" charset="0"/>
              </a:rPr>
              <a:t>2.82</a:t>
            </a:r>
          </a:p>
        </p:txBody>
      </p:sp>
      <p:sp>
        <p:nvSpPr>
          <p:cNvPr id="20" name="TextBox 19"/>
          <p:cNvSpPr txBox="1"/>
          <p:nvPr/>
        </p:nvSpPr>
        <p:spPr>
          <a:xfrm>
            <a:off x="2327180" y="3059266"/>
            <a:ext cx="876361" cy="495108"/>
          </a:xfrm>
          <a:prstGeom prst="rect">
            <a:avLst/>
          </a:prstGeom>
          <a:noFill/>
          <a:ln w="28575">
            <a:noFill/>
          </a:ln>
        </p:spPr>
        <p:txBody>
          <a:bodyPr wrap="square" lIns="108000" tIns="108000" rIns="108000" bIns="108000" rtlCol="0">
            <a:spAutoFit/>
          </a:bodyPr>
          <a:lstStyle/>
          <a:p>
            <a:pPr algn="ctr"/>
            <a:r>
              <a:rPr lang="en-US" b="1" dirty="0">
                <a:solidFill>
                  <a:srgbClr val="689429"/>
                </a:solidFill>
                <a:latin typeface="Twinkl" pitchFamily="2" charset="0"/>
              </a:rPr>
              <a:t>2.82</a:t>
            </a:r>
          </a:p>
        </p:txBody>
      </p:sp>
      <p:sp>
        <p:nvSpPr>
          <p:cNvPr id="21" name="TextBox 20"/>
          <p:cNvSpPr txBox="1"/>
          <p:nvPr/>
        </p:nvSpPr>
        <p:spPr>
          <a:xfrm>
            <a:off x="7225966" y="3063802"/>
            <a:ext cx="876361" cy="495108"/>
          </a:xfrm>
          <a:prstGeom prst="rect">
            <a:avLst/>
          </a:prstGeom>
          <a:noFill/>
          <a:ln w="28575">
            <a:noFill/>
          </a:ln>
        </p:spPr>
        <p:txBody>
          <a:bodyPr wrap="square" lIns="108000" tIns="108000" rIns="108000" bIns="108000" rtlCol="0">
            <a:spAutoFit/>
          </a:bodyPr>
          <a:lstStyle/>
          <a:p>
            <a:pPr algn="ctr"/>
            <a:r>
              <a:rPr lang="en-US" b="1" dirty="0">
                <a:solidFill>
                  <a:srgbClr val="689429"/>
                </a:solidFill>
                <a:latin typeface="Twinkl" pitchFamily="2" charset="0"/>
              </a:rPr>
              <a:t>2.22</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b="24582"/>
          <a:stretch/>
        </p:blipFill>
        <p:spPr>
          <a:xfrm>
            <a:off x="6614367" y="4159496"/>
            <a:ext cx="1638883" cy="1933329"/>
          </a:xfrm>
          <a:prstGeom prst="rect">
            <a:avLst/>
          </a:prstGeom>
        </p:spPr>
      </p:pic>
      <p:sp>
        <p:nvSpPr>
          <p:cNvPr id="22" name="Rounded Rectangular Callout 21"/>
          <p:cNvSpPr/>
          <p:nvPr/>
        </p:nvSpPr>
        <p:spPr>
          <a:xfrm>
            <a:off x="4679653" y="4122361"/>
            <a:ext cx="1849630" cy="1229221"/>
          </a:xfrm>
          <a:prstGeom prst="wedgeRoundRectCallout">
            <a:avLst>
              <a:gd name="adj1" fmla="val 71296"/>
              <a:gd name="adj2" fmla="val 19439"/>
              <a:gd name="adj3" fmla="val 16667"/>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winkl" pitchFamily="2" charset="0"/>
              </a:rPr>
              <a:t>What is the sixth term of the sequence?</a:t>
            </a:r>
          </a:p>
        </p:txBody>
      </p:sp>
      <p:sp>
        <p:nvSpPr>
          <p:cNvPr id="23" name="TextBox 22"/>
          <p:cNvSpPr txBox="1"/>
          <p:nvPr/>
        </p:nvSpPr>
        <p:spPr>
          <a:xfrm>
            <a:off x="5530896" y="5421697"/>
            <a:ext cx="876361" cy="495108"/>
          </a:xfrm>
          <a:prstGeom prst="rect">
            <a:avLst/>
          </a:prstGeom>
          <a:solidFill>
            <a:schemeClr val="bg1"/>
          </a:solidFill>
          <a:ln w="28575">
            <a:solidFill>
              <a:srgbClr val="689429"/>
            </a:solidFill>
          </a:ln>
        </p:spPr>
        <p:txBody>
          <a:bodyPr wrap="square" lIns="108000" tIns="108000" rIns="108000" bIns="108000" rtlCol="0">
            <a:spAutoFit/>
          </a:bodyPr>
          <a:lstStyle/>
          <a:p>
            <a:pPr algn="ctr"/>
            <a:r>
              <a:rPr lang="en-US" dirty="0">
                <a:latin typeface="Twinkl" pitchFamily="2" charset="0"/>
              </a:rPr>
              <a:t>2.22</a:t>
            </a:r>
          </a:p>
        </p:txBody>
      </p:sp>
      <p:cxnSp>
        <p:nvCxnSpPr>
          <p:cNvPr id="24" name="Straight Connector 23"/>
          <p:cNvCxnSpPr/>
          <p:nvPr/>
        </p:nvCxnSpPr>
        <p:spPr>
          <a:xfrm>
            <a:off x="755650" y="6092825"/>
            <a:ext cx="7632700" cy="0"/>
          </a:xfrm>
          <a:prstGeom prst="line">
            <a:avLst/>
          </a:prstGeom>
          <a:ln w="28575">
            <a:solidFill>
              <a:srgbClr val="F3973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67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500"/>
                                        <p:tgtEl>
                                          <p:spTgt spid="4"/>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3" grpId="0" animBg="1"/>
      <p:bldP spid="19" grpId="0" animBg="1"/>
      <p:bldP spid="20" grpId="0"/>
      <p:bldP spid="21" grpId="0"/>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p:cNvSpPr/>
          <p:nvPr/>
        </p:nvSpPr>
        <p:spPr>
          <a:xfrm>
            <a:off x="445574" y="702863"/>
            <a:ext cx="2108055"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Decimal Sequences</a:t>
            </a:r>
          </a:p>
        </p:txBody>
      </p:sp>
      <p:sp>
        <p:nvSpPr>
          <p:cNvPr id="10" name="Rectangle 9"/>
          <p:cNvSpPr/>
          <p:nvPr/>
        </p:nvSpPr>
        <p:spPr>
          <a:xfrm>
            <a:off x="255362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5362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5650" y="1444352"/>
            <a:ext cx="7632700" cy="495108"/>
          </a:xfrm>
          <a:prstGeom prst="rect">
            <a:avLst/>
          </a:prstGeom>
          <a:solidFill>
            <a:srgbClr val="F8BD95"/>
          </a:solidFill>
          <a:ln w="28575">
            <a:solidFill>
              <a:srgbClr val="F3973D"/>
            </a:solidFill>
          </a:ln>
        </p:spPr>
        <p:txBody>
          <a:bodyPr wrap="square" lIns="108000" tIns="108000" rIns="108000" bIns="108000" rtlCol="0">
            <a:spAutoFit/>
          </a:bodyPr>
          <a:lstStyle/>
          <a:p>
            <a:pPr>
              <a:spcAft>
                <a:spcPts val="600"/>
              </a:spcAft>
            </a:pPr>
            <a:r>
              <a:rPr lang="en-GB" b="1" dirty="0">
                <a:latin typeface="Twinkl" pitchFamily="2" charset="0"/>
              </a:rPr>
              <a:t>Here is the start of a sequence:</a:t>
            </a:r>
          </a:p>
        </p:txBody>
      </p:sp>
      <p:sp>
        <p:nvSpPr>
          <p:cNvPr id="12" name="TextBox 11"/>
          <p:cNvSpPr txBox="1"/>
          <p:nvPr/>
        </p:nvSpPr>
        <p:spPr>
          <a:xfrm>
            <a:off x="766414" y="2407204"/>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6.15</a:t>
            </a:r>
          </a:p>
        </p:txBody>
      </p:sp>
      <p:sp>
        <p:nvSpPr>
          <p:cNvPr id="13" name="TextBox 12"/>
          <p:cNvSpPr txBox="1"/>
          <p:nvPr/>
        </p:nvSpPr>
        <p:spPr>
          <a:xfrm>
            <a:off x="1747473" y="2407204"/>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6.5</a:t>
            </a:r>
          </a:p>
        </p:txBody>
      </p:sp>
      <p:sp>
        <p:nvSpPr>
          <p:cNvPr id="14" name="TextBox 13"/>
          <p:cNvSpPr txBox="1"/>
          <p:nvPr/>
        </p:nvSpPr>
        <p:spPr>
          <a:xfrm>
            <a:off x="2728532" y="2407204"/>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6.85</a:t>
            </a:r>
          </a:p>
        </p:txBody>
      </p:sp>
      <p:sp>
        <p:nvSpPr>
          <p:cNvPr id="15" name="TextBox 14"/>
          <p:cNvSpPr txBox="1"/>
          <p:nvPr/>
        </p:nvSpPr>
        <p:spPr>
          <a:xfrm>
            <a:off x="3709591" y="2407204"/>
            <a:ext cx="754522" cy="495108"/>
          </a:xfrm>
          <a:prstGeom prst="rect">
            <a:avLst/>
          </a:prstGeom>
          <a:solidFill>
            <a:schemeClr val="bg1"/>
          </a:solidFill>
          <a:ln w="28575">
            <a:solidFill>
              <a:srgbClr val="F8BD95"/>
            </a:solidFill>
          </a:ln>
        </p:spPr>
        <p:txBody>
          <a:bodyPr wrap="square" lIns="108000" tIns="108000" rIns="108000" bIns="108000" rtlCol="0">
            <a:spAutoFit/>
          </a:bodyPr>
          <a:lstStyle/>
          <a:p>
            <a:pPr algn="ctr"/>
            <a:r>
              <a:rPr lang="en-US" dirty="0">
                <a:latin typeface="Twinkl" pitchFamily="2" charset="0"/>
              </a:rPr>
              <a:t>7.2</a:t>
            </a:r>
          </a:p>
        </p:txBody>
      </p:sp>
      <p:sp>
        <p:nvSpPr>
          <p:cNvPr id="22" name="Rounded Rectangular Callout 21"/>
          <p:cNvSpPr/>
          <p:nvPr/>
        </p:nvSpPr>
        <p:spPr>
          <a:xfrm>
            <a:off x="5445172" y="2486211"/>
            <a:ext cx="2943178" cy="1340905"/>
          </a:xfrm>
          <a:prstGeom prst="wedgeRoundRectCallout">
            <a:avLst>
              <a:gd name="adj1" fmla="val -4455"/>
              <a:gd name="adj2" fmla="val 69636"/>
              <a:gd name="adj3" fmla="val 16667"/>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Twinkl" pitchFamily="50" charset="0"/>
              </a:rPr>
              <a:t>If I continued writing </a:t>
            </a:r>
            <a:br>
              <a:rPr lang="en-US" dirty="0">
                <a:solidFill>
                  <a:schemeClr val="bg1"/>
                </a:solidFill>
                <a:latin typeface="Twinkl" pitchFamily="50" charset="0"/>
              </a:rPr>
            </a:br>
            <a:r>
              <a:rPr lang="en-US" dirty="0">
                <a:solidFill>
                  <a:schemeClr val="bg1"/>
                </a:solidFill>
                <a:latin typeface="Twinkl" pitchFamily="50" charset="0"/>
              </a:rPr>
              <a:t>the sequence, 8.3 would </a:t>
            </a:r>
            <a:br>
              <a:rPr lang="en-US" dirty="0">
                <a:solidFill>
                  <a:schemeClr val="bg1"/>
                </a:solidFill>
                <a:latin typeface="Twinkl" pitchFamily="50" charset="0"/>
              </a:rPr>
            </a:br>
            <a:r>
              <a:rPr lang="en-US" dirty="0">
                <a:solidFill>
                  <a:schemeClr val="bg1"/>
                </a:solidFill>
                <a:latin typeface="Twinkl" pitchFamily="50" charset="0"/>
              </a:rPr>
              <a:t>be included.</a:t>
            </a:r>
            <a:endParaRPr lang="en-GB" dirty="0">
              <a:solidFill>
                <a:schemeClr val="bg1"/>
              </a:solidFill>
              <a:latin typeface="Twinkl" pitchFamily="50" charset="0"/>
            </a:endParaRPr>
          </a:p>
        </p:txBody>
      </p:sp>
      <p:sp>
        <p:nvSpPr>
          <p:cNvPr id="23" name="TextBox 22"/>
          <p:cNvSpPr txBox="1"/>
          <p:nvPr/>
        </p:nvSpPr>
        <p:spPr>
          <a:xfrm>
            <a:off x="766413" y="4249235"/>
            <a:ext cx="4301497" cy="1880103"/>
          </a:xfrm>
          <a:prstGeom prst="rect">
            <a:avLst/>
          </a:prstGeom>
          <a:solidFill>
            <a:schemeClr val="bg1"/>
          </a:solidFill>
          <a:ln w="28575">
            <a:solidFill>
              <a:srgbClr val="689429"/>
            </a:solidFill>
          </a:ln>
        </p:spPr>
        <p:txBody>
          <a:bodyPr wrap="square" lIns="108000" tIns="108000" rIns="108000" bIns="108000" rtlCol="0">
            <a:spAutoFit/>
          </a:bodyPr>
          <a:lstStyle/>
          <a:p>
            <a:r>
              <a:rPr lang="en-US" b="1" dirty="0">
                <a:latin typeface="Twinkl" pitchFamily="2" charset="0"/>
              </a:rPr>
              <a:t>No.</a:t>
            </a:r>
          </a:p>
          <a:p>
            <a:r>
              <a:rPr lang="en-US" dirty="0">
                <a:latin typeface="Twinkl" pitchFamily="2" charset="0"/>
              </a:rPr>
              <a:t>7.55, 7.9, 8.25 and 8.6 would be the next four terms in the sequence. </a:t>
            </a:r>
            <a:br>
              <a:rPr lang="en-US" dirty="0">
                <a:latin typeface="Twinkl" pitchFamily="2" charset="0"/>
              </a:rPr>
            </a:br>
            <a:r>
              <a:rPr lang="en-US" dirty="0">
                <a:latin typeface="Twinkl" pitchFamily="2" charset="0"/>
              </a:rPr>
              <a:t/>
            </a:r>
            <a:br>
              <a:rPr lang="en-US" dirty="0">
                <a:latin typeface="Twinkl" pitchFamily="2" charset="0"/>
              </a:rPr>
            </a:br>
            <a:r>
              <a:rPr lang="en-US" dirty="0">
                <a:latin typeface="Twinkl" pitchFamily="2" charset="0"/>
              </a:rPr>
              <a:t>8.3 is between the seventh and eighth term so 8.3 would not be included. </a:t>
            </a:r>
            <a:endParaRPr lang="en-GB" dirty="0">
              <a:latin typeface="Twinkl" pitchFamily="2" charset="0"/>
            </a:endParaRPr>
          </a:p>
        </p:txBody>
      </p:sp>
      <p:cxnSp>
        <p:nvCxnSpPr>
          <p:cNvPr id="24" name="Straight Connector 23"/>
          <p:cNvCxnSpPr/>
          <p:nvPr/>
        </p:nvCxnSpPr>
        <p:spPr>
          <a:xfrm>
            <a:off x="5445172" y="6080125"/>
            <a:ext cx="2943178" cy="12700"/>
          </a:xfrm>
          <a:prstGeom prst="line">
            <a:avLst/>
          </a:prstGeom>
          <a:ln w="28575">
            <a:solidFill>
              <a:srgbClr val="F3973D"/>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766414" y="3294524"/>
            <a:ext cx="3792886" cy="772107"/>
          </a:xfrm>
          <a:prstGeom prst="rect">
            <a:avLst/>
          </a:prstGeom>
          <a:solidFill>
            <a:srgbClr val="F8BD95"/>
          </a:solidFill>
          <a:ln w="28575">
            <a:solidFill>
              <a:srgbClr val="F3973D"/>
            </a:solidFill>
          </a:ln>
        </p:spPr>
        <p:txBody>
          <a:bodyPr wrap="square" lIns="108000" tIns="108000" rIns="108000" bIns="108000" rtlCol="0">
            <a:spAutoFit/>
          </a:bodyPr>
          <a:lstStyle/>
          <a:p>
            <a:pPr>
              <a:spcAft>
                <a:spcPts val="600"/>
              </a:spcAft>
            </a:pPr>
            <a:r>
              <a:rPr lang="en-GB" b="1" dirty="0">
                <a:latin typeface="Twinkl" pitchFamily="2" charset="0"/>
              </a:rPr>
              <a:t>Do you agree with Junaid? </a:t>
            </a:r>
            <a:br>
              <a:rPr lang="en-GB" b="1" dirty="0">
                <a:latin typeface="Twinkl" pitchFamily="2" charset="0"/>
              </a:rPr>
            </a:br>
            <a:r>
              <a:rPr lang="en-GB" dirty="0">
                <a:latin typeface="Twinkl" pitchFamily="2" charset="0"/>
              </a:rPr>
              <a:t>Explain your answer.</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4187" y="4095660"/>
            <a:ext cx="1679086" cy="1982288"/>
          </a:xfrm>
          <a:prstGeom prst="rect">
            <a:avLst/>
          </a:prstGeom>
        </p:spPr>
      </p:pic>
      <p:sp>
        <p:nvSpPr>
          <p:cNvPr id="27" name="TextBox 26"/>
          <p:cNvSpPr txBox="1"/>
          <p:nvPr/>
        </p:nvSpPr>
        <p:spPr>
          <a:xfrm>
            <a:off x="4690650" y="2407204"/>
            <a:ext cx="754522" cy="495108"/>
          </a:xfrm>
          <a:prstGeom prst="rect">
            <a:avLst/>
          </a:prstGeom>
          <a:solidFill>
            <a:schemeClr val="bg1"/>
          </a:solidFill>
          <a:ln w="28575">
            <a:solidFill>
              <a:srgbClr val="689429"/>
            </a:solidFill>
          </a:ln>
        </p:spPr>
        <p:txBody>
          <a:bodyPr wrap="square" lIns="108000" tIns="108000" rIns="108000" bIns="108000" rtlCol="0">
            <a:spAutoFit/>
          </a:bodyPr>
          <a:lstStyle/>
          <a:p>
            <a:pPr algn="ctr"/>
            <a:r>
              <a:rPr lang="en-US" dirty="0">
                <a:latin typeface="Twinkl" pitchFamily="2" charset="0"/>
              </a:rPr>
              <a:t>7.55</a:t>
            </a:r>
          </a:p>
        </p:txBody>
      </p:sp>
      <p:sp>
        <p:nvSpPr>
          <p:cNvPr id="28" name="TextBox 27"/>
          <p:cNvSpPr txBox="1"/>
          <p:nvPr/>
        </p:nvSpPr>
        <p:spPr>
          <a:xfrm>
            <a:off x="5671709" y="2407204"/>
            <a:ext cx="754522" cy="495108"/>
          </a:xfrm>
          <a:prstGeom prst="rect">
            <a:avLst/>
          </a:prstGeom>
          <a:solidFill>
            <a:schemeClr val="bg1"/>
          </a:solidFill>
          <a:ln w="28575">
            <a:solidFill>
              <a:srgbClr val="689429"/>
            </a:solidFill>
          </a:ln>
        </p:spPr>
        <p:txBody>
          <a:bodyPr wrap="square" lIns="108000" tIns="108000" rIns="108000" bIns="108000" rtlCol="0">
            <a:spAutoFit/>
          </a:bodyPr>
          <a:lstStyle/>
          <a:p>
            <a:pPr algn="ctr"/>
            <a:r>
              <a:rPr lang="en-US" dirty="0">
                <a:latin typeface="Twinkl" pitchFamily="2" charset="0"/>
              </a:rPr>
              <a:t>7.9</a:t>
            </a:r>
          </a:p>
        </p:txBody>
      </p:sp>
      <p:sp>
        <p:nvSpPr>
          <p:cNvPr id="29" name="TextBox 28"/>
          <p:cNvSpPr txBox="1"/>
          <p:nvPr/>
        </p:nvSpPr>
        <p:spPr>
          <a:xfrm>
            <a:off x="6652768" y="2407204"/>
            <a:ext cx="754522" cy="495108"/>
          </a:xfrm>
          <a:prstGeom prst="rect">
            <a:avLst/>
          </a:prstGeom>
          <a:solidFill>
            <a:schemeClr val="bg1"/>
          </a:solidFill>
          <a:ln w="28575">
            <a:solidFill>
              <a:srgbClr val="689429"/>
            </a:solidFill>
          </a:ln>
        </p:spPr>
        <p:txBody>
          <a:bodyPr wrap="square" lIns="108000" tIns="108000" rIns="108000" bIns="108000" rtlCol="0">
            <a:spAutoFit/>
          </a:bodyPr>
          <a:lstStyle/>
          <a:p>
            <a:pPr algn="ctr"/>
            <a:r>
              <a:rPr lang="en-US" dirty="0">
                <a:latin typeface="Twinkl" pitchFamily="2" charset="0"/>
              </a:rPr>
              <a:t>8.25</a:t>
            </a:r>
          </a:p>
        </p:txBody>
      </p:sp>
      <p:sp>
        <p:nvSpPr>
          <p:cNvPr id="30" name="TextBox 29"/>
          <p:cNvSpPr txBox="1"/>
          <p:nvPr/>
        </p:nvSpPr>
        <p:spPr>
          <a:xfrm>
            <a:off x="7633828" y="2407204"/>
            <a:ext cx="754522" cy="495108"/>
          </a:xfrm>
          <a:prstGeom prst="rect">
            <a:avLst/>
          </a:prstGeom>
          <a:solidFill>
            <a:schemeClr val="bg1"/>
          </a:solidFill>
          <a:ln w="28575">
            <a:solidFill>
              <a:srgbClr val="689429"/>
            </a:solidFill>
          </a:ln>
        </p:spPr>
        <p:txBody>
          <a:bodyPr wrap="square" lIns="108000" tIns="108000" rIns="108000" bIns="108000" rtlCol="0">
            <a:spAutoFit/>
          </a:bodyPr>
          <a:lstStyle/>
          <a:p>
            <a:pPr algn="ctr"/>
            <a:r>
              <a:rPr lang="en-US" dirty="0">
                <a:latin typeface="Twinkl" pitchFamily="2" charset="0"/>
              </a:rPr>
              <a:t>8.6</a:t>
            </a:r>
          </a:p>
        </p:txBody>
      </p:sp>
      <p:cxnSp>
        <p:nvCxnSpPr>
          <p:cNvPr id="31" name="Straight Arrow Connector 30"/>
          <p:cNvCxnSpPr/>
          <p:nvPr/>
        </p:nvCxnSpPr>
        <p:spPr>
          <a:xfrm>
            <a:off x="7508890" y="2032000"/>
            <a:ext cx="0" cy="349804"/>
          </a:xfrm>
          <a:prstGeom prst="straightConnector1">
            <a:avLst/>
          </a:prstGeom>
          <a:ln w="38100">
            <a:solidFill>
              <a:srgbClr val="689429"/>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5567751" y="5710793"/>
            <a:ext cx="1050985" cy="369332"/>
          </a:xfrm>
          <a:prstGeom prst="rect">
            <a:avLst/>
          </a:prstGeom>
          <a:noFill/>
        </p:spPr>
        <p:txBody>
          <a:bodyPr wrap="square" rtlCol="0">
            <a:spAutoFit/>
          </a:bodyPr>
          <a:lstStyle/>
          <a:p>
            <a:r>
              <a:rPr lang="en-GB" b="1" dirty="0">
                <a:solidFill>
                  <a:srgbClr val="F3973D"/>
                </a:solidFill>
              </a:rPr>
              <a:t>Junaid</a:t>
            </a:r>
          </a:p>
        </p:txBody>
      </p:sp>
    </p:spTree>
    <p:extLst>
      <p:ext uri="{BB962C8B-B14F-4D97-AF65-F5344CB8AC3E}">
        <p14:creationId xmlns:p14="http://schemas.microsoft.com/office/powerpoint/2010/main" val="43561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par>
                          <p:cTn id="20" fill="hold">
                            <p:stCondLst>
                              <p:cond delay="2000"/>
                            </p:stCondLst>
                            <p:childTnLst>
                              <p:par>
                                <p:cTn id="21" presetID="10" presetClass="entr" presetSubtype="0" fill="hold" nodeType="after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par>
                          <p:cTn id="27" fill="hold">
                            <p:stCondLst>
                              <p:cond delay="2750"/>
                            </p:stCondLst>
                            <p:childTnLst>
                              <p:par>
                                <p:cTn id="28" presetID="10"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75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path" presetSubtype="0" accel="50000" decel="50000" fill="hold" grpId="1" nodeType="clickEffect">
                                  <p:stCondLst>
                                    <p:cond delay="0"/>
                                  </p:stCondLst>
                                  <p:childTnLst>
                                    <p:animMotion origin="layout" path="M -3.61111E-6 4.81481E-6 L 0.00382 0.08425 " pathEditMode="relative" rAng="0" ptsTypes="AA">
                                      <p:cBhvr>
                                        <p:cTn id="39" dur="2000" fill="hold"/>
                                        <p:tgtEl>
                                          <p:spTgt spid="22"/>
                                        </p:tgtEl>
                                        <p:attrNameLst>
                                          <p:attrName>ppt_x</p:attrName>
                                          <p:attrName>ppt_y</p:attrName>
                                        </p:attrNameLst>
                                      </p:cBhvr>
                                      <p:rCtr x="191" y="4213"/>
                                    </p:animMotion>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500"/>
                                        <p:tgtEl>
                                          <p:spTgt spid="2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childTnLst>
                          </p:cTn>
                        </p:par>
                        <p:par>
                          <p:cTn id="60" fill="hold">
                            <p:stCondLst>
                              <p:cond delay="500"/>
                            </p:stCondLst>
                            <p:childTnLst>
                              <p:par>
                                <p:cTn id="61" presetID="10" presetClass="entr" presetSubtype="0"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22" grpId="0" animBg="1"/>
      <p:bldP spid="22" grpId="1" animBg="1"/>
      <p:bldP spid="23" grpId="0" animBg="1"/>
      <p:bldP spid="25" grpId="0" animBg="1"/>
      <p:bldP spid="27" grpId="0" animBg="1"/>
      <p:bldP spid="28" grpId="0" animBg="1"/>
      <p:bldP spid="29" grpId="0" animBg="1"/>
      <p:bldP spid="30" grpId="0" animBg="1"/>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Task 1</a:t>
            </a:r>
            <a:endParaRPr lang="en-GB" sz="40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859" r="6093"/>
          <a:stretch/>
        </p:blipFill>
        <p:spPr bwMode="auto">
          <a:xfrm>
            <a:off x="0" y="620688"/>
            <a:ext cx="4248472" cy="3173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5972" y="3246946"/>
            <a:ext cx="4778028" cy="360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0905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276872"/>
            <a:ext cx="8229600" cy="1143000"/>
          </a:xfrm>
        </p:spPr>
        <p:txBody>
          <a:bodyPr>
            <a:noAutofit/>
          </a:bodyPr>
          <a:lstStyle/>
          <a:p>
            <a:r>
              <a:rPr lang="en-GB" dirty="0" smtClean="0"/>
              <a:t>Maths Learning – Task </a:t>
            </a:r>
            <a:r>
              <a:rPr lang="en-GB" dirty="0"/>
              <a:t>2</a:t>
            </a:r>
            <a:r>
              <a:rPr lang="en-GB" dirty="0" smtClean="0"/>
              <a:t/>
            </a:r>
            <a:br>
              <a:rPr lang="en-GB" dirty="0" smtClean="0"/>
            </a:br>
            <a:r>
              <a:rPr lang="en-GB" dirty="0" smtClean="0"/>
              <a:t>The following slides are focusing on the small step of multiplying decimals.</a:t>
            </a:r>
            <a:endParaRPr lang="en-GB" dirty="0"/>
          </a:p>
        </p:txBody>
      </p:sp>
    </p:spTree>
    <p:extLst>
      <p:ext uri="{BB962C8B-B14F-4D97-AF65-F5344CB8AC3E}">
        <p14:creationId xmlns:p14="http://schemas.microsoft.com/office/powerpoint/2010/main" val="12520261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 xmlns:a16="http://schemas.microsoft.com/office/drawing/2014/main" id="{B927966D-6FF9-4762-BCD6-2D8A991F1E23}"/>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27" name="Rectangle 26">
            <a:extLst>
              <a:ext uri="{FF2B5EF4-FFF2-40B4-BE49-F238E27FC236}">
                <a16:creationId xmlns="" xmlns:a16="http://schemas.microsoft.com/office/drawing/2014/main" id="{AE578BD9-5C18-423C-81C4-73E97EEDA2D8}"/>
              </a:ext>
            </a:extLst>
          </p:cNvPr>
          <p:cNvSpPr/>
          <p:nvPr/>
        </p:nvSpPr>
        <p:spPr>
          <a:xfrm>
            <a:off x="48196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8" name="Straight Connector 27">
            <a:extLst>
              <a:ext uri="{FF2B5EF4-FFF2-40B4-BE49-F238E27FC236}">
                <a16:creationId xmlns="" xmlns:a16="http://schemas.microsoft.com/office/drawing/2014/main" id="{FBC56827-6E47-4A52-B8C1-C25345F73EFC}"/>
              </a:ext>
            </a:extLst>
          </p:cNvPr>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 xmlns:a16="http://schemas.microsoft.com/office/drawing/2014/main" id="{8A89F8AF-9683-438A-8052-F5C41646AF9D}"/>
              </a:ext>
            </a:extLst>
          </p:cNvPr>
          <p:cNvSpPr/>
          <p:nvPr/>
        </p:nvSpPr>
        <p:spPr>
          <a:xfrm>
            <a:off x="539750" y="1337094"/>
            <a:ext cx="8064498" cy="4936706"/>
          </a:xfrm>
          <a:prstGeom prst="rect">
            <a:avLst/>
          </a:prstGeom>
          <a:solidFill>
            <a:srgbClr val="6E6D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2" name="Picture 131">
            <a:extLst>
              <a:ext uri="{FF2B5EF4-FFF2-40B4-BE49-F238E27FC236}">
                <a16:creationId xmlns="" xmlns:a16="http://schemas.microsoft.com/office/drawing/2014/main" id="{83B2E1DD-1BF6-4E89-92B3-29666AB2539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95" t="2024" r="1588" b="2024"/>
          <a:stretch/>
        </p:blipFill>
        <p:spPr>
          <a:xfrm>
            <a:off x="539751" y="1337094"/>
            <a:ext cx="8064500" cy="4936706"/>
          </a:xfrm>
          <a:prstGeom prst="rect">
            <a:avLst/>
          </a:prstGeom>
        </p:spPr>
      </p:pic>
      <p:pic>
        <p:nvPicPr>
          <p:cNvPr id="98" name="Picture 97">
            <a:extLst>
              <a:ext uri="{FF2B5EF4-FFF2-40B4-BE49-F238E27FC236}">
                <a16:creationId xmlns="" xmlns:a16="http://schemas.microsoft.com/office/drawing/2014/main" id="{6078A644-0840-4131-AA2B-29CA3E1F1B0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495004" y="2377570"/>
            <a:ext cx="6153990" cy="3896230"/>
          </a:xfrm>
          <a:prstGeom prst="rect">
            <a:avLst/>
          </a:prstGeom>
          <a:effectLst>
            <a:outerShdw blurRad="50800" dist="38100" dir="18900000" algn="bl" rotWithShape="0">
              <a:prstClr val="black">
                <a:alpha val="40000"/>
              </a:prstClr>
            </a:outerShdw>
          </a:effectLst>
        </p:spPr>
      </p:pic>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1" name="TextBox 90">
            <a:extLst>
              <a:ext uri="{FF2B5EF4-FFF2-40B4-BE49-F238E27FC236}">
                <a16:creationId xmlns="" xmlns:a16="http://schemas.microsoft.com/office/drawing/2014/main" id="{64F2C1FE-2A0C-4C40-941A-5F46145A93A0}"/>
              </a:ext>
            </a:extLst>
          </p:cNvPr>
          <p:cNvSpPr txBox="1"/>
          <p:nvPr/>
        </p:nvSpPr>
        <p:spPr>
          <a:xfrm>
            <a:off x="-448575" y="1499808"/>
            <a:ext cx="7125599" cy="71067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252000" bIns="108000" rtlCol="0" anchor="ctr">
            <a:noAutofit/>
          </a:bodyPr>
          <a:lstStyle/>
          <a:p>
            <a:pPr algn="r"/>
            <a:r>
              <a:rPr lang="en-GB" b="1" dirty="0"/>
              <a:t>What is the answer when 2.34 is multiplied by 100?</a:t>
            </a:r>
          </a:p>
        </p:txBody>
      </p:sp>
      <p:graphicFrame>
        <p:nvGraphicFramePr>
          <p:cNvPr id="87" name="Table 4">
            <a:extLst>
              <a:ext uri="{FF2B5EF4-FFF2-40B4-BE49-F238E27FC236}">
                <a16:creationId xmlns="" xmlns:a16="http://schemas.microsoft.com/office/drawing/2014/main" id="{2E08238F-C945-4939-8F65-4D62BB3CC0EF}"/>
              </a:ext>
            </a:extLst>
          </p:cNvPr>
          <p:cNvGraphicFramePr>
            <a:graphicFrameLocks noGrp="1"/>
          </p:cNvGraphicFramePr>
          <p:nvPr>
            <p:extLst>
              <p:ext uri="{D42A27DB-BD31-4B8C-83A1-F6EECF244321}">
                <p14:modId xmlns:p14="http://schemas.microsoft.com/office/powerpoint/2010/main" val="3279664787"/>
              </p:ext>
            </p:extLst>
          </p:nvPr>
        </p:nvGraphicFramePr>
        <p:xfrm>
          <a:off x="1762127" y="2794686"/>
          <a:ext cx="5619748" cy="1043051"/>
        </p:xfrm>
        <a:graphic>
          <a:graphicData uri="http://schemas.openxmlformats.org/drawingml/2006/table">
            <a:tbl>
              <a:tblPr firstRow="1" bandRow="1">
                <a:tableStyleId>{5C22544A-7EE6-4342-B048-85BDC9FD1C3A}</a:tableStyleId>
              </a:tblPr>
              <a:tblGrid>
                <a:gridCol w="990808">
                  <a:extLst>
                    <a:ext uri="{9D8B030D-6E8A-4147-A177-3AD203B41FA5}">
                      <a16:colId xmlns="" xmlns:a16="http://schemas.microsoft.com/office/drawing/2014/main" val="849675884"/>
                    </a:ext>
                  </a:extLst>
                </a:gridCol>
                <a:gridCol w="885525">
                  <a:extLst>
                    <a:ext uri="{9D8B030D-6E8A-4147-A177-3AD203B41FA5}">
                      <a16:colId xmlns="" xmlns:a16="http://schemas.microsoft.com/office/drawing/2014/main" val="232478989"/>
                    </a:ext>
                  </a:extLst>
                </a:gridCol>
                <a:gridCol w="838875">
                  <a:extLst>
                    <a:ext uri="{9D8B030D-6E8A-4147-A177-3AD203B41FA5}">
                      <a16:colId xmlns="" xmlns:a16="http://schemas.microsoft.com/office/drawing/2014/main" val="2391122521"/>
                    </a:ext>
                  </a:extLst>
                </a:gridCol>
                <a:gridCol w="762614">
                  <a:extLst>
                    <a:ext uri="{9D8B030D-6E8A-4147-A177-3AD203B41FA5}">
                      <a16:colId xmlns="" xmlns:a16="http://schemas.microsoft.com/office/drawing/2014/main" val="2586586273"/>
                    </a:ext>
                  </a:extLst>
                </a:gridCol>
                <a:gridCol w="1042238">
                  <a:extLst>
                    <a:ext uri="{9D8B030D-6E8A-4147-A177-3AD203B41FA5}">
                      <a16:colId xmlns="" xmlns:a16="http://schemas.microsoft.com/office/drawing/2014/main" val="3919420830"/>
                    </a:ext>
                  </a:extLst>
                </a:gridCol>
                <a:gridCol w="1099688">
                  <a:extLst>
                    <a:ext uri="{9D8B030D-6E8A-4147-A177-3AD203B41FA5}">
                      <a16:colId xmlns="" xmlns:a16="http://schemas.microsoft.com/office/drawing/2014/main" val="1234579158"/>
                    </a:ext>
                  </a:extLst>
                </a:gridCol>
              </a:tblGrid>
              <a:tr h="331137">
                <a:tc>
                  <a:txBody>
                    <a:bodyPr/>
                    <a:lstStyle/>
                    <a:p>
                      <a:pPr algn="ctr"/>
                      <a:r>
                        <a:rPr lang="en-GB" sz="1300" b="1" dirty="0">
                          <a:solidFill>
                            <a:schemeClr val="tx1"/>
                          </a:solidFill>
                        </a:rPr>
                        <a:t>hundreds</a:t>
                      </a:r>
                    </a:p>
                  </a:txBody>
                  <a:tcPr marL="64719" marR="64719" marT="32360" marB="3236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tens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ones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tenths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hundredths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thousandths</a:t>
                      </a:r>
                    </a:p>
                  </a:txBody>
                  <a:tcPr marL="64719" marR="64719" marT="32360" marB="3236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extLst>
                  <a:ext uri="{0D108BD9-81ED-4DB2-BD59-A6C34878D82A}">
                    <a16:rowId xmlns="" xmlns:a16="http://schemas.microsoft.com/office/drawing/2014/main" val="4198052327"/>
                  </a:ext>
                </a:extLst>
              </a:tr>
              <a:tr h="711914">
                <a:tc>
                  <a:txBody>
                    <a:bodyPr/>
                    <a:lstStyle/>
                    <a:p>
                      <a:pPr algn="ctr"/>
                      <a:endParaRPr lang="en-GB" sz="4200" dirty="0"/>
                    </a:p>
                  </a:txBody>
                  <a:tcPr marL="64719" marR="64719" marT="32360" marB="32360">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2918949578"/>
                  </a:ext>
                </a:extLst>
              </a:tr>
            </a:tbl>
          </a:graphicData>
        </a:graphic>
      </p:graphicFrame>
      <p:sp>
        <p:nvSpPr>
          <p:cNvPr id="7" name="Oval 6">
            <a:extLst>
              <a:ext uri="{FF2B5EF4-FFF2-40B4-BE49-F238E27FC236}">
                <a16:creationId xmlns="" xmlns:a16="http://schemas.microsoft.com/office/drawing/2014/main" id="{3ACBF676-FE37-4E72-8696-03EB18B09285}"/>
              </a:ext>
            </a:extLst>
          </p:cNvPr>
          <p:cNvSpPr/>
          <p:nvPr/>
        </p:nvSpPr>
        <p:spPr>
          <a:xfrm>
            <a:off x="4429999" y="3437209"/>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Oval 91">
            <a:extLst>
              <a:ext uri="{FF2B5EF4-FFF2-40B4-BE49-F238E27FC236}">
                <a16:creationId xmlns="" xmlns:a16="http://schemas.microsoft.com/office/drawing/2014/main" id="{A0DD5D37-03B8-41AB-989F-423AF0154582}"/>
              </a:ext>
            </a:extLst>
          </p:cNvPr>
          <p:cNvSpPr/>
          <p:nvPr/>
        </p:nvSpPr>
        <p:spPr>
          <a:xfrm>
            <a:off x="4429999" y="2931827"/>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Rounded Corners 24">
            <a:extLst>
              <a:ext uri="{FF2B5EF4-FFF2-40B4-BE49-F238E27FC236}">
                <a16:creationId xmlns="" xmlns:a16="http://schemas.microsoft.com/office/drawing/2014/main" id="{EFE13AC7-2CC7-47ED-8B09-CDF56CE1F92B}"/>
              </a:ext>
            </a:extLst>
          </p:cNvPr>
          <p:cNvSpPr/>
          <p:nvPr/>
        </p:nvSpPr>
        <p:spPr>
          <a:xfrm>
            <a:off x="1638292"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23.4</a:t>
            </a:r>
          </a:p>
        </p:txBody>
      </p:sp>
      <p:sp>
        <p:nvSpPr>
          <p:cNvPr id="102" name="Rectangle: Rounded Corners 101">
            <a:extLst>
              <a:ext uri="{FF2B5EF4-FFF2-40B4-BE49-F238E27FC236}">
                <a16:creationId xmlns="" xmlns:a16="http://schemas.microsoft.com/office/drawing/2014/main" id="{49C21CC8-258E-4641-A56B-CFF5C3F257ED}"/>
              </a:ext>
            </a:extLst>
          </p:cNvPr>
          <p:cNvSpPr/>
          <p:nvPr/>
        </p:nvSpPr>
        <p:spPr>
          <a:xfrm>
            <a:off x="3144717"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234</a:t>
            </a:r>
          </a:p>
        </p:txBody>
      </p:sp>
      <p:sp>
        <p:nvSpPr>
          <p:cNvPr id="104" name="Rectangle: Rounded Corners 103">
            <a:extLst>
              <a:ext uri="{FF2B5EF4-FFF2-40B4-BE49-F238E27FC236}">
                <a16:creationId xmlns="" xmlns:a16="http://schemas.microsoft.com/office/drawing/2014/main" id="{979EF5E8-EBC5-4B5B-A63F-9173E793DE1A}"/>
              </a:ext>
            </a:extLst>
          </p:cNvPr>
          <p:cNvSpPr/>
          <p:nvPr/>
        </p:nvSpPr>
        <p:spPr>
          <a:xfrm>
            <a:off x="4645668"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2340</a:t>
            </a:r>
          </a:p>
        </p:txBody>
      </p:sp>
      <p:sp>
        <p:nvSpPr>
          <p:cNvPr id="105" name="Rectangle: Rounded Corners 104">
            <a:extLst>
              <a:ext uri="{FF2B5EF4-FFF2-40B4-BE49-F238E27FC236}">
                <a16:creationId xmlns="" xmlns:a16="http://schemas.microsoft.com/office/drawing/2014/main" id="{612977D7-6A9C-4AFC-B814-A87193A48EB3}"/>
              </a:ext>
            </a:extLst>
          </p:cNvPr>
          <p:cNvSpPr/>
          <p:nvPr/>
        </p:nvSpPr>
        <p:spPr>
          <a:xfrm>
            <a:off x="6150414"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23</a:t>
            </a:r>
          </a:p>
        </p:txBody>
      </p:sp>
      <p:sp>
        <p:nvSpPr>
          <p:cNvPr id="115" name="Rectangle: Rounded Corners 114">
            <a:extLst>
              <a:ext uri="{FF2B5EF4-FFF2-40B4-BE49-F238E27FC236}">
                <a16:creationId xmlns="" xmlns:a16="http://schemas.microsoft.com/office/drawing/2014/main" id="{2D0E8A9A-37D6-4843-AB28-85064D254372}"/>
              </a:ext>
            </a:extLst>
          </p:cNvPr>
          <p:cNvSpPr/>
          <p:nvPr/>
        </p:nvSpPr>
        <p:spPr>
          <a:xfrm>
            <a:off x="3144716" y="4902089"/>
            <a:ext cx="1357657" cy="885696"/>
          </a:xfrm>
          <a:prstGeom prst="roundRect">
            <a:avLst/>
          </a:prstGeom>
          <a:solidFill>
            <a:schemeClr val="bg1"/>
          </a:solidFill>
          <a:ln w="38100">
            <a:solidFill>
              <a:srgbClr val="68942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dirty="0"/>
          </a:p>
        </p:txBody>
      </p:sp>
      <p:sp>
        <p:nvSpPr>
          <p:cNvPr id="10" name="TextBox 9">
            <a:extLst>
              <a:ext uri="{FF2B5EF4-FFF2-40B4-BE49-F238E27FC236}">
                <a16:creationId xmlns="" xmlns:a16="http://schemas.microsoft.com/office/drawing/2014/main" id="{A4A8C899-5CD5-4C8F-A307-C3126F922AC3}"/>
              </a:ext>
            </a:extLst>
          </p:cNvPr>
          <p:cNvSpPr txBox="1"/>
          <p:nvPr/>
        </p:nvSpPr>
        <p:spPr>
          <a:xfrm>
            <a:off x="3866482" y="3182245"/>
            <a:ext cx="402674" cy="584775"/>
          </a:xfrm>
          <a:prstGeom prst="rect">
            <a:avLst/>
          </a:prstGeom>
          <a:noFill/>
        </p:spPr>
        <p:txBody>
          <a:bodyPr wrap="none" rtlCol="0">
            <a:spAutoFit/>
          </a:bodyPr>
          <a:lstStyle/>
          <a:p>
            <a:pPr algn="ctr"/>
            <a:r>
              <a:rPr lang="en-GB" sz="3200" b="1" dirty="0">
                <a:solidFill>
                  <a:srgbClr val="689429"/>
                </a:solidFill>
              </a:rPr>
              <a:t>2</a:t>
            </a:r>
          </a:p>
        </p:txBody>
      </p:sp>
      <p:sp>
        <p:nvSpPr>
          <p:cNvPr id="106" name="TextBox 105">
            <a:extLst>
              <a:ext uri="{FF2B5EF4-FFF2-40B4-BE49-F238E27FC236}">
                <a16:creationId xmlns="" xmlns:a16="http://schemas.microsoft.com/office/drawing/2014/main" id="{6927EB8B-ABD8-40BD-B9E0-9F2848008114}"/>
              </a:ext>
            </a:extLst>
          </p:cNvPr>
          <p:cNvSpPr txBox="1"/>
          <p:nvPr/>
        </p:nvSpPr>
        <p:spPr>
          <a:xfrm>
            <a:off x="4685875" y="3182245"/>
            <a:ext cx="377941" cy="584775"/>
          </a:xfrm>
          <a:prstGeom prst="rect">
            <a:avLst/>
          </a:prstGeom>
          <a:noFill/>
        </p:spPr>
        <p:txBody>
          <a:bodyPr wrap="square" rtlCol="0">
            <a:spAutoFit/>
          </a:bodyPr>
          <a:lstStyle/>
          <a:p>
            <a:pPr algn="ctr"/>
            <a:r>
              <a:rPr lang="en-GB" sz="3200" b="1" dirty="0">
                <a:solidFill>
                  <a:srgbClr val="689429"/>
                </a:solidFill>
              </a:rPr>
              <a:t>3</a:t>
            </a:r>
          </a:p>
        </p:txBody>
      </p:sp>
      <p:sp>
        <p:nvSpPr>
          <p:cNvPr id="107" name="TextBox 106">
            <a:extLst>
              <a:ext uri="{FF2B5EF4-FFF2-40B4-BE49-F238E27FC236}">
                <a16:creationId xmlns="" xmlns:a16="http://schemas.microsoft.com/office/drawing/2014/main" id="{C65D2CE6-BA16-43F9-8DAC-2D9CFD35CC66}"/>
              </a:ext>
            </a:extLst>
          </p:cNvPr>
          <p:cNvSpPr txBox="1"/>
          <p:nvPr/>
        </p:nvSpPr>
        <p:spPr>
          <a:xfrm>
            <a:off x="5563393" y="3182245"/>
            <a:ext cx="377941" cy="584775"/>
          </a:xfrm>
          <a:prstGeom prst="rect">
            <a:avLst/>
          </a:prstGeom>
          <a:noFill/>
        </p:spPr>
        <p:txBody>
          <a:bodyPr wrap="square" rtlCol="0">
            <a:spAutoFit/>
          </a:bodyPr>
          <a:lstStyle/>
          <a:p>
            <a:pPr algn="ctr"/>
            <a:r>
              <a:rPr lang="en-GB" sz="3200" b="1" dirty="0">
                <a:solidFill>
                  <a:srgbClr val="689429"/>
                </a:solidFill>
              </a:rPr>
              <a:t>4</a:t>
            </a:r>
          </a:p>
        </p:txBody>
      </p:sp>
      <p:sp>
        <p:nvSpPr>
          <p:cNvPr id="12" name="Rectangle 11">
            <a:extLst>
              <a:ext uri="{FF2B5EF4-FFF2-40B4-BE49-F238E27FC236}">
                <a16:creationId xmlns="" xmlns:a16="http://schemas.microsoft.com/office/drawing/2014/main" id="{41204D00-ED1B-4975-A7D4-CB4A139C8703}"/>
              </a:ext>
            </a:extLst>
          </p:cNvPr>
          <p:cNvSpPr/>
          <p:nvPr/>
        </p:nvSpPr>
        <p:spPr>
          <a:xfrm>
            <a:off x="3479539" y="5114105"/>
            <a:ext cx="688010" cy="461665"/>
          </a:xfrm>
          <a:prstGeom prst="rect">
            <a:avLst/>
          </a:prstGeom>
        </p:spPr>
        <p:txBody>
          <a:bodyPr wrap="none">
            <a:spAutoFit/>
          </a:bodyPr>
          <a:lstStyle/>
          <a:p>
            <a:pPr algn="ctr"/>
            <a:r>
              <a:rPr lang="en-GB" sz="2400" b="1" dirty="0"/>
              <a:t>234</a:t>
            </a:r>
          </a:p>
        </p:txBody>
      </p:sp>
      <p:pic>
        <p:nvPicPr>
          <p:cNvPr id="128" name="Picture 127">
            <a:extLst>
              <a:ext uri="{FF2B5EF4-FFF2-40B4-BE49-F238E27FC236}">
                <a16:creationId xmlns="" xmlns:a16="http://schemas.microsoft.com/office/drawing/2014/main" id="{33C91E66-9B43-4A5C-9385-408E323F720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929" y="3694441"/>
            <a:ext cx="4514208" cy="3762657"/>
          </a:xfrm>
          <a:prstGeom prst="rect">
            <a:avLst/>
          </a:prstGeom>
        </p:spPr>
      </p:pic>
      <p:pic>
        <p:nvPicPr>
          <p:cNvPr id="108" name="Picture 107">
            <a:extLst>
              <a:ext uri="{FF2B5EF4-FFF2-40B4-BE49-F238E27FC236}">
                <a16:creationId xmlns="" xmlns:a16="http://schemas.microsoft.com/office/drawing/2014/main" id="{35EA629D-7315-4E18-B4F4-EC27D88C93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76176" y="-666523"/>
            <a:ext cx="4867971" cy="4192476"/>
          </a:xfrm>
          <a:prstGeom prst="rect">
            <a:avLst/>
          </a:prstGeom>
        </p:spPr>
      </p:pic>
      <p:pic>
        <p:nvPicPr>
          <p:cNvPr id="110" name="Picture 109">
            <a:extLst>
              <a:ext uri="{FF2B5EF4-FFF2-40B4-BE49-F238E27FC236}">
                <a16:creationId xmlns="" xmlns:a16="http://schemas.microsoft.com/office/drawing/2014/main" id="{520F377E-7346-4FEB-8F78-2AFAE278D6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78000" y="-628538"/>
            <a:ext cx="4867971" cy="4192476"/>
          </a:xfrm>
          <a:prstGeom prst="rect">
            <a:avLst/>
          </a:prstGeom>
        </p:spPr>
      </p:pic>
      <p:pic>
        <p:nvPicPr>
          <p:cNvPr id="111" name="Picture 110">
            <a:extLst>
              <a:ext uri="{FF2B5EF4-FFF2-40B4-BE49-F238E27FC236}">
                <a16:creationId xmlns="" xmlns:a16="http://schemas.microsoft.com/office/drawing/2014/main" id="{540A3060-BC18-489F-BFEE-8A77F5AD5B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8573" y="-655809"/>
            <a:ext cx="4867971" cy="4192476"/>
          </a:xfrm>
          <a:prstGeom prst="rect">
            <a:avLst/>
          </a:prstGeom>
        </p:spPr>
      </p:pic>
    </p:spTree>
    <p:extLst>
      <p:ext uri="{BB962C8B-B14F-4D97-AF65-F5344CB8AC3E}">
        <p14:creationId xmlns:p14="http://schemas.microsoft.com/office/powerpoint/2010/main" val="353258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1.66667E-6 -2.96296E-6 L -0.02465 -0.03217 C -0.02969 -0.03935 -0.03715 -0.04282 -0.04496 -0.04282 C -0.05416 -0.04282 -0.06128 -0.03935 -0.06632 -0.03217 L -0.08993 -2.96296E-6 " pathEditMode="relative" rAng="0" ptsTypes="AAAAA">
                                      <p:cBhvr>
                                        <p:cTn id="6" dur="750" fill="hold"/>
                                        <p:tgtEl>
                                          <p:spTgt spid="10"/>
                                        </p:tgtEl>
                                        <p:attrNameLst>
                                          <p:attrName>ppt_x</p:attrName>
                                          <p:attrName>ppt_y</p:attrName>
                                        </p:attrNameLst>
                                      </p:cBhvr>
                                      <p:rCtr x="-4497" y="-2153"/>
                                    </p:animMotion>
                                  </p:childTnLst>
                                </p:cTn>
                              </p:par>
                            </p:childTnLst>
                          </p:cTn>
                        </p:par>
                        <p:par>
                          <p:cTn id="7" fill="hold">
                            <p:stCondLst>
                              <p:cond delay="750"/>
                            </p:stCondLst>
                            <p:childTnLst>
                              <p:par>
                                <p:cTn id="8" presetID="44" presetClass="path" presetSubtype="0" accel="50000" decel="50000" fill="hold" grpId="1" nodeType="afterEffect">
                                  <p:stCondLst>
                                    <p:cond delay="0"/>
                                  </p:stCondLst>
                                  <p:childTnLst>
                                    <p:animMotion origin="layout" path="M -0.08993 -2.96296E-6 L -0.11927 -0.03518 C -0.12535 -0.04305 -0.13455 -0.04722 -0.14392 -0.04722 C -0.15486 -0.04722 -0.16337 -0.04305 -0.16944 -0.03518 L -0.19844 -2.96296E-6 " pathEditMode="relative" rAng="0" ptsTypes="AAAAA">
                                      <p:cBhvr>
                                        <p:cTn id="9" dur="750" fill="hold"/>
                                        <p:tgtEl>
                                          <p:spTgt spid="10"/>
                                        </p:tgtEl>
                                        <p:attrNameLst>
                                          <p:attrName>ppt_x</p:attrName>
                                          <p:attrName>ppt_y</p:attrName>
                                        </p:attrNameLst>
                                      </p:cBhvr>
                                      <p:rCtr x="-5434" y="-2361"/>
                                    </p:animMotion>
                                  </p:childTnLst>
                                </p:cTn>
                              </p:par>
                            </p:childTnLst>
                          </p:cTn>
                        </p:par>
                      </p:childTnLst>
                    </p:cTn>
                  </p:par>
                  <p:par>
                    <p:cTn id="10" fill="hold">
                      <p:stCondLst>
                        <p:cond delay="indefinite"/>
                      </p:stCondLst>
                      <p:childTnLst>
                        <p:par>
                          <p:cTn id="11" fill="hold">
                            <p:stCondLst>
                              <p:cond delay="0"/>
                            </p:stCondLst>
                            <p:childTnLst>
                              <p:par>
                                <p:cTn id="12" presetID="44" presetClass="path" presetSubtype="0" accel="50000" decel="50000" fill="hold" grpId="0" nodeType="clickEffect">
                                  <p:stCondLst>
                                    <p:cond delay="0"/>
                                  </p:stCondLst>
                                  <p:childTnLst>
                                    <p:animMotion origin="layout" path="M 2.77778E-7 -2.96296E-6 L -0.02465 -0.03217 C -0.02969 -0.03935 -0.03715 -0.04282 -0.04497 -0.04282 C -0.05417 -0.04282 -0.06128 -0.03935 -0.06632 -0.03217 L -0.08993 -2.96296E-6 " pathEditMode="relative" rAng="0" ptsTypes="AAAAA">
                                      <p:cBhvr>
                                        <p:cTn id="13" dur="750" fill="hold"/>
                                        <p:tgtEl>
                                          <p:spTgt spid="106"/>
                                        </p:tgtEl>
                                        <p:attrNameLst>
                                          <p:attrName>ppt_x</p:attrName>
                                          <p:attrName>ppt_y</p:attrName>
                                        </p:attrNameLst>
                                      </p:cBhvr>
                                      <p:rCtr x="-4497" y="-2153"/>
                                    </p:animMotion>
                                  </p:childTnLst>
                                </p:cTn>
                              </p:par>
                            </p:childTnLst>
                          </p:cTn>
                        </p:par>
                        <p:par>
                          <p:cTn id="14" fill="hold">
                            <p:stCondLst>
                              <p:cond delay="750"/>
                            </p:stCondLst>
                            <p:childTnLst>
                              <p:par>
                                <p:cTn id="15" presetID="44" presetClass="path" presetSubtype="0" accel="50000" decel="50000" fill="hold" grpId="1" nodeType="afterEffect">
                                  <p:stCondLst>
                                    <p:cond delay="0"/>
                                  </p:stCondLst>
                                  <p:childTnLst>
                                    <p:animMotion origin="layout" path="M -0.08993 -2.96296E-6 L -0.1158 -0.03518 C -0.12118 -0.04305 -0.12934 -0.04722 -0.1375 -0.04722 C -0.14722 -0.04722 -0.15451 -0.04305 -0.16007 -0.03518 L -0.18524 -2.96296E-6 " pathEditMode="relative" rAng="0" ptsTypes="AAAAA">
                                      <p:cBhvr>
                                        <p:cTn id="16" dur="750" fill="hold"/>
                                        <p:tgtEl>
                                          <p:spTgt spid="106"/>
                                        </p:tgtEl>
                                        <p:attrNameLst>
                                          <p:attrName>ppt_x</p:attrName>
                                          <p:attrName>ppt_y</p:attrName>
                                        </p:attrNameLst>
                                      </p:cBhvr>
                                      <p:rCtr x="-4774" y="-2361"/>
                                    </p:animMotion>
                                  </p:childTnLst>
                                </p:cTn>
                              </p:par>
                            </p:childTnLst>
                          </p:cTn>
                        </p:par>
                      </p:childTnLst>
                    </p:cTn>
                  </p:par>
                  <p:par>
                    <p:cTn id="17" fill="hold">
                      <p:stCondLst>
                        <p:cond delay="indefinite"/>
                      </p:stCondLst>
                      <p:childTnLst>
                        <p:par>
                          <p:cTn id="18" fill="hold">
                            <p:stCondLst>
                              <p:cond delay="0"/>
                            </p:stCondLst>
                            <p:childTnLst>
                              <p:par>
                                <p:cTn id="19" presetID="44" presetClass="path" presetSubtype="0" accel="50000" decel="50000" fill="hold" grpId="0" nodeType="clickEffect">
                                  <p:stCondLst>
                                    <p:cond delay="0"/>
                                  </p:stCondLst>
                                  <p:childTnLst>
                                    <p:animMotion origin="layout" path="M 4.16667E-6 -2.96296E-6 L -0.02448 -0.03217 C -0.02969 -0.03935 -0.03698 -0.04282 -0.0448 -0.04282 C -0.054 -0.04282 -0.06112 -0.03935 -0.06615 -0.03217 L -0.08959 -2.96296E-6 " pathEditMode="relative" rAng="0" ptsTypes="AAAAA">
                                      <p:cBhvr>
                                        <p:cTn id="20" dur="750" fill="hold"/>
                                        <p:tgtEl>
                                          <p:spTgt spid="107"/>
                                        </p:tgtEl>
                                        <p:attrNameLst>
                                          <p:attrName>ppt_x</p:attrName>
                                          <p:attrName>ppt_y</p:attrName>
                                        </p:attrNameLst>
                                      </p:cBhvr>
                                      <p:rCtr x="-4479" y="-2153"/>
                                    </p:animMotion>
                                  </p:childTnLst>
                                </p:cTn>
                              </p:par>
                            </p:childTnLst>
                          </p:cTn>
                        </p:par>
                        <p:par>
                          <p:cTn id="21" fill="hold">
                            <p:stCondLst>
                              <p:cond delay="750"/>
                            </p:stCondLst>
                            <p:childTnLst>
                              <p:par>
                                <p:cTn id="22" presetID="44" presetClass="path" presetSubtype="0" accel="50000" decel="50000" fill="hold" grpId="1" nodeType="afterEffect">
                                  <p:stCondLst>
                                    <p:cond delay="0"/>
                                  </p:stCondLst>
                                  <p:childTnLst>
                                    <p:animMotion origin="layout" path="M -0.08959 -2.96296E-6 L -0.11598 -0.03518 C -0.12153 -0.04305 -0.12969 -0.04722 -0.1382 -0.04722 C -0.14792 -0.04722 -0.15556 -0.04305 -0.16112 -0.03518 L -0.18698 -2.96296E-6 " pathEditMode="relative" rAng="0" ptsTypes="AAAAA">
                                      <p:cBhvr>
                                        <p:cTn id="23" dur="750" fill="hold"/>
                                        <p:tgtEl>
                                          <p:spTgt spid="107"/>
                                        </p:tgtEl>
                                        <p:attrNameLst>
                                          <p:attrName>ppt_x</p:attrName>
                                          <p:attrName>ppt_y</p:attrName>
                                        </p:attrNameLst>
                                      </p:cBhvr>
                                      <p:rCtr x="-4878" y="-2361"/>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28"/>
                                        </p:tgtEl>
                                        <p:attrNameLst>
                                          <p:attrName>style.visibility</p:attrName>
                                        </p:attrNameLst>
                                      </p:cBhvr>
                                      <p:to>
                                        <p:strVal val="visible"/>
                                      </p:to>
                                    </p:set>
                                    <p:animEffect transition="in" filter="fade">
                                      <p:cBhvr>
                                        <p:cTn id="28" dur="500"/>
                                        <p:tgtEl>
                                          <p:spTgt spid="128"/>
                                        </p:tgtEl>
                                      </p:cBhvr>
                                    </p:animEffect>
                                  </p:childTnLst>
                                </p:cTn>
                              </p:par>
                            </p:childTnLst>
                          </p:cTn>
                        </p:par>
                        <p:par>
                          <p:cTn id="29" fill="hold">
                            <p:stCondLst>
                              <p:cond delay="500"/>
                            </p:stCondLst>
                            <p:childTnLst>
                              <p:par>
                                <p:cTn id="30" presetID="21" presetClass="entr" presetSubtype="1" fill="hold" grpId="0" nodeType="after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wheel(1)">
                                      <p:cBhvr>
                                        <p:cTn id="32" dur="1000"/>
                                        <p:tgtEl>
                                          <p:spTgt spid="115"/>
                                        </p:tgtEl>
                                      </p:cBhvr>
                                    </p:animEffect>
                                  </p:childTnLst>
                                </p:cTn>
                              </p:par>
                              <p:par>
                                <p:cTn id="33" presetID="1" presetClass="path" presetSubtype="0" accel="50000" decel="50000" fill="hold" nodeType="withEffect">
                                  <p:stCondLst>
                                    <p:cond delay="0"/>
                                  </p:stCondLst>
                                  <p:childTnLst>
                                    <p:animMotion origin="layout" path="M -4.72222E-6 -2.96296E-6 C 0.06407 -2.96296E-6 0.11667 0.03195 0.11667 0.0713 C 0.11667 0.11065 0.06407 0.14306 -4.72222E-6 0.14306 C -0.0644 0.14306 -0.11666 0.11065 -0.11666 0.0713 C -0.11666 0.03195 -0.0644 -2.96296E-6 -4.72222E-6 -2.96296E-6 Z " pathEditMode="relative" rAng="0" ptsTypes="AAAAA">
                                      <p:cBhvr>
                                        <p:cTn id="34" dur="1000" fill="hold"/>
                                        <p:tgtEl>
                                          <p:spTgt spid="128"/>
                                        </p:tgtEl>
                                        <p:attrNameLst>
                                          <p:attrName>ppt_x</p:attrName>
                                          <p:attrName>ppt_y</p:attrName>
                                        </p:attrNameLst>
                                      </p:cBhvr>
                                      <p:rCtr x="0" y="7153"/>
                                    </p:animMotion>
                                  </p:childTnLst>
                                </p:cTn>
                              </p:par>
                              <p:par>
                                <p:cTn id="35" presetID="10"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1500"/>
                            </p:stCondLst>
                            <p:childTnLst>
                              <p:par>
                                <p:cTn id="39" presetID="10" presetClass="exit" presetSubtype="0" fill="hold" nodeType="afterEffect">
                                  <p:stCondLst>
                                    <p:cond delay="0"/>
                                  </p:stCondLst>
                                  <p:childTnLst>
                                    <p:animEffect transition="out" filter="fade">
                                      <p:cBhvr>
                                        <p:cTn id="40" dur="500"/>
                                        <p:tgtEl>
                                          <p:spTgt spid="128"/>
                                        </p:tgtEl>
                                      </p:cBhvr>
                                    </p:animEffect>
                                    <p:set>
                                      <p:cBhvr>
                                        <p:cTn id="41" dur="1" fill="hold">
                                          <p:stCondLst>
                                            <p:cond delay="499"/>
                                          </p:stCondLst>
                                        </p:cTn>
                                        <p:tgtEl>
                                          <p:spTgt spid="128"/>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08"/>
                                        </p:tgtEl>
                                        <p:attrNameLst>
                                          <p:attrName>style.visibility</p:attrName>
                                        </p:attrNameLst>
                                      </p:cBhvr>
                                      <p:to>
                                        <p:strVal val="visible"/>
                                      </p:to>
                                    </p:set>
                                    <p:animEffect transition="in" filter="fade">
                                      <p:cBhvr>
                                        <p:cTn id="46" dur="500"/>
                                        <p:tgtEl>
                                          <p:spTgt spid="108"/>
                                        </p:tgtEl>
                                      </p:cBhvr>
                                    </p:animEffect>
                                  </p:childTnLst>
                                </p:cTn>
                              </p:par>
                              <p:par>
                                <p:cTn id="47" presetID="1" presetClass="exit" presetSubtype="0" fill="hold" grpId="0" nodeType="withEffect">
                                  <p:stCondLst>
                                    <p:cond delay="0"/>
                                  </p:stCondLst>
                                  <p:childTnLst>
                                    <p:set>
                                      <p:cBhvr>
                                        <p:cTn id="48" dur="1" fill="hold">
                                          <p:stCondLst>
                                            <p:cond delay="0"/>
                                          </p:stCondLst>
                                        </p:cTn>
                                        <p:tgtEl>
                                          <p:spTgt spid="91"/>
                                        </p:tgtEl>
                                        <p:attrNameLst>
                                          <p:attrName>style.visibility</p:attrName>
                                        </p:attrNameLst>
                                      </p:cBhvr>
                                      <p:to>
                                        <p:strVal val="hidden"/>
                                      </p:to>
                                    </p:set>
                                  </p:childTnLst>
                                </p:cTn>
                              </p:par>
                              <p:par>
                                <p:cTn id="49" presetID="1" presetClass="path" presetSubtype="0" accel="50000" decel="50000" fill="hold" nodeType="withEffect">
                                  <p:stCondLst>
                                    <p:cond delay="0"/>
                                  </p:stCondLst>
                                  <p:childTnLst>
                                    <p:animMotion origin="layout" path="M -0.01215 2.77556E-17 C 0.00555 2.77556E-17 0.02049 0.01782 0.02049 0.04005 C 0.02049 0.0625 0.00555 0.08102 -0.01215 0.08102 C -0.03038 0.08102 -0.04479 0.0625 -0.04479 0.04005 C -0.04479 0.01782 -0.03038 2.77556E-17 -0.01215 2.77556E-17 Z " pathEditMode="relative" rAng="0" ptsTypes="AAAAA">
                                      <p:cBhvr>
                                        <p:cTn id="50" dur="500" fill="hold"/>
                                        <p:tgtEl>
                                          <p:spTgt spid="108"/>
                                        </p:tgtEl>
                                        <p:attrNameLst>
                                          <p:attrName>ppt_x</p:attrName>
                                          <p:attrName>ppt_y</p:attrName>
                                        </p:attrNameLst>
                                      </p:cBhvr>
                                      <p:rCtr x="0" y="4051"/>
                                    </p:animMotion>
                                  </p:childTnLst>
                                </p:cTn>
                              </p:par>
                              <p:par>
                                <p:cTn id="51" presetID="10" presetClass="exit" presetSubtype="0" fill="hold" grpId="2" nodeType="withEffect">
                                  <p:stCondLst>
                                    <p:cond delay="0"/>
                                  </p:stCondLst>
                                  <p:childTnLst>
                                    <p:animEffect transition="out" filter="fade">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childTnLst>
                          </p:cTn>
                        </p:par>
                        <p:par>
                          <p:cTn id="54" fill="hold">
                            <p:stCondLst>
                              <p:cond delay="500"/>
                            </p:stCondLst>
                            <p:childTnLst>
                              <p:par>
                                <p:cTn id="55" presetID="1" presetClass="exit" presetSubtype="0" fill="hold" nodeType="afterEffect">
                                  <p:stCondLst>
                                    <p:cond delay="0"/>
                                  </p:stCondLst>
                                  <p:childTnLst>
                                    <p:set>
                                      <p:cBhvr>
                                        <p:cTn id="56" dur="1" fill="hold">
                                          <p:stCondLst>
                                            <p:cond delay="9"/>
                                          </p:stCondLst>
                                        </p:cTn>
                                        <p:tgtEl>
                                          <p:spTgt spid="108"/>
                                        </p:tgtEl>
                                        <p:attrNameLst>
                                          <p:attrName>style.visibility</p:attrName>
                                        </p:attrNameLst>
                                      </p:cBhvr>
                                      <p:to>
                                        <p:strVal val="hidden"/>
                                      </p:to>
                                    </p:set>
                                  </p:childTnLst>
                                </p:cTn>
                              </p:par>
                            </p:childTnLst>
                          </p:cTn>
                        </p:par>
                        <p:par>
                          <p:cTn id="57" fill="hold">
                            <p:stCondLst>
                              <p:cond delay="510"/>
                            </p:stCondLst>
                            <p:childTnLst>
                              <p:par>
                                <p:cTn id="58" presetID="1" presetClass="entr" presetSubtype="0" fill="hold" nodeType="afterEffect">
                                  <p:stCondLst>
                                    <p:cond delay="0"/>
                                  </p:stCondLst>
                                  <p:childTnLst>
                                    <p:set>
                                      <p:cBhvr>
                                        <p:cTn id="59" dur="1" fill="hold">
                                          <p:stCondLst>
                                            <p:cond delay="0"/>
                                          </p:stCondLst>
                                        </p:cTn>
                                        <p:tgtEl>
                                          <p:spTgt spid="110"/>
                                        </p:tgtEl>
                                        <p:attrNameLst>
                                          <p:attrName>style.visibility</p:attrName>
                                        </p:attrNameLst>
                                      </p:cBhvr>
                                      <p:to>
                                        <p:strVal val="visible"/>
                                      </p:to>
                                    </p:set>
                                  </p:childTnLst>
                                </p:cTn>
                              </p:par>
                              <p:par>
                                <p:cTn id="60" presetID="1" presetClass="path" presetSubtype="0" accel="50000" decel="50000" fill="hold" nodeType="withEffect">
                                  <p:stCondLst>
                                    <p:cond delay="0"/>
                                  </p:stCondLst>
                                  <p:childTnLst>
                                    <p:animMotion origin="layout" path="M -0.01389 4.44444E-6 C 0.00295 4.44444E-6 0.01701 0.01689 0.01701 0.03796 C 0.01701 0.05925 0.00295 0.07685 -0.01389 0.07685 C -0.03108 0.07685 -0.04479 0.05925 -0.04479 0.03796 C -0.04479 0.01689 -0.03108 4.44444E-6 -0.01389 4.44444E-6 Z " pathEditMode="relative" rAng="0" ptsTypes="AAAAA">
                                      <p:cBhvr>
                                        <p:cTn id="61" dur="500" fill="hold"/>
                                        <p:tgtEl>
                                          <p:spTgt spid="110"/>
                                        </p:tgtEl>
                                        <p:attrNameLst>
                                          <p:attrName>ppt_x</p:attrName>
                                          <p:attrName>ppt_y</p:attrName>
                                        </p:attrNameLst>
                                      </p:cBhvr>
                                      <p:rCtr x="0" y="3843"/>
                                    </p:animMotion>
                                  </p:childTnLst>
                                </p:cTn>
                              </p:par>
                              <p:par>
                                <p:cTn id="62" presetID="10" presetClass="exit" presetSubtype="0" fill="hold" grpId="1" nodeType="withEffect">
                                  <p:stCondLst>
                                    <p:cond delay="0"/>
                                  </p:stCondLst>
                                  <p:childTnLst>
                                    <p:animEffect transition="out" filter="fade">
                                      <p:cBhvr>
                                        <p:cTn id="63" dur="500"/>
                                        <p:tgtEl>
                                          <p:spTgt spid="115"/>
                                        </p:tgtEl>
                                      </p:cBhvr>
                                    </p:animEffect>
                                    <p:set>
                                      <p:cBhvr>
                                        <p:cTn id="64" dur="1" fill="hold">
                                          <p:stCondLst>
                                            <p:cond delay="499"/>
                                          </p:stCondLst>
                                        </p:cTn>
                                        <p:tgtEl>
                                          <p:spTgt spid="115"/>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12"/>
                                        </p:tgtEl>
                                      </p:cBhvr>
                                    </p:animEffect>
                                    <p:set>
                                      <p:cBhvr>
                                        <p:cTn id="67" dur="1" fill="hold">
                                          <p:stCondLst>
                                            <p:cond delay="499"/>
                                          </p:stCondLst>
                                        </p:cTn>
                                        <p:tgtEl>
                                          <p:spTgt spid="12"/>
                                        </p:tgtEl>
                                        <p:attrNameLst>
                                          <p:attrName>style.visibility</p:attrName>
                                        </p:attrNameLst>
                                      </p:cBhvr>
                                      <p:to>
                                        <p:strVal val="hidden"/>
                                      </p:to>
                                    </p:set>
                                  </p:childTnLst>
                                </p:cTn>
                              </p:par>
                              <p:par>
                                <p:cTn id="68" presetID="10" presetClass="exit" presetSubtype="0" fill="hold" grpId="0" nodeType="withEffect">
                                  <p:stCondLst>
                                    <p:cond delay="0"/>
                                  </p:stCondLst>
                                  <p:childTnLst>
                                    <p:animEffect transition="out" filter="fade">
                                      <p:cBhvr>
                                        <p:cTn id="69" dur="500"/>
                                        <p:tgtEl>
                                          <p:spTgt spid="25"/>
                                        </p:tgtEl>
                                      </p:cBhvr>
                                    </p:animEffect>
                                    <p:set>
                                      <p:cBhvr>
                                        <p:cTn id="70" dur="1" fill="hold">
                                          <p:stCondLst>
                                            <p:cond delay="499"/>
                                          </p:stCondLst>
                                        </p:cTn>
                                        <p:tgtEl>
                                          <p:spTgt spid="25"/>
                                        </p:tgtEl>
                                        <p:attrNameLst>
                                          <p:attrName>style.visibility</p:attrName>
                                        </p:attrNameLst>
                                      </p:cBhvr>
                                      <p:to>
                                        <p:strVal val="hidden"/>
                                      </p:to>
                                    </p:set>
                                  </p:childTnLst>
                                </p:cTn>
                              </p:par>
                              <p:par>
                                <p:cTn id="71" presetID="10" presetClass="exit" presetSubtype="0" fill="hold" grpId="0" nodeType="withEffect">
                                  <p:stCondLst>
                                    <p:cond delay="0"/>
                                  </p:stCondLst>
                                  <p:childTnLst>
                                    <p:animEffect transition="out" filter="fade">
                                      <p:cBhvr>
                                        <p:cTn id="72" dur="500"/>
                                        <p:tgtEl>
                                          <p:spTgt spid="102"/>
                                        </p:tgtEl>
                                      </p:cBhvr>
                                    </p:animEffect>
                                    <p:set>
                                      <p:cBhvr>
                                        <p:cTn id="73" dur="1" fill="hold">
                                          <p:stCondLst>
                                            <p:cond delay="499"/>
                                          </p:stCondLst>
                                        </p:cTn>
                                        <p:tgtEl>
                                          <p:spTgt spid="102"/>
                                        </p:tgtEl>
                                        <p:attrNameLst>
                                          <p:attrName>style.visibility</p:attrName>
                                        </p:attrNameLst>
                                      </p:cBhvr>
                                      <p:to>
                                        <p:strVal val="hidden"/>
                                      </p:to>
                                    </p:set>
                                  </p:childTnLst>
                                </p:cTn>
                              </p:par>
                              <p:par>
                                <p:cTn id="74" presetID="10" presetClass="exit" presetSubtype="0" fill="hold" grpId="0" nodeType="withEffect">
                                  <p:stCondLst>
                                    <p:cond delay="0"/>
                                  </p:stCondLst>
                                  <p:childTnLst>
                                    <p:animEffect transition="out" filter="fade">
                                      <p:cBhvr>
                                        <p:cTn id="75" dur="500"/>
                                        <p:tgtEl>
                                          <p:spTgt spid="104"/>
                                        </p:tgtEl>
                                      </p:cBhvr>
                                    </p:animEffect>
                                    <p:set>
                                      <p:cBhvr>
                                        <p:cTn id="76" dur="1" fill="hold">
                                          <p:stCondLst>
                                            <p:cond delay="499"/>
                                          </p:stCondLst>
                                        </p:cTn>
                                        <p:tgtEl>
                                          <p:spTgt spid="104"/>
                                        </p:tgtEl>
                                        <p:attrNameLst>
                                          <p:attrName>style.visibility</p:attrName>
                                        </p:attrNameLst>
                                      </p:cBhvr>
                                      <p:to>
                                        <p:strVal val="hidden"/>
                                      </p:to>
                                    </p:set>
                                  </p:childTnLst>
                                </p:cTn>
                              </p:par>
                              <p:par>
                                <p:cTn id="77" presetID="10" presetClass="exit" presetSubtype="0" fill="hold" grpId="0" nodeType="withEffect">
                                  <p:stCondLst>
                                    <p:cond delay="0"/>
                                  </p:stCondLst>
                                  <p:childTnLst>
                                    <p:animEffect transition="out" filter="fade">
                                      <p:cBhvr>
                                        <p:cTn id="78" dur="500"/>
                                        <p:tgtEl>
                                          <p:spTgt spid="105"/>
                                        </p:tgtEl>
                                      </p:cBhvr>
                                    </p:animEffect>
                                    <p:set>
                                      <p:cBhvr>
                                        <p:cTn id="79" dur="1" fill="hold">
                                          <p:stCondLst>
                                            <p:cond delay="499"/>
                                          </p:stCondLst>
                                        </p:cTn>
                                        <p:tgtEl>
                                          <p:spTgt spid="105"/>
                                        </p:tgtEl>
                                        <p:attrNameLst>
                                          <p:attrName>style.visibility</p:attrName>
                                        </p:attrNameLst>
                                      </p:cBhvr>
                                      <p:to>
                                        <p:strVal val="hidden"/>
                                      </p:to>
                                    </p:set>
                                  </p:childTnLst>
                                </p:cTn>
                              </p:par>
                              <p:par>
                                <p:cTn id="80" presetID="10" presetClass="exit" presetSubtype="0" fill="hold" grpId="2" nodeType="withEffect">
                                  <p:stCondLst>
                                    <p:cond delay="0"/>
                                  </p:stCondLst>
                                  <p:childTnLst>
                                    <p:animEffect transition="out" filter="fade">
                                      <p:cBhvr>
                                        <p:cTn id="81" dur="500"/>
                                        <p:tgtEl>
                                          <p:spTgt spid="106"/>
                                        </p:tgtEl>
                                      </p:cBhvr>
                                    </p:animEffect>
                                    <p:set>
                                      <p:cBhvr>
                                        <p:cTn id="82" dur="1" fill="hold">
                                          <p:stCondLst>
                                            <p:cond delay="499"/>
                                          </p:stCondLst>
                                        </p:cTn>
                                        <p:tgtEl>
                                          <p:spTgt spid="106"/>
                                        </p:tgtEl>
                                        <p:attrNameLst>
                                          <p:attrName>style.visibility</p:attrName>
                                        </p:attrNameLst>
                                      </p:cBhvr>
                                      <p:to>
                                        <p:strVal val="hidden"/>
                                      </p:to>
                                    </p:set>
                                  </p:childTnLst>
                                </p:cTn>
                              </p:par>
                            </p:childTnLst>
                          </p:cTn>
                        </p:par>
                        <p:par>
                          <p:cTn id="83" fill="hold">
                            <p:stCondLst>
                              <p:cond delay="1010"/>
                            </p:stCondLst>
                            <p:childTnLst>
                              <p:par>
                                <p:cTn id="84" presetID="1" presetClass="exit" presetSubtype="0" fill="hold" nodeType="afterEffect">
                                  <p:stCondLst>
                                    <p:cond delay="0"/>
                                  </p:stCondLst>
                                  <p:childTnLst>
                                    <p:set>
                                      <p:cBhvr>
                                        <p:cTn id="85" dur="1" fill="hold">
                                          <p:stCondLst>
                                            <p:cond delay="9"/>
                                          </p:stCondLst>
                                        </p:cTn>
                                        <p:tgtEl>
                                          <p:spTgt spid="110"/>
                                        </p:tgtEl>
                                        <p:attrNameLst>
                                          <p:attrName>style.visibility</p:attrName>
                                        </p:attrNameLst>
                                      </p:cBhvr>
                                      <p:to>
                                        <p:strVal val="hidden"/>
                                      </p:to>
                                    </p:set>
                                  </p:childTnLst>
                                </p:cTn>
                              </p:par>
                            </p:childTnLst>
                          </p:cTn>
                        </p:par>
                        <p:par>
                          <p:cTn id="86" fill="hold">
                            <p:stCondLst>
                              <p:cond delay="1020"/>
                            </p:stCondLst>
                            <p:childTnLst>
                              <p:par>
                                <p:cTn id="87" presetID="1" presetClass="entr" presetSubtype="0" fill="hold" nodeType="afterEffect">
                                  <p:stCondLst>
                                    <p:cond delay="0"/>
                                  </p:stCondLst>
                                  <p:childTnLst>
                                    <p:set>
                                      <p:cBhvr>
                                        <p:cTn id="88" dur="1" fill="hold">
                                          <p:stCondLst>
                                            <p:cond delay="0"/>
                                          </p:stCondLst>
                                        </p:cTn>
                                        <p:tgtEl>
                                          <p:spTgt spid="111"/>
                                        </p:tgtEl>
                                        <p:attrNameLst>
                                          <p:attrName>style.visibility</p:attrName>
                                        </p:attrNameLst>
                                      </p:cBhvr>
                                      <p:to>
                                        <p:strVal val="visible"/>
                                      </p:to>
                                    </p:set>
                                  </p:childTnLst>
                                </p:cTn>
                              </p:par>
                              <p:par>
                                <p:cTn id="89" presetID="1" presetClass="path" presetSubtype="0" accel="50000" decel="50000" fill="hold" nodeType="withEffect">
                                  <p:stCondLst>
                                    <p:cond delay="0"/>
                                  </p:stCondLst>
                                  <p:childTnLst>
                                    <p:animMotion origin="layout" path="M -0.01441 -3.7037E-7 C 0.00209 -3.7037E-7 0.01598 0.01667 0.01598 0.03727 C 0.01598 0.05833 0.00209 0.07546 -0.01441 0.07546 C -0.03125 0.07546 -0.04479 0.05833 -0.04479 0.03727 C -0.04479 0.01667 -0.03125 -3.7037E-7 -0.01441 -3.7037E-7 Z " pathEditMode="relative" rAng="0" ptsTypes="AAAAA">
                                      <p:cBhvr>
                                        <p:cTn id="90" dur="500" fill="hold"/>
                                        <p:tgtEl>
                                          <p:spTgt spid="111"/>
                                        </p:tgtEl>
                                        <p:attrNameLst>
                                          <p:attrName>ppt_x</p:attrName>
                                          <p:attrName>ppt_y</p:attrName>
                                        </p:attrNameLst>
                                      </p:cBhvr>
                                      <p:rCtr x="0" y="3773"/>
                                    </p:animMotion>
                                  </p:childTnLst>
                                </p:cTn>
                              </p:par>
                              <p:par>
                                <p:cTn id="91" presetID="10" presetClass="exit" presetSubtype="0" fill="hold" grpId="2" nodeType="withEffect">
                                  <p:stCondLst>
                                    <p:cond delay="0"/>
                                  </p:stCondLst>
                                  <p:childTnLst>
                                    <p:animEffect transition="out" filter="fade">
                                      <p:cBhvr>
                                        <p:cTn id="92" dur="500"/>
                                        <p:tgtEl>
                                          <p:spTgt spid="107"/>
                                        </p:tgtEl>
                                      </p:cBhvr>
                                    </p:animEffect>
                                    <p:set>
                                      <p:cBhvr>
                                        <p:cTn id="93" dur="1" fill="hold">
                                          <p:stCondLst>
                                            <p:cond delay="499"/>
                                          </p:stCondLst>
                                        </p:cTn>
                                        <p:tgtEl>
                                          <p:spTgt spid="107"/>
                                        </p:tgtEl>
                                        <p:attrNameLst>
                                          <p:attrName>style.visibility</p:attrName>
                                        </p:attrNameLst>
                                      </p:cBhvr>
                                      <p:to>
                                        <p:strVal val="hidden"/>
                                      </p:to>
                                    </p:set>
                                  </p:childTnLst>
                                </p:cTn>
                              </p:par>
                            </p:childTnLst>
                          </p:cTn>
                        </p:par>
                        <p:par>
                          <p:cTn id="94" fill="hold">
                            <p:stCondLst>
                              <p:cond delay="1520"/>
                            </p:stCondLst>
                            <p:childTnLst>
                              <p:par>
                                <p:cTn id="95" presetID="10" presetClass="exit" presetSubtype="0" fill="hold" nodeType="afterEffect">
                                  <p:stCondLst>
                                    <p:cond delay="0"/>
                                  </p:stCondLst>
                                  <p:childTnLst>
                                    <p:animEffect transition="out" filter="fade">
                                      <p:cBhvr>
                                        <p:cTn id="96" dur="500"/>
                                        <p:tgtEl>
                                          <p:spTgt spid="111"/>
                                        </p:tgtEl>
                                      </p:cBhvr>
                                    </p:animEffect>
                                    <p:set>
                                      <p:cBhvr>
                                        <p:cTn id="97" dur="1" fill="hold">
                                          <p:stCondLst>
                                            <p:cond delay="499"/>
                                          </p:stCondLst>
                                        </p:cTn>
                                        <p:tgtEl>
                                          <p:spTgt spid="1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25" grpId="0" animBg="1"/>
      <p:bldP spid="102" grpId="0" animBg="1"/>
      <p:bldP spid="104" grpId="0" animBg="1"/>
      <p:bldP spid="105" grpId="0" animBg="1"/>
      <p:bldP spid="115" grpId="0" animBg="1"/>
      <p:bldP spid="115" grpId="1" animBg="1"/>
      <p:bldP spid="10" grpId="0"/>
      <p:bldP spid="10" grpId="1"/>
      <p:bldP spid="10" grpId="2"/>
      <p:bldP spid="106" grpId="0"/>
      <p:bldP spid="106" grpId="1"/>
      <p:bldP spid="106" grpId="2"/>
      <p:bldP spid="107" grpId="0"/>
      <p:bldP spid="107" grpId="1"/>
      <p:bldP spid="107" grpId="2"/>
      <p:bldP spid="12" grpId="0"/>
      <p:bldP spid="12"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 xmlns:a16="http://schemas.microsoft.com/office/drawing/2014/main" id="{8A89F8AF-9683-438A-8052-F5C41646AF9D}"/>
              </a:ext>
            </a:extLst>
          </p:cNvPr>
          <p:cNvSpPr/>
          <p:nvPr/>
        </p:nvSpPr>
        <p:spPr>
          <a:xfrm>
            <a:off x="539750" y="1337094"/>
            <a:ext cx="8064498" cy="4936706"/>
          </a:xfrm>
          <a:prstGeom prst="rect">
            <a:avLst/>
          </a:prstGeom>
          <a:solidFill>
            <a:srgbClr val="6E6D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2" name="Picture 131">
            <a:extLst>
              <a:ext uri="{FF2B5EF4-FFF2-40B4-BE49-F238E27FC236}">
                <a16:creationId xmlns="" xmlns:a16="http://schemas.microsoft.com/office/drawing/2014/main" id="{83B2E1DD-1BF6-4E89-92B3-29666AB2539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95" t="2024" r="1588" b="2024"/>
          <a:stretch/>
        </p:blipFill>
        <p:spPr>
          <a:xfrm>
            <a:off x="539751" y="1337094"/>
            <a:ext cx="8064500" cy="4936706"/>
          </a:xfrm>
          <a:prstGeom prst="rect">
            <a:avLst/>
          </a:prstGeom>
        </p:spPr>
      </p:pic>
      <p:pic>
        <p:nvPicPr>
          <p:cNvPr id="98" name="Picture 97">
            <a:extLst>
              <a:ext uri="{FF2B5EF4-FFF2-40B4-BE49-F238E27FC236}">
                <a16:creationId xmlns="" xmlns:a16="http://schemas.microsoft.com/office/drawing/2014/main" id="{6078A644-0840-4131-AA2B-29CA3E1F1B0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495004" y="2377570"/>
            <a:ext cx="6153990" cy="3896230"/>
          </a:xfrm>
          <a:prstGeom prst="rect">
            <a:avLst/>
          </a:prstGeom>
          <a:effectLst>
            <a:outerShdw blurRad="50800" dist="38100" dir="18900000" algn="bl" rotWithShape="0">
              <a:prstClr val="black">
                <a:alpha val="40000"/>
              </a:prstClr>
            </a:outerShdw>
          </a:effectLst>
        </p:spPr>
      </p:pic>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1" name="TextBox 90">
            <a:extLst>
              <a:ext uri="{FF2B5EF4-FFF2-40B4-BE49-F238E27FC236}">
                <a16:creationId xmlns="" xmlns:a16="http://schemas.microsoft.com/office/drawing/2014/main" id="{64F2C1FE-2A0C-4C40-941A-5F46145A93A0}"/>
              </a:ext>
            </a:extLst>
          </p:cNvPr>
          <p:cNvSpPr txBox="1"/>
          <p:nvPr/>
        </p:nvSpPr>
        <p:spPr>
          <a:xfrm>
            <a:off x="-448575" y="1499808"/>
            <a:ext cx="7125599" cy="71067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252000" bIns="108000" rtlCol="0" anchor="ctr">
            <a:noAutofit/>
          </a:bodyPr>
          <a:lstStyle/>
          <a:p>
            <a:pPr algn="r"/>
            <a:r>
              <a:rPr lang="en-GB" b="1" dirty="0"/>
              <a:t>What is the answer when 0.056 is multiplied by 10?</a:t>
            </a:r>
          </a:p>
        </p:txBody>
      </p:sp>
      <p:graphicFrame>
        <p:nvGraphicFramePr>
          <p:cNvPr id="87" name="Table 4">
            <a:extLst>
              <a:ext uri="{FF2B5EF4-FFF2-40B4-BE49-F238E27FC236}">
                <a16:creationId xmlns="" xmlns:a16="http://schemas.microsoft.com/office/drawing/2014/main" id="{2E08238F-C945-4939-8F65-4D62BB3CC0EF}"/>
              </a:ext>
            </a:extLst>
          </p:cNvPr>
          <p:cNvGraphicFramePr>
            <a:graphicFrameLocks noGrp="1"/>
          </p:cNvGraphicFramePr>
          <p:nvPr>
            <p:extLst>
              <p:ext uri="{D42A27DB-BD31-4B8C-83A1-F6EECF244321}">
                <p14:modId xmlns:p14="http://schemas.microsoft.com/office/powerpoint/2010/main" val="3315559167"/>
              </p:ext>
            </p:extLst>
          </p:nvPr>
        </p:nvGraphicFramePr>
        <p:xfrm>
          <a:off x="1762127" y="2794686"/>
          <a:ext cx="5619748" cy="1043051"/>
        </p:xfrm>
        <a:graphic>
          <a:graphicData uri="http://schemas.openxmlformats.org/drawingml/2006/table">
            <a:tbl>
              <a:tblPr firstRow="1" bandRow="1">
                <a:tableStyleId>{5C22544A-7EE6-4342-B048-85BDC9FD1C3A}</a:tableStyleId>
              </a:tblPr>
              <a:tblGrid>
                <a:gridCol w="990808">
                  <a:extLst>
                    <a:ext uri="{9D8B030D-6E8A-4147-A177-3AD203B41FA5}">
                      <a16:colId xmlns="" xmlns:a16="http://schemas.microsoft.com/office/drawing/2014/main" val="849675884"/>
                    </a:ext>
                  </a:extLst>
                </a:gridCol>
                <a:gridCol w="885525">
                  <a:extLst>
                    <a:ext uri="{9D8B030D-6E8A-4147-A177-3AD203B41FA5}">
                      <a16:colId xmlns="" xmlns:a16="http://schemas.microsoft.com/office/drawing/2014/main" val="232478989"/>
                    </a:ext>
                  </a:extLst>
                </a:gridCol>
                <a:gridCol w="838875">
                  <a:extLst>
                    <a:ext uri="{9D8B030D-6E8A-4147-A177-3AD203B41FA5}">
                      <a16:colId xmlns="" xmlns:a16="http://schemas.microsoft.com/office/drawing/2014/main" val="2391122521"/>
                    </a:ext>
                  </a:extLst>
                </a:gridCol>
                <a:gridCol w="762614">
                  <a:extLst>
                    <a:ext uri="{9D8B030D-6E8A-4147-A177-3AD203B41FA5}">
                      <a16:colId xmlns="" xmlns:a16="http://schemas.microsoft.com/office/drawing/2014/main" val="2586586273"/>
                    </a:ext>
                  </a:extLst>
                </a:gridCol>
                <a:gridCol w="1042238">
                  <a:extLst>
                    <a:ext uri="{9D8B030D-6E8A-4147-A177-3AD203B41FA5}">
                      <a16:colId xmlns="" xmlns:a16="http://schemas.microsoft.com/office/drawing/2014/main" val="3919420830"/>
                    </a:ext>
                  </a:extLst>
                </a:gridCol>
                <a:gridCol w="1099688">
                  <a:extLst>
                    <a:ext uri="{9D8B030D-6E8A-4147-A177-3AD203B41FA5}">
                      <a16:colId xmlns="" xmlns:a16="http://schemas.microsoft.com/office/drawing/2014/main" val="1234579158"/>
                    </a:ext>
                  </a:extLst>
                </a:gridCol>
              </a:tblGrid>
              <a:tr h="331137">
                <a:tc>
                  <a:txBody>
                    <a:bodyPr/>
                    <a:lstStyle/>
                    <a:p>
                      <a:pPr algn="ctr"/>
                      <a:r>
                        <a:rPr lang="en-GB" sz="1300" b="1" dirty="0">
                          <a:solidFill>
                            <a:schemeClr val="tx1"/>
                          </a:solidFill>
                        </a:rPr>
                        <a:t>hundreds</a:t>
                      </a:r>
                    </a:p>
                  </a:txBody>
                  <a:tcPr marL="64719" marR="64719" marT="32360" marB="3236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tens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ones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tenths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hundredths</a:t>
                      </a:r>
                    </a:p>
                  </a:txBody>
                  <a:tcPr marL="64719" marR="64719" marT="32360" marB="323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tc>
                  <a:txBody>
                    <a:bodyPr/>
                    <a:lstStyle/>
                    <a:p>
                      <a:pPr algn="ctr"/>
                      <a:r>
                        <a:rPr lang="en-GB" sz="1300" b="1" dirty="0">
                          <a:solidFill>
                            <a:schemeClr val="tx1"/>
                          </a:solidFill>
                        </a:rPr>
                        <a:t>thousandths</a:t>
                      </a:r>
                    </a:p>
                  </a:txBody>
                  <a:tcPr marL="64719" marR="64719" marT="32360" marB="3236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FB6D8"/>
                    </a:solidFill>
                  </a:tcPr>
                </a:tc>
                <a:extLst>
                  <a:ext uri="{0D108BD9-81ED-4DB2-BD59-A6C34878D82A}">
                    <a16:rowId xmlns="" xmlns:a16="http://schemas.microsoft.com/office/drawing/2014/main" val="4198052327"/>
                  </a:ext>
                </a:extLst>
              </a:tr>
              <a:tr h="711914">
                <a:tc>
                  <a:txBody>
                    <a:bodyPr/>
                    <a:lstStyle/>
                    <a:p>
                      <a:pPr algn="ctr"/>
                      <a:endParaRPr lang="en-GB" sz="4200" dirty="0"/>
                    </a:p>
                  </a:txBody>
                  <a:tcPr marL="64719" marR="64719" marT="32360" marB="32360">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4200" dirty="0"/>
                    </a:p>
                  </a:txBody>
                  <a:tcPr marL="64719" marR="64719" marT="32360" marB="32360">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2918949578"/>
                  </a:ext>
                </a:extLst>
              </a:tr>
            </a:tbl>
          </a:graphicData>
        </a:graphic>
      </p:graphicFrame>
      <p:sp>
        <p:nvSpPr>
          <p:cNvPr id="7" name="Oval 6">
            <a:extLst>
              <a:ext uri="{FF2B5EF4-FFF2-40B4-BE49-F238E27FC236}">
                <a16:creationId xmlns="" xmlns:a16="http://schemas.microsoft.com/office/drawing/2014/main" id="{3ACBF676-FE37-4E72-8696-03EB18B09285}"/>
              </a:ext>
            </a:extLst>
          </p:cNvPr>
          <p:cNvSpPr/>
          <p:nvPr/>
        </p:nvSpPr>
        <p:spPr>
          <a:xfrm>
            <a:off x="4429999" y="3437209"/>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Oval 91">
            <a:extLst>
              <a:ext uri="{FF2B5EF4-FFF2-40B4-BE49-F238E27FC236}">
                <a16:creationId xmlns="" xmlns:a16="http://schemas.microsoft.com/office/drawing/2014/main" id="{A0DD5D37-03B8-41AB-989F-423AF0154582}"/>
              </a:ext>
            </a:extLst>
          </p:cNvPr>
          <p:cNvSpPr/>
          <p:nvPr/>
        </p:nvSpPr>
        <p:spPr>
          <a:xfrm>
            <a:off x="4429999" y="2931827"/>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Rounded Corners 24">
            <a:extLst>
              <a:ext uri="{FF2B5EF4-FFF2-40B4-BE49-F238E27FC236}">
                <a16:creationId xmlns="" xmlns:a16="http://schemas.microsoft.com/office/drawing/2014/main" id="{EFE13AC7-2CC7-47ED-8B09-CDF56CE1F92B}"/>
              </a:ext>
            </a:extLst>
          </p:cNvPr>
          <p:cNvSpPr/>
          <p:nvPr/>
        </p:nvSpPr>
        <p:spPr>
          <a:xfrm>
            <a:off x="1638292"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0.056</a:t>
            </a:r>
          </a:p>
        </p:txBody>
      </p:sp>
      <p:sp>
        <p:nvSpPr>
          <p:cNvPr id="102" name="Rectangle: Rounded Corners 101">
            <a:extLst>
              <a:ext uri="{FF2B5EF4-FFF2-40B4-BE49-F238E27FC236}">
                <a16:creationId xmlns="" xmlns:a16="http://schemas.microsoft.com/office/drawing/2014/main" id="{49C21CC8-258E-4641-A56B-CFF5C3F257ED}"/>
              </a:ext>
            </a:extLst>
          </p:cNvPr>
          <p:cNvSpPr/>
          <p:nvPr/>
        </p:nvSpPr>
        <p:spPr>
          <a:xfrm>
            <a:off x="3144717"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056</a:t>
            </a:r>
          </a:p>
        </p:txBody>
      </p:sp>
      <p:sp>
        <p:nvSpPr>
          <p:cNvPr id="104" name="Rectangle: Rounded Corners 103">
            <a:extLst>
              <a:ext uri="{FF2B5EF4-FFF2-40B4-BE49-F238E27FC236}">
                <a16:creationId xmlns="" xmlns:a16="http://schemas.microsoft.com/office/drawing/2014/main" id="{979EF5E8-EBC5-4B5B-A63F-9173E793DE1A}"/>
              </a:ext>
            </a:extLst>
          </p:cNvPr>
          <p:cNvSpPr/>
          <p:nvPr/>
        </p:nvSpPr>
        <p:spPr>
          <a:xfrm>
            <a:off x="4645668"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0.56</a:t>
            </a:r>
          </a:p>
        </p:txBody>
      </p:sp>
      <p:sp>
        <p:nvSpPr>
          <p:cNvPr id="105" name="Rectangle: Rounded Corners 104">
            <a:extLst>
              <a:ext uri="{FF2B5EF4-FFF2-40B4-BE49-F238E27FC236}">
                <a16:creationId xmlns="" xmlns:a16="http://schemas.microsoft.com/office/drawing/2014/main" id="{612977D7-6A9C-4AFC-B814-A87193A48EB3}"/>
              </a:ext>
            </a:extLst>
          </p:cNvPr>
          <p:cNvSpPr/>
          <p:nvPr/>
        </p:nvSpPr>
        <p:spPr>
          <a:xfrm>
            <a:off x="6150414"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56</a:t>
            </a:r>
          </a:p>
        </p:txBody>
      </p:sp>
      <p:sp>
        <p:nvSpPr>
          <p:cNvPr id="10" name="TextBox 9">
            <a:extLst>
              <a:ext uri="{FF2B5EF4-FFF2-40B4-BE49-F238E27FC236}">
                <a16:creationId xmlns="" xmlns:a16="http://schemas.microsoft.com/office/drawing/2014/main" id="{A4A8C899-5CD5-4C8F-A307-C3126F922AC3}"/>
              </a:ext>
            </a:extLst>
          </p:cNvPr>
          <p:cNvSpPr txBox="1"/>
          <p:nvPr/>
        </p:nvSpPr>
        <p:spPr>
          <a:xfrm>
            <a:off x="3844841" y="3182245"/>
            <a:ext cx="445956" cy="584775"/>
          </a:xfrm>
          <a:prstGeom prst="rect">
            <a:avLst/>
          </a:prstGeom>
          <a:noFill/>
        </p:spPr>
        <p:txBody>
          <a:bodyPr wrap="none" rtlCol="0">
            <a:spAutoFit/>
          </a:bodyPr>
          <a:lstStyle/>
          <a:p>
            <a:pPr algn="ctr"/>
            <a:r>
              <a:rPr lang="en-GB" sz="3200" b="1" dirty="0">
                <a:solidFill>
                  <a:srgbClr val="689429"/>
                </a:solidFill>
              </a:rPr>
              <a:t>0</a:t>
            </a:r>
          </a:p>
        </p:txBody>
      </p:sp>
      <p:sp>
        <p:nvSpPr>
          <p:cNvPr id="106" name="TextBox 105">
            <a:extLst>
              <a:ext uri="{FF2B5EF4-FFF2-40B4-BE49-F238E27FC236}">
                <a16:creationId xmlns="" xmlns:a16="http://schemas.microsoft.com/office/drawing/2014/main" id="{6927EB8B-ABD8-40BD-B9E0-9F2848008114}"/>
              </a:ext>
            </a:extLst>
          </p:cNvPr>
          <p:cNvSpPr txBox="1"/>
          <p:nvPr/>
        </p:nvSpPr>
        <p:spPr>
          <a:xfrm>
            <a:off x="4685875" y="3182245"/>
            <a:ext cx="377941" cy="584775"/>
          </a:xfrm>
          <a:prstGeom prst="rect">
            <a:avLst/>
          </a:prstGeom>
          <a:noFill/>
        </p:spPr>
        <p:txBody>
          <a:bodyPr wrap="square" rtlCol="0">
            <a:spAutoFit/>
          </a:bodyPr>
          <a:lstStyle/>
          <a:p>
            <a:pPr algn="ctr"/>
            <a:r>
              <a:rPr lang="en-GB" sz="3200" b="1" dirty="0">
                <a:solidFill>
                  <a:srgbClr val="689429"/>
                </a:solidFill>
              </a:rPr>
              <a:t>0</a:t>
            </a:r>
          </a:p>
        </p:txBody>
      </p:sp>
      <p:sp>
        <p:nvSpPr>
          <p:cNvPr id="107" name="TextBox 106">
            <a:extLst>
              <a:ext uri="{FF2B5EF4-FFF2-40B4-BE49-F238E27FC236}">
                <a16:creationId xmlns="" xmlns:a16="http://schemas.microsoft.com/office/drawing/2014/main" id="{C65D2CE6-BA16-43F9-8DAC-2D9CFD35CC66}"/>
              </a:ext>
            </a:extLst>
          </p:cNvPr>
          <p:cNvSpPr txBox="1"/>
          <p:nvPr/>
        </p:nvSpPr>
        <p:spPr>
          <a:xfrm>
            <a:off x="5563393" y="3182245"/>
            <a:ext cx="377941" cy="584775"/>
          </a:xfrm>
          <a:prstGeom prst="rect">
            <a:avLst/>
          </a:prstGeom>
          <a:noFill/>
        </p:spPr>
        <p:txBody>
          <a:bodyPr wrap="square" rtlCol="0">
            <a:spAutoFit/>
          </a:bodyPr>
          <a:lstStyle/>
          <a:p>
            <a:pPr algn="ctr"/>
            <a:r>
              <a:rPr lang="en-GB" sz="3200" b="1" dirty="0">
                <a:solidFill>
                  <a:srgbClr val="689429"/>
                </a:solidFill>
              </a:rPr>
              <a:t>5</a:t>
            </a:r>
          </a:p>
        </p:txBody>
      </p:sp>
      <p:sp>
        <p:nvSpPr>
          <p:cNvPr id="23" name="TextBox 22">
            <a:extLst>
              <a:ext uri="{FF2B5EF4-FFF2-40B4-BE49-F238E27FC236}">
                <a16:creationId xmlns="" xmlns:a16="http://schemas.microsoft.com/office/drawing/2014/main" id="{0601F622-6F72-4E02-9999-E0CBD85658F4}"/>
              </a:ext>
            </a:extLst>
          </p:cNvPr>
          <p:cNvSpPr txBox="1"/>
          <p:nvPr/>
        </p:nvSpPr>
        <p:spPr>
          <a:xfrm>
            <a:off x="6639086" y="3182245"/>
            <a:ext cx="377941" cy="584775"/>
          </a:xfrm>
          <a:prstGeom prst="rect">
            <a:avLst/>
          </a:prstGeom>
          <a:noFill/>
        </p:spPr>
        <p:txBody>
          <a:bodyPr wrap="square" rtlCol="0">
            <a:spAutoFit/>
          </a:bodyPr>
          <a:lstStyle/>
          <a:p>
            <a:pPr algn="ctr"/>
            <a:r>
              <a:rPr lang="en-GB" sz="3200" b="1" dirty="0">
                <a:solidFill>
                  <a:srgbClr val="689429"/>
                </a:solidFill>
              </a:rPr>
              <a:t>6</a:t>
            </a:r>
          </a:p>
        </p:txBody>
      </p:sp>
      <p:sp>
        <p:nvSpPr>
          <p:cNvPr id="27" name="Rectangle: Rounded Corners 26">
            <a:extLst>
              <a:ext uri="{FF2B5EF4-FFF2-40B4-BE49-F238E27FC236}">
                <a16:creationId xmlns="" xmlns:a16="http://schemas.microsoft.com/office/drawing/2014/main" id="{C77A1554-B70C-4A88-AE9E-06E7A4C82189}"/>
              </a:ext>
            </a:extLst>
          </p:cNvPr>
          <p:cNvSpPr/>
          <p:nvPr/>
        </p:nvSpPr>
        <p:spPr>
          <a:xfrm>
            <a:off x="4645668" y="4902089"/>
            <a:ext cx="1355286" cy="885696"/>
          </a:xfrm>
          <a:prstGeom prst="round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0.56</a:t>
            </a:r>
          </a:p>
        </p:txBody>
      </p:sp>
      <p:sp>
        <p:nvSpPr>
          <p:cNvPr id="115" name="Rectangle: Rounded Corners 114">
            <a:extLst>
              <a:ext uri="{FF2B5EF4-FFF2-40B4-BE49-F238E27FC236}">
                <a16:creationId xmlns="" xmlns:a16="http://schemas.microsoft.com/office/drawing/2014/main" id="{2D0E8A9A-37D6-4843-AB28-85064D254372}"/>
              </a:ext>
            </a:extLst>
          </p:cNvPr>
          <p:cNvSpPr/>
          <p:nvPr/>
        </p:nvSpPr>
        <p:spPr>
          <a:xfrm>
            <a:off x="4643297" y="4902089"/>
            <a:ext cx="1357657" cy="885696"/>
          </a:xfrm>
          <a:prstGeom prst="roundRect">
            <a:avLst/>
          </a:prstGeom>
          <a:solidFill>
            <a:schemeClr val="bg1"/>
          </a:solidFill>
          <a:ln w="38100">
            <a:solidFill>
              <a:srgbClr val="68942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dirty="0"/>
          </a:p>
        </p:txBody>
      </p:sp>
      <p:sp>
        <p:nvSpPr>
          <p:cNvPr id="12" name="Rectangle 11">
            <a:extLst>
              <a:ext uri="{FF2B5EF4-FFF2-40B4-BE49-F238E27FC236}">
                <a16:creationId xmlns="" xmlns:a16="http://schemas.microsoft.com/office/drawing/2014/main" id="{41204D00-ED1B-4975-A7D4-CB4A139C8703}"/>
              </a:ext>
            </a:extLst>
          </p:cNvPr>
          <p:cNvSpPr/>
          <p:nvPr/>
        </p:nvSpPr>
        <p:spPr>
          <a:xfrm>
            <a:off x="4920413" y="5114105"/>
            <a:ext cx="803425" cy="461665"/>
          </a:xfrm>
          <a:prstGeom prst="rect">
            <a:avLst/>
          </a:prstGeom>
        </p:spPr>
        <p:txBody>
          <a:bodyPr wrap="none">
            <a:spAutoFit/>
          </a:bodyPr>
          <a:lstStyle/>
          <a:p>
            <a:pPr algn="ctr"/>
            <a:r>
              <a:rPr lang="en-GB" sz="2400" b="1" dirty="0"/>
              <a:t>0.56</a:t>
            </a:r>
          </a:p>
        </p:txBody>
      </p:sp>
      <p:pic>
        <p:nvPicPr>
          <p:cNvPr id="128" name="Picture 127">
            <a:extLst>
              <a:ext uri="{FF2B5EF4-FFF2-40B4-BE49-F238E27FC236}">
                <a16:creationId xmlns="" xmlns:a16="http://schemas.microsoft.com/office/drawing/2014/main" id="{33C91E66-9B43-4A5C-9385-408E323F720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6873" y="3694441"/>
            <a:ext cx="4514208" cy="3762657"/>
          </a:xfrm>
          <a:prstGeom prst="rect">
            <a:avLst/>
          </a:prstGeom>
        </p:spPr>
      </p:pic>
      <p:grpSp>
        <p:nvGrpSpPr>
          <p:cNvPr id="2" name="Group 1">
            <a:extLst>
              <a:ext uri="{FF2B5EF4-FFF2-40B4-BE49-F238E27FC236}">
                <a16:creationId xmlns="" xmlns:a16="http://schemas.microsoft.com/office/drawing/2014/main" id="{02A3EB62-BAF2-42E6-B497-65CCB2BC36E5}"/>
              </a:ext>
            </a:extLst>
          </p:cNvPr>
          <p:cNvGrpSpPr/>
          <p:nvPr/>
        </p:nvGrpSpPr>
        <p:grpSpPr>
          <a:xfrm>
            <a:off x="1495004" y="2377570"/>
            <a:ext cx="6153990" cy="3896230"/>
            <a:chOff x="1495004" y="2377570"/>
            <a:chExt cx="6153990" cy="3896230"/>
          </a:xfrm>
        </p:grpSpPr>
        <p:pic>
          <p:nvPicPr>
            <p:cNvPr id="31" name="Picture 30">
              <a:extLst>
                <a:ext uri="{FF2B5EF4-FFF2-40B4-BE49-F238E27FC236}">
                  <a16:creationId xmlns="" xmlns:a16="http://schemas.microsoft.com/office/drawing/2014/main" id="{8B7C4EA6-1FB7-4764-B837-ADF70F5E9A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495004" y="2377570"/>
              <a:ext cx="6153990" cy="3896230"/>
            </a:xfrm>
            <a:prstGeom prst="rect">
              <a:avLst/>
            </a:prstGeom>
            <a:effectLst>
              <a:outerShdw blurRad="50800" dist="38100" dir="18900000" algn="bl" rotWithShape="0">
                <a:prstClr val="black">
                  <a:alpha val="40000"/>
                </a:prstClr>
              </a:outerShdw>
            </a:effectLst>
          </p:spPr>
        </p:pic>
        <p:sp>
          <p:nvSpPr>
            <p:cNvPr id="32" name="Rectangle: Rounded Corners 31">
              <a:extLst>
                <a:ext uri="{FF2B5EF4-FFF2-40B4-BE49-F238E27FC236}">
                  <a16:creationId xmlns="" xmlns:a16="http://schemas.microsoft.com/office/drawing/2014/main" id="{35530E61-A692-43F1-8EE5-A58E483E388D}"/>
                </a:ext>
              </a:extLst>
            </p:cNvPr>
            <p:cNvSpPr/>
            <p:nvPr/>
          </p:nvSpPr>
          <p:spPr>
            <a:xfrm>
              <a:off x="5999381" y="3862673"/>
              <a:ext cx="1355286" cy="885696"/>
            </a:xfrm>
            <a:prstGeom prst="roundRect">
              <a:avLst/>
            </a:prstGeom>
            <a:solidFill>
              <a:schemeClr val="bg1"/>
            </a:solidFill>
            <a:ln w="19050">
              <a:solidFill>
                <a:srgbClr val="009386"/>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1102</a:t>
              </a:r>
            </a:p>
          </p:txBody>
        </p:sp>
        <p:sp>
          <p:nvSpPr>
            <p:cNvPr id="33" name="Rectangle: Rounded Corners 32">
              <a:extLst>
                <a:ext uri="{FF2B5EF4-FFF2-40B4-BE49-F238E27FC236}">
                  <a16:creationId xmlns="" xmlns:a16="http://schemas.microsoft.com/office/drawing/2014/main" id="{C2B042A6-C675-4BC9-99C3-CB3B3DCC1A82}"/>
                </a:ext>
              </a:extLst>
            </p:cNvPr>
            <p:cNvSpPr/>
            <p:nvPr/>
          </p:nvSpPr>
          <p:spPr>
            <a:xfrm>
              <a:off x="5999381" y="5003198"/>
              <a:ext cx="1355286" cy="885696"/>
            </a:xfrm>
            <a:prstGeom prst="roundRect">
              <a:avLst/>
            </a:prstGeom>
            <a:solidFill>
              <a:schemeClr val="bg1"/>
            </a:solidFill>
            <a:ln w="19050">
              <a:solidFill>
                <a:srgbClr val="F08215"/>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110.2</a:t>
              </a:r>
            </a:p>
          </p:txBody>
        </p:sp>
        <p:sp>
          <p:nvSpPr>
            <p:cNvPr id="34" name="Rectangle: Rounded Corners 33">
              <a:extLst>
                <a:ext uri="{FF2B5EF4-FFF2-40B4-BE49-F238E27FC236}">
                  <a16:creationId xmlns="" xmlns:a16="http://schemas.microsoft.com/office/drawing/2014/main" id="{81450993-3542-4F90-8355-4BDC243B85EF}"/>
                </a:ext>
              </a:extLst>
            </p:cNvPr>
            <p:cNvSpPr/>
            <p:nvPr/>
          </p:nvSpPr>
          <p:spPr>
            <a:xfrm>
              <a:off x="5999381" y="2722149"/>
              <a:ext cx="1355286" cy="885696"/>
            </a:xfrm>
            <a:prstGeom prst="roundRect">
              <a:avLst/>
            </a:prstGeom>
            <a:solidFill>
              <a:schemeClr val="bg1"/>
            </a:solidFill>
            <a:ln w="19050">
              <a:solidFill>
                <a:srgbClr val="8C368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1201</a:t>
              </a:r>
            </a:p>
          </p:txBody>
        </p:sp>
        <p:sp>
          <p:nvSpPr>
            <p:cNvPr id="35" name="Rectangle 34">
              <a:extLst>
                <a:ext uri="{FF2B5EF4-FFF2-40B4-BE49-F238E27FC236}">
                  <a16:creationId xmlns="" xmlns:a16="http://schemas.microsoft.com/office/drawing/2014/main" id="{A51E02EE-784A-4791-90EC-C69239CB04B9}"/>
                </a:ext>
              </a:extLst>
            </p:cNvPr>
            <p:cNvSpPr/>
            <p:nvPr/>
          </p:nvSpPr>
          <p:spPr>
            <a:xfrm>
              <a:off x="1970484" y="3862673"/>
              <a:ext cx="2601515" cy="885696"/>
            </a:xfrm>
            <a:prstGeom prst="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lIns="108000" tIns="108000" rIns="108000" bIns="108000" rtlCol="0" anchor="ctr"/>
            <a:lstStyle/>
            <a:p>
              <a:pPr algn="ctr"/>
              <a:r>
                <a:rPr lang="en-GB" sz="2400" dirty="0"/>
                <a:t>110.2 × 10 = </a:t>
              </a:r>
            </a:p>
          </p:txBody>
        </p:sp>
        <p:sp>
          <p:nvSpPr>
            <p:cNvPr id="36" name="Rectangle 35">
              <a:extLst>
                <a:ext uri="{FF2B5EF4-FFF2-40B4-BE49-F238E27FC236}">
                  <a16:creationId xmlns="" xmlns:a16="http://schemas.microsoft.com/office/drawing/2014/main" id="{3673CF25-0F65-4959-A704-EE966961FBA8}"/>
                </a:ext>
              </a:extLst>
            </p:cNvPr>
            <p:cNvSpPr/>
            <p:nvPr/>
          </p:nvSpPr>
          <p:spPr>
            <a:xfrm>
              <a:off x="1970484" y="5003198"/>
              <a:ext cx="2601515" cy="885696"/>
            </a:xfrm>
            <a:prstGeom prst="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lIns="108000" tIns="108000" rIns="108000" bIns="108000" rtlCol="0" anchor="ctr"/>
            <a:lstStyle/>
            <a:p>
              <a:pPr algn="ctr"/>
              <a:r>
                <a:rPr lang="en-GB" sz="2400" dirty="0"/>
                <a:t>1.201 × 1000 = </a:t>
              </a:r>
            </a:p>
          </p:txBody>
        </p:sp>
        <p:sp>
          <p:nvSpPr>
            <p:cNvPr id="37" name="Rectangle 36">
              <a:extLst>
                <a:ext uri="{FF2B5EF4-FFF2-40B4-BE49-F238E27FC236}">
                  <a16:creationId xmlns="" xmlns:a16="http://schemas.microsoft.com/office/drawing/2014/main" id="{9057040B-8BD2-4651-83C9-6AB323C717EB}"/>
                </a:ext>
              </a:extLst>
            </p:cNvPr>
            <p:cNvSpPr/>
            <p:nvPr/>
          </p:nvSpPr>
          <p:spPr>
            <a:xfrm>
              <a:off x="1970484" y="2722149"/>
              <a:ext cx="2601516" cy="885696"/>
            </a:xfrm>
            <a:prstGeom prst="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lIns="108000" tIns="108000" rIns="108000" bIns="108000" rtlCol="0" anchor="ctr"/>
            <a:lstStyle/>
            <a:p>
              <a:pPr algn="ctr"/>
              <a:r>
                <a:rPr lang="en-GB" sz="2400" dirty="0"/>
                <a:t>1.102 × 100 = </a:t>
              </a:r>
            </a:p>
          </p:txBody>
        </p:sp>
        <p:sp>
          <p:nvSpPr>
            <p:cNvPr id="38" name="Oval 37">
              <a:extLst>
                <a:ext uri="{FF2B5EF4-FFF2-40B4-BE49-F238E27FC236}">
                  <a16:creationId xmlns="" xmlns:a16="http://schemas.microsoft.com/office/drawing/2014/main" id="{CF92C9EC-7CA3-438E-A470-B2D5DAAB3A4B}"/>
                </a:ext>
              </a:extLst>
            </p:cNvPr>
            <p:cNvSpPr/>
            <p:nvPr/>
          </p:nvSpPr>
          <p:spPr>
            <a:xfrm>
              <a:off x="4527628" y="3120625"/>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 xmlns:a16="http://schemas.microsoft.com/office/drawing/2014/main" id="{E4B155FA-C6B9-4680-8B4F-90DFEFF60D89}"/>
                </a:ext>
              </a:extLst>
            </p:cNvPr>
            <p:cNvSpPr/>
            <p:nvPr/>
          </p:nvSpPr>
          <p:spPr>
            <a:xfrm>
              <a:off x="4527628" y="4262156"/>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 xmlns:a16="http://schemas.microsoft.com/office/drawing/2014/main" id="{472BA11B-29E8-4606-9FDC-790D9FC7D6BD}"/>
                </a:ext>
              </a:extLst>
            </p:cNvPr>
            <p:cNvSpPr/>
            <p:nvPr/>
          </p:nvSpPr>
          <p:spPr>
            <a:xfrm>
              <a:off x="4527628" y="5401674"/>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 xmlns:a16="http://schemas.microsoft.com/office/drawing/2014/main" id="{D92851FA-463B-41FD-9897-806049323AD8}"/>
                </a:ext>
              </a:extLst>
            </p:cNvPr>
            <p:cNvSpPr/>
            <p:nvPr/>
          </p:nvSpPr>
          <p:spPr>
            <a:xfrm>
              <a:off x="5955009" y="3120625"/>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 xmlns:a16="http://schemas.microsoft.com/office/drawing/2014/main" id="{0EED92C0-578C-473B-82E6-58A2E9A09A63}"/>
                </a:ext>
              </a:extLst>
            </p:cNvPr>
            <p:cNvSpPr/>
            <p:nvPr/>
          </p:nvSpPr>
          <p:spPr>
            <a:xfrm>
              <a:off x="5955009" y="4262156"/>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 xmlns:a16="http://schemas.microsoft.com/office/drawing/2014/main" id="{2DB33279-B5FF-447A-A8E8-065F09A5BB86}"/>
                </a:ext>
              </a:extLst>
            </p:cNvPr>
            <p:cNvSpPr/>
            <p:nvPr/>
          </p:nvSpPr>
          <p:spPr>
            <a:xfrm>
              <a:off x="5955009" y="5401674"/>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4" name="Rectangle 43">
            <a:extLst>
              <a:ext uri="{FF2B5EF4-FFF2-40B4-BE49-F238E27FC236}">
                <a16:creationId xmlns="" xmlns:a16="http://schemas.microsoft.com/office/drawing/2014/main" id="{8CDFCAEB-1F00-47BC-8811-4C157B90B442}"/>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45" name="Rectangle 44">
            <a:extLst>
              <a:ext uri="{FF2B5EF4-FFF2-40B4-BE49-F238E27FC236}">
                <a16:creationId xmlns="" xmlns:a16="http://schemas.microsoft.com/office/drawing/2014/main" id="{B8F10116-95DF-4F07-B595-5A7A43259945}"/>
              </a:ext>
            </a:extLst>
          </p:cNvPr>
          <p:cNvSpPr/>
          <p:nvPr/>
        </p:nvSpPr>
        <p:spPr>
          <a:xfrm>
            <a:off x="48196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46" name="Straight Connector 45">
            <a:extLst>
              <a:ext uri="{FF2B5EF4-FFF2-40B4-BE49-F238E27FC236}">
                <a16:creationId xmlns="" xmlns:a16="http://schemas.microsoft.com/office/drawing/2014/main" id="{E822C98B-CC0D-45B2-9848-F68D652AA769}"/>
              </a:ext>
            </a:extLst>
          </p:cNvPr>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278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2"/>
                                        </p:tgtEl>
                                        <p:attrNameLst>
                                          <p:attrName>style.visibility</p:attrName>
                                        </p:attrNameLst>
                                      </p:cBhvr>
                                      <p:to>
                                        <p:strVal val="visible"/>
                                      </p:to>
                                    </p:set>
                                    <p:animEffect transition="in" filter="fade">
                                      <p:cBhvr>
                                        <p:cTn id="13" dur="500"/>
                                        <p:tgtEl>
                                          <p:spTgt spid="10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4"/>
                                        </p:tgtEl>
                                        <p:attrNameLst>
                                          <p:attrName>style.visibility</p:attrName>
                                        </p:attrNameLst>
                                      </p:cBhvr>
                                      <p:to>
                                        <p:strVal val="visible"/>
                                      </p:to>
                                    </p:set>
                                    <p:animEffect transition="in" filter="fade">
                                      <p:cBhvr>
                                        <p:cTn id="16" dur="500"/>
                                        <p:tgtEl>
                                          <p:spTgt spid="10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5"/>
                                        </p:tgtEl>
                                        <p:attrNameLst>
                                          <p:attrName>style.visibility</p:attrName>
                                        </p:attrNameLst>
                                      </p:cBhvr>
                                      <p:to>
                                        <p:strVal val="visible"/>
                                      </p:to>
                                    </p:set>
                                    <p:animEffect transition="in" filter="fade">
                                      <p:cBhvr>
                                        <p:cTn id="19" dur="500"/>
                                        <p:tgtEl>
                                          <p:spTgt spid="10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7"/>
                                        </p:tgtEl>
                                        <p:attrNameLst>
                                          <p:attrName>style.visibility</p:attrName>
                                        </p:attrNameLst>
                                      </p:cBhvr>
                                      <p:to>
                                        <p:strVal val="visible"/>
                                      </p:to>
                                    </p:set>
                                    <p:animEffect transition="in" filter="fade">
                                      <p:cBhvr>
                                        <p:cTn id="31" dur="500"/>
                                        <p:tgtEl>
                                          <p:spTgt spid="10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childTnLst>
                    </p:cTn>
                  </p:par>
                  <p:par>
                    <p:cTn id="35" fill="hold">
                      <p:stCondLst>
                        <p:cond delay="indefinite"/>
                      </p:stCondLst>
                      <p:childTnLst>
                        <p:par>
                          <p:cTn id="36" fill="hold">
                            <p:stCondLst>
                              <p:cond delay="0"/>
                            </p:stCondLst>
                            <p:childTnLst>
                              <p:par>
                                <p:cTn id="37" presetID="44" presetClass="path" presetSubtype="0" accel="50000" decel="50000" fill="hold" grpId="1" nodeType="clickEffect">
                                  <p:stCondLst>
                                    <p:cond delay="0"/>
                                  </p:stCondLst>
                                  <p:childTnLst>
                                    <p:animMotion origin="layout" path="M -1.11111E-6 -2.96296E-6 L -0.02569 -0.03217 C -0.0309 -0.03935 -0.03871 -0.04282 -0.04653 -0.04282 C -0.05625 -0.04282 -0.06354 -0.03935 -0.06875 -0.03217 L -0.09305 -2.96296E-6 " pathEditMode="relative" rAng="0" ptsTypes="AAAAA">
                                      <p:cBhvr>
                                        <p:cTn id="38" dur="750" fill="hold"/>
                                        <p:tgtEl>
                                          <p:spTgt spid="10"/>
                                        </p:tgtEl>
                                        <p:attrNameLst>
                                          <p:attrName>ppt_x</p:attrName>
                                          <p:attrName>ppt_y</p:attrName>
                                        </p:attrNameLst>
                                      </p:cBhvr>
                                      <p:rCtr x="-4653" y="-2153"/>
                                    </p:animMotion>
                                  </p:childTnLst>
                                </p:cTn>
                              </p:par>
                            </p:childTnLst>
                          </p:cTn>
                        </p:par>
                      </p:childTnLst>
                    </p:cTn>
                  </p:par>
                  <p:par>
                    <p:cTn id="39" fill="hold">
                      <p:stCondLst>
                        <p:cond delay="indefinite"/>
                      </p:stCondLst>
                      <p:childTnLst>
                        <p:par>
                          <p:cTn id="40" fill="hold">
                            <p:stCondLst>
                              <p:cond delay="0"/>
                            </p:stCondLst>
                            <p:childTnLst>
                              <p:par>
                                <p:cTn id="41" presetID="44" presetClass="path" presetSubtype="0" accel="50000" decel="50000" fill="hold" grpId="1" nodeType="clickEffect">
                                  <p:stCondLst>
                                    <p:cond delay="0"/>
                                  </p:stCondLst>
                                  <p:childTnLst>
                                    <p:animMotion origin="layout" path="M -0.00104 -2.96296E-6 L -0.02569 -0.03217 C -0.03073 -0.03935 -0.03819 -0.04282 -0.04601 -0.04282 C -0.05521 -0.04282 -0.06232 -0.03935 -0.06736 -0.03217 L -0.0908 -2.96296E-6 " pathEditMode="relative" rAng="0" ptsTypes="AAAAA">
                                      <p:cBhvr>
                                        <p:cTn id="42" dur="750" fill="hold"/>
                                        <p:tgtEl>
                                          <p:spTgt spid="106"/>
                                        </p:tgtEl>
                                        <p:attrNameLst>
                                          <p:attrName>ppt_x</p:attrName>
                                          <p:attrName>ppt_y</p:attrName>
                                        </p:attrNameLst>
                                      </p:cBhvr>
                                      <p:rCtr x="-4497" y="-2153"/>
                                    </p:animMotion>
                                  </p:childTnLst>
                                </p:cTn>
                              </p:par>
                            </p:childTnLst>
                          </p:cTn>
                        </p:par>
                      </p:childTnLst>
                    </p:cTn>
                  </p:par>
                  <p:par>
                    <p:cTn id="43" fill="hold">
                      <p:stCondLst>
                        <p:cond delay="indefinite"/>
                      </p:stCondLst>
                      <p:childTnLst>
                        <p:par>
                          <p:cTn id="44" fill="hold">
                            <p:stCondLst>
                              <p:cond delay="0"/>
                            </p:stCondLst>
                            <p:childTnLst>
                              <p:par>
                                <p:cTn id="45" presetID="44" presetClass="path" presetSubtype="0" accel="50000" decel="50000" fill="hold" grpId="1" nodeType="clickEffect">
                                  <p:stCondLst>
                                    <p:cond delay="0"/>
                                  </p:stCondLst>
                                  <p:childTnLst>
                                    <p:animMotion origin="layout" path="M -3.05556E-6 -2.96296E-6 L -0.02656 -0.03217 C -0.03211 -0.03935 -0.0401 -0.04282 -0.04843 -0.04282 C -0.0585 -0.04282 -0.06614 -0.03935 -0.0717 -0.03217 L -0.09687 -2.96296E-6 " pathEditMode="relative" rAng="0" ptsTypes="AAAAA">
                                      <p:cBhvr>
                                        <p:cTn id="46" dur="750" fill="hold"/>
                                        <p:tgtEl>
                                          <p:spTgt spid="107"/>
                                        </p:tgtEl>
                                        <p:attrNameLst>
                                          <p:attrName>ppt_x</p:attrName>
                                          <p:attrName>ppt_y</p:attrName>
                                        </p:attrNameLst>
                                      </p:cBhvr>
                                      <p:rCtr x="-4844" y="-2153"/>
                                    </p:animMotion>
                                  </p:childTnLst>
                                </p:cTn>
                              </p:par>
                            </p:childTnLst>
                          </p:cTn>
                        </p:par>
                      </p:childTnLst>
                    </p:cTn>
                  </p:par>
                  <p:par>
                    <p:cTn id="47" fill="hold">
                      <p:stCondLst>
                        <p:cond delay="indefinite"/>
                      </p:stCondLst>
                      <p:childTnLst>
                        <p:par>
                          <p:cTn id="48" fill="hold">
                            <p:stCondLst>
                              <p:cond delay="0"/>
                            </p:stCondLst>
                            <p:childTnLst>
                              <p:par>
                                <p:cTn id="49" presetID="44" presetClass="path" presetSubtype="0" accel="50000" decel="50000" fill="hold" grpId="1" nodeType="clickEffect">
                                  <p:stCondLst>
                                    <p:cond delay="0"/>
                                  </p:stCondLst>
                                  <p:childTnLst>
                                    <p:animMotion origin="layout" path="M 0.00035 -2.96296E-6 L -0.03194 -0.03217 C -0.03888 -0.03935 -0.04843 -0.04282 -0.05868 -0.04282 C -0.07083 -0.04282 -0.0802 -0.03935 -0.08697 -0.03217 L -0.1177 -2.96296E-6 " pathEditMode="relative" rAng="0" ptsTypes="AAAAA">
                                      <p:cBhvr>
                                        <p:cTn id="50" dur="750" fill="hold"/>
                                        <p:tgtEl>
                                          <p:spTgt spid="23"/>
                                        </p:tgtEl>
                                        <p:attrNameLst>
                                          <p:attrName>ppt_x</p:attrName>
                                          <p:attrName>ppt_y</p:attrName>
                                        </p:attrNameLst>
                                      </p:cBhvr>
                                      <p:rCtr x="-5903" y="-2153"/>
                                    </p:animMotion>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28"/>
                                        </p:tgtEl>
                                        <p:attrNameLst>
                                          <p:attrName>style.visibility</p:attrName>
                                        </p:attrNameLst>
                                      </p:cBhvr>
                                      <p:to>
                                        <p:strVal val="visible"/>
                                      </p:to>
                                    </p:set>
                                    <p:animEffect transition="in" filter="fade">
                                      <p:cBhvr>
                                        <p:cTn id="55" dur="500"/>
                                        <p:tgtEl>
                                          <p:spTgt spid="128"/>
                                        </p:tgtEl>
                                      </p:cBhvr>
                                    </p:animEffect>
                                  </p:childTnLst>
                                </p:cTn>
                              </p:par>
                            </p:childTnLst>
                          </p:cTn>
                        </p:par>
                        <p:par>
                          <p:cTn id="56" fill="hold">
                            <p:stCondLst>
                              <p:cond delay="500"/>
                            </p:stCondLst>
                            <p:childTnLst>
                              <p:par>
                                <p:cTn id="57" presetID="21" presetClass="entr" presetSubtype="1" fill="hold" grpId="0" nodeType="afterEffect">
                                  <p:stCondLst>
                                    <p:cond delay="0"/>
                                  </p:stCondLst>
                                  <p:childTnLst>
                                    <p:set>
                                      <p:cBhvr>
                                        <p:cTn id="58" dur="1" fill="hold">
                                          <p:stCondLst>
                                            <p:cond delay="0"/>
                                          </p:stCondLst>
                                        </p:cTn>
                                        <p:tgtEl>
                                          <p:spTgt spid="115"/>
                                        </p:tgtEl>
                                        <p:attrNameLst>
                                          <p:attrName>style.visibility</p:attrName>
                                        </p:attrNameLst>
                                      </p:cBhvr>
                                      <p:to>
                                        <p:strVal val="visible"/>
                                      </p:to>
                                    </p:set>
                                    <p:animEffect transition="in" filter="wheel(1)">
                                      <p:cBhvr>
                                        <p:cTn id="59" dur="1000"/>
                                        <p:tgtEl>
                                          <p:spTgt spid="115"/>
                                        </p:tgtEl>
                                      </p:cBhvr>
                                    </p:animEffect>
                                  </p:childTnLst>
                                </p:cTn>
                              </p:par>
                              <p:par>
                                <p:cTn id="60" presetID="1" presetClass="path" presetSubtype="0" accel="50000" decel="50000" fill="hold" nodeType="withEffect">
                                  <p:stCondLst>
                                    <p:cond delay="0"/>
                                  </p:stCondLst>
                                  <p:childTnLst>
                                    <p:animMotion origin="layout" path="M 5.55556E-7 -2.96296E-6 C 0.06406 -2.96296E-6 0.11667 0.03195 0.11667 0.0713 C 0.11667 0.11065 0.06406 0.14306 5.55556E-7 0.14306 C -0.06441 0.14306 -0.11667 0.11065 -0.11667 0.0713 C -0.11667 0.03195 -0.06441 -2.96296E-6 5.55556E-7 -2.96296E-6 Z " pathEditMode="relative" rAng="0" ptsTypes="AAAAA">
                                      <p:cBhvr>
                                        <p:cTn id="61" dur="1000" fill="hold"/>
                                        <p:tgtEl>
                                          <p:spTgt spid="128"/>
                                        </p:tgtEl>
                                        <p:attrNameLst>
                                          <p:attrName>ppt_x</p:attrName>
                                          <p:attrName>ppt_y</p:attrName>
                                        </p:attrNameLst>
                                      </p:cBhvr>
                                      <p:rCtr x="0" y="7153"/>
                                    </p:animMotion>
                                  </p:childTnLst>
                                </p:cTn>
                              </p:par>
                              <p:par>
                                <p:cTn id="62" presetID="10" presetClass="entr" presetSubtype="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childTnLst>
                          </p:cTn>
                        </p:par>
                        <p:par>
                          <p:cTn id="65" fill="hold">
                            <p:stCondLst>
                              <p:cond delay="1500"/>
                            </p:stCondLst>
                            <p:childTnLst>
                              <p:par>
                                <p:cTn id="66" presetID="10" presetClass="exit" presetSubtype="0" fill="hold" nodeType="afterEffect">
                                  <p:stCondLst>
                                    <p:cond delay="0"/>
                                  </p:stCondLst>
                                  <p:childTnLst>
                                    <p:animEffect transition="out" filter="fade">
                                      <p:cBhvr>
                                        <p:cTn id="67" dur="500"/>
                                        <p:tgtEl>
                                          <p:spTgt spid="128"/>
                                        </p:tgtEl>
                                      </p:cBhvr>
                                    </p:animEffect>
                                    <p:set>
                                      <p:cBhvr>
                                        <p:cTn id="68" dur="1" fill="hold">
                                          <p:stCondLst>
                                            <p:cond delay="499"/>
                                          </p:stCondLst>
                                        </p:cTn>
                                        <p:tgtEl>
                                          <p:spTgt spid="128"/>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0" presetClass="exit" presetSubtype="0" fill="hold" grpId="1" nodeType="clickEffect">
                                  <p:stCondLst>
                                    <p:cond delay="0"/>
                                  </p:stCondLst>
                                  <p:childTnLst>
                                    <p:animEffect transition="out" filter="fade">
                                      <p:cBhvr>
                                        <p:cTn id="72" dur="500"/>
                                        <p:tgtEl>
                                          <p:spTgt spid="91"/>
                                        </p:tgtEl>
                                      </p:cBhvr>
                                    </p:animEffect>
                                    <p:set>
                                      <p:cBhvr>
                                        <p:cTn id="73" dur="1" fill="hold">
                                          <p:stCondLst>
                                            <p:cond delay="499"/>
                                          </p:stCondLst>
                                        </p:cTn>
                                        <p:tgtEl>
                                          <p:spTgt spid="91"/>
                                        </p:tgtEl>
                                        <p:attrNameLst>
                                          <p:attrName>style.visibility</p:attrName>
                                        </p:attrNameLst>
                                      </p:cBhvr>
                                      <p:to>
                                        <p:strVal val="hidden"/>
                                      </p:to>
                                    </p:set>
                                  </p:childTnLst>
                                </p:cTn>
                              </p:par>
                            </p:childTnLst>
                          </p:cTn>
                        </p:par>
                        <p:par>
                          <p:cTn id="74" fill="hold">
                            <p:stCondLst>
                              <p:cond delay="500"/>
                            </p:stCondLst>
                            <p:childTnLst>
                              <p:par>
                                <p:cTn id="75" presetID="10" presetClass="entr" presetSubtype="0" fill="hold"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fade">
                                      <p:cBhvr>
                                        <p:cTn id="77" dur="500"/>
                                        <p:tgtEl>
                                          <p:spTgt spid="2"/>
                                        </p:tgtEl>
                                      </p:cBhvr>
                                    </p:animEffect>
                                  </p:childTnLst>
                                </p:cTn>
                              </p:par>
                              <p:par>
                                <p:cTn id="78" presetID="42" presetClass="path" presetSubtype="0" accel="50000" decel="50000" fill="hold" nodeType="withEffect">
                                  <p:stCondLst>
                                    <p:cond delay="0"/>
                                  </p:stCondLst>
                                  <p:childTnLst>
                                    <p:animMotion origin="layout" path="M 0 2.96296E-6 L 0 0.25 " pathEditMode="relative" rAng="0" ptsTypes="AA">
                                      <p:cBhvr>
                                        <p:cTn id="79" dur="1000" spd="-100000" fill="hold"/>
                                        <p:tgtEl>
                                          <p:spTgt spid="2"/>
                                        </p:tgtEl>
                                        <p:attrNameLst>
                                          <p:attrName>ppt_x</p:attrName>
                                          <p:attrName>ppt_y</p:attrName>
                                        </p:attrNameLst>
                                      </p:cBhvr>
                                      <p:rCtr x="0" y="1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1" grpId="1" animBg="1"/>
      <p:bldP spid="25" grpId="0" animBg="1"/>
      <p:bldP spid="102" grpId="0" animBg="1"/>
      <p:bldP spid="104" grpId="0" animBg="1"/>
      <p:bldP spid="105" grpId="0" animBg="1"/>
      <p:bldP spid="10" grpId="0"/>
      <p:bldP spid="10" grpId="1"/>
      <p:bldP spid="106" grpId="0"/>
      <p:bldP spid="106" grpId="1"/>
      <p:bldP spid="107" grpId="0"/>
      <p:bldP spid="107" grpId="1"/>
      <p:bldP spid="23" grpId="0"/>
      <p:bldP spid="23" grpId="1"/>
      <p:bldP spid="27" grpId="0" animBg="1"/>
      <p:bldP spid="115" grpId="0" animBg="1"/>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 xmlns:a16="http://schemas.microsoft.com/office/drawing/2014/main" id="{8A89F8AF-9683-438A-8052-F5C41646AF9D}"/>
              </a:ext>
            </a:extLst>
          </p:cNvPr>
          <p:cNvSpPr/>
          <p:nvPr/>
        </p:nvSpPr>
        <p:spPr>
          <a:xfrm>
            <a:off x="539750" y="1337094"/>
            <a:ext cx="8064498" cy="4936706"/>
          </a:xfrm>
          <a:prstGeom prst="rect">
            <a:avLst/>
          </a:prstGeom>
          <a:solidFill>
            <a:srgbClr val="6E6D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2" name="Picture 131">
            <a:extLst>
              <a:ext uri="{FF2B5EF4-FFF2-40B4-BE49-F238E27FC236}">
                <a16:creationId xmlns="" xmlns:a16="http://schemas.microsoft.com/office/drawing/2014/main" id="{83B2E1DD-1BF6-4E89-92B3-29666AB2539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95" t="2024" r="1588" b="2024"/>
          <a:stretch/>
        </p:blipFill>
        <p:spPr>
          <a:xfrm>
            <a:off x="539751" y="1337094"/>
            <a:ext cx="8064500" cy="4936706"/>
          </a:xfrm>
          <a:prstGeom prst="rect">
            <a:avLst/>
          </a:prstGeom>
        </p:spPr>
      </p:pic>
      <p:pic>
        <p:nvPicPr>
          <p:cNvPr id="98" name="Picture 97">
            <a:extLst>
              <a:ext uri="{FF2B5EF4-FFF2-40B4-BE49-F238E27FC236}">
                <a16:creationId xmlns="" xmlns:a16="http://schemas.microsoft.com/office/drawing/2014/main" id="{6078A644-0840-4131-AA2B-29CA3E1F1B0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495004" y="2377570"/>
            <a:ext cx="6153990" cy="3896230"/>
          </a:xfrm>
          <a:prstGeom prst="rect">
            <a:avLst/>
          </a:prstGeom>
          <a:effectLst>
            <a:outerShdw blurRad="50800" dist="38100" dir="18900000" algn="bl" rotWithShape="0">
              <a:prstClr val="black">
                <a:alpha val="40000"/>
              </a:prstClr>
            </a:outerShdw>
          </a:effectLst>
        </p:spPr>
      </p:pic>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1" name="TextBox 90">
            <a:extLst>
              <a:ext uri="{FF2B5EF4-FFF2-40B4-BE49-F238E27FC236}">
                <a16:creationId xmlns="" xmlns:a16="http://schemas.microsoft.com/office/drawing/2014/main" id="{64F2C1FE-2A0C-4C40-941A-5F46145A93A0}"/>
              </a:ext>
            </a:extLst>
          </p:cNvPr>
          <p:cNvSpPr txBox="1"/>
          <p:nvPr/>
        </p:nvSpPr>
        <p:spPr>
          <a:xfrm>
            <a:off x="-448574" y="1499808"/>
            <a:ext cx="6403584" cy="71067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252000" bIns="108000" rtlCol="0" anchor="ctr">
            <a:noAutofit/>
          </a:bodyPr>
          <a:lstStyle/>
          <a:p>
            <a:pPr algn="r"/>
            <a:r>
              <a:rPr lang="en-GB" b="1" dirty="0"/>
              <a:t>Match each calculation to the correct answer.</a:t>
            </a:r>
          </a:p>
        </p:txBody>
      </p:sp>
      <p:sp>
        <p:nvSpPr>
          <p:cNvPr id="25" name="Rectangle: Rounded Corners 24">
            <a:extLst>
              <a:ext uri="{FF2B5EF4-FFF2-40B4-BE49-F238E27FC236}">
                <a16:creationId xmlns="" xmlns:a16="http://schemas.microsoft.com/office/drawing/2014/main" id="{EFE13AC7-2CC7-47ED-8B09-CDF56CE1F92B}"/>
              </a:ext>
            </a:extLst>
          </p:cNvPr>
          <p:cNvSpPr/>
          <p:nvPr/>
        </p:nvSpPr>
        <p:spPr>
          <a:xfrm>
            <a:off x="5999381" y="3862673"/>
            <a:ext cx="1355286" cy="885696"/>
          </a:xfrm>
          <a:prstGeom prst="roundRect">
            <a:avLst/>
          </a:prstGeom>
          <a:solidFill>
            <a:schemeClr val="bg1"/>
          </a:solidFill>
          <a:ln w="19050">
            <a:solidFill>
              <a:srgbClr val="009386"/>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1102</a:t>
            </a:r>
          </a:p>
        </p:txBody>
      </p:sp>
      <p:sp>
        <p:nvSpPr>
          <p:cNvPr id="102" name="Rectangle: Rounded Corners 101">
            <a:extLst>
              <a:ext uri="{FF2B5EF4-FFF2-40B4-BE49-F238E27FC236}">
                <a16:creationId xmlns="" xmlns:a16="http://schemas.microsoft.com/office/drawing/2014/main" id="{49C21CC8-258E-4641-A56B-CFF5C3F257ED}"/>
              </a:ext>
            </a:extLst>
          </p:cNvPr>
          <p:cNvSpPr/>
          <p:nvPr/>
        </p:nvSpPr>
        <p:spPr>
          <a:xfrm>
            <a:off x="5999381" y="5003198"/>
            <a:ext cx="1355286" cy="885696"/>
          </a:xfrm>
          <a:prstGeom prst="roundRect">
            <a:avLst/>
          </a:prstGeom>
          <a:solidFill>
            <a:schemeClr val="bg1"/>
          </a:solidFill>
          <a:ln w="19050">
            <a:solidFill>
              <a:srgbClr val="F08215"/>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110.2</a:t>
            </a:r>
          </a:p>
        </p:txBody>
      </p:sp>
      <p:sp>
        <p:nvSpPr>
          <p:cNvPr id="104" name="Rectangle: Rounded Corners 103">
            <a:extLst>
              <a:ext uri="{FF2B5EF4-FFF2-40B4-BE49-F238E27FC236}">
                <a16:creationId xmlns="" xmlns:a16="http://schemas.microsoft.com/office/drawing/2014/main" id="{979EF5E8-EBC5-4B5B-A63F-9173E793DE1A}"/>
              </a:ext>
            </a:extLst>
          </p:cNvPr>
          <p:cNvSpPr/>
          <p:nvPr/>
        </p:nvSpPr>
        <p:spPr>
          <a:xfrm>
            <a:off x="5999381" y="2722149"/>
            <a:ext cx="1355286" cy="885696"/>
          </a:xfrm>
          <a:prstGeom prst="roundRect">
            <a:avLst/>
          </a:prstGeom>
          <a:solidFill>
            <a:schemeClr val="bg1"/>
          </a:solidFill>
          <a:ln w="19050">
            <a:solidFill>
              <a:srgbClr val="8C368C"/>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1201</a:t>
            </a:r>
          </a:p>
        </p:txBody>
      </p:sp>
      <p:sp>
        <p:nvSpPr>
          <p:cNvPr id="30" name="Rectangle 29">
            <a:extLst>
              <a:ext uri="{FF2B5EF4-FFF2-40B4-BE49-F238E27FC236}">
                <a16:creationId xmlns="" xmlns:a16="http://schemas.microsoft.com/office/drawing/2014/main" id="{3DEB3FB9-EAE0-48D3-8458-70C6FA5007FF}"/>
              </a:ext>
            </a:extLst>
          </p:cNvPr>
          <p:cNvSpPr/>
          <p:nvPr/>
        </p:nvSpPr>
        <p:spPr>
          <a:xfrm>
            <a:off x="1970484" y="3862673"/>
            <a:ext cx="2601515" cy="885696"/>
          </a:xfrm>
          <a:prstGeom prst="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lIns="108000" tIns="108000" rIns="108000" bIns="108000" rtlCol="0" anchor="ctr"/>
          <a:lstStyle/>
          <a:p>
            <a:pPr algn="ctr"/>
            <a:r>
              <a:rPr lang="en-GB" sz="2400" dirty="0"/>
              <a:t>110.2 × 10 = </a:t>
            </a:r>
          </a:p>
        </p:txBody>
      </p:sp>
      <p:sp>
        <p:nvSpPr>
          <p:cNvPr id="31" name="Rectangle 30">
            <a:extLst>
              <a:ext uri="{FF2B5EF4-FFF2-40B4-BE49-F238E27FC236}">
                <a16:creationId xmlns="" xmlns:a16="http://schemas.microsoft.com/office/drawing/2014/main" id="{6A871284-F69F-4755-A13E-BCE4AD5E69FC}"/>
              </a:ext>
            </a:extLst>
          </p:cNvPr>
          <p:cNvSpPr/>
          <p:nvPr/>
        </p:nvSpPr>
        <p:spPr>
          <a:xfrm>
            <a:off x="1970484" y="5003198"/>
            <a:ext cx="2601515" cy="885696"/>
          </a:xfrm>
          <a:prstGeom prst="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lIns="108000" tIns="108000" rIns="108000" bIns="108000" rtlCol="0" anchor="ctr"/>
          <a:lstStyle/>
          <a:p>
            <a:pPr algn="ctr"/>
            <a:r>
              <a:rPr lang="en-GB" sz="2400" dirty="0"/>
              <a:t>1.201 × 1000 = </a:t>
            </a:r>
          </a:p>
        </p:txBody>
      </p:sp>
      <p:sp>
        <p:nvSpPr>
          <p:cNvPr id="32" name="Rectangle 31">
            <a:extLst>
              <a:ext uri="{FF2B5EF4-FFF2-40B4-BE49-F238E27FC236}">
                <a16:creationId xmlns="" xmlns:a16="http://schemas.microsoft.com/office/drawing/2014/main" id="{45BD93B0-4A04-47B9-9D2A-1BEA4A3ED2EA}"/>
              </a:ext>
            </a:extLst>
          </p:cNvPr>
          <p:cNvSpPr/>
          <p:nvPr/>
        </p:nvSpPr>
        <p:spPr>
          <a:xfrm>
            <a:off x="1970484" y="2722149"/>
            <a:ext cx="2601516" cy="885696"/>
          </a:xfrm>
          <a:prstGeom prst="rect">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lIns="108000" tIns="108000" rIns="108000" bIns="108000" rtlCol="0" anchor="ctr"/>
          <a:lstStyle/>
          <a:p>
            <a:pPr algn="ctr"/>
            <a:r>
              <a:rPr lang="en-GB" sz="2400" dirty="0"/>
              <a:t>1.102 × 100 = </a:t>
            </a:r>
          </a:p>
        </p:txBody>
      </p:sp>
      <p:sp>
        <p:nvSpPr>
          <p:cNvPr id="33" name="Oval 32">
            <a:extLst>
              <a:ext uri="{FF2B5EF4-FFF2-40B4-BE49-F238E27FC236}">
                <a16:creationId xmlns="" xmlns:a16="http://schemas.microsoft.com/office/drawing/2014/main" id="{FCD8C96B-D056-4991-8252-A38B05DE2EE7}"/>
              </a:ext>
            </a:extLst>
          </p:cNvPr>
          <p:cNvSpPr/>
          <p:nvPr/>
        </p:nvSpPr>
        <p:spPr>
          <a:xfrm>
            <a:off x="4527628" y="3120625"/>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 xmlns:a16="http://schemas.microsoft.com/office/drawing/2014/main" id="{1251C5BD-D953-450A-AAC8-24CC77D1AC63}"/>
              </a:ext>
            </a:extLst>
          </p:cNvPr>
          <p:cNvSpPr/>
          <p:nvPr/>
        </p:nvSpPr>
        <p:spPr>
          <a:xfrm>
            <a:off x="4527628" y="4262156"/>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 xmlns:a16="http://schemas.microsoft.com/office/drawing/2014/main" id="{5C6F272D-D25C-4A76-8644-F1C89EBBAA78}"/>
              </a:ext>
            </a:extLst>
          </p:cNvPr>
          <p:cNvSpPr/>
          <p:nvPr/>
        </p:nvSpPr>
        <p:spPr>
          <a:xfrm>
            <a:off x="4527628" y="5401674"/>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 xmlns:a16="http://schemas.microsoft.com/office/drawing/2014/main" id="{7C6ED52B-EADC-48A1-BB9E-92073E88E500}"/>
              </a:ext>
            </a:extLst>
          </p:cNvPr>
          <p:cNvSpPr/>
          <p:nvPr/>
        </p:nvSpPr>
        <p:spPr>
          <a:xfrm>
            <a:off x="5955009" y="3120625"/>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 xmlns:a16="http://schemas.microsoft.com/office/drawing/2014/main" id="{3333C2FC-8A65-43B3-BF01-492630AA4FC7}"/>
              </a:ext>
            </a:extLst>
          </p:cNvPr>
          <p:cNvSpPr/>
          <p:nvPr/>
        </p:nvSpPr>
        <p:spPr>
          <a:xfrm>
            <a:off x="5955009" y="4262156"/>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 xmlns:a16="http://schemas.microsoft.com/office/drawing/2014/main" id="{C3F91A26-259D-4E9F-9F24-36C92E6D4D8E}"/>
              </a:ext>
            </a:extLst>
          </p:cNvPr>
          <p:cNvSpPr/>
          <p:nvPr/>
        </p:nvSpPr>
        <p:spPr>
          <a:xfrm>
            <a:off x="5955009" y="5401674"/>
            <a:ext cx="88746" cy="887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a:extLst>
              <a:ext uri="{FF2B5EF4-FFF2-40B4-BE49-F238E27FC236}">
                <a16:creationId xmlns="" xmlns:a16="http://schemas.microsoft.com/office/drawing/2014/main" id="{BFB9E29D-536C-4DD6-935F-619B8967F8BB}"/>
              </a:ext>
            </a:extLst>
          </p:cNvPr>
          <p:cNvCxnSpPr>
            <a:cxnSpLocks/>
            <a:stCxn id="33" idx="5"/>
            <a:endCxn id="41" idx="1"/>
          </p:cNvCxnSpPr>
          <p:nvPr/>
        </p:nvCxnSpPr>
        <p:spPr>
          <a:xfrm>
            <a:off x="4603377" y="3196373"/>
            <a:ext cx="1364629" cy="2218297"/>
          </a:xfrm>
          <a:prstGeom prst="line">
            <a:avLst/>
          </a:prstGeom>
          <a:ln w="38100">
            <a:solidFill>
              <a:srgbClr val="689429"/>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552E7558-7865-47F3-BA15-7F1158B24D32}"/>
              </a:ext>
            </a:extLst>
          </p:cNvPr>
          <p:cNvCxnSpPr>
            <a:cxnSpLocks/>
            <a:stCxn id="38" idx="7"/>
            <a:endCxn id="39" idx="3"/>
          </p:cNvCxnSpPr>
          <p:nvPr/>
        </p:nvCxnSpPr>
        <p:spPr>
          <a:xfrm flipV="1">
            <a:off x="4603377" y="3196373"/>
            <a:ext cx="1364629" cy="2218297"/>
          </a:xfrm>
          <a:prstGeom prst="line">
            <a:avLst/>
          </a:prstGeom>
          <a:ln w="38100">
            <a:solidFill>
              <a:srgbClr val="689429"/>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3ECDA54A-B781-4F77-8D3F-4D536DFA0A3F}"/>
              </a:ext>
            </a:extLst>
          </p:cNvPr>
          <p:cNvCxnSpPr>
            <a:cxnSpLocks/>
            <a:stCxn id="34" idx="6"/>
            <a:endCxn id="40" idx="2"/>
          </p:cNvCxnSpPr>
          <p:nvPr/>
        </p:nvCxnSpPr>
        <p:spPr>
          <a:xfrm>
            <a:off x="4616374" y="4306528"/>
            <a:ext cx="1338635" cy="0"/>
          </a:xfrm>
          <a:prstGeom prst="line">
            <a:avLst/>
          </a:prstGeom>
          <a:ln w="38100">
            <a:solidFill>
              <a:srgbClr val="689429"/>
            </a:solidFill>
          </a:ln>
        </p:spPr>
        <p:style>
          <a:lnRef idx="1">
            <a:schemeClr val="accent1"/>
          </a:lnRef>
          <a:fillRef idx="0">
            <a:schemeClr val="accent1"/>
          </a:fillRef>
          <a:effectRef idx="0">
            <a:schemeClr val="accent1"/>
          </a:effectRef>
          <a:fontRef idx="minor">
            <a:schemeClr val="tx1"/>
          </a:fontRef>
        </p:style>
      </p:cxnSp>
      <p:pic>
        <p:nvPicPr>
          <p:cNvPr id="59" name="Picture 58">
            <a:extLst>
              <a:ext uri="{FF2B5EF4-FFF2-40B4-BE49-F238E27FC236}">
                <a16:creationId xmlns="" xmlns:a16="http://schemas.microsoft.com/office/drawing/2014/main" id="{7A73C8BC-9DE6-4359-9915-D2362B68D2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81182" y="-72256"/>
            <a:ext cx="5550337" cy="3252609"/>
          </a:xfrm>
          <a:prstGeom prst="rect">
            <a:avLst/>
          </a:prstGeom>
        </p:spPr>
      </p:pic>
      <p:pic>
        <p:nvPicPr>
          <p:cNvPr id="60" name="Picture 59">
            <a:extLst>
              <a:ext uri="{FF2B5EF4-FFF2-40B4-BE49-F238E27FC236}">
                <a16:creationId xmlns="" xmlns:a16="http://schemas.microsoft.com/office/drawing/2014/main" id="{F9AC01A3-0163-4455-A4BD-4652705CEB6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46678" y="2236368"/>
            <a:ext cx="5550337" cy="3252609"/>
          </a:xfrm>
          <a:prstGeom prst="rect">
            <a:avLst/>
          </a:prstGeom>
        </p:spPr>
      </p:pic>
      <p:pic>
        <p:nvPicPr>
          <p:cNvPr id="61" name="Picture 60">
            <a:extLst>
              <a:ext uri="{FF2B5EF4-FFF2-40B4-BE49-F238E27FC236}">
                <a16:creationId xmlns="" xmlns:a16="http://schemas.microsoft.com/office/drawing/2014/main" id="{5E98F64D-23CE-4501-A639-DDA2D0029F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46678" y="1082056"/>
            <a:ext cx="5550337" cy="3252609"/>
          </a:xfrm>
          <a:prstGeom prst="rect">
            <a:avLst/>
          </a:prstGeom>
        </p:spPr>
      </p:pic>
      <p:sp>
        <p:nvSpPr>
          <p:cNvPr id="28" name="Rectangle 27">
            <a:extLst>
              <a:ext uri="{FF2B5EF4-FFF2-40B4-BE49-F238E27FC236}">
                <a16:creationId xmlns="" xmlns:a16="http://schemas.microsoft.com/office/drawing/2014/main" id="{9D4D9D01-2F58-419C-A162-C72DDBC7E628}"/>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83" name="Rectangle 82">
            <a:extLst>
              <a:ext uri="{FF2B5EF4-FFF2-40B4-BE49-F238E27FC236}">
                <a16:creationId xmlns="" xmlns:a16="http://schemas.microsoft.com/office/drawing/2014/main" id="{CF358C69-AB4C-42BE-B387-1F9D96F6AD68}"/>
              </a:ext>
            </a:extLst>
          </p:cNvPr>
          <p:cNvSpPr/>
          <p:nvPr/>
        </p:nvSpPr>
        <p:spPr>
          <a:xfrm>
            <a:off x="4819650"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85" name="Straight Connector 84">
            <a:extLst>
              <a:ext uri="{FF2B5EF4-FFF2-40B4-BE49-F238E27FC236}">
                <a16:creationId xmlns="" xmlns:a16="http://schemas.microsoft.com/office/drawing/2014/main" id="{46F9028E-75FB-41CF-9B57-BC94BFD9AB92}"/>
              </a:ext>
            </a:extLst>
          </p:cNvPr>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780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500"/>
                                        <p:tgtEl>
                                          <p:spTgt spid="59"/>
                                        </p:tgtEl>
                                      </p:cBhvr>
                                    </p:animEffect>
                                  </p:childTnLst>
                                </p:cTn>
                              </p:par>
                            </p:childTnLst>
                          </p:cTn>
                        </p:par>
                        <p:par>
                          <p:cTn id="13" fill="hold">
                            <p:stCondLst>
                              <p:cond delay="500"/>
                            </p:stCondLst>
                            <p:childTnLst>
                              <p:par>
                                <p:cTn id="14" presetID="63" presetClass="path" presetSubtype="0" accel="50000" decel="50000" fill="hold" nodeType="afterEffect">
                                  <p:stCondLst>
                                    <p:cond delay="0"/>
                                  </p:stCondLst>
                                  <p:childTnLst>
                                    <p:animMotion origin="layout" path="M -1.11111E-6 1.11111E-6 L 0.15695 0.3368 " pathEditMode="relative" rAng="0" ptsTypes="AA">
                                      <p:cBhvr>
                                        <p:cTn id="15" dur="1250" fill="hold"/>
                                        <p:tgtEl>
                                          <p:spTgt spid="59"/>
                                        </p:tgtEl>
                                        <p:attrNameLst>
                                          <p:attrName>ppt_x</p:attrName>
                                          <p:attrName>ppt_y</p:attrName>
                                        </p:attrNameLst>
                                      </p:cBhvr>
                                      <p:rCtr x="7847" y="16829"/>
                                    </p:animMotion>
                                  </p:childTnLst>
                                </p:cTn>
                              </p:par>
                              <p:par>
                                <p:cTn id="16" presetID="22" presetClass="entr" presetSubtype="8" fill="hold"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750"/>
                                        <p:tgtEl>
                                          <p:spTgt spid="6"/>
                                        </p:tgtEl>
                                      </p:cBhvr>
                                    </p:animEffect>
                                  </p:childTnLst>
                                </p:cTn>
                              </p:par>
                            </p:childTnLst>
                          </p:cTn>
                        </p:par>
                        <p:par>
                          <p:cTn id="19" fill="hold">
                            <p:stCondLst>
                              <p:cond delay="1750"/>
                            </p:stCondLst>
                            <p:childTnLst>
                              <p:par>
                                <p:cTn id="20" presetID="10" presetClass="exit" presetSubtype="0" fill="hold" nodeType="afterEffect">
                                  <p:stCondLst>
                                    <p:cond delay="250"/>
                                  </p:stCondLst>
                                  <p:childTnLst>
                                    <p:animEffect transition="out" filter="fade">
                                      <p:cBhvr>
                                        <p:cTn id="21" dur="250"/>
                                        <p:tgtEl>
                                          <p:spTgt spid="59"/>
                                        </p:tgtEl>
                                      </p:cBhvr>
                                    </p:animEffect>
                                    <p:set>
                                      <p:cBhvr>
                                        <p:cTn id="22" dur="1" fill="hold">
                                          <p:stCondLst>
                                            <p:cond delay="249"/>
                                          </p:stCondLst>
                                        </p:cTn>
                                        <p:tgtEl>
                                          <p:spTgt spid="5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childTnLst>
                                </p:cTn>
                              </p:par>
                            </p:childTnLst>
                          </p:cTn>
                        </p:par>
                        <p:par>
                          <p:cTn id="28" fill="hold">
                            <p:stCondLst>
                              <p:cond delay="500"/>
                            </p:stCondLst>
                            <p:childTnLst>
                              <p:par>
                                <p:cTn id="29" presetID="63" presetClass="path" presetSubtype="0" accel="50000" decel="50000" fill="hold" nodeType="afterEffect">
                                  <p:stCondLst>
                                    <p:cond delay="0"/>
                                  </p:stCondLst>
                                  <p:childTnLst>
                                    <p:animMotion origin="layout" path="M -1.11111E-6 2.59259E-6 L 0.15695 -0.00023 " pathEditMode="relative" rAng="0" ptsTypes="AA">
                                      <p:cBhvr>
                                        <p:cTn id="30" dur="1250" fill="hold"/>
                                        <p:tgtEl>
                                          <p:spTgt spid="61"/>
                                        </p:tgtEl>
                                        <p:attrNameLst>
                                          <p:attrName>ppt_x</p:attrName>
                                          <p:attrName>ppt_y</p:attrName>
                                        </p:attrNameLst>
                                      </p:cBhvr>
                                      <p:rCtr x="7847" y="-23"/>
                                    </p:animMotion>
                                  </p:childTnLst>
                                </p:cTn>
                              </p:par>
                              <p:par>
                                <p:cTn id="31" presetID="22" presetClass="entr" presetSubtype="8" fill="hold" nodeType="withEffect">
                                  <p:stCondLst>
                                    <p:cond delay="25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750"/>
                                        <p:tgtEl>
                                          <p:spTgt spid="52"/>
                                        </p:tgtEl>
                                      </p:cBhvr>
                                    </p:animEffect>
                                  </p:childTnLst>
                                </p:cTn>
                              </p:par>
                            </p:childTnLst>
                          </p:cTn>
                        </p:par>
                        <p:par>
                          <p:cTn id="34" fill="hold">
                            <p:stCondLst>
                              <p:cond delay="1750"/>
                            </p:stCondLst>
                            <p:childTnLst>
                              <p:par>
                                <p:cTn id="35" presetID="10" presetClass="exit" presetSubtype="0" fill="hold" nodeType="afterEffect">
                                  <p:stCondLst>
                                    <p:cond delay="250"/>
                                  </p:stCondLst>
                                  <p:childTnLst>
                                    <p:animEffect transition="out" filter="fade">
                                      <p:cBhvr>
                                        <p:cTn id="36" dur="250"/>
                                        <p:tgtEl>
                                          <p:spTgt spid="61"/>
                                        </p:tgtEl>
                                      </p:cBhvr>
                                    </p:animEffect>
                                    <p:set>
                                      <p:cBhvr>
                                        <p:cTn id="37" dur="1" fill="hold">
                                          <p:stCondLst>
                                            <p:cond delay="249"/>
                                          </p:stCondLst>
                                        </p:cTn>
                                        <p:tgtEl>
                                          <p:spTgt spid="61"/>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500"/>
                                        <p:tgtEl>
                                          <p:spTgt spid="60"/>
                                        </p:tgtEl>
                                      </p:cBhvr>
                                    </p:animEffect>
                                  </p:childTnLst>
                                </p:cTn>
                              </p:par>
                            </p:childTnLst>
                          </p:cTn>
                        </p:par>
                        <p:par>
                          <p:cTn id="43" fill="hold">
                            <p:stCondLst>
                              <p:cond delay="500"/>
                            </p:stCondLst>
                            <p:childTnLst>
                              <p:par>
                                <p:cTn id="44" presetID="63" presetClass="path" presetSubtype="0" accel="50000" decel="50000" fill="hold" nodeType="afterEffect">
                                  <p:stCondLst>
                                    <p:cond delay="0"/>
                                  </p:stCondLst>
                                  <p:childTnLst>
                                    <p:animMotion origin="layout" path="M -1.11111E-6 -4.44444E-6 L 0.15695 -0.33449 " pathEditMode="relative" rAng="0" ptsTypes="AA">
                                      <p:cBhvr>
                                        <p:cTn id="45" dur="1250" fill="hold"/>
                                        <p:tgtEl>
                                          <p:spTgt spid="60"/>
                                        </p:tgtEl>
                                        <p:attrNameLst>
                                          <p:attrName>ppt_x</p:attrName>
                                          <p:attrName>ppt_y</p:attrName>
                                        </p:attrNameLst>
                                      </p:cBhvr>
                                      <p:rCtr x="7847" y="-16736"/>
                                    </p:animMotion>
                                  </p:childTnLst>
                                </p:cTn>
                              </p:par>
                              <p:par>
                                <p:cTn id="46" presetID="22" presetClass="entr" presetSubtype="8" fill="hold" nodeType="withEffect">
                                  <p:stCondLst>
                                    <p:cond delay="250"/>
                                  </p:stCondLst>
                                  <p:childTnLst>
                                    <p:set>
                                      <p:cBhvr>
                                        <p:cTn id="47" dur="1" fill="hold">
                                          <p:stCondLst>
                                            <p:cond delay="0"/>
                                          </p:stCondLst>
                                        </p:cTn>
                                        <p:tgtEl>
                                          <p:spTgt spid="47"/>
                                        </p:tgtEl>
                                        <p:attrNameLst>
                                          <p:attrName>style.visibility</p:attrName>
                                        </p:attrNameLst>
                                      </p:cBhvr>
                                      <p:to>
                                        <p:strVal val="visible"/>
                                      </p:to>
                                    </p:set>
                                    <p:animEffect transition="in" filter="wipe(left)">
                                      <p:cBhvr>
                                        <p:cTn id="48" dur="750"/>
                                        <p:tgtEl>
                                          <p:spTgt spid="47"/>
                                        </p:tgtEl>
                                      </p:cBhvr>
                                    </p:animEffect>
                                  </p:childTnLst>
                                </p:cTn>
                              </p:par>
                            </p:childTnLst>
                          </p:cTn>
                        </p:par>
                        <p:par>
                          <p:cTn id="49" fill="hold">
                            <p:stCondLst>
                              <p:cond delay="1750"/>
                            </p:stCondLst>
                            <p:childTnLst>
                              <p:par>
                                <p:cTn id="50" presetID="10" presetClass="exit" presetSubtype="0" fill="hold" nodeType="afterEffect">
                                  <p:stCondLst>
                                    <p:cond delay="250"/>
                                  </p:stCondLst>
                                  <p:childTnLst>
                                    <p:animEffect transition="out" filter="fade">
                                      <p:cBhvr>
                                        <p:cTn id="51" dur="250"/>
                                        <p:tgtEl>
                                          <p:spTgt spid="60"/>
                                        </p:tgtEl>
                                      </p:cBhvr>
                                    </p:animEffect>
                                    <p:set>
                                      <p:cBhvr>
                                        <p:cTn id="52" dur="1" fill="hold">
                                          <p:stCondLst>
                                            <p:cond delay="249"/>
                                          </p:stCondLst>
                                        </p:cTn>
                                        <p:tgtEl>
                                          <p:spTgt spid="6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 xmlns:a16="http://schemas.microsoft.com/office/drawing/2014/main" id="{8E2E2C22-D11F-4D31-A838-74576BD313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10" r="1159" b="15392"/>
          <a:stretch/>
        </p:blipFill>
        <p:spPr>
          <a:xfrm>
            <a:off x="539749" y="1337094"/>
            <a:ext cx="8064493" cy="4936706"/>
          </a:xfrm>
          <a:prstGeom prst="rect">
            <a:avLst/>
          </a:prstGeom>
        </p:spPr>
      </p:pic>
      <p:sp>
        <p:nvSpPr>
          <p:cNvPr id="22" name="Rectangle 21">
            <a:extLst>
              <a:ext uri="{FF2B5EF4-FFF2-40B4-BE49-F238E27FC236}">
                <a16:creationId xmlns="" xmlns:a16="http://schemas.microsoft.com/office/drawing/2014/main" id="{07A7BFF3-F111-4C8E-9D17-67104795DC47}"/>
              </a:ext>
            </a:extLst>
          </p:cNvPr>
          <p:cNvSpPr/>
          <p:nvPr/>
        </p:nvSpPr>
        <p:spPr>
          <a:xfrm>
            <a:off x="539750" y="1337094"/>
            <a:ext cx="3850856" cy="4936706"/>
          </a:xfrm>
          <a:custGeom>
            <a:avLst/>
            <a:gdLst>
              <a:gd name="connsiteX0" fmla="*/ 0 w 3359150"/>
              <a:gd name="connsiteY0" fmla="*/ 0 h 4936706"/>
              <a:gd name="connsiteX1" fmla="*/ 3359150 w 3359150"/>
              <a:gd name="connsiteY1" fmla="*/ 0 h 4936706"/>
              <a:gd name="connsiteX2" fmla="*/ 3359150 w 3359150"/>
              <a:gd name="connsiteY2" fmla="*/ 4936706 h 4936706"/>
              <a:gd name="connsiteX3" fmla="*/ 0 w 3359150"/>
              <a:gd name="connsiteY3" fmla="*/ 4936706 h 4936706"/>
              <a:gd name="connsiteX4" fmla="*/ 0 w 3359150"/>
              <a:gd name="connsiteY4" fmla="*/ 0 h 4936706"/>
              <a:gd name="connsiteX0" fmla="*/ 0 w 3850856"/>
              <a:gd name="connsiteY0" fmla="*/ 0 h 4936706"/>
              <a:gd name="connsiteX1" fmla="*/ 3359150 w 3850856"/>
              <a:gd name="connsiteY1" fmla="*/ 0 h 4936706"/>
              <a:gd name="connsiteX2" fmla="*/ 3850856 w 3850856"/>
              <a:gd name="connsiteY2" fmla="*/ 4928079 h 4936706"/>
              <a:gd name="connsiteX3" fmla="*/ 0 w 3850856"/>
              <a:gd name="connsiteY3" fmla="*/ 4936706 h 4936706"/>
              <a:gd name="connsiteX4" fmla="*/ 0 w 3850856"/>
              <a:gd name="connsiteY4" fmla="*/ 0 h 4936706"/>
              <a:gd name="connsiteX0" fmla="*/ 0 w 3850856"/>
              <a:gd name="connsiteY0" fmla="*/ 0 h 4936706"/>
              <a:gd name="connsiteX1" fmla="*/ 3272885 w 3850856"/>
              <a:gd name="connsiteY1" fmla="*/ 8626 h 4936706"/>
              <a:gd name="connsiteX2" fmla="*/ 3850856 w 3850856"/>
              <a:gd name="connsiteY2" fmla="*/ 4928079 h 4936706"/>
              <a:gd name="connsiteX3" fmla="*/ 0 w 3850856"/>
              <a:gd name="connsiteY3" fmla="*/ 4936706 h 4936706"/>
              <a:gd name="connsiteX4" fmla="*/ 0 w 3850856"/>
              <a:gd name="connsiteY4" fmla="*/ 0 h 4936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856" h="4936706">
                <a:moveTo>
                  <a:pt x="0" y="0"/>
                </a:moveTo>
                <a:lnTo>
                  <a:pt x="3272885" y="8626"/>
                </a:lnTo>
                <a:lnTo>
                  <a:pt x="3850856" y="4928079"/>
                </a:lnTo>
                <a:lnTo>
                  <a:pt x="0" y="4936706"/>
                </a:lnTo>
                <a:lnTo>
                  <a:pt x="0" y="0"/>
                </a:lnTo>
                <a:close/>
              </a:path>
            </a:pathLst>
          </a:cu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Speech Bubble: Rectangle 11">
            <a:extLst>
              <a:ext uri="{FF2B5EF4-FFF2-40B4-BE49-F238E27FC236}">
                <a16:creationId xmlns="" xmlns:a16="http://schemas.microsoft.com/office/drawing/2014/main" id="{25656732-9BFA-4A1B-BDF7-62CAF573FB4A}"/>
              </a:ext>
            </a:extLst>
          </p:cNvPr>
          <p:cNvSpPr/>
          <p:nvPr/>
        </p:nvSpPr>
        <p:spPr>
          <a:xfrm>
            <a:off x="4070089" y="1647916"/>
            <a:ext cx="2350025" cy="1051053"/>
          </a:xfrm>
          <a:prstGeom prst="wedgeRectCallout">
            <a:avLst>
              <a:gd name="adj1" fmla="val 44534"/>
              <a:gd name="adj2" fmla="val 69931"/>
            </a:avLst>
          </a:prstGeom>
          <a:solidFill>
            <a:schemeClr val="bg1"/>
          </a:solidFill>
          <a:ln w="12700">
            <a:solidFill>
              <a:schemeClr val="tx1"/>
            </a:solidFill>
          </a:ln>
        </p:spPr>
        <p:txBody>
          <a:bodyPr lIns="108000" tIns="108000" rIns="108000" bIns="108000">
            <a:spAutoFit/>
          </a:bodyPr>
          <a:lstStyle/>
          <a:p>
            <a:r>
              <a:rPr lang="en-GB" dirty="0"/>
              <a:t>You only ever need to add a zero when multiplying by 10.</a:t>
            </a:r>
          </a:p>
        </p:txBody>
      </p:sp>
      <p:sp>
        <p:nvSpPr>
          <p:cNvPr id="16" name="TextBox 15">
            <a:extLst>
              <a:ext uri="{FF2B5EF4-FFF2-40B4-BE49-F238E27FC236}">
                <a16:creationId xmlns="" xmlns:a16="http://schemas.microsoft.com/office/drawing/2014/main" id="{69A19E88-FCEB-4042-AD24-30BF3FF39D4E}"/>
              </a:ext>
            </a:extLst>
          </p:cNvPr>
          <p:cNvSpPr txBox="1"/>
          <p:nvPr/>
        </p:nvSpPr>
        <p:spPr>
          <a:xfrm>
            <a:off x="-362310" y="1975596"/>
            <a:ext cx="3933645" cy="89073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108000" bIns="108000" rtlCol="0" anchor="ctr">
            <a:noAutofit/>
          </a:bodyPr>
          <a:lstStyle/>
          <a:p>
            <a:pPr algn="r"/>
            <a:r>
              <a:rPr lang="en-GB" b="1" dirty="0"/>
              <a:t>Do you agree with Ben?</a:t>
            </a:r>
            <a:br>
              <a:rPr lang="en-GB" b="1" dirty="0"/>
            </a:br>
            <a:r>
              <a:rPr lang="en-GB" b="1" dirty="0"/>
              <a:t>Explain your answer.</a:t>
            </a:r>
          </a:p>
        </p:txBody>
      </p:sp>
      <p:pic>
        <p:nvPicPr>
          <p:cNvPr id="21" name="Picture 20">
            <a:extLst>
              <a:ext uri="{FF2B5EF4-FFF2-40B4-BE49-F238E27FC236}">
                <a16:creationId xmlns="" xmlns:a16="http://schemas.microsoft.com/office/drawing/2014/main" id="{286BC718-C806-4B4A-8332-C4C2EA23685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1524" b="52901"/>
          <a:stretch/>
        </p:blipFill>
        <p:spPr>
          <a:xfrm>
            <a:off x="5835327" y="1475865"/>
            <a:ext cx="2768924" cy="4797935"/>
          </a:xfrm>
          <a:prstGeom prst="rect">
            <a:avLst/>
          </a:prstGeom>
        </p:spPr>
      </p:pic>
      <p:sp>
        <p:nvSpPr>
          <p:cNvPr id="17" name="TextBox 16">
            <a:extLst>
              <a:ext uri="{FF2B5EF4-FFF2-40B4-BE49-F238E27FC236}">
                <a16:creationId xmlns="" xmlns:a16="http://schemas.microsoft.com/office/drawing/2014/main" id="{90C5FF94-C41A-4773-BDA4-8DE9B2674602}"/>
              </a:ext>
            </a:extLst>
          </p:cNvPr>
          <p:cNvSpPr txBox="1"/>
          <p:nvPr/>
        </p:nvSpPr>
        <p:spPr>
          <a:xfrm>
            <a:off x="539750" y="3885866"/>
            <a:ext cx="3862238" cy="2387934"/>
          </a:xfrm>
          <a:custGeom>
            <a:avLst/>
            <a:gdLst>
              <a:gd name="connsiteX0" fmla="*/ 0 w 3307871"/>
              <a:gd name="connsiteY0" fmla="*/ 0 h 2587989"/>
              <a:gd name="connsiteX1" fmla="*/ 3307871 w 3307871"/>
              <a:gd name="connsiteY1" fmla="*/ 0 h 2587989"/>
              <a:gd name="connsiteX2" fmla="*/ 3307871 w 3307871"/>
              <a:gd name="connsiteY2" fmla="*/ 2587989 h 2587989"/>
              <a:gd name="connsiteX3" fmla="*/ 0 w 3307871"/>
              <a:gd name="connsiteY3" fmla="*/ 2587989 h 2587989"/>
              <a:gd name="connsiteX4" fmla="*/ 0 w 3307871"/>
              <a:gd name="connsiteY4" fmla="*/ 0 h 2587989"/>
              <a:gd name="connsiteX0" fmla="*/ 0 w 3868588"/>
              <a:gd name="connsiteY0" fmla="*/ 0 h 2587989"/>
              <a:gd name="connsiteX1" fmla="*/ 3307871 w 3868588"/>
              <a:gd name="connsiteY1" fmla="*/ 0 h 2587989"/>
              <a:gd name="connsiteX2" fmla="*/ 3868588 w 3868588"/>
              <a:gd name="connsiteY2" fmla="*/ 2570736 h 2587989"/>
              <a:gd name="connsiteX3" fmla="*/ 0 w 3868588"/>
              <a:gd name="connsiteY3" fmla="*/ 2587989 h 2587989"/>
              <a:gd name="connsiteX4" fmla="*/ 0 w 3868588"/>
              <a:gd name="connsiteY4" fmla="*/ 0 h 2587989"/>
              <a:gd name="connsiteX0" fmla="*/ 0 w 3868588"/>
              <a:gd name="connsiteY0" fmla="*/ 0 h 2587989"/>
              <a:gd name="connsiteX1" fmla="*/ 3566664 w 3868588"/>
              <a:gd name="connsiteY1" fmla="*/ 8626 h 2587989"/>
              <a:gd name="connsiteX2" fmla="*/ 3868588 w 3868588"/>
              <a:gd name="connsiteY2" fmla="*/ 2570736 h 2587989"/>
              <a:gd name="connsiteX3" fmla="*/ 0 w 3868588"/>
              <a:gd name="connsiteY3" fmla="*/ 2587989 h 2587989"/>
              <a:gd name="connsiteX4" fmla="*/ 0 w 3868588"/>
              <a:gd name="connsiteY4" fmla="*/ 0 h 2587989"/>
              <a:gd name="connsiteX0" fmla="*/ 0 w 3868588"/>
              <a:gd name="connsiteY0" fmla="*/ 0 h 2587989"/>
              <a:gd name="connsiteX1" fmla="*/ 3579364 w 3868588"/>
              <a:gd name="connsiteY1" fmla="*/ 8626 h 2587989"/>
              <a:gd name="connsiteX2" fmla="*/ 3868588 w 3868588"/>
              <a:gd name="connsiteY2" fmla="*/ 2570736 h 2587989"/>
              <a:gd name="connsiteX3" fmla="*/ 0 w 3868588"/>
              <a:gd name="connsiteY3" fmla="*/ 2587989 h 2587989"/>
              <a:gd name="connsiteX4" fmla="*/ 0 w 3868588"/>
              <a:gd name="connsiteY4" fmla="*/ 0 h 2587989"/>
              <a:gd name="connsiteX0" fmla="*/ 0 w 3751113"/>
              <a:gd name="connsiteY0" fmla="*/ 0 h 2587989"/>
              <a:gd name="connsiteX1" fmla="*/ 3579364 w 3751113"/>
              <a:gd name="connsiteY1" fmla="*/ 8626 h 2587989"/>
              <a:gd name="connsiteX2" fmla="*/ 3751113 w 3751113"/>
              <a:gd name="connsiteY2" fmla="*/ 2526003 h 2587989"/>
              <a:gd name="connsiteX3" fmla="*/ 0 w 3751113"/>
              <a:gd name="connsiteY3" fmla="*/ 2587989 h 2587989"/>
              <a:gd name="connsiteX4" fmla="*/ 0 w 3751113"/>
              <a:gd name="connsiteY4" fmla="*/ 0 h 2587989"/>
              <a:gd name="connsiteX0" fmla="*/ 0 w 3579364"/>
              <a:gd name="connsiteY0" fmla="*/ 0 h 2587989"/>
              <a:gd name="connsiteX1" fmla="*/ 3579364 w 3579364"/>
              <a:gd name="connsiteY1" fmla="*/ 8626 h 2587989"/>
              <a:gd name="connsiteX2" fmla="*/ 3535213 w 3579364"/>
              <a:gd name="connsiteY2" fmla="*/ 2343631 h 2587989"/>
              <a:gd name="connsiteX3" fmla="*/ 0 w 3579364"/>
              <a:gd name="connsiteY3" fmla="*/ 2587989 h 2587989"/>
              <a:gd name="connsiteX4" fmla="*/ 0 w 3579364"/>
              <a:gd name="connsiteY4" fmla="*/ 0 h 2587989"/>
              <a:gd name="connsiteX0" fmla="*/ 0 w 3862238"/>
              <a:gd name="connsiteY0" fmla="*/ 0 h 2587989"/>
              <a:gd name="connsiteX1" fmla="*/ 3579364 w 3862238"/>
              <a:gd name="connsiteY1" fmla="*/ 8626 h 2587989"/>
              <a:gd name="connsiteX2" fmla="*/ 3862238 w 3862238"/>
              <a:gd name="connsiteY2" fmla="*/ 2581059 h 2587989"/>
              <a:gd name="connsiteX3" fmla="*/ 0 w 3862238"/>
              <a:gd name="connsiteY3" fmla="*/ 2587989 h 2587989"/>
              <a:gd name="connsiteX4" fmla="*/ 0 w 3862238"/>
              <a:gd name="connsiteY4" fmla="*/ 0 h 2587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2238" h="2587989">
                <a:moveTo>
                  <a:pt x="0" y="0"/>
                </a:moveTo>
                <a:lnTo>
                  <a:pt x="3579364" y="8626"/>
                </a:lnTo>
                <a:lnTo>
                  <a:pt x="3862238" y="2581059"/>
                </a:lnTo>
                <a:lnTo>
                  <a:pt x="0" y="2587989"/>
                </a:lnTo>
                <a:lnTo>
                  <a:pt x="0" y="0"/>
                </a:lnTo>
                <a:close/>
              </a:path>
            </a:pathLst>
          </a:custGeom>
          <a:solidFill>
            <a:schemeClr val="bg1"/>
          </a:solidFill>
          <a:ln w="28575">
            <a:solidFill>
              <a:srgbClr val="689429"/>
            </a:solidFill>
          </a:ln>
        </p:spPr>
        <p:txBody>
          <a:bodyPr wrap="square" lIns="108000" tIns="108000" rIns="108000" bIns="108000" rtlCol="0">
            <a:spAutoFit/>
          </a:bodyPr>
          <a:lstStyle/>
          <a:p>
            <a:pPr>
              <a:spcAft>
                <a:spcPts val="600"/>
              </a:spcAft>
            </a:pPr>
            <a:r>
              <a:rPr lang="en-GB" b="1" dirty="0"/>
              <a:t>Ben is </a:t>
            </a:r>
            <a:r>
              <a:rPr lang="en-GB" b="1"/>
              <a:t>incorrect.</a:t>
            </a:r>
          </a:p>
          <a:p>
            <a:pPr>
              <a:spcAft>
                <a:spcPts val="600"/>
              </a:spcAft>
            </a:pPr>
            <a:r>
              <a:rPr lang="en-GB" b="1" dirty="0"/>
              <a:t>Although 235 × 10 requires ‘adding’ a zero to the end</a:t>
            </a:r>
            <a:br>
              <a:rPr lang="en-GB" b="1" dirty="0"/>
            </a:br>
            <a:r>
              <a:rPr lang="en-GB" b="1" dirty="0"/>
              <a:t>to give you 2350, this does not necessarily work with decimals:</a:t>
            </a:r>
          </a:p>
          <a:p>
            <a:pPr>
              <a:spcAft>
                <a:spcPts val="600"/>
              </a:spcAft>
            </a:pPr>
            <a:r>
              <a:rPr lang="en-GB" b="1" dirty="0"/>
              <a:t>1.34 × 10 = 13.4</a:t>
            </a:r>
          </a:p>
          <a:p>
            <a:pPr>
              <a:spcAft>
                <a:spcPts val="600"/>
              </a:spcAft>
            </a:pPr>
            <a:r>
              <a:rPr lang="en-GB" b="1" dirty="0"/>
              <a:t>1.34 × 10 ≠ 1.340</a:t>
            </a:r>
          </a:p>
        </p:txBody>
      </p:sp>
      <p:sp>
        <p:nvSpPr>
          <p:cNvPr id="13" name="Rectangle 12">
            <a:extLst>
              <a:ext uri="{FF2B5EF4-FFF2-40B4-BE49-F238E27FC236}">
                <a16:creationId xmlns="" xmlns:a16="http://schemas.microsoft.com/office/drawing/2014/main" id="{CB7CA856-7F20-4A57-9A97-B5BCAB331EE8}"/>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10" name="Rectangle 9"/>
          <p:cNvSpPr/>
          <p:nvPr/>
        </p:nvSpPr>
        <p:spPr>
          <a:xfrm>
            <a:off x="481965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078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 xmlns:a16="http://schemas.microsoft.com/office/drawing/2014/main" id="{8E2E2C22-D11F-4D31-A838-74576BD313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10" r="1159" b="15392"/>
          <a:stretch/>
        </p:blipFill>
        <p:spPr>
          <a:xfrm>
            <a:off x="539749" y="1337094"/>
            <a:ext cx="8064493" cy="4936706"/>
          </a:xfrm>
          <a:prstGeom prst="rect">
            <a:avLst/>
          </a:prstGeom>
        </p:spPr>
      </p:pic>
      <p:sp>
        <p:nvSpPr>
          <p:cNvPr id="14" name="Rectangle 21">
            <a:extLst>
              <a:ext uri="{FF2B5EF4-FFF2-40B4-BE49-F238E27FC236}">
                <a16:creationId xmlns="" xmlns:a16="http://schemas.microsoft.com/office/drawing/2014/main" id="{C75C8EEC-89F6-4241-8AD6-A5285A0A6B39}"/>
              </a:ext>
            </a:extLst>
          </p:cNvPr>
          <p:cNvSpPr/>
          <p:nvPr/>
        </p:nvSpPr>
        <p:spPr>
          <a:xfrm>
            <a:off x="539750" y="1337094"/>
            <a:ext cx="3850856" cy="4936706"/>
          </a:xfrm>
          <a:custGeom>
            <a:avLst/>
            <a:gdLst>
              <a:gd name="connsiteX0" fmla="*/ 0 w 3359150"/>
              <a:gd name="connsiteY0" fmla="*/ 0 h 4936706"/>
              <a:gd name="connsiteX1" fmla="*/ 3359150 w 3359150"/>
              <a:gd name="connsiteY1" fmla="*/ 0 h 4936706"/>
              <a:gd name="connsiteX2" fmla="*/ 3359150 w 3359150"/>
              <a:gd name="connsiteY2" fmla="*/ 4936706 h 4936706"/>
              <a:gd name="connsiteX3" fmla="*/ 0 w 3359150"/>
              <a:gd name="connsiteY3" fmla="*/ 4936706 h 4936706"/>
              <a:gd name="connsiteX4" fmla="*/ 0 w 3359150"/>
              <a:gd name="connsiteY4" fmla="*/ 0 h 4936706"/>
              <a:gd name="connsiteX0" fmla="*/ 0 w 3850856"/>
              <a:gd name="connsiteY0" fmla="*/ 0 h 4936706"/>
              <a:gd name="connsiteX1" fmla="*/ 3359150 w 3850856"/>
              <a:gd name="connsiteY1" fmla="*/ 0 h 4936706"/>
              <a:gd name="connsiteX2" fmla="*/ 3850856 w 3850856"/>
              <a:gd name="connsiteY2" fmla="*/ 4928079 h 4936706"/>
              <a:gd name="connsiteX3" fmla="*/ 0 w 3850856"/>
              <a:gd name="connsiteY3" fmla="*/ 4936706 h 4936706"/>
              <a:gd name="connsiteX4" fmla="*/ 0 w 3850856"/>
              <a:gd name="connsiteY4" fmla="*/ 0 h 4936706"/>
              <a:gd name="connsiteX0" fmla="*/ 0 w 3850856"/>
              <a:gd name="connsiteY0" fmla="*/ 0 h 4936706"/>
              <a:gd name="connsiteX1" fmla="*/ 3272885 w 3850856"/>
              <a:gd name="connsiteY1" fmla="*/ 8626 h 4936706"/>
              <a:gd name="connsiteX2" fmla="*/ 3850856 w 3850856"/>
              <a:gd name="connsiteY2" fmla="*/ 4928079 h 4936706"/>
              <a:gd name="connsiteX3" fmla="*/ 0 w 3850856"/>
              <a:gd name="connsiteY3" fmla="*/ 4936706 h 4936706"/>
              <a:gd name="connsiteX4" fmla="*/ 0 w 3850856"/>
              <a:gd name="connsiteY4" fmla="*/ 0 h 4936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856" h="4936706">
                <a:moveTo>
                  <a:pt x="0" y="0"/>
                </a:moveTo>
                <a:lnTo>
                  <a:pt x="3272885" y="8626"/>
                </a:lnTo>
                <a:lnTo>
                  <a:pt x="3850856" y="4928079"/>
                </a:lnTo>
                <a:lnTo>
                  <a:pt x="0" y="4936706"/>
                </a:lnTo>
                <a:lnTo>
                  <a:pt x="0" y="0"/>
                </a:lnTo>
                <a:close/>
              </a:path>
            </a:pathLst>
          </a:cu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 xmlns:a16="http://schemas.microsoft.com/office/drawing/2014/main" id="{211DDE20-D90E-4F3E-8225-B87332E92042}"/>
              </a:ext>
            </a:extLst>
          </p:cNvPr>
          <p:cNvSpPr/>
          <p:nvPr/>
        </p:nvSpPr>
        <p:spPr>
          <a:xfrm>
            <a:off x="539748" y="4543424"/>
            <a:ext cx="3850858" cy="1730376"/>
          </a:xfrm>
          <a:custGeom>
            <a:avLst/>
            <a:gdLst>
              <a:gd name="connsiteX0" fmla="*/ 0 w 3850858"/>
              <a:gd name="connsiteY0" fmla="*/ 0 h 1730375"/>
              <a:gd name="connsiteX1" fmla="*/ 3850858 w 3850858"/>
              <a:gd name="connsiteY1" fmla="*/ 0 h 1730375"/>
              <a:gd name="connsiteX2" fmla="*/ 3850858 w 3850858"/>
              <a:gd name="connsiteY2" fmla="*/ 1730375 h 1730375"/>
              <a:gd name="connsiteX3" fmla="*/ 0 w 3850858"/>
              <a:gd name="connsiteY3" fmla="*/ 1730375 h 1730375"/>
              <a:gd name="connsiteX4" fmla="*/ 0 w 3850858"/>
              <a:gd name="connsiteY4" fmla="*/ 0 h 1730375"/>
              <a:gd name="connsiteX0" fmla="*/ 0 w 3850858"/>
              <a:gd name="connsiteY0" fmla="*/ 0 h 1730375"/>
              <a:gd name="connsiteX1" fmla="*/ 3660358 w 3850858"/>
              <a:gd name="connsiteY1" fmla="*/ 4762 h 1730375"/>
              <a:gd name="connsiteX2" fmla="*/ 3850858 w 3850858"/>
              <a:gd name="connsiteY2" fmla="*/ 1730375 h 1730375"/>
              <a:gd name="connsiteX3" fmla="*/ 0 w 3850858"/>
              <a:gd name="connsiteY3" fmla="*/ 1730375 h 1730375"/>
              <a:gd name="connsiteX4" fmla="*/ 0 w 3850858"/>
              <a:gd name="connsiteY4" fmla="*/ 0 h 1730375"/>
              <a:gd name="connsiteX0" fmla="*/ 0 w 3850858"/>
              <a:gd name="connsiteY0" fmla="*/ 0 h 1730375"/>
              <a:gd name="connsiteX1" fmla="*/ 3527008 w 3850858"/>
              <a:gd name="connsiteY1" fmla="*/ 4762 h 1730375"/>
              <a:gd name="connsiteX2" fmla="*/ 3850858 w 3850858"/>
              <a:gd name="connsiteY2" fmla="*/ 1730375 h 1730375"/>
              <a:gd name="connsiteX3" fmla="*/ 0 w 3850858"/>
              <a:gd name="connsiteY3" fmla="*/ 1730375 h 1730375"/>
              <a:gd name="connsiteX4" fmla="*/ 0 w 3850858"/>
              <a:gd name="connsiteY4" fmla="*/ 0 h 1730375"/>
              <a:gd name="connsiteX0" fmla="*/ 0 w 3850858"/>
              <a:gd name="connsiteY0" fmla="*/ 1 h 1730376"/>
              <a:gd name="connsiteX1" fmla="*/ 3650833 w 3850858"/>
              <a:gd name="connsiteY1" fmla="*/ 0 h 1730376"/>
              <a:gd name="connsiteX2" fmla="*/ 3850858 w 3850858"/>
              <a:gd name="connsiteY2" fmla="*/ 1730376 h 1730376"/>
              <a:gd name="connsiteX3" fmla="*/ 0 w 3850858"/>
              <a:gd name="connsiteY3" fmla="*/ 1730376 h 1730376"/>
              <a:gd name="connsiteX4" fmla="*/ 0 w 3850858"/>
              <a:gd name="connsiteY4" fmla="*/ 1 h 1730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858" h="1730376">
                <a:moveTo>
                  <a:pt x="0" y="1"/>
                </a:moveTo>
                <a:lnTo>
                  <a:pt x="3650833" y="0"/>
                </a:lnTo>
                <a:lnTo>
                  <a:pt x="3850858" y="1730376"/>
                </a:lnTo>
                <a:lnTo>
                  <a:pt x="0" y="1730376"/>
                </a:lnTo>
                <a:lnTo>
                  <a:pt x="0" y="1"/>
                </a:lnTo>
                <a:close/>
              </a:path>
            </a:pathLst>
          </a:cu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r>
              <a:rPr lang="en-GB" b="1" dirty="0">
                <a:solidFill>
                  <a:schemeClr val="tx1"/>
                </a:solidFill>
              </a:rPr>
              <a:t>Simran is correct.</a:t>
            </a:r>
          </a:p>
          <a:p>
            <a:pPr>
              <a:spcAft>
                <a:spcPts val="600"/>
              </a:spcAft>
            </a:pPr>
            <a:r>
              <a:rPr lang="en-GB" b="1" dirty="0">
                <a:solidFill>
                  <a:schemeClr val="tx1"/>
                </a:solidFill>
              </a:rPr>
              <a:t>10 × 10 is 100 so multiplying</a:t>
            </a:r>
            <a:br>
              <a:rPr lang="en-GB" b="1" dirty="0">
                <a:solidFill>
                  <a:schemeClr val="tx1"/>
                </a:solidFill>
              </a:rPr>
            </a:br>
            <a:r>
              <a:rPr lang="en-GB" b="1" dirty="0">
                <a:solidFill>
                  <a:schemeClr val="tx1"/>
                </a:solidFill>
              </a:rPr>
              <a:t>by 100 is the same as</a:t>
            </a:r>
            <a:br>
              <a:rPr lang="en-GB" b="1" dirty="0">
                <a:solidFill>
                  <a:schemeClr val="tx1"/>
                </a:solidFill>
              </a:rPr>
            </a:br>
            <a:r>
              <a:rPr lang="en-GB" b="1" dirty="0">
                <a:solidFill>
                  <a:schemeClr val="tx1"/>
                </a:solidFill>
              </a:rPr>
              <a:t>multiplying by 10 twice.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Speech Bubble: Rectangle 11">
            <a:extLst>
              <a:ext uri="{FF2B5EF4-FFF2-40B4-BE49-F238E27FC236}">
                <a16:creationId xmlns="" xmlns:a16="http://schemas.microsoft.com/office/drawing/2014/main" id="{25656732-9BFA-4A1B-BDF7-62CAF573FB4A}"/>
              </a:ext>
            </a:extLst>
          </p:cNvPr>
          <p:cNvSpPr/>
          <p:nvPr/>
        </p:nvSpPr>
        <p:spPr>
          <a:xfrm>
            <a:off x="4114252" y="1475865"/>
            <a:ext cx="2261700" cy="1603104"/>
          </a:xfrm>
          <a:prstGeom prst="wedgeRectCallout">
            <a:avLst>
              <a:gd name="adj1" fmla="val 47585"/>
              <a:gd name="adj2" fmla="val 64012"/>
            </a:avLst>
          </a:prstGeom>
          <a:solidFill>
            <a:schemeClr val="bg1"/>
          </a:solidFill>
          <a:ln w="12700">
            <a:solidFill>
              <a:schemeClr val="tx1"/>
            </a:solidFill>
          </a:ln>
        </p:spPr>
        <p:txBody>
          <a:bodyPr wrap="square" lIns="108000" tIns="108000" rIns="108000" bIns="108000">
            <a:spAutoFit/>
          </a:bodyPr>
          <a:lstStyle/>
          <a:p>
            <a:r>
              <a:rPr lang="en-GB" dirty="0"/>
              <a:t>Multiplying by 100 is the same as multiplying by 10 and then by another 10.</a:t>
            </a:r>
          </a:p>
        </p:txBody>
      </p:sp>
      <p:pic>
        <p:nvPicPr>
          <p:cNvPr id="3" name="Picture 2">
            <a:extLst>
              <a:ext uri="{FF2B5EF4-FFF2-40B4-BE49-F238E27FC236}">
                <a16:creationId xmlns="" xmlns:a16="http://schemas.microsoft.com/office/drawing/2014/main" id="{4915A99A-F24D-4091-BA15-FCF28F5BB26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46835"/>
          <a:stretch/>
        </p:blipFill>
        <p:spPr>
          <a:xfrm>
            <a:off x="5952331" y="1799601"/>
            <a:ext cx="2603500" cy="4474198"/>
          </a:xfrm>
          <a:prstGeom prst="rect">
            <a:avLst/>
          </a:prstGeom>
        </p:spPr>
      </p:pic>
      <p:sp>
        <p:nvSpPr>
          <p:cNvPr id="4" name="Rectangle 3">
            <a:extLst>
              <a:ext uri="{FF2B5EF4-FFF2-40B4-BE49-F238E27FC236}">
                <a16:creationId xmlns="" xmlns:a16="http://schemas.microsoft.com/office/drawing/2014/main" id="{2D96FFD5-8FF8-4BE4-BAAA-97AE03E7D449}"/>
              </a:ext>
            </a:extLst>
          </p:cNvPr>
          <p:cNvSpPr/>
          <p:nvPr/>
        </p:nvSpPr>
        <p:spPr>
          <a:xfrm>
            <a:off x="811279" y="3482281"/>
            <a:ext cx="4572000" cy="369332"/>
          </a:xfrm>
          <a:prstGeom prst="rect">
            <a:avLst/>
          </a:prstGeom>
        </p:spPr>
        <p:txBody>
          <a:bodyPr>
            <a:spAutoFit/>
          </a:bodyPr>
          <a:lstStyle/>
          <a:p>
            <a:endParaRPr lang="en-GB" b="1" dirty="0"/>
          </a:p>
        </p:txBody>
      </p:sp>
      <p:sp>
        <p:nvSpPr>
          <p:cNvPr id="18" name="TextBox 17">
            <a:extLst>
              <a:ext uri="{FF2B5EF4-FFF2-40B4-BE49-F238E27FC236}">
                <a16:creationId xmlns="" xmlns:a16="http://schemas.microsoft.com/office/drawing/2014/main" id="{F30DBAFC-05E4-4A83-8098-1EEA4B321BBB}"/>
              </a:ext>
            </a:extLst>
          </p:cNvPr>
          <p:cNvSpPr txBox="1"/>
          <p:nvPr/>
        </p:nvSpPr>
        <p:spPr>
          <a:xfrm>
            <a:off x="-362310" y="1975596"/>
            <a:ext cx="4088921" cy="89073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108000" bIns="108000" rtlCol="0" anchor="ctr">
            <a:noAutofit/>
          </a:bodyPr>
          <a:lstStyle/>
          <a:p>
            <a:pPr algn="r"/>
            <a:r>
              <a:rPr lang="en-GB" b="1" dirty="0"/>
              <a:t>Do you agree with Simran?</a:t>
            </a:r>
            <a:br>
              <a:rPr lang="en-GB" b="1" dirty="0"/>
            </a:br>
            <a:r>
              <a:rPr lang="en-GB" b="1" dirty="0"/>
              <a:t>Explain your answer.</a:t>
            </a:r>
          </a:p>
        </p:txBody>
      </p:sp>
      <p:sp>
        <p:nvSpPr>
          <p:cNvPr id="15" name="Rectangle 14">
            <a:extLst>
              <a:ext uri="{FF2B5EF4-FFF2-40B4-BE49-F238E27FC236}">
                <a16:creationId xmlns="" xmlns:a16="http://schemas.microsoft.com/office/drawing/2014/main" id="{C038514E-3FDB-4DF9-B342-7474BABA5AEB}"/>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10" name="Rectangle 9"/>
          <p:cNvSpPr/>
          <p:nvPr/>
        </p:nvSpPr>
        <p:spPr>
          <a:xfrm>
            <a:off x="481965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73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41980541-67BD-4B0C-B984-CD5F91EC52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724" b="44989"/>
          <a:stretch/>
        </p:blipFill>
        <p:spPr>
          <a:xfrm>
            <a:off x="539759" y="1337094"/>
            <a:ext cx="8064491" cy="4936706"/>
          </a:xfrm>
          <a:prstGeom prst="rect">
            <a:avLst/>
          </a:prstGeom>
        </p:spPr>
      </p:pic>
      <p:sp>
        <p:nvSpPr>
          <p:cNvPr id="15" name="TextBox 14">
            <a:extLst>
              <a:ext uri="{FF2B5EF4-FFF2-40B4-BE49-F238E27FC236}">
                <a16:creationId xmlns="" xmlns:a16="http://schemas.microsoft.com/office/drawing/2014/main" id="{F0DCA42E-A899-42AC-9622-3BD8F5103D3B}"/>
              </a:ext>
            </a:extLst>
          </p:cNvPr>
          <p:cNvSpPr txBox="1"/>
          <p:nvPr/>
        </p:nvSpPr>
        <p:spPr>
          <a:xfrm>
            <a:off x="2801356" y="3041798"/>
            <a:ext cx="5451894" cy="523220"/>
          </a:xfrm>
          <a:prstGeom prst="rect">
            <a:avLst/>
          </a:prstGeom>
          <a:noFill/>
        </p:spPr>
        <p:txBody>
          <a:bodyPr wrap="square" rtlCol="0">
            <a:spAutoFit/>
          </a:bodyPr>
          <a:lstStyle/>
          <a:p>
            <a:pPr algn="ctr"/>
            <a:r>
              <a:rPr lang="en-GB" sz="2800" dirty="0"/>
              <a:t>5.06 × 100 ×             = 5060</a:t>
            </a:r>
          </a:p>
        </p:txBody>
      </p:sp>
      <p:sp>
        <p:nvSpPr>
          <p:cNvPr id="16" name="Rectangle: Rounded Corners 15">
            <a:extLst>
              <a:ext uri="{FF2B5EF4-FFF2-40B4-BE49-F238E27FC236}">
                <a16:creationId xmlns="" xmlns:a16="http://schemas.microsoft.com/office/drawing/2014/main" id="{39BCF7CB-63C7-4553-9025-E7B87967158B}"/>
              </a:ext>
            </a:extLst>
          </p:cNvPr>
          <p:cNvSpPr/>
          <p:nvPr/>
        </p:nvSpPr>
        <p:spPr>
          <a:xfrm>
            <a:off x="5378394" y="2980009"/>
            <a:ext cx="1108698" cy="646798"/>
          </a:xfrm>
          <a:prstGeom prst="roundRect">
            <a:avLst/>
          </a:prstGeom>
          <a:ln w="28575">
            <a:solidFill>
              <a:srgbClr val="E94E1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3" name="Rectangle 12">
            <a:extLst>
              <a:ext uri="{FF2B5EF4-FFF2-40B4-BE49-F238E27FC236}">
                <a16:creationId xmlns="" xmlns:a16="http://schemas.microsoft.com/office/drawing/2014/main" id="{211DDE20-D90E-4F3E-8225-B87332E92042}"/>
              </a:ext>
            </a:extLst>
          </p:cNvPr>
          <p:cNvSpPr/>
          <p:nvPr/>
        </p:nvSpPr>
        <p:spPr>
          <a:xfrm>
            <a:off x="5128793" y="4317912"/>
            <a:ext cx="2825750" cy="1202994"/>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spcAft>
                <a:spcPts val="1200"/>
              </a:spcAft>
            </a:pPr>
            <a:r>
              <a:rPr lang="en-GB" b="1" dirty="0">
                <a:solidFill>
                  <a:schemeClr val="tx1"/>
                </a:solidFill>
              </a:rPr>
              <a:t>5.06 × 100 = 506</a:t>
            </a:r>
            <a:br>
              <a:rPr lang="en-GB" b="1" dirty="0">
                <a:solidFill>
                  <a:schemeClr val="tx1"/>
                </a:solidFill>
              </a:rPr>
            </a:br>
            <a:r>
              <a:rPr lang="en-GB" b="1" dirty="0">
                <a:solidFill>
                  <a:schemeClr val="tx1"/>
                </a:solidFill>
              </a:rPr>
              <a:t>506 × 10 = 5060</a:t>
            </a:r>
          </a:p>
          <a:p>
            <a:pPr>
              <a:spcAft>
                <a:spcPts val="1200"/>
              </a:spcAft>
            </a:pPr>
            <a:r>
              <a:rPr lang="en-GB" b="1" dirty="0">
                <a:solidFill>
                  <a:schemeClr val="tx1"/>
                </a:solidFill>
              </a:rPr>
              <a:t>5.06 × 100 × 10 = 5060</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4" name="Rectangle 3">
            <a:extLst>
              <a:ext uri="{FF2B5EF4-FFF2-40B4-BE49-F238E27FC236}">
                <a16:creationId xmlns="" xmlns:a16="http://schemas.microsoft.com/office/drawing/2014/main" id="{2D96FFD5-8FF8-4BE4-BAAA-97AE03E7D449}"/>
              </a:ext>
            </a:extLst>
          </p:cNvPr>
          <p:cNvSpPr/>
          <p:nvPr/>
        </p:nvSpPr>
        <p:spPr>
          <a:xfrm>
            <a:off x="811279" y="3482281"/>
            <a:ext cx="4572000" cy="369332"/>
          </a:xfrm>
          <a:prstGeom prst="rect">
            <a:avLst/>
          </a:prstGeom>
        </p:spPr>
        <p:txBody>
          <a:bodyPr>
            <a:spAutoFit/>
          </a:bodyPr>
          <a:lstStyle/>
          <a:p>
            <a:endParaRPr lang="en-GB" b="1" dirty="0"/>
          </a:p>
        </p:txBody>
      </p:sp>
      <p:pic>
        <p:nvPicPr>
          <p:cNvPr id="21" name="Picture 20">
            <a:extLst>
              <a:ext uri="{FF2B5EF4-FFF2-40B4-BE49-F238E27FC236}">
                <a16:creationId xmlns="" xmlns:a16="http://schemas.microsoft.com/office/drawing/2014/main" id="{B1916774-E17E-499C-9DDB-B2E1B22938F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5233"/>
          <a:stretch/>
        </p:blipFill>
        <p:spPr>
          <a:xfrm>
            <a:off x="634839" y="2905780"/>
            <a:ext cx="3865010" cy="3368020"/>
          </a:xfrm>
          <a:prstGeom prst="rect">
            <a:avLst/>
          </a:prstGeom>
        </p:spPr>
      </p:pic>
      <p:sp>
        <p:nvSpPr>
          <p:cNvPr id="22" name="Rectangle 21">
            <a:extLst>
              <a:ext uri="{FF2B5EF4-FFF2-40B4-BE49-F238E27FC236}">
                <a16:creationId xmlns="" xmlns:a16="http://schemas.microsoft.com/office/drawing/2014/main" id="{2AFDD05B-B3F3-44D0-8946-C6EF710DE790}"/>
              </a:ext>
            </a:extLst>
          </p:cNvPr>
          <p:cNvSpPr/>
          <p:nvPr/>
        </p:nvSpPr>
        <p:spPr>
          <a:xfrm>
            <a:off x="5652057" y="3040659"/>
            <a:ext cx="561372" cy="523220"/>
          </a:xfrm>
          <a:prstGeom prst="rect">
            <a:avLst/>
          </a:prstGeom>
        </p:spPr>
        <p:txBody>
          <a:bodyPr wrap="none">
            <a:spAutoFit/>
          </a:bodyPr>
          <a:lstStyle/>
          <a:p>
            <a:r>
              <a:rPr lang="en-GB" sz="2800" b="1" dirty="0"/>
              <a:t>10</a:t>
            </a:r>
            <a:endParaRPr lang="en-GB" sz="2800" dirty="0"/>
          </a:p>
        </p:txBody>
      </p:sp>
      <p:sp>
        <p:nvSpPr>
          <p:cNvPr id="14" name="TextBox 13">
            <a:extLst>
              <a:ext uri="{FF2B5EF4-FFF2-40B4-BE49-F238E27FC236}">
                <a16:creationId xmlns="" xmlns:a16="http://schemas.microsoft.com/office/drawing/2014/main" id="{816292FE-51A6-4A68-A9D0-624A3D58D45A}"/>
              </a:ext>
            </a:extLst>
          </p:cNvPr>
          <p:cNvSpPr txBox="1"/>
          <p:nvPr/>
        </p:nvSpPr>
        <p:spPr>
          <a:xfrm>
            <a:off x="-286110" y="1881013"/>
            <a:ext cx="7296510" cy="67538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108000" bIns="108000" rtlCol="0" anchor="ctr">
            <a:noAutofit/>
          </a:bodyPr>
          <a:lstStyle/>
          <a:p>
            <a:pPr algn="r"/>
            <a:r>
              <a:rPr lang="en-GB" b="1" dirty="0"/>
              <a:t>Complete the calculation. Explain your answer.</a:t>
            </a:r>
          </a:p>
        </p:txBody>
      </p:sp>
      <p:pic>
        <p:nvPicPr>
          <p:cNvPr id="19" name="Picture 18">
            <a:extLst>
              <a:ext uri="{FF2B5EF4-FFF2-40B4-BE49-F238E27FC236}">
                <a16:creationId xmlns="" xmlns:a16="http://schemas.microsoft.com/office/drawing/2014/main" id="{06378957-F123-4E60-AE1E-1FC1BBA3AF1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921" t="24772" r="8056" b="67261"/>
          <a:stretch/>
        </p:blipFill>
        <p:spPr>
          <a:xfrm>
            <a:off x="2952750" y="2836885"/>
            <a:ext cx="5001794" cy="908622"/>
          </a:xfrm>
          <a:prstGeom prst="rect">
            <a:avLst/>
          </a:prstGeom>
        </p:spPr>
      </p:pic>
      <p:pic>
        <p:nvPicPr>
          <p:cNvPr id="17" name="Picture 16">
            <a:extLst>
              <a:ext uri="{FF2B5EF4-FFF2-40B4-BE49-F238E27FC236}">
                <a16:creationId xmlns="" xmlns:a16="http://schemas.microsoft.com/office/drawing/2014/main" id="{D0F4A8DC-0CE9-4034-BDA9-27AD29DBC9F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45800" y="2825179"/>
            <a:ext cx="1415436" cy="1065768"/>
          </a:xfrm>
          <a:prstGeom prst="rect">
            <a:avLst/>
          </a:prstGeom>
        </p:spPr>
      </p:pic>
      <p:sp>
        <p:nvSpPr>
          <p:cNvPr id="25" name="TextBox 24">
            <a:extLst>
              <a:ext uri="{FF2B5EF4-FFF2-40B4-BE49-F238E27FC236}">
                <a16:creationId xmlns="" xmlns:a16="http://schemas.microsoft.com/office/drawing/2014/main" id="{08111A72-2D10-41AD-946F-ED40C9523461}"/>
              </a:ext>
            </a:extLst>
          </p:cNvPr>
          <p:cNvSpPr txBox="1"/>
          <p:nvPr/>
        </p:nvSpPr>
        <p:spPr>
          <a:xfrm>
            <a:off x="3450068" y="3076111"/>
            <a:ext cx="4239338" cy="523220"/>
          </a:xfrm>
          <a:prstGeom prst="rect">
            <a:avLst/>
          </a:prstGeom>
          <a:noFill/>
        </p:spPr>
        <p:txBody>
          <a:bodyPr wrap="square" rtlCol="0">
            <a:spAutoFit/>
          </a:bodyPr>
          <a:lstStyle/>
          <a:p>
            <a:pPr algn="r"/>
            <a:r>
              <a:rPr lang="en-GB" sz="2800" dirty="0"/>
              <a:t> ÷ 10 ÷ 10  = 3.412</a:t>
            </a:r>
          </a:p>
        </p:txBody>
      </p:sp>
      <p:sp>
        <p:nvSpPr>
          <p:cNvPr id="26" name="Rectangle: Rounded Corners 25">
            <a:extLst>
              <a:ext uri="{FF2B5EF4-FFF2-40B4-BE49-F238E27FC236}">
                <a16:creationId xmlns="" xmlns:a16="http://schemas.microsoft.com/office/drawing/2014/main" id="{4B3F0E26-55B6-4B38-BA61-637EEE119393}"/>
              </a:ext>
            </a:extLst>
          </p:cNvPr>
          <p:cNvSpPr/>
          <p:nvPr/>
        </p:nvSpPr>
        <p:spPr>
          <a:xfrm>
            <a:off x="3535455" y="2974374"/>
            <a:ext cx="1108698" cy="646798"/>
          </a:xfrm>
          <a:prstGeom prst="roundRect">
            <a:avLst/>
          </a:prstGeom>
          <a:ln w="28575">
            <a:solidFill>
              <a:srgbClr val="E94E1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28" name="Picture 27">
            <a:extLst>
              <a:ext uri="{FF2B5EF4-FFF2-40B4-BE49-F238E27FC236}">
                <a16:creationId xmlns="" xmlns:a16="http://schemas.microsoft.com/office/drawing/2014/main" id="{10922D71-807E-4602-BF69-2846AE01BA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5233"/>
          <a:stretch/>
        </p:blipFill>
        <p:spPr>
          <a:xfrm>
            <a:off x="634839" y="2905780"/>
            <a:ext cx="3865010" cy="3368020"/>
          </a:xfrm>
          <a:prstGeom prst="rect">
            <a:avLst/>
          </a:prstGeom>
        </p:spPr>
      </p:pic>
      <p:sp>
        <p:nvSpPr>
          <p:cNvPr id="20" name="Rectangle 19">
            <a:extLst>
              <a:ext uri="{FF2B5EF4-FFF2-40B4-BE49-F238E27FC236}">
                <a16:creationId xmlns="" xmlns:a16="http://schemas.microsoft.com/office/drawing/2014/main" id="{90074F20-2B0F-4038-BD5A-1DBE87C9E19C}"/>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10" name="Rectangle 9"/>
          <p:cNvSpPr/>
          <p:nvPr/>
        </p:nvSpPr>
        <p:spPr>
          <a:xfrm>
            <a:off x="481965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794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21"/>
                                        </p:tgtEl>
                                      </p:cBhvr>
                                    </p:animEffect>
                                    <p:set>
                                      <p:cBhvr>
                                        <p:cTn id="18" dur="1" fill="hold">
                                          <p:stCondLst>
                                            <p:cond delay="499"/>
                                          </p:stCondLst>
                                        </p:cTn>
                                        <p:tgtEl>
                                          <p:spTgt spid="21"/>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250"/>
                                        <p:tgtEl>
                                          <p:spTgt spid="17"/>
                                        </p:tgtEl>
                                      </p:cBhvr>
                                    </p:animEffect>
                                  </p:childTnLst>
                                </p:cTn>
                              </p:par>
                            </p:childTnLst>
                          </p:cTn>
                        </p:par>
                        <p:par>
                          <p:cTn id="23" fill="hold">
                            <p:stCondLst>
                              <p:cond delay="750"/>
                            </p:stCondLst>
                            <p:childTnLst>
                              <p:par>
                                <p:cTn id="24" presetID="63" presetClass="path" presetSubtype="0" accel="50000" decel="50000" fill="hold" nodeType="afterEffect">
                                  <p:stCondLst>
                                    <p:cond delay="0"/>
                                  </p:stCondLst>
                                  <p:childTnLst>
                                    <p:animMotion origin="layout" path="M 3.33333E-6 -3.33333E-6 L 0.5908 -3.33333E-6 " pathEditMode="relative" rAng="0" ptsTypes="AA">
                                      <p:cBhvr>
                                        <p:cTn id="25" dur="2000" fill="hold"/>
                                        <p:tgtEl>
                                          <p:spTgt spid="17"/>
                                        </p:tgtEl>
                                        <p:attrNameLst>
                                          <p:attrName>ppt_x</p:attrName>
                                          <p:attrName>ppt_y</p:attrName>
                                        </p:attrNameLst>
                                      </p:cBhvr>
                                      <p:rCtr x="29531" y="0"/>
                                    </p:animMotion>
                                  </p:childTnLst>
                                </p:cTn>
                              </p:par>
                              <p:par>
                                <p:cTn id="26" presetID="32" presetClass="emph" presetSubtype="0" repeatCount="3000" fill="hold" nodeType="withEffect">
                                  <p:stCondLst>
                                    <p:cond delay="250"/>
                                  </p:stCondLst>
                                  <p:childTnLst>
                                    <p:animRot by="120000">
                                      <p:cBhvr>
                                        <p:cTn id="27" dur="50" fill="hold">
                                          <p:stCondLst>
                                            <p:cond delay="0"/>
                                          </p:stCondLst>
                                        </p:cTn>
                                        <p:tgtEl>
                                          <p:spTgt spid="17"/>
                                        </p:tgtEl>
                                        <p:attrNameLst>
                                          <p:attrName>r</p:attrName>
                                        </p:attrNameLst>
                                      </p:cBhvr>
                                    </p:animRot>
                                    <p:animRot by="-240000">
                                      <p:cBhvr>
                                        <p:cTn id="28" dur="100" fill="hold">
                                          <p:stCondLst>
                                            <p:cond delay="100"/>
                                          </p:stCondLst>
                                        </p:cTn>
                                        <p:tgtEl>
                                          <p:spTgt spid="17"/>
                                        </p:tgtEl>
                                        <p:attrNameLst>
                                          <p:attrName>r</p:attrName>
                                        </p:attrNameLst>
                                      </p:cBhvr>
                                    </p:animRot>
                                    <p:animRot by="240000">
                                      <p:cBhvr>
                                        <p:cTn id="29" dur="100" fill="hold">
                                          <p:stCondLst>
                                            <p:cond delay="200"/>
                                          </p:stCondLst>
                                        </p:cTn>
                                        <p:tgtEl>
                                          <p:spTgt spid="17"/>
                                        </p:tgtEl>
                                        <p:attrNameLst>
                                          <p:attrName>r</p:attrName>
                                        </p:attrNameLst>
                                      </p:cBhvr>
                                    </p:animRot>
                                    <p:animRot by="-240000">
                                      <p:cBhvr>
                                        <p:cTn id="30" dur="100" fill="hold">
                                          <p:stCondLst>
                                            <p:cond delay="300"/>
                                          </p:stCondLst>
                                        </p:cTn>
                                        <p:tgtEl>
                                          <p:spTgt spid="17"/>
                                        </p:tgtEl>
                                        <p:attrNameLst>
                                          <p:attrName>r</p:attrName>
                                        </p:attrNameLst>
                                      </p:cBhvr>
                                    </p:animRot>
                                    <p:animRot by="120000">
                                      <p:cBhvr>
                                        <p:cTn id="31" dur="100" fill="hold">
                                          <p:stCondLst>
                                            <p:cond delay="400"/>
                                          </p:stCondLst>
                                        </p:cTn>
                                        <p:tgtEl>
                                          <p:spTgt spid="17"/>
                                        </p:tgtEl>
                                        <p:attrNameLst>
                                          <p:attrName>r</p:attrName>
                                        </p:attrNameLst>
                                      </p:cBhvr>
                                    </p:animRot>
                                  </p:childTnLst>
                                </p:cTn>
                              </p:par>
                              <p:par>
                                <p:cTn id="32" presetID="22" presetClass="entr" presetSubtype="8" fill="hold" nodeType="withEffect">
                                  <p:stCondLst>
                                    <p:cond delay="250"/>
                                  </p:stCondLst>
                                  <p:childTnLst>
                                    <p:set>
                                      <p:cBhvr>
                                        <p:cTn id="33" dur="1" fill="hold">
                                          <p:stCondLst>
                                            <p:cond delay="0"/>
                                          </p:stCondLst>
                                        </p:cTn>
                                        <p:tgtEl>
                                          <p:spTgt spid="19"/>
                                        </p:tgtEl>
                                        <p:attrNameLst>
                                          <p:attrName>style.visibility</p:attrName>
                                        </p:attrNameLst>
                                      </p:cBhvr>
                                      <p:to>
                                        <p:strVal val="visible"/>
                                      </p:to>
                                    </p:set>
                                    <p:animEffect transition="in" filter="wipe(left)">
                                      <p:cBhvr>
                                        <p:cTn id="34" dur="1500"/>
                                        <p:tgtEl>
                                          <p:spTgt spid="19"/>
                                        </p:tgtEl>
                                      </p:cBhvr>
                                    </p:animEffect>
                                  </p:childTnLst>
                                </p:cTn>
                              </p:par>
                            </p:childTnLst>
                          </p:cTn>
                        </p:par>
                        <p:par>
                          <p:cTn id="35" fill="hold">
                            <p:stCondLst>
                              <p:cond delay="2750"/>
                            </p:stCondLst>
                            <p:childTnLst>
                              <p:par>
                                <p:cTn id="36" presetID="10" presetClass="exit" presetSubtype="0" fill="hold" nodeType="afterEffect">
                                  <p:stCondLst>
                                    <p:cond delay="0"/>
                                  </p:stCondLst>
                                  <p:childTnLst>
                                    <p:animEffect transition="out" filter="fade">
                                      <p:cBhvr>
                                        <p:cTn id="37" dur="500"/>
                                        <p:tgtEl>
                                          <p:spTgt spid="17"/>
                                        </p:tgtEl>
                                      </p:cBhvr>
                                    </p:animEffect>
                                    <p:set>
                                      <p:cBhvr>
                                        <p:cTn id="38" dur="1" fill="hold">
                                          <p:stCondLst>
                                            <p:cond delay="499"/>
                                          </p:stCondLst>
                                        </p:cTn>
                                        <p:tgtEl>
                                          <p:spTgt spid="17"/>
                                        </p:tgtEl>
                                        <p:attrNameLst>
                                          <p:attrName>style.visibility</p:attrName>
                                        </p:attrNameLst>
                                      </p:cBhvr>
                                      <p:to>
                                        <p:strVal val="hidden"/>
                                      </p:to>
                                    </p:set>
                                  </p:childTnLst>
                                </p:cTn>
                              </p:par>
                            </p:childTnLst>
                          </p:cTn>
                        </p:par>
                        <p:par>
                          <p:cTn id="39" fill="hold">
                            <p:stCondLst>
                              <p:cond delay="3250"/>
                            </p:stCondLst>
                            <p:childTnLst>
                              <p:par>
                                <p:cTn id="40" presetID="10" presetClass="entr" presetSubtype="0"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22" grpId="0"/>
      <p:bldP spid="25" grpId="0"/>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41980541-67BD-4B0C-B984-CD5F91EC52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724" b="44989"/>
          <a:stretch/>
        </p:blipFill>
        <p:spPr>
          <a:xfrm>
            <a:off x="539759" y="1337094"/>
            <a:ext cx="8064491" cy="4936706"/>
          </a:xfrm>
          <a:prstGeom prst="rect">
            <a:avLst/>
          </a:prstGeom>
        </p:spPr>
      </p:pic>
      <p:sp>
        <p:nvSpPr>
          <p:cNvPr id="15" name="TextBox 14">
            <a:extLst>
              <a:ext uri="{FF2B5EF4-FFF2-40B4-BE49-F238E27FC236}">
                <a16:creationId xmlns="" xmlns:a16="http://schemas.microsoft.com/office/drawing/2014/main" id="{F0DCA42E-A899-42AC-9622-3BD8F5103D3B}"/>
              </a:ext>
            </a:extLst>
          </p:cNvPr>
          <p:cNvSpPr txBox="1"/>
          <p:nvPr/>
        </p:nvSpPr>
        <p:spPr>
          <a:xfrm>
            <a:off x="3450068" y="3036163"/>
            <a:ext cx="4239338" cy="523220"/>
          </a:xfrm>
          <a:prstGeom prst="rect">
            <a:avLst/>
          </a:prstGeom>
          <a:noFill/>
        </p:spPr>
        <p:txBody>
          <a:bodyPr wrap="square" rtlCol="0">
            <a:spAutoFit/>
          </a:bodyPr>
          <a:lstStyle/>
          <a:p>
            <a:pPr algn="r"/>
            <a:r>
              <a:rPr lang="en-GB" sz="2800" dirty="0"/>
              <a:t> ÷ 10 ÷ 10  = 3.412</a:t>
            </a:r>
          </a:p>
        </p:txBody>
      </p:sp>
      <p:sp>
        <p:nvSpPr>
          <p:cNvPr id="16" name="Rectangle: Rounded Corners 15">
            <a:extLst>
              <a:ext uri="{FF2B5EF4-FFF2-40B4-BE49-F238E27FC236}">
                <a16:creationId xmlns="" xmlns:a16="http://schemas.microsoft.com/office/drawing/2014/main" id="{39BCF7CB-63C7-4553-9025-E7B87967158B}"/>
              </a:ext>
            </a:extLst>
          </p:cNvPr>
          <p:cNvSpPr/>
          <p:nvPr/>
        </p:nvSpPr>
        <p:spPr>
          <a:xfrm>
            <a:off x="3535455" y="2974374"/>
            <a:ext cx="1108698" cy="646798"/>
          </a:xfrm>
          <a:prstGeom prst="roundRect">
            <a:avLst/>
          </a:prstGeom>
          <a:ln w="28575">
            <a:solidFill>
              <a:srgbClr val="E94E1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3" name="Rectangle 12">
            <a:extLst>
              <a:ext uri="{FF2B5EF4-FFF2-40B4-BE49-F238E27FC236}">
                <a16:creationId xmlns="" xmlns:a16="http://schemas.microsoft.com/office/drawing/2014/main" id="{211DDE20-D90E-4F3E-8225-B87332E92042}"/>
              </a:ext>
            </a:extLst>
          </p:cNvPr>
          <p:cNvSpPr/>
          <p:nvPr/>
        </p:nvSpPr>
        <p:spPr>
          <a:xfrm>
            <a:off x="4802489" y="3748027"/>
            <a:ext cx="3593407" cy="2341768"/>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Aft>
                <a:spcPts val="1200"/>
              </a:spcAft>
            </a:pPr>
            <a:r>
              <a:rPr lang="en-GB" b="1" dirty="0">
                <a:solidFill>
                  <a:schemeClr val="tx1"/>
                </a:solidFill>
              </a:rPr>
              <a:t>We can find the answer using the inverse of division which is multiplication.</a:t>
            </a:r>
          </a:p>
          <a:p>
            <a:pPr>
              <a:spcAft>
                <a:spcPts val="1200"/>
              </a:spcAft>
            </a:pPr>
            <a:r>
              <a:rPr lang="en-GB" b="1" dirty="0">
                <a:solidFill>
                  <a:schemeClr val="tx1"/>
                </a:solidFill>
              </a:rPr>
              <a:t>3.412 × 10 × 10 = 341.2 </a:t>
            </a:r>
          </a:p>
          <a:p>
            <a:pPr>
              <a:spcAft>
                <a:spcPts val="1200"/>
              </a:spcAft>
            </a:pPr>
            <a:r>
              <a:rPr lang="en-GB" b="1" dirty="0">
                <a:solidFill>
                  <a:schemeClr val="tx1"/>
                </a:solidFill>
              </a:rPr>
              <a:t>Therefore: </a:t>
            </a:r>
          </a:p>
          <a:p>
            <a:pPr>
              <a:spcAft>
                <a:spcPts val="1200"/>
              </a:spcAft>
            </a:pPr>
            <a:r>
              <a:rPr lang="en-GB" b="1" dirty="0">
                <a:solidFill>
                  <a:schemeClr val="tx1"/>
                </a:solidFill>
              </a:rPr>
              <a:t>341.2 ÷ 10 ÷ 10  = 3.412 </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4" name="Rectangle 3">
            <a:extLst>
              <a:ext uri="{FF2B5EF4-FFF2-40B4-BE49-F238E27FC236}">
                <a16:creationId xmlns="" xmlns:a16="http://schemas.microsoft.com/office/drawing/2014/main" id="{2D96FFD5-8FF8-4BE4-BAAA-97AE03E7D449}"/>
              </a:ext>
            </a:extLst>
          </p:cNvPr>
          <p:cNvSpPr/>
          <p:nvPr/>
        </p:nvSpPr>
        <p:spPr>
          <a:xfrm>
            <a:off x="811279" y="3482281"/>
            <a:ext cx="4572000" cy="369332"/>
          </a:xfrm>
          <a:prstGeom prst="rect">
            <a:avLst/>
          </a:prstGeom>
        </p:spPr>
        <p:txBody>
          <a:bodyPr>
            <a:spAutoFit/>
          </a:bodyPr>
          <a:lstStyle/>
          <a:p>
            <a:endParaRPr lang="en-GB" b="1" dirty="0"/>
          </a:p>
        </p:txBody>
      </p:sp>
      <p:sp>
        <p:nvSpPr>
          <p:cNvPr id="18" name="TextBox 17">
            <a:extLst>
              <a:ext uri="{FF2B5EF4-FFF2-40B4-BE49-F238E27FC236}">
                <a16:creationId xmlns="" xmlns:a16="http://schemas.microsoft.com/office/drawing/2014/main" id="{F30DBAFC-05E4-4A83-8098-1EEA4B321BBB}"/>
              </a:ext>
            </a:extLst>
          </p:cNvPr>
          <p:cNvSpPr txBox="1"/>
          <p:nvPr/>
        </p:nvSpPr>
        <p:spPr>
          <a:xfrm>
            <a:off x="-286110" y="1881013"/>
            <a:ext cx="7296510" cy="675388"/>
          </a:xfrm>
          <a:prstGeom prst="rect">
            <a:avLst/>
          </a:prstGeom>
          <a:solidFill>
            <a:srgbClr val="90C8E5"/>
          </a:solidFill>
          <a:ln w="19050">
            <a:solidFill>
              <a:srgbClr val="01407D"/>
            </a:solidFill>
          </a:ln>
          <a:effectLst>
            <a:outerShdw blurRad="50800" dist="38100" dir="8100000" algn="tr" rotWithShape="0">
              <a:prstClr val="black">
                <a:alpha val="40000"/>
              </a:prstClr>
            </a:outerShdw>
          </a:effectLst>
        </p:spPr>
        <p:txBody>
          <a:bodyPr wrap="square" lIns="108000" tIns="108000" rIns="108000" bIns="108000" rtlCol="0" anchor="ctr">
            <a:noAutofit/>
          </a:bodyPr>
          <a:lstStyle/>
          <a:p>
            <a:pPr algn="r"/>
            <a:r>
              <a:rPr lang="en-GB" b="1" dirty="0"/>
              <a:t>Complete the calculation. Explain your answer.</a:t>
            </a:r>
          </a:p>
        </p:txBody>
      </p:sp>
      <p:sp>
        <p:nvSpPr>
          <p:cNvPr id="22" name="Rectangle 21">
            <a:extLst>
              <a:ext uri="{FF2B5EF4-FFF2-40B4-BE49-F238E27FC236}">
                <a16:creationId xmlns="" xmlns:a16="http://schemas.microsoft.com/office/drawing/2014/main" id="{2AFDD05B-B3F3-44D0-8946-C6EF710DE790}"/>
              </a:ext>
            </a:extLst>
          </p:cNvPr>
          <p:cNvSpPr/>
          <p:nvPr/>
        </p:nvSpPr>
        <p:spPr>
          <a:xfrm>
            <a:off x="3579087" y="3035024"/>
            <a:ext cx="1021433" cy="523220"/>
          </a:xfrm>
          <a:prstGeom prst="rect">
            <a:avLst/>
          </a:prstGeom>
        </p:spPr>
        <p:txBody>
          <a:bodyPr wrap="none">
            <a:spAutoFit/>
          </a:bodyPr>
          <a:lstStyle/>
          <a:p>
            <a:r>
              <a:rPr lang="en-GB" sz="2800" b="1" dirty="0"/>
              <a:t>3.412</a:t>
            </a:r>
            <a:endParaRPr lang="en-GB" sz="2800" dirty="0"/>
          </a:p>
        </p:txBody>
      </p:sp>
      <p:pic>
        <p:nvPicPr>
          <p:cNvPr id="25" name="Picture 24">
            <a:extLst>
              <a:ext uri="{FF2B5EF4-FFF2-40B4-BE49-F238E27FC236}">
                <a16:creationId xmlns="" xmlns:a16="http://schemas.microsoft.com/office/drawing/2014/main" id="{D58D77C0-2FE2-4C83-B272-277FECBA995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5233"/>
          <a:stretch/>
        </p:blipFill>
        <p:spPr>
          <a:xfrm>
            <a:off x="634839" y="2905780"/>
            <a:ext cx="3865010" cy="3368020"/>
          </a:xfrm>
          <a:prstGeom prst="rect">
            <a:avLst/>
          </a:prstGeom>
        </p:spPr>
      </p:pic>
      <p:sp>
        <p:nvSpPr>
          <p:cNvPr id="14" name="Rectangle 13">
            <a:extLst>
              <a:ext uri="{FF2B5EF4-FFF2-40B4-BE49-F238E27FC236}">
                <a16:creationId xmlns="" xmlns:a16="http://schemas.microsoft.com/office/drawing/2014/main" id="{6FC81C51-F638-436C-9D16-58418A57933D}"/>
              </a:ext>
            </a:extLst>
          </p:cNvPr>
          <p:cNvSpPr/>
          <p:nvPr/>
        </p:nvSpPr>
        <p:spPr>
          <a:xfrm>
            <a:off x="445574" y="702863"/>
            <a:ext cx="4374076"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Multiplying Decimals by 10, 100 and 1000.</a:t>
            </a:r>
          </a:p>
        </p:txBody>
      </p:sp>
      <p:sp>
        <p:nvSpPr>
          <p:cNvPr id="10" name="Rectangle 9"/>
          <p:cNvSpPr/>
          <p:nvPr/>
        </p:nvSpPr>
        <p:spPr>
          <a:xfrm>
            <a:off x="4819650"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819650"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694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a:t>
            </a:r>
            <a:endParaRPr lang="en-GB"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8277" r="10191"/>
          <a:stretch/>
        </p:blipFill>
        <p:spPr bwMode="auto">
          <a:xfrm>
            <a:off x="251520" y="836712"/>
            <a:ext cx="4932039" cy="3464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4365104"/>
            <a:ext cx="5832648" cy="23330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sp>
        <p:nvSpPr>
          <p:cNvPr id="3" name="Rectangle 2"/>
          <p:cNvSpPr/>
          <p:nvPr/>
        </p:nvSpPr>
        <p:spPr>
          <a:xfrm>
            <a:off x="539552" y="6469764"/>
            <a:ext cx="6768752" cy="369332"/>
          </a:xfrm>
          <a:prstGeom prst="rect">
            <a:avLst/>
          </a:prstGeom>
        </p:spPr>
        <p:txBody>
          <a:bodyPr wrap="square">
            <a:spAutoFit/>
          </a:bodyPr>
          <a:lstStyle/>
          <a:p>
            <a:r>
              <a:rPr lang="en-GB" dirty="0">
                <a:hlinkClick r:id="rId2"/>
              </a:rPr>
              <a:t>https://www.bbc.co.uk/bitesize/articles/zk66dp3</a:t>
            </a:r>
            <a:endParaRPr lang="en-GB"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836712"/>
            <a:ext cx="2535084" cy="25793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769177"/>
            <a:ext cx="2105597" cy="316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152" y="768268"/>
            <a:ext cx="2736304" cy="3282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483" y="3573016"/>
            <a:ext cx="2503273" cy="26572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1731" y="3993566"/>
            <a:ext cx="2203698" cy="2476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6"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24128" y="4115630"/>
            <a:ext cx="2403179" cy="2649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sp>
        <p:nvSpPr>
          <p:cNvPr id="2" name="TextBox 1"/>
          <p:cNvSpPr txBox="1"/>
          <p:nvPr/>
        </p:nvSpPr>
        <p:spPr>
          <a:xfrm>
            <a:off x="288599" y="908720"/>
            <a:ext cx="8568952" cy="1200329"/>
          </a:xfrm>
          <a:prstGeom prst="rect">
            <a:avLst/>
          </a:prstGeom>
          <a:noFill/>
        </p:spPr>
        <p:txBody>
          <a:bodyPr wrap="square" rtlCol="0">
            <a:spAutoFit/>
          </a:bodyPr>
          <a:lstStyle/>
          <a:p>
            <a:pPr algn="ctr"/>
            <a:r>
              <a:rPr lang="en-GB" sz="2400" dirty="0">
                <a:hlinkClick r:id="rId2"/>
              </a:rPr>
              <a:t>https://</a:t>
            </a:r>
            <a:r>
              <a:rPr lang="en-GB" sz="2400" dirty="0" smtClean="0">
                <a:hlinkClick r:id="rId2"/>
              </a:rPr>
              <a:t>www.bbc.co.uk/bitesize/articles/z3j9ydm</a:t>
            </a:r>
            <a:endParaRPr lang="en-GB" sz="2400" dirty="0" smtClean="0"/>
          </a:p>
          <a:p>
            <a:pPr algn="ctr"/>
            <a:endParaRPr lang="en-GB" sz="2400" dirty="0"/>
          </a:p>
          <a:p>
            <a:pPr algn="ctr"/>
            <a:r>
              <a:rPr lang="en-GB" sz="2400" dirty="0" smtClean="0"/>
              <a:t>Have a go at the lesson above on Anglo-Saxon art and culture!</a:t>
            </a:r>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7400" y="2492896"/>
            <a:ext cx="6991350" cy="3800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 ANSWERS</a:t>
            </a:r>
            <a:endParaRPr lang="en-GB"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115" r="6519"/>
          <a:stretch/>
        </p:blipFill>
        <p:spPr bwMode="auto">
          <a:xfrm>
            <a:off x="179512" y="980727"/>
            <a:ext cx="4464496" cy="35753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3898" y="4941168"/>
            <a:ext cx="6647918" cy="1734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17933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 ANSWERS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124744"/>
            <a:ext cx="6048672" cy="207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5920" y="3848614"/>
            <a:ext cx="5724128" cy="20409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14635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 ANSWERS</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556792"/>
            <a:ext cx="5040560" cy="4104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4961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6049</TotalTime>
  <Words>1720</Words>
  <Application>Microsoft Office PowerPoint</Application>
  <PresentationFormat>On-screen Show (4:3)</PresentationFormat>
  <Paragraphs>286</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 – Task 1 The following slides are focusing on the small step of decimal sequences. </vt:lpstr>
      <vt:lpstr>PowerPoint Presentation</vt:lpstr>
      <vt:lpstr>PowerPoint Presentation</vt:lpstr>
      <vt:lpstr>PowerPoint Presentation</vt:lpstr>
      <vt:lpstr>PowerPoint Presentation</vt:lpstr>
      <vt:lpstr>Task 1</vt:lpstr>
      <vt:lpstr>Maths Learning – Task 2 The following slides are focusing on the small step of multiplying decimals.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 – Task 2</vt:lpstr>
      <vt:lpstr>Maths Learning – Task 3</vt:lpstr>
      <vt:lpstr>PowerPoint Presentation</vt:lpstr>
      <vt:lpstr>P.E.</vt:lpstr>
      <vt:lpstr>Classroom Secrets</vt:lpstr>
      <vt:lpstr>Maths Learning – Task 1 ANSWERS</vt:lpstr>
      <vt:lpstr>Maths Learning – Task 2 ANSWERS</vt:lpstr>
      <vt:lpstr>Maths Learning – Task 3 ANSWERS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52</cp:revision>
  <dcterms:created xsi:type="dcterms:W3CDTF">2020-03-18T10:41:37Z</dcterms:created>
  <dcterms:modified xsi:type="dcterms:W3CDTF">2020-06-07T09:22:16Z</dcterms:modified>
</cp:coreProperties>
</file>