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9" r:id="rId3"/>
    <p:sldId id="260" r:id="rId4"/>
  </p:sldIdLst>
  <p:sldSz cx="7772400" cy="10058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88" autoAdjust="0"/>
    <p:restoredTop sz="94669" autoAdjust="0"/>
  </p:normalViewPr>
  <p:slideViewPr>
    <p:cSldViewPr snapToGrid="0">
      <p:cViewPr>
        <p:scale>
          <a:sx n="151" d="100"/>
          <a:sy n="151" d="100"/>
        </p:scale>
        <p:origin x="912" y="-432"/>
      </p:cViewPr>
      <p:guideLst>
        <p:guide orient="horz" pos="3168"/>
        <p:guide pos="2448"/>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endParaRPr lang="en-GB"/>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6/9/26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072459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6/9/26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541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3D53FB-D685-4AF3-9A82-92DF4CAD5D96}" type="datetimeFigureOut">
              <a:rPr lang="en-US" smtClean="0"/>
              <a:t>6/9/26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36664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8862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95097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3D53FB-D685-4AF3-9A82-92DF4CAD5D96}" type="datetimeFigureOut">
              <a:rPr lang="en-US" smtClean="0"/>
              <a:t>6/9/26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948767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3D53FB-D685-4AF3-9A82-92DF4CAD5D96}" type="datetimeFigureOut">
              <a:rPr lang="en-US" smtClean="0"/>
              <a:t>6/9/26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97037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3D53FB-D685-4AF3-9A82-92DF4CAD5D96}" type="datetimeFigureOut">
              <a:rPr lang="en-US" smtClean="0"/>
              <a:t>6/9/26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186179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3D53FB-D685-4AF3-9A82-92DF4CAD5D96}" type="datetimeFigureOut">
              <a:rPr lang="en-US" smtClean="0"/>
              <a:t>6/9/26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94101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6/9/26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561339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6/9/26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401099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6/9/26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43412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634990" y="402803"/>
            <a:ext cx="1748790" cy="858223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8620" y="402803"/>
            <a:ext cx="5116830" cy="85822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6/9/26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9962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153D53FB-D685-4AF3-9A82-92DF4CAD5D96}" type="datetimeFigureOut">
              <a:rPr lang="en-US" smtClean="0"/>
              <a:t>6/9/26</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2DEAAC6-3D26-4974-A1F8-2689346012FD}" type="slidenum">
              <a:rPr lang="en-US" smtClean="0"/>
              <a:t>‹#›</a:t>
            </a:fld>
            <a:endParaRPr lang="en-US"/>
          </a:p>
        </p:txBody>
      </p:sp>
    </p:spTree>
    <p:extLst>
      <p:ext uri="{BB962C8B-B14F-4D97-AF65-F5344CB8AC3E}">
        <p14:creationId xmlns:p14="http://schemas.microsoft.com/office/powerpoint/2010/main" val="27975454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 Id="rId9" Type="http://schemas.openxmlformats.org/officeDocument/2006/relationships/image" Target="../media/image8.jp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jpeg"/><Relationship Id="rId7"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png"/><Relationship Id="rId11" Type="http://schemas.openxmlformats.org/officeDocument/2006/relationships/image" Target="../media/image15.jpg"/><Relationship Id="rId5" Type="http://schemas.openxmlformats.org/officeDocument/2006/relationships/image" Target="../media/image11.jpeg"/><Relationship Id="rId10" Type="http://schemas.openxmlformats.org/officeDocument/2006/relationships/image" Target="../media/image14.jpg"/><Relationship Id="rId4" Type="http://schemas.openxmlformats.org/officeDocument/2006/relationships/image" Target="../media/image10.jpeg"/><Relationship Id="rId9"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9.jpg"/><Relationship Id="rId5" Type="http://schemas.openxmlformats.org/officeDocument/2006/relationships/image" Target="../media/image18.png"/><Relationship Id="rId4"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6</a:t>
            </a:r>
          </a:p>
        </p:txBody>
      </p:sp>
      <p:sp>
        <p:nvSpPr>
          <p:cNvPr id="7" name="TextBox 6"/>
          <p:cNvSpPr txBox="1"/>
          <p:nvPr/>
        </p:nvSpPr>
        <p:spPr>
          <a:xfrm>
            <a:off x="63501" y="8773306"/>
            <a:ext cx="6699249" cy="1415772"/>
          </a:xfrm>
          <a:prstGeom prst="rect">
            <a:avLst/>
          </a:prstGeom>
          <a:noFill/>
        </p:spPr>
        <p:txBody>
          <a:bodyPr wrap="square" rtlCol="0">
            <a:spAutoFit/>
          </a:bodyPr>
          <a:lstStyle/>
          <a:p>
            <a:pPr algn="ctr"/>
            <a:r>
              <a:rPr lang="en-GB" sz="1400" b="1" u="sng" dirty="0"/>
              <a:t>Attendance</a:t>
            </a:r>
          </a:p>
          <a:p>
            <a:pPr algn="ctr"/>
            <a:r>
              <a:rPr lang="en-GB" sz="1200" dirty="0"/>
              <a:t>When contacting School about your Nursery child’s absence</a:t>
            </a:r>
          </a:p>
          <a:p>
            <a:pPr algn="ctr"/>
            <a:r>
              <a:rPr lang="en-GB" sz="1200" dirty="0"/>
              <a:t> please contact the School Office, 01795 424143 </a:t>
            </a:r>
          </a:p>
          <a:p>
            <a:pPr algn="ctr"/>
            <a:r>
              <a:rPr lang="en-GB" sz="1200" b="1" dirty="0"/>
              <a:t>Reminder: </a:t>
            </a:r>
            <a:r>
              <a:rPr lang="en-GB" sz="1200" dirty="0"/>
              <a:t>if your child is vomiting or has </a:t>
            </a:r>
            <a:r>
              <a:rPr lang="en-GB" sz="1200" dirty="0" err="1"/>
              <a:t>diarrhea</a:t>
            </a:r>
            <a:r>
              <a:rPr lang="en-GB" sz="1200" dirty="0"/>
              <a:t>, it is 48hrs before they can return to Nursery.</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a:extLst>
              <a:ext uri="{FF2B5EF4-FFF2-40B4-BE49-F238E27FC236}">
                <a16:creationId xmlns:a16="http://schemas.microsoft.com/office/drawing/2014/main" id="{26B00F52-2AC8-13F2-5BAE-E012AF557CFD}"/>
              </a:ext>
            </a:extLst>
          </p:cNvPr>
          <p:cNvSpPr txBox="1"/>
          <p:nvPr/>
        </p:nvSpPr>
        <p:spPr>
          <a:xfrm>
            <a:off x="3002280" y="2071680"/>
            <a:ext cx="4358640" cy="6278642"/>
          </a:xfrm>
          <a:prstGeom prst="rect">
            <a:avLst/>
          </a:prstGeom>
          <a:noFill/>
        </p:spPr>
        <p:txBody>
          <a:bodyPr wrap="square" rtlCol="0">
            <a:spAutoFit/>
          </a:bodyPr>
          <a:lstStyle/>
          <a:p>
            <a:pPr algn="ctr"/>
            <a:r>
              <a:rPr lang="en-US" b="1" u="sng" dirty="0"/>
              <a:t>Term 5 Look what we have been up to</a:t>
            </a:r>
          </a:p>
          <a:p>
            <a:pPr algn="ctr"/>
            <a:r>
              <a:rPr lang="en-US" sz="1400" dirty="0"/>
              <a:t>Although this term was a short term the nursery children have been very busy.   We have been busy planting in our garden and watching them change and grow, we have strawberries, beans, sunflowers and raspberries growing in our garden.  We explored how frogs grow and change and made our own frog pond and watched caterpillar change into butterflies.  We enjoyed joining in with Taekwondo and dance for our WAW week.</a:t>
            </a:r>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600" dirty="0"/>
          </a:p>
          <a:p>
            <a:pPr algn="ctr"/>
            <a:r>
              <a:rPr lang="en-US" sz="1600" dirty="0"/>
              <a:t>         </a:t>
            </a:r>
          </a:p>
          <a:p>
            <a:pPr algn="ctr"/>
            <a:r>
              <a:rPr lang="en-US" sz="1600" b="1" u="sng" dirty="0"/>
              <a:t>Our topic this term. </a:t>
            </a:r>
          </a:p>
          <a:p>
            <a:pPr algn="ctr"/>
            <a:r>
              <a:rPr lang="en-GB" sz="1400" dirty="0"/>
              <a:t>This term our topic is ‘Can you tell me a story?’  We have started off our first week back with our you choose story characters.  We looked at who would be in our stories.</a:t>
            </a:r>
          </a:p>
          <a:p>
            <a:pPr algn="ctr"/>
            <a:r>
              <a:rPr lang="en-GB" sz="1400" dirty="0"/>
              <a:t>           Our stories are traditional tales like The 3 little pigs</a:t>
            </a:r>
          </a:p>
          <a:p>
            <a:pPr algn="ctr"/>
            <a:r>
              <a:rPr lang="en-GB" sz="1400" dirty="0"/>
              <a:t>              and Jack and the beanstalk.  The children will get</a:t>
            </a:r>
          </a:p>
          <a:p>
            <a:pPr algn="ctr"/>
            <a:r>
              <a:rPr lang="en-GB" sz="1400" dirty="0"/>
              <a:t>               the opportunity to explore some of their</a:t>
            </a:r>
          </a:p>
          <a:p>
            <a:pPr algn="ctr"/>
            <a:r>
              <a:rPr lang="en-GB" sz="1400" dirty="0"/>
              <a:t>               favourite stories.  We also have our Nursery</a:t>
            </a:r>
          </a:p>
          <a:p>
            <a:pPr algn="ctr"/>
            <a:r>
              <a:rPr lang="en-GB" sz="1400" dirty="0"/>
              <a:t>                sports afternoon and our Nursery Graduation for</a:t>
            </a:r>
          </a:p>
          <a:p>
            <a:pPr algn="ctr"/>
            <a:r>
              <a:rPr lang="en-GB" sz="1400" dirty="0"/>
              <a:t>           those children who are going to big school in September.</a:t>
            </a:r>
          </a:p>
        </p:txBody>
      </p:sp>
      <p:pic>
        <p:nvPicPr>
          <p:cNvPr id="16" name="Picture 15" descr="A cartoon of pigs in front of a house&#10;&#10;AI-generated content may be incorrect.">
            <a:extLst>
              <a:ext uri="{FF2B5EF4-FFF2-40B4-BE49-F238E27FC236}">
                <a16:creationId xmlns:a16="http://schemas.microsoft.com/office/drawing/2014/main" id="{2CC7B360-91BF-2220-9FA3-CAC7F75744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9720" y="4136716"/>
            <a:ext cx="1591966" cy="1591966"/>
          </a:xfrm>
          <a:prstGeom prst="rect">
            <a:avLst/>
          </a:prstGeom>
        </p:spPr>
      </p:pic>
      <p:pic>
        <p:nvPicPr>
          <p:cNvPr id="20" name="Picture 19" descr="A book cover of a book&#10;&#10;AI-generated content may be incorrect.">
            <a:extLst>
              <a:ext uri="{FF2B5EF4-FFF2-40B4-BE49-F238E27FC236}">
                <a16:creationId xmlns:a16="http://schemas.microsoft.com/office/drawing/2014/main" id="{5E9E8230-4AC4-1B13-D7E4-576FF9E267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0419" y="4211021"/>
            <a:ext cx="2030954" cy="1443355"/>
          </a:xfrm>
          <a:prstGeom prst="rect">
            <a:avLst/>
          </a:prstGeom>
        </p:spPr>
      </p:pic>
      <p:pic>
        <p:nvPicPr>
          <p:cNvPr id="5" name="Picture 4">
            <a:extLst>
              <a:ext uri="{FF2B5EF4-FFF2-40B4-BE49-F238E27FC236}">
                <a16:creationId xmlns:a16="http://schemas.microsoft.com/office/drawing/2014/main" id="{840DE171-0626-DE15-7467-11B8C35E978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1328" y="2071680"/>
            <a:ext cx="1071562" cy="1400175"/>
          </a:xfrm>
          <a:prstGeom prst="rect">
            <a:avLst/>
          </a:prstGeom>
        </p:spPr>
      </p:pic>
      <p:pic>
        <p:nvPicPr>
          <p:cNvPr id="14" name="Picture 13">
            <a:extLst>
              <a:ext uri="{FF2B5EF4-FFF2-40B4-BE49-F238E27FC236}">
                <a16:creationId xmlns:a16="http://schemas.microsoft.com/office/drawing/2014/main" id="{EE5CF80D-6CF0-6DCA-C9BC-3E1D27B14BC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99713" y="3135554"/>
            <a:ext cx="1269777" cy="1701901"/>
          </a:xfrm>
          <a:prstGeom prst="rect">
            <a:avLst/>
          </a:prstGeom>
        </p:spPr>
      </p:pic>
      <p:pic>
        <p:nvPicPr>
          <p:cNvPr id="17" name="Picture 16">
            <a:extLst>
              <a:ext uri="{FF2B5EF4-FFF2-40B4-BE49-F238E27FC236}">
                <a16:creationId xmlns:a16="http://schemas.microsoft.com/office/drawing/2014/main" id="{6F4D8738-D5DF-5CF7-5946-58D92D476D47}"/>
              </a:ext>
            </a:extLst>
          </p:cNvPr>
          <p:cNvPicPr>
            <a:picLocks noChangeAspect="1"/>
          </p:cNvPicPr>
          <p:nvPr/>
        </p:nvPicPr>
        <p:blipFill>
          <a:blip r:embed="rId7">
            <a:extLst>
              <a:ext uri="{28A0092B-C50C-407E-A947-70E740481C1C}">
                <a14:useLocalDpi xmlns:a14="http://schemas.microsoft.com/office/drawing/2010/main" val="0"/>
              </a:ext>
            </a:extLst>
          </a:blip>
          <a:srcRect r="12376" b="24807"/>
          <a:stretch>
            <a:fillRect/>
          </a:stretch>
        </p:blipFill>
        <p:spPr>
          <a:xfrm>
            <a:off x="411480" y="4561224"/>
            <a:ext cx="1268205" cy="1451045"/>
          </a:xfrm>
          <a:prstGeom prst="rect">
            <a:avLst/>
          </a:prstGeom>
        </p:spPr>
      </p:pic>
      <p:pic>
        <p:nvPicPr>
          <p:cNvPr id="19" name="Picture 18">
            <a:extLst>
              <a:ext uri="{FF2B5EF4-FFF2-40B4-BE49-F238E27FC236}">
                <a16:creationId xmlns:a16="http://schemas.microsoft.com/office/drawing/2014/main" id="{C76F543C-FCD0-735B-CCA1-47E56AA02D15}"/>
              </a:ext>
            </a:extLst>
          </p:cNvPr>
          <p:cNvPicPr>
            <a:picLocks noChangeAspect="1"/>
          </p:cNvPicPr>
          <p:nvPr/>
        </p:nvPicPr>
        <p:blipFill>
          <a:blip r:embed="rId8">
            <a:extLst>
              <a:ext uri="{28A0092B-C50C-407E-A947-70E740481C1C}">
                <a14:useLocalDpi xmlns:a14="http://schemas.microsoft.com/office/drawing/2010/main" val="0"/>
              </a:ext>
            </a:extLst>
          </a:blip>
          <a:srcRect t="26451" r="16760" b="597"/>
          <a:stretch>
            <a:fillRect/>
          </a:stretch>
        </p:blipFill>
        <p:spPr>
          <a:xfrm>
            <a:off x="1399713" y="5838005"/>
            <a:ext cx="1241778" cy="1451044"/>
          </a:xfrm>
          <a:prstGeom prst="rect">
            <a:avLst/>
          </a:prstGeom>
        </p:spPr>
      </p:pic>
      <p:pic>
        <p:nvPicPr>
          <p:cNvPr id="22" name="Picture 21">
            <a:extLst>
              <a:ext uri="{FF2B5EF4-FFF2-40B4-BE49-F238E27FC236}">
                <a16:creationId xmlns:a16="http://schemas.microsoft.com/office/drawing/2014/main" id="{AA791A34-B472-5DFE-AB40-D731778050D8}"/>
              </a:ext>
            </a:extLst>
          </p:cNvPr>
          <p:cNvPicPr>
            <a:picLocks noChangeAspect="1"/>
          </p:cNvPicPr>
          <p:nvPr/>
        </p:nvPicPr>
        <p:blipFill>
          <a:blip r:embed="rId9">
            <a:extLst>
              <a:ext uri="{28A0092B-C50C-407E-A947-70E740481C1C}">
                <a14:useLocalDpi xmlns:a14="http://schemas.microsoft.com/office/drawing/2010/main" val="0"/>
              </a:ext>
            </a:extLst>
          </a:blip>
          <a:srcRect b="14854"/>
          <a:stretch>
            <a:fillRect/>
          </a:stretch>
        </p:blipFill>
        <p:spPr>
          <a:xfrm>
            <a:off x="461328" y="7023063"/>
            <a:ext cx="1271477" cy="1451044"/>
          </a:xfrm>
          <a:prstGeom prst="rect">
            <a:avLst/>
          </a:prstGeom>
        </p:spPr>
      </p:pic>
    </p:spTree>
    <p:extLst>
      <p:ext uri="{BB962C8B-B14F-4D97-AF65-F5344CB8AC3E}">
        <p14:creationId xmlns:p14="http://schemas.microsoft.com/office/powerpoint/2010/main" val="3506756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16125" y="1979715"/>
            <a:ext cx="4584416" cy="5446619"/>
          </a:xfrm>
          <a:prstGeom prst="rect">
            <a:avLst/>
          </a:prstGeom>
          <a:noFill/>
        </p:spPr>
        <p:txBody>
          <a:bodyPr wrap="square" rtlCol="0">
            <a:spAutoFit/>
          </a:bodyPr>
          <a:lstStyle/>
          <a:p>
            <a:pPr algn="ctr"/>
            <a:r>
              <a:rPr lang="en-GB" sz="2400" b="1" u="sng" dirty="0"/>
              <a:t>Summer  Excitement</a:t>
            </a:r>
          </a:p>
          <a:p>
            <a:pPr algn="ctr"/>
            <a:endParaRPr lang="en-GB" sz="1600" b="1" u="sng" dirty="0"/>
          </a:p>
          <a:p>
            <a:pPr algn="ctr">
              <a:spcAft>
                <a:spcPts val="1000"/>
              </a:spcAft>
            </a:pPr>
            <a:r>
              <a:rPr lang="en-GB" b="1" u="sng" dirty="0">
                <a:effectLst/>
                <a:latin typeface="Calibri" panose="020F0502020204030204" pitchFamily="34" charset="0"/>
                <a:ea typeface="Calibri" panose="020F0502020204030204" pitchFamily="34" charset="0"/>
                <a:cs typeface="Times New Roman" panose="02020603050405020304" pitchFamily="18" charset="0"/>
              </a:rPr>
              <a:t>Sports </a:t>
            </a:r>
            <a:r>
              <a:rPr lang="en-GB" b="1" u="sng" dirty="0">
                <a:latin typeface="Calibri" panose="020F0502020204030204" pitchFamily="34" charset="0"/>
                <a:ea typeface="Calibri" panose="020F0502020204030204" pitchFamily="34" charset="0"/>
                <a:cs typeface="Times New Roman" panose="02020603050405020304" pitchFamily="18" charset="0"/>
              </a:rPr>
              <a:t>morning</a:t>
            </a:r>
            <a:r>
              <a:rPr lang="en-GB" b="1" u="sng" dirty="0">
                <a:effectLst/>
                <a:latin typeface="Calibri" panose="020F0502020204030204" pitchFamily="34" charset="0"/>
                <a:ea typeface="Calibri" panose="020F0502020204030204" pitchFamily="34" charset="0"/>
                <a:cs typeface="Times New Roman" panose="02020603050405020304" pitchFamily="18" charset="0"/>
              </a:rPr>
              <a:t> - Thursday 18</a:t>
            </a:r>
            <a:r>
              <a:rPr lang="en-GB" b="1" u="sng"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b="1" u="sng" dirty="0">
                <a:effectLst/>
                <a:latin typeface="Calibri" panose="020F0502020204030204" pitchFamily="34" charset="0"/>
                <a:ea typeface="Calibri" panose="020F0502020204030204" pitchFamily="34" charset="0"/>
                <a:cs typeface="Times New Roman" panose="02020603050405020304" pitchFamily="18" charset="0"/>
              </a:rPr>
              <a:t> June  </a:t>
            </a:r>
            <a:r>
              <a:rPr lang="en-GB" sz="1400" dirty="0">
                <a:latin typeface="Calibri" panose="020F0502020204030204" pitchFamily="34" charset="0"/>
                <a:ea typeface="Calibri" panose="020F0502020204030204" pitchFamily="34" charset="0"/>
                <a:cs typeface="Times New Roman" panose="02020603050405020304" pitchFamily="18" charset="0"/>
              </a:rPr>
              <a:t>9.30 -10.30</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1400" dirty="0">
                <a:effectLst/>
                <a:latin typeface="Calibri" panose="020F0502020204030204" pitchFamily="34" charset="0"/>
                <a:ea typeface="Calibri" panose="020F0502020204030204" pitchFamily="34" charset="0"/>
                <a:cs typeface="Times New Roman" panose="02020603050405020304" pitchFamily="18" charset="0"/>
              </a:rPr>
              <a:t>The nursery children will be taking part in the sports </a:t>
            </a:r>
            <a:r>
              <a:rPr lang="en-GB" sz="1400" dirty="0">
                <a:latin typeface="Calibri" panose="020F0502020204030204" pitchFamily="34" charset="0"/>
                <a:ea typeface="Calibri" panose="020F0502020204030204" pitchFamily="34" charset="0"/>
                <a:cs typeface="Times New Roman" panose="02020603050405020304" pitchFamily="18" charset="0"/>
              </a:rPr>
              <a:t>morning</a:t>
            </a:r>
            <a:r>
              <a:rPr lang="en-GB" sz="1400" dirty="0">
                <a:effectLst/>
                <a:latin typeface="Calibri" panose="020F0502020204030204" pitchFamily="34" charset="0"/>
                <a:ea typeface="Calibri" panose="020F0502020204030204" pitchFamily="34" charset="0"/>
                <a:cs typeface="Times New Roman" panose="02020603050405020304" pitchFamily="18" charset="0"/>
              </a:rPr>
              <a:t>.  All the children are welcome to attend and parents can come and watch them take part in the races. </a:t>
            </a:r>
          </a:p>
          <a:p>
            <a:pPr algn="ctr">
              <a:lnSpc>
                <a:spcPct val="115000"/>
              </a:lnSpc>
              <a:spcAft>
                <a:spcPts val="10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 If you child is not in session you are welcome to bring them for this </a:t>
            </a:r>
            <a:r>
              <a:rPr lang="en-GB" sz="1400" b="1" dirty="0">
                <a:latin typeface="Calibri" panose="020F0502020204030204" pitchFamily="34" charset="0"/>
                <a:ea typeface="Calibri" panose="020F0502020204030204" pitchFamily="34" charset="0"/>
                <a:cs typeface="Times New Roman" panose="02020603050405020304" pitchFamily="18" charset="0"/>
              </a:rPr>
              <a:t>morning event</a:t>
            </a:r>
            <a:r>
              <a:rPr lang="en-GB" sz="1400" b="1" dirty="0">
                <a:effectLst/>
                <a:latin typeface="Calibri" panose="020F0502020204030204" pitchFamily="34" charset="0"/>
                <a:ea typeface="Calibri" panose="020F0502020204030204" pitchFamily="34" charset="0"/>
                <a:cs typeface="Times New Roman" panose="02020603050405020304" pitchFamily="18" charset="0"/>
              </a:rPr>
              <a:t> but you will need to stay with them.</a:t>
            </a:r>
          </a:p>
          <a:p>
            <a:pPr algn="ctr">
              <a:lnSpc>
                <a:spcPct val="115000"/>
              </a:lnSpc>
              <a:spcAft>
                <a:spcPts val="100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GB" sz="1600" b="1" u="sng" dirty="0"/>
          </a:p>
          <a:p>
            <a:pPr algn="ctr"/>
            <a:endParaRPr lang="en-GB" sz="1600" dirty="0"/>
          </a:p>
          <a:p>
            <a:pPr algn="ctr"/>
            <a:endParaRPr lang="en-GB" sz="1600" dirty="0"/>
          </a:p>
          <a:p>
            <a:pPr algn="ctr"/>
            <a:r>
              <a:rPr lang="en-GB" sz="1600" b="1" u="sng" dirty="0"/>
              <a:t>Nursery Graduation – Friday 10</a:t>
            </a:r>
            <a:r>
              <a:rPr lang="en-GB" sz="1600" b="1" u="sng" baseline="30000" dirty="0"/>
              <a:t>th</a:t>
            </a:r>
            <a:r>
              <a:rPr lang="en-GB" sz="1600" b="1" u="sng" dirty="0"/>
              <a:t> July 2pm</a:t>
            </a:r>
          </a:p>
          <a:p>
            <a:pPr algn="ctr"/>
            <a:r>
              <a:rPr lang="en-GB" sz="1600" dirty="0"/>
              <a:t>If your child will be leaving nursery at the end of this term to go into big school you are invited to join us</a:t>
            </a:r>
          </a:p>
          <a:p>
            <a:pPr algn="ctr"/>
            <a:r>
              <a:rPr lang="en-GB" sz="1600" dirty="0"/>
              <a:t>         and celebrate with our Graduation party.</a:t>
            </a:r>
          </a:p>
          <a:p>
            <a:pPr algn="ctr"/>
            <a:r>
              <a:rPr lang="en-GB" sz="1600" dirty="0"/>
              <a:t>                Join us and celebrate with certificate giving and a bouncy castle afterwards.</a:t>
            </a:r>
          </a:p>
          <a:p>
            <a:pPr algn="ctr"/>
            <a:endParaRPr lang="en-GB" sz="1600" b="1" u="sng" dirty="0"/>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6</a:t>
            </a:r>
          </a:p>
        </p:txBody>
      </p:sp>
      <p:sp>
        <p:nvSpPr>
          <p:cNvPr id="7" name="TextBox 6"/>
          <p:cNvSpPr txBox="1"/>
          <p:nvPr/>
        </p:nvSpPr>
        <p:spPr>
          <a:xfrm>
            <a:off x="390525" y="8848997"/>
            <a:ext cx="6699249" cy="738664"/>
          </a:xfrm>
          <a:prstGeom prst="rect">
            <a:avLst/>
          </a:prstGeom>
          <a:noFill/>
        </p:spPr>
        <p:txBody>
          <a:bodyPr wrap="square" rtlCol="0">
            <a:spAutoFit/>
          </a:bodyPr>
          <a:lstStyle/>
          <a:p>
            <a:pPr algn="ctr"/>
            <a:r>
              <a:rPr lang="en-US" sz="1400" b="1" u="sng" dirty="0">
                <a:latin typeface="SassoonPrimaryInfant" pitchFamily="2" charset="0"/>
              </a:rPr>
              <a:t>Socks and spare clothes</a:t>
            </a:r>
          </a:p>
          <a:p>
            <a:pPr algn="ctr"/>
            <a:r>
              <a:rPr lang="en-US" sz="1400" dirty="0">
                <a:latin typeface="SassoonPrimaryInfant" pitchFamily="2" charset="0"/>
              </a:rPr>
              <a:t>If you have any socks, trousers or leggings that your children have grown out </a:t>
            </a:r>
          </a:p>
          <a:p>
            <a:pPr algn="ctr"/>
            <a:r>
              <a:rPr lang="en-US" sz="1400" dirty="0">
                <a:latin typeface="SassoonPrimaryInfant" pitchFamily="2" charset="0"/>
              </a:rPr>
              <a:t>and no longer need, we are looking to add to our spare clothes.</a:t>
            </a:r>
            <a:endParaRPr lang="en-GB"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pollypound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4617" y="3622705"/>
            <a:ext cx="969963" cy="906462"/>
          </a:xfrm>
          <a:prstGeom prst="ellipse">
            <a:avLst/>
          </a:prstGeom>
          <a:noFill/>
          <a:ln w="12700" algn="in">
            <a:solidFill>
              <a:srgbClr val="1F497D"/>
            </a:solidFill>
            <a:round/>
            <a:headEnd/>
            <a:tailEnd/>
          </a:ln>
          <a:effectLst>
            <a:outerShdw dist="107763" dir="8100000" algn="ctr" rotWithShape="0">
              <a:srgbClr val="EEECE1">
                <a:alpha val="50000"/>
              </a:srgbClr>
            </a:outerShdw>
          </a:effectLst>
          <a:extLst>
            <a:ext uri="{909E8E84-426E-40DD-AFC4-6F175D3DCCD1}">
              <a14:hiddenFill xmlns:a14="http://schemas.microsoft.com/office/drawing/2010/main">
                <a:solidFill>
                  <a:srgbClr val="FFFFFF"/>
                </a:solidFill>
              </a14:hiddenFill>
            </a:ext>
          </a:extLst>
        </p:spPr>
      </p:pic>
      <p:sp>
        <p:nvSpPr>
          <p:cNvPr id="14" name="AutoShape 4" descr="Amber"/>
          <p:cNvSpPr>
            <a:spLocks noChangeArrowheads="1"/>
          </p:cNvSpPr>
          <p:nvPr/>
        </p:nvSpPr>
        <p:spPr bwMode="auto">
          <a:xfrm>
            <a:off x="1671524" y="5827580"/>
            <a:ext cx="969963" cy="869950"/>
          </a:xfrm>
          <a:prstGeom prst="flowChartConnector">
            <a:avLst/>
          </a:prstGeom>
          <a:blipFill dpi="0" rotWithShape="0">
            <a:blip r:embed="rId4"/>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6" name="AutoShape 5" descr="not sure"/>
          <p:cNvSpPr>
            <a:spLocks noChangeArrowheads="1"/>
          </p:cNvSpPr>
          <p:nvPr/>
        </p:nvSpPr>
        <p:spPr bwMode="auto">
          <a:xfrm>
            <a:off x="376867" y="4732348"/>
            <a:ext cx="969963" cy="869950"/>
          </a:xfrm>
          <a:prstGeom prst="flowChartConnector">
            <a:avLst/>
          </a:prstGeom>
          <a:blipFill dpi="0" rotWithShape="0">
            <a:blip r:embed="rId5"/>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31" name="Picture 7" descr="20240624_172944"/>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17905" b="82095" l="24938" r="75810">
                        <a14:foregroundMark x1="58354" y1="62162" x2="64838" y2="24662"/>
                        <a14:foregroundMark x1="64838" y1="24662" x2="66584" y2="64865"/>
                        <a14:foregroundMark x1="66584" y1="64865" x2="71820" y2="61824"/>
                        <a14:foregroundMark x1="62344" y1="66892" x2="70324" y2="82770"/>
                        <a14:foregroundMark x1="67332" y1="68581" x2="72319" y2="54392"/>
                        <a14:foregroundMark x1="62843" y1="36824" x2="75062" y2="30405"/>
                        <a14:foregroundMark x1="73067" y1="31757" x2="73067" y2="31757"/>
                        <a14:foregroundMark x1="73067" y1="63851" x2="73067" y2="63851"/>
                        <a14:foregroundMark x1="72569" y1="39189" x2="73815" y2="72973"/>
                        <a14:foregroundMark x1="65835" y1="29730" x2="75810" y2="17905"/>
                      </a14:backgroundRemoval>
                    </a14:imgEffect>
                  </a14:imgLayer>
                </a14:imgProps>
              </a:ext>
              <a:ext uri="{28A0092B-C50C-407E-A947-70E740481C1C}">
                <a14:useLocalDpi xmlns:a14="http://schemas.microsoft.com/office/drawing/2010/main" val="0"/>
              </a:ext>
            </a:extLst>
          </a:blip>
          <a:srcRect l="20192" t="14922" r="26616" b="14922"/>
          <a:stretch>
            <a:fillRect/>
          </a:stretch>
        </p:blipFill>
        <p:spPr bwMode="auto">
          <a:xfrm rot="5400000">
            <a:off x="537365" y="2531818"/>
            <a:ext cx="890587" cy="863600"/>
          </a:xfrm>
          <a:prstGeom prst="ellipse">
            <a:avLst/>
          </a:prstGeom>
          <a:noFill/>
          <a:ln w="6350" algn="in">
            <a:solidFill>
              <a:srgbClr val="000000"/>
            </a:solidFill>
            <a:round/>
            <a:headEnd/>
            <a:tailEnd/>
          </a:ln>
          <a:effectLst>
            <a:outerShdw sx="1000" sy="1000" algn="ctr" rotWithShape="0">
              <a:srgbClr val="B2B2B2"/>
            </a:outerShdw>
          </a:effectLst>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638363" y="2051273"/>
            <a:ext cx="1615699" cy="369332"/>
          </a:xfrm>
          <a:prstGeom prst="rect">
            <a:avLst/>
          </a:prstGeom>
          <a:noFill/>
        </p:spPr>
        <p:txBody>
          <a:bodyPr wrap="square" rtlCol="0">
            <a:spAutoFit/>
          </a:bodyPr>
          <a:lstStyle/>
          <a:p>
            <a:r>
              <a:rPr lang="en-GB" dirty="0"/>
              <a:t>Meet the team</a:t>
            </a:r>
          </a:p>
        </p:txBody>
      </p:sp>
      <p:sp>
        <p:nvSpPr>
          <p:cNvPr id="23" name="TextBox 22"/>
          <p:cNvSpPr txBox="1"/>
          <p:nvPr/>
        </p:nvSpPr>
        <p:spPr>
          <a:xfrm>
            <a:off x="1401763" y="2659494"/>
            <a:ext cx="1200150" cy="523220"/>
          </a:xfrm>
          <a:prstGeom prst="rect">
            <a:avLst/>
          </a:prstGeom>
          <a:noFill/>
        </p:spPr>
        <p:txBody>
          <a:bodyPr wrap="square" rtlCol="0">
            <a:spAutoFit/>
          </a:bodyPr>
          <a:lstStyle/>
          <a:p>
            <a:pPr algn="ctr"/>
            <a:r>
              <a:rPr lang="en-GB" sz="1400" dirty="0"/>
              <a:t>Mrs </a:t>
            </a:r>
            <a:r>
              <a:rPr lang="en-GB" sz="1400" dirty="0" err="1"/>
              <a:t>Dadd</a:t>
            </a:r>
            <a:endParaRPr lang="en-GB" sz="1400" dirty="0"/>
          </a:p>
          <a:p>
            <a:pPr algn="ctr"/>
            <a:r>
              <a:rPr lang="en-GB" sz="1400" dirty="0"/>
              <a:t>(Lorraine)</a:t>
            </a:r>
          </a:p>
        </p:txBody>
      </p:sp>
      <p:sp>
        <p:nvSpPr>
          <p:cNvPr id="25" name="TextBox 24"/>
          <p:cNvSpPr txBox="1"/>
          <p:nvPr/>
        </p:nvSpPr>
        <p:spPr>
          <a:xfrm>
            <a:off x="330558" y="3907538"/>
            <a:ext cx="1135063" cy="523220"/>
          </a:xfrm>
          <a:prstGeom prst="rect">
            <a:avLst/>
          </a:prstGeom>
          <a:noFill/>
        </p:spPr>
        <p:txBody>
          <a:bodyPr wrap="square" rtlCol="0">
            <a:spAutoFit/>
          </a:bodyPr>
          <a:lstStyle/>
          <a:p>
            <a:pPr algn="ctr"/>
            <a:r>
              <a:rPr lang="en-GB" sz="1400" dirty="0"/>
              <a:t>Mrs Hatcher</a:t>
            </a:r>
          </a:p>
          <a:p>
            <a:pPr algn="ctr"/>
            <a:r>
              <a:rPr lang="en-GB" sz="1400" dirty="0"/>
              <a:t>(Polly)</a:t>
            </a:r>
          </a:p>
        </p:txBody>
      </p:sp>
      <p:sp>
        <p:nvSpPr>
          <p:cNvPr id="26" name="TextBox 25"/>
          <p:cNvSpPr txBox="1"/>
          <p:nvPr/>
        </p:nvSpPr>
        <p:spPr>
          <a:xfrm>
            <a:off x="1252223" y="4837402"/>
            <a:ext cx="1579335" cy="523220"/>
          </a:xfrm>
          <a:prstGeom prst="rect">
            <a:avLst/>
          </a:prstGeom>
          <a:noFill/>
        </p:spPr>
        <p:txBody>
          <a:bodyPr wrap="square" rtlCol="0">
            <a:spAutoFit/>
          </a:bodyPr>
          <a:lstStyle/>
          <a:p>
            <a:pPr algn="ctr"/>
            <a:r>
              <a:rPr lang="en-GB" sz="1400" dirty="0"/>
              <a:t>Mrs  Lee-Harrison</a:t>
            </a:r>
          </a:p>
          <a:p>
            <a:pPr algn="ctr"/>
            <a:r>
              <a:rPr lang="en-GB" sz="1400" dirty="0"/>
              <a:t>(Janet)</a:t>
            </a:r>
          </a:p>
        </p:txBody>
      </p:sp>
      <p:sp>
        <p:nvSpPr>
          <p:cNvPr id="28" name="TextBox 27"/>
          <p:cNvSpPr txBox="1"/>
          <p:nvPr/>
        </p:nvSpPr>
        <p:spPr>
          <a:xfrm>
            <a:off x="271859" y="6062979"/>
            <a:ext cx="1421598" cy="523220"/>
          </a:xfrm>
          <a:prstGeom prst="rect">
            <a:avLst/>
          </a:prstGeom>
          <a:noFill/>
        </p:spPr>
        <p:txBody>
          <a:bodyPr wrap="square" rtlCol="0">
            <a:spAutoFit/>
          </a:bodyPr>
          <a:lstStyle/>
          <a:p>
            <a:pPr algn="ctr"/>
            <a:r>
              <a:rPr lang="en-GB" sz="1400" dirty="0"/>
              <a:t>Miss Tewkesbury</a:t>
            </a:r>
          </a:p>
          <a:p>
            <a:pPr algn="ctr"/>
            <a:r>
              <a:rPr lang="en-GB" sz="1400" dirty="0"/>
              <a:t>(Amber)</a:t>
            </a:r>
          </a:p>
        </p:txBody>
      </p:sp>
      <p:sp>
        <p:nvSpPr>
          <p:cNvPr id="4" name="TextBox 3">
            <a:extLst>
              <a:ext uri="{FF2B5EF4-FFF2-40B4-BE49-F238E27FC236}">
                <a16:creationId xmlns:a16="http://schemas.microsoft.com/office/drawing/2014/main" id="{1B9CC2A7-06B4-58D2-3F1F-D485915E1F5C}"/>
              </a:ext>
            </a:extLst>
          </p:cNvPr>
          <p:cNvSpPr txBox="1"/>
          <p:nvPr/>
        </p:nvSpPr>
        <p:spPr>
          <a:xfrm>
            <a:off x="1562052" y="7394532"/>
            <a:ext cx="1079435" cy="523220"/>
          </a:xfrm>
          <a:prstGeom prst="rect">
            <a:avLst/>
          </a:prstGeom>
          <a:noFill/>
        </p:spPr>
        <p:txBody>
          <a:bodyPr wrap="square" rtlCol="0">
            <a:spAutoFit/>
          </a:bodyPr>
          <a:lstStyle/>
          <a:p>
            <a:pPr algn="ctr"/>
            <a:r>
              <a:rPr lang="en-GB" sz="1400" dirty="0"/>
              <a:t>Mrs Fox</a:t>
            </a:r>
          </a:p>
          <a:p>
            <a:pPr algn="ctr"/>
            <a:r>
              <a:rPr lang="en-GB" sz="1400" dirty="0"/>
              <a:t>(Kerry)</a:t>
            </a:r>
          </a:p>
        </p:txBody>
      </p:sp>
      <p:sp>
        <p:nvSpPr>
          <p:cNvPr id="17" name="Oval 16">
            <a:extLst>
              <a:ext uri="{FF2B5EF4-FFF2-40B4-BE49-F238E27FC236}">
                <a16:creationId xmlns:a16="http://schemas.microsoft.com/office/drawing/2014/main" id="{670F0B8E-C2CF-0E06-F560-C191726FAB4D}"/>
              </a:ext>
            </a:extLst>
          </p:cNvPr>
          <p:cNvSpPr/>
          <p:nvPr/>
        </p:nvSpPr>
        <p:spPr>
          <a:xfrm>
            <a:off x="587377" y="7200789"/>
            <a:ext cx="1055094" cy="1009450"/>
          </a:xfrm>
          <a:prstGeom prst="ellipse">
            <a:avLst/>
          </a:prstGeom>
          <a:blipFill>
            <a:blip r:embed="rId8">
              <a:extLst>
                <a:ext uri="{BEBA8EAE-BF5A-486C-A8C5-ECC9F3942E4B}">
                  <a14:imgProps xmlns:a14="http://schemas.microsoft.com/office/drawing/2010/main">
                    <a14:imgLayer r:embed="rId9">
                      <a14:imgEffect>
                        <a14:backgroundRemoval t="9804" b="96078" l="0" r="97810">
                          <a14:foregroundMark x1="41606" y1="46078" x2="41606" y2="46078"/>
                          <a14:foregroundMark x1="40876" y1="26471" x2="40876" y2="26471"/>
                          <a14:foregroundMark x1="42336" y1="14706" x2="42336" y2="14706"/>
                          <a14:foregroundMark x1="56934" y1="14706" x2="56934" y2="14706"/>
                          <a14:foregroundMark x1="66423" y1="18627" x2="66423" y2="18627"/>
                          <a14:foregroundMark x1="72993" y1="19608" x2="72993" y2="19608"/>
                          <a14:foregroundMark x1="73723" y1="30392" x2="73723" y2="30392"/>
                          <a14:foregroundMark x1="75912" y1="34314" x2="75912" y2="34314"/>
                          <a14:foregroundMark x1="75912" y1="25490" x2="75912" y2="25490"/>
                          <a14:foregroundMark x1="76642" y1="31373" x2="76642" y2="31373"/>
                          <a14:foregroundMark x1="78102" y1="41176" x2="78102" y2="41176"/>
                          <a14:foregroundMark x1="78102" y1="29412" x2="78102" y2="29412"/>
                          <a14:foregroundMark x1="78832" y1="49020" x2="78832" y2="49020"/>
                          <a14:foregroundMark x1="79562" y1="49020" x2="79562" y2="49020"/>
                          <a14:foregroundMark x1="75182" y1="64706" x2="75182" y2="64706"/>
                          <a14:foregroundMark x1="76642" y1="60784" x2="99270" y2="85294"/>
                          <a14:foregroundMark x1="78832" y1="75490" x2="78832" y2="75490"/>
                          <a14:foregroundMark x1="22709" y1="69608" x2="0" y2="89216"/>
                          <a14:foregroundMark x1="27251" y1="65686" x2="22709" y2="69608"/>
                          <a14:foregroundMark x1="28386" y1="64706" x2="27251" y2="65686"/>
                          <a14:foregroundMark x1="30657" y1="62745" x2="28386" y2="64706"/>
                          <a14:foregroundMark x1="28467" y1="85294" x2="75912" y2="96078"/>
                          <a14:foregroundMark x1="75912" y1="96078" x2="87591" y2="81373"/>
                          <a14:foregroundMark x1="28467" y1="23529" x2="28467" y2="23529"/>
                          <a14:foregroundMark x1="29927" y1="20588" x2="29927" y2="20588"/>
                          <a14:foregroundMark x1="24818" y1="29412" x2="24818" y2="29412"/>
                          <a14:foregroundMark x1="25547" y1="36275" x2="25547" y2="36275"/>
                          <a14:foregroundMark x1="25547" y1="46078" x2="25547" y2="46078"/>
                          <a14:foregroundMark x1="25547" y1="57843" x2="25547" y2="57843"/>
                          <a14:backgroundMark x1="6569" y1="43137" x2="6569" y2="43137"/>
                          <a14:backgroundMark x1="10949" y1="45098" x2="10949" y2="45098"/>
                          <a14:backgroundMark x1="12409" y1="60784" x2="12409" y2="60784"/>
                          <a14:backgroundMark x1="16788" y1="69608" x2="16788" y2="69608"/>
                          <a14:backgroundMark x1="2920" y1="70588" x2="2920" y2="70588"/>
                          <a14:backgroundMark x1="13869" y1="60784" x2="13869" y2="60784"/>
                          <a14:backgroundMark x1="18978" y1="64706" x2="18978" y2="64706"/>
                          <a14:backgroundMark x1="22628" y1="54902" x2="22628" y2="54902"/>
                          <a14:backgroundMark x1="21898" y1="31373" x2="21898" y2="31373"/>
                          <a14:backgroundMark x1="15328" y1="65686" x2="15328" y2="65686"/>
                          <a14:backgroundMark x1="16058" y1="65686" x2="16058" y2="65686"/>
                          <a14:backgroundMark x1="16058" y1="65686" x2="17518" y2="65686"/>
                        </a14:backgroundRemoval>
                      </a14:imgEffect>
                    </a14:imgLayer>
                  </a14:imgProps>
                </a:ext>
              </a:extLst>
            </a:blip>
            <a:stretch>
              <a:fillRect/>
            </a:stretch>
          </a:blip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kids playing sports&#10;&#10;AI-generated content may be incorrect.">
            <a:extLst>
              <a:ext uri="{FF2B5EF4-FFF2-40B4-BE49-F238E27FC236}">
                <a16:creationId xmlns:a16="http://schemas.microsoft.com/office/drawing/2014/main" id="{38A2740A-E352-F0D9-68CD-5CC7EA79EED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886200" y="4459922"/>
            <a:ext cx="2306320" cy="1138555"/>
          </a:xfrm>
          <a:prstGeom prst="rect">
            <a:avLst/>
          </a:prstGeom>
        </p:spPr>
      </p:pic>
      <p:pic>
        <p:nvPicPr>
          <p:cNvPr id="10" name="Picture 9" descr="A group of kids wearing graduation caps and gowns&#10;&#10;AI-generated content may be incorrect.">
            <a:extLst>
              <a:ext uri="{FF2B5EF4-FFF2-40B4-BE49-F238E27FC236}">
                <a16:creationId xmlns:a16="http://schemas.microsoft.com/office/drawing/2014/main" id="{44388972-7FA1-1842-91AA-3E6BA7619FA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564571" y="7367299"/>
            <a:ext cx="1346903" cy="868184"/>
          </a:xfrm>
          <a:prstGeom prst="rect">
            <a:avLst/>
          </a:prstGeom>
        </p:spPr>
      </p:pic>
    </p:spTree>
    <p:extLst>
      <p:ext uri="{BB962C8B-B14F-4D97-AF65-F5344CB8AC3E}">
        <p14:creationId xmlns:p14="http://schemas.microsoft.com/office/powerpoint/2010/main" val="2353385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A bunch of green grapes&#10;&#10;AI-generated content may be incorrect.">
            <a:extLst>
              <a:ext uri="{FF2B5EF4-FFF2-40B4-BE49-F238E27FC236}">
                <a16:creationId xmlns:a16="http://schemas.microsoft.com/office/drawing/2014/main" id="{C1060F89-127F-118D-4D8D-F20D0B0E5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1476" y="4145982"/>
            <a:ext cx="1774765" cy="1233170"/>
          </a:xfrm>
          <a:prstGeom prst="rect">
            <a:avLst/>
          </a:prstGeom>
        </p:spPr>
      </p:pic>
      <p:pic>
        <p:nvPicPr>
          <p:cNvPr id="11" name="Picture 10" descr="A jar of chocolate spread&#10;&#10;AI-generated content may be incorrect.">
            <a:extLst>
              <a:ext uri="{FF2B5EF4-FFF2-40B4-BE49-F238E27FC236}">
                <a16:creationId xmlns:a16="http://schemas.microsoft.com/office/drawing/2014/main" id="{B69071C9-F945-B61A-7DA3-73D9E8BE47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647759">
            <a:off x="6066705" y="4269807"/>
            <a:ext cx="1436241" cy="1207748"/>
          </a:xfrm>
          <a:prstGeom prst="rect">
            <a:avLst/>
          </a:prstGeom>
        </p:spPr>
      </p:pic>
      <p:sp>
        <p:nvSpPr>
          <p:cNvPr id="5" name="TextBox 4"/>
          <p:cNvSpPr txBox="1"/>
          <p:nvPr/>
        </p:nvSpPr>
        <p:spPr>
          <a:xfrm>
            <a:off x="2931476" y="2147621"/>
            <a:ext cx="4468112" cy="6294031"/>
          </a:xfrm>
          <a:prstGeom prst="rect">
            <a:avLst/>
          </a:prstGeom>
          <a:noFill/>
        </p:spPr>
        <p:txBody>
          <a:bodyPr wrap="square" rtlCol="0">
            <a:spAutoFit/>
          </a:bodyPr>
          <a:lstStyle/>
          <a:p>
            <a:pPr algn="ctr"/>
            <a:r>
              <a:rPr lang="en-GB" sz="1100" b="1" u="sng" dirty="0"/>
              <a:t> </a:t>
            </a:r>
            <a:r>
              <a:rPr lang="en-GB" b="1" u="sng" dirty="0"/>
              <a:t>Reminder</a:t>
            </a:r>
          </a:p>
          <a:p>
            <a:pPr algn="ctr"/>
            <a:endParaRPr lang="en-GB" sz="1400" b="1" dirty="0"/>
          </a:p>
          <a:p>
            <a:pPr algn="ctr"/>
            <a:r>
              <a:rPr lang="en-GB" sz="1400" dirty="0"/>
              <a:t>Can we reminder parents that send in packed lunches with their children that we can not have nut based foods in their lunches please as we have several children how are allergic to nuts.  This includes things like peanut butter and Nutella sandwich spread.  Can we also remind parents that if children have grapes they need to be cut in half and no popcorn to avoid chocking hazards.</a:t>
            </a:r>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r>
              <a:rPr lang="en-GB" sz="1600" b="1" u="sng" dirty="0"/>
              <a:t>Summer weather</a:t>
            </a:r>
          </a:p>
          <a:p>
            <a:pPr algn="ctr"/>
            <a:r>
              <a:rPr lang="en-GB" sz="1400" dirty="0"/>
              <a:t>Now we are in the Summer Term we hope to have some nice sunny weather.  With this in mind we encourage children to bring sun hats </a:t>
            </a:r>
          </a:p>
          <a:p>
            <a:pPr algn="ctr"/>
            <a:r>
              <a:rPr lang="en-GB" sz="1400" b="1" dirty="0"/>
              <a:t>(named please)</a:t>
            </a:r>
            <a:r>
              <a:rPr lang="en-GB" sz="1400" dirty="0"/>
              <a:t>.  </a:t>
            </a:r>
          </a:p>
          <a:p>
            <a:pPr algn="ctr"/>
            <a:endParaRPr lang="en-GB" sz="1400" dirty="0"/>
          </a:p>
          <a:p>
            <a:pPr algn="ctr"/>
            <a:r>
              <a:rPr lang="en-GB" sz="1400" b="1" dirty="0"/>
              <a:t>                Please could you apply suncream to your child</a:t>
            </a:r>
          </a:p>
          <a:p>
            <a:pPr algn="ctr"/>
            <a:r>
              <a:rPr lang="en-GB" sz="1400" b="1" dirty="0"/>
              <a:t>                           before nursery when necessary</a:t>
            </a:r>
          </a:p>
          <a:p>
            <a:r>
              <a:rPr lang="en-GB" sz="1400" b="1" dirty="0"/>
              <a:t>                    </a:t>
            </a:r>
            <a:r>
              <a:rPr lang="en-GB" sz="1400" dirty="0"/>
              <a:t> and then we can apply</a:t>
            </a:r>
          </a:p>
          <a:p>
            <a:r>
              <a:rPr lang="en-GB" sz="1400" dirty="0"/>
              <a:t>                            more during the day </a:t>
            </a:r>
          </a:p>
          <a:p>
            <a:r>
              <a:rPr lang="en-GB" sz="1400" dirty="0"/>
              <a:t> m.             </a:t>
            </a:r>
            <a:r>
              <a:rPr lang="en-GB" sz="1400" dirty="0" err="1"/>
              <a:t>Wwith</a:t>
            </a:r>
            <a:r>
              <a:rPr lang="en-GB" sz="1400" dirty="0"/>
              <a:t> your child’s suncream </a:t>
            </a:r>
          </a:p>
          <a:p>
            <a:r>
              <a:rPr lang="en-GB" sz="1400" dirty="0"/>
              <a:t>                       at the nursery.</a:t>
            </a:r>
          </a:p>
          <a:p>
            <a:pPr algn="ctr"/>
            <a:r>
              <a:rPr lang="en-GB" sz="1200" dirty="0"/>
              <a:t> </a:t>
            </a:r>
          </a:p>
          <a:p>
            <a:pPr algn="ctr"/>
            <a:endParaRPr lang="en-GB" sz="1100" dirty="0"/>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6</a:t>
            </a:r>
          </a:p>
        </p:txBody>
      </p:sp>
      <p:sp>
        <p:nvSpPr>
          <p:cNvPr id="7" name="TextBox 6"/>
          <p:cNvSpPr txBox="1"/>
          <p:nvPr/>
        </p:nvSpPr>
        <p:spPr>
          <a:xfrm>
            <a:off x="413582" y="8671389"/>
            <a:ext cx="5953625" cy="1384995"/>
          </a:xfrm>
          <a:prstGeom prst="rect">
            <a:avLst/>
          </a:prstGeom>
          <a:noFill/>
        </p:spPr>
        <p:txBody>
          <a:bodyPr wrap="square" rtlCol="0">
            <a:spAutoFit/>
          </a:bodyPr>
          <a:lstStyle/>
          <a:p>
            <a:pPr algn="ctr"/>
            <a:r>
              <a:rPr lang="en-GB" sz="1200" dirty="0"/>
              <a:t> </a:t>
            </a:r>
          </a:p>
          <a:p>
            <a:pPr algn="ctr"/>
            <a:r>
              <a:rPr lang="en-GB" sz="1600" b="1" u="sng" kern="100" dirty="0">
                <a:effectLst/>
                <a:latin typeface="Aptos" panose="020B0004020202020204" pitchFamily="34" charset="0"/>
                <a:ea typeface="Aptos" panose="020B0004020202020204" pitchFamily="34" charset="0"/>
                <a:cs typeface="Times New Roman" panose="02020603050405020304" pitchFamily="18" charset="0"/>
              </a:rPr>
              <a:t>Things To Remember </a:t>
            </a: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600" kern="100" dirty="0">
                <a:effectLst/>
                <a:latin typeface="Aptos" panose="020B0004020202020204" pitchFamily="34" charset="0"/>
                <a:ea typeface="Aptos" panose="020B0004020202020204" pitchFamily="34" charset="0"/>
                <a:cs typeface="Times New Roman" panose="02020603050405020304" pitchFamily="18" charset="0"/>
              </a:rPr>
              <a:t>Please can you ensure that your child’s jumpers and cardigans are named.</a:t>
            </a:r>
            <a:endParaRPr lang="en-GB" sz="1400" b="1" kern="100" dirty="0">
              <a:effectLst/>
              <a:latin typeface="Aptos" panose="020B0004020202020204" pitchFamily="34" charset="0"/>
              <a:ea typeface="Aptos" panose="020B0004020202020204" pitchFamily="34" charset="0"/>
              <a:cs typeface="Times New Roman" panose="02020603050405020304" pitchFamily="18" charset="0"/>
            </a:endParaRPr>
          </a:p>
          <a:p>
            <a:pPr algn="ctr"/>
            <a:endParaRPr lang="en-US" sz="1200" dirty="0">
              <a:latin typeface="SassoonPrimaryInfant" pitchFamily="2" charset="0"/>
            </a:endParaRPr>
          </a:p>
          <a:p>
            <a:endParaRPr lang="en-GB" sz="1200" dirty="0"/>
          </a:p>
        </p:txBody>
      </p: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50181" y="7376746"/>
            <a:ext cx="2438400" cy="307777"/>
          </a:xfrm>
          <a:prstGeom prst="rect">
            <a:avLst/>
          </a:prstGeom>
        </p:spPr>
        <p:txBody>
          <a:bodyPr wrap="square">
            <a:spAutoFit/>
          </a:bodyPr>
          <a:lstStyle/>
          <a:p>
            <a:pPr algn="ctr"/>
            <a:r>
              <a:rPr lang="en-GB" sz="1400" dirty="0"/>
              <a:t>.</a:t>
            </a:r>
          </a:p>
        </p:txBody>
      </p:sp>
      <p:sp>
        <p:nvSpPr>
          <p:cNvPr id="10" name="Rectangle 9"/>
          <p:cNvSpPr/>
          <p:nvPr/>
        </p:nvSpPr>
        <p:spPr>
          <a:xfrm>
            <a:off x="372812" y="4145982"/>
            <a:ext cx="2257425" cy="307777"/>
          </a:xfrm>
          <a:prstGeom prst="rect">
            <a:avLst/>
          </a:prstGeom>
        </p:spPr>
        <p:txBody>
          <a:bodyPr wrap="square">
            <a:spAutoFit/>
          </a:bodyPr>
          <a:lstStyle/>
          <a:p>
            <a:pPr algn="ctr"/>
            <a:r>
              <a:rPr lang="en-GB" sz="1400" dirty="0"/>
              <a:t> </a:t>
            </a:r>
          </a:p>
        </p:txBody>
      </p:sp>
      <p:pic>
        <p:nvPicPr>
          <p:cNvPr id="14" name="Picture 13" descr="A logo for a company&#10;&#10;Description automatically generated">
            <a:extLst>
              <a:ext uri="{FF2B5EF4-FFF2-40B4-BE49-F238E27FC236}">
                <a16:creationId xmlns:a16="http://schemas.microsoft.com/office/drawing/2014/main" id="{73E66020-4424-6308-7B1B-7A52AF5C05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7400" y="6504787"/>
            <a:ext cx="1476374" cy="1500569"/>
          </a:xfrm>
          <a:prstGeom prst="rect">
            <a:avLst/>
          </a:prstGeom>
        </p:spPr>
      </p:pic>
      <p:sp>
        <p:nvSpPr>
          <p:cNvPr id="18" name="TextBox 17">
            <a:extLst>
              <a:ext uri="{FF2B5EF4-FFF2-40B4-BE49-F238E27FC236}">
                <a16:creationId xmlns:a16="http://schemas.microsoft.com/office/drawing/2014/main" id="{D50B3C56-79A1-AC9D-586F-ABA6E9ADC4C8}"/>
              </a:ext>
            </a:extLst>
          </p:cNvPr>
          <p:cNvSpPr txBox="1"/>
          <p:nvPr/>
        </p:nvSpPr>
        <p:spPr>
          <a:xfrm>
            <a:off x="372811" y="2067600"/>
            <a:ext cx="2372117" cy="4647426"/>
          </a:xfrm>
          <a:prstGeom prst="rect">
            <a:avLst/>
          </a:prstGeom>
          <a:noFill/>
        </p:spPr>
        <p:txBody>
          <a:bodyPr wrap="square" rtlCol="0">
            <a:spAutoFit/>
          </a:bodyPr>
          <a:lstStyle/>
          <a:p>
            <a:pPr algn="ctr"/>
            <a:r>
              <a:rPr lang="en-GB" sz="2000" b="1" u="sng" dirty="0"/>
              <a:t>Tapestry</a:t>
            </a:r>
            <a:endParaRPr lang="en-GB" sz="2000" dirty="0"/>
          </a:p>
          <a:p>
            <a:pPr algn="ctr"/>
            <a:r>
              <a:rPr lang="en-GB" sz="1200" dirty="0"/>
              <a:t>We are all very excited to share your children’s learning with you and Tapestry is a fantastic way to do this. Through tapestry we add observations and for those wow moments we might also add next steps. We will flag areas of learning seen and also celebrate their successes with you.</a:t>
            </a:r>
          </a:p>
          <a:p>
            <a:r>
              <a:rPr lang="en-GB" sz="1200" dirty="0"/>
              <a:t> Once you have set up the log in...</a:t>
            </a:r>
          </a:p>
          <a:p>
            <a:r>
              <a:rPr lang="en-GB" sz="1200" dirty="0"/>
              <a:t>1. On the right hand side near the top click the + observation button.</a:t>
            </a:r>
          </a:p>
          <a:p>
            <a:r>
              <a:rPr lang="en-GB" sz="1200" dirty="0"/>
              <a:t>2. Under select child, you must select your child (no other children are available but you still have to select). </a:t>
            </a:r>
          </a:p>
          <a:p>
            <a:r>
              <a:rPr lang="en-GB" sz="1200" dirty="0"/>
              <a:t>3. Give the observation a title and then add your notes.</a:t>
            </a:r>
          </a:p>
          <a:p>
            <a:r>
              <a:rPr lang="en-GB" sz="1200" dirty="0"/>
              <a:t>4. Add photo or video, click add files then click start upload. </a:t>
            </a:r>
          </a:p>
          <a:p>
            <a:r>
              <a:rPr lang="en-GB" sz="1200" dirty="0"/>
              <a:t>5. When you have finished click Save, then you can log out. </a:t>
            </a:r>
          </a:p>
          <a:p>
            <a:endParaRPr lang="en-GB" sz="1200" dirty="0"/>
          </a:p>
        </p:txBody>
      </p:sp>
      <p:sp>
        <p:nvSpPr>
          <p:cNvPr id="21" name="TextBox 20">
            <a:extLst>
              <a:ext uri="{FF2B5EF4-FFF2-40B4-BE49-F238E27FC236}">
                <a16:creationId xmlns:a16="http://schemas.microsoft.com/office/drawing/2014/main" id="{C4DC2E7D-146F-9F6F-2864-B434B983BFA6}"/>
              </a:ext>
            </a:extLst>
          </p:cNvPr>
          <p:cNvSpPr txBox="1"/>
          <p:nvPr/>
        </p:nvSpPr>
        <p:spPr>
          <a:xfrm>
            <a:off x="571500" y="8102600"/>
            <a:ext cx="1892300" cy="461665"/>
          </a:xfrm>
          <a:prstGeom prst="rect">
            <a:avLst/>
          </a:prstGeom>
          <a:noFill/>
        </p:spPr>
        <p:txBody>
          <a:bodyPr wrap="square" rtlCol="0">
            <a:spAutoFit/>
          </a:bodyPr>
          <a:lstStyle/>
          <a:p>
            <a:r>
              <a:rPr lang="en-US" sz="1200" dirty="0"/>
              <a:t>See a member of the team if you need help logging on.</a:t>
            </a:r>
          </a:p>
        </p:txBody>
      </p:sp>
      <p:pic>
        <p:nvPicPr>
          <p:cNvPr id="16" name="Picture 15">
            <a:extLst>
              <a:ext uri="{FF2B5EF4-FFF2-40B4-BE49-F238E27FC236}">
                <a16:creationId xmlns:a16="http://schemas.microsoft.com/office/drawing/2014/main" id="{DC93A9BD-625E-0C5D-626D-AD9056B5F3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759107">
            <a:off x="5828338" y="7313056"/>
            <a:ext cx="1411120" cy="1246350"/>
          </a:xfrm>
          <a:prstGeom prst="rect">
            <a:avLst/>
          </a:prstGeom>
        </p:spPr>
      </p:pic>
    </p:spTree>
    <p:extLst>
      <p:ext uri="{BB962C8B-B14F-4D97-AF65-F5344CB8AC3E}">
        <p14:creationId xmlns:p14="http://schemas.microsoft.com/office/powerpoint/2010/main" val="2542210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13096</TotalTime>
  <Words>759</Words>
  <Application>Microsoft Macintosh PowerPoint</Application>
  <PresentationFormat>Custom</PresentationFormat>
  <Paragraphs>92</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Arial</vt:lpstr>
      <vt:lpstr>Calibri</vt:lpstr>
      <vt:lpstr>SassoonPrimaryInfant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Ashley Magee</dc:creator>
  <cp:lastModifiedBy>Lorraine Dadd</cp:lastModifiedBy>
  <cp:revision>119</cp:revision>
  <cp:lastPrinted>2024-11-04T17:17:43Z</cp:lastPrinted>
  <dcterms:created xsi:type="dcterms:W3CDTF">2016-05-19T19:32:37Z</dcterms:created>
  <dcterms:modified xsi:type="dcterms:W3CDTF">2026-06-09T16:03:01Z</dcterms:modified>
</cp:coreProperties>
</file>