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65" r:id="rId4"/>
    <p:sldId id="277" r:id="rId5"/>
    <p:sldId id="278" r:id="rId6"/>
    <p:sldId id="264" r:id="rId7"/>
    <p:sldId id="271" r:id="rId8"/>
    <p:sldId id="283" r:id="rId9"/>
    <p:sldId id="258" r:id="rId10"/>
    <p:sldId id="269" r:id="rId11"/>
    <p:sldId id="270" r:id="rId12"/>
    <p:sldId id="275" r:id="rId13"/>
    <p:sldId id="260" r:id="rId14"/>
    <p:sldId id="261" r:id="rId15"/>
    <p:sldId id="268" r:id="rId16"/>
    <p:sldId id="263" r:id="rId17"/>
    <p:sldId id="27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03/05/2020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5 Week </a:t>
            </a:r>
            <a:r>
              <a:rPr lang="en-US" sz="6600" dirty="0"/>
              <a:t>4</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179512" y="980728"/>
            <a:ext cx="8640960" cy="5616624"/>
          </a:xfrm>
        </p:spPr>
        <p:txBody>
          <a:bodyPr>
            <a:noAutofit/>
          </a:bodyPr>
          <a:lstStyle/>
          <a:p>
            <a:pPr marL="0" indent="0">
              <a:buNone/>
            </a:pPr>
            <a:r>
              <a:rPr lang="en-US" sz="2000" dirty="0" smtClean="0"/>
              <a:t>How’s it been going for you all? I hope you are all well. Have you grown? Is your hair longer? Have you learned to do something new that you couldn’t do before? </a:t>
            </a:r>
            <a:br>
              <a:rPr lang="en-US" sz="2000" dirty="0" smtClean="0"/>
            </a:br>
            <a:r>
              <a:rPr lang="en-US" sz="2000" dirty="0" smtClean="0"/>
              <a:t>I hope you enjoyed seeing all the teachers in the </a:t>
            </a:r>
            <a:r>
              <a:rPr lang="en-US" sz="2000" dirty="0" err="1" smtClean="0"/>
              <a:t>Bapchild</a:t>
            </a:r>
            <a:r>
              <a:rPr lang="en-US" sz="2000" dirty="0" smtClean="0"/>
              <a:t> Lockdown video!</a:t>
            </a:r>
          </a:p>
          <a:p>
            <a:pPr marL="0" indent="0">
              <a:buNone/>
            </a:pPr>
            <a:endParaRPr lang="en-US" sz="2000" dirty="0"/>
          </a:p>
          <a:p>
            <a:pPr marL="0" indent="0">
              <a:buNone/>
            </a:pPr>
            <a:r>
              <a:rPr lang="en-US" sz="2000" dirty="0" smtClean="0"/>
              <a:t>Please make sure you are still reading everyday (either books you have at home or books from the Oxford Owl website) and writing regularly in your writing journal/diary. This week </a:t>
            </a:r>
            <a:r>
              <a:rPr lang="en-US" sz="2000" dirty="0" err="1" smtClean="0"/>
              <a:t>Mrs</a:t>
            </a:r>
            <a:r>
              <a:rPr lang="en-US" sz="2000" dirty="0" smtClean="0"/>
              <a:t> Smith has made some special slides for her Phonics group so have a look if you were in her group. My Phonics group should still be </a:t>
            </a:r>
            <a:r>
              <a:rPr lang="en-US" sz="2000" dirty="0" err="1" smtClean="0"/>
              <a:t>practising</a:t>
            </a:r>
            <a:r>
              <a:rPr lang="en-US" sz="2000" dirty="0" smtClean="0"/>
              <a:t> alternative graphemes for known phonemes (Phase 5c) using the </a:t>
            </a:r>
            <a:r>
              <a:rPr lang="en-US" sz="2000" dirty="0" err="1" smtClean="0"/>
              <a:t>PhonicsPlay</a:t>
            </a:r>
            <a:r>
              <a:rPr lang="en-US" sz="2000" dirty="0" smtClean="0"/>
              <a:t> website. </a:t>
            </a:r>
          </a:p>
          <a:p>
            <a:pPr marL="0" indent="0">
              <a:buNone/>
            </a:pPr>
            <a:endParaRPr lang="en-US" sz="2000" dirty="0"/>
          </a:p>
          <a:p>
            <a:pPr marL="0" indent="0">
              <a:buNone/>
            </a:pPr>
            <a:r>
              <a:rPr lang="en-US" sz="2000" dirty="0" smtClean="0"/>
              <a:t>Please also find below three English tasks, </a:t>
            </a:r>
            <a:br>
              <a:rPr lang="en-US" sz="2000" dirty="0" smtClean="0"/>
            </a:br>
            <a:r>
              <a:rPr lang="en-US" sz="2000" dirty="0" smtClean="0"/>
              <a:t>some White Rose </a:t>
            </a:r>
            <a:r>
              <a:rPr lang="en-US" sz="2000" dirty="0" err="1" smtClean="0"/>
              <a:t>Maths</a:t>
            </a:r>
            <a:r>
              <a:rPr lang="en-US" sz="2000" dirty="0" smtClean="0"/>
              <a:t> lessons and an Art Activity.</a:t>
            </a:r>
          </a:p>
          <a:p>
            <a:pPr marL="0" indent="0">
              <a:buNone/>
            </a:pPr>
            <a:endParaRPr lang="en-US" sz="2000" dirty="0"/>
          </a:p>
          <a:p>
            <a:pPr marL="0" indent="0">
              <a:buNone/>
            </a:pPr>
            <a:r>
              <a:rPr lang="en-US" sz="2000" dirty="0" smtClean="0"/>
              <a:t>Have a good week!</a:t>
            </a:r>
          </a:p>
          <a:p>
            <a:pPr marL="0" indent="0">
              <a:buNone/>
            </a:pPr>
            <a:r>
              <a:rPr lang="en-US" sz="2000" dirty="0" smtClean="0"/>
              <a:t>Love from </a:t>
            </a:r>
            <a:r>
              <a:rPr lang="en-US" sz="2000" dirty="0" err="1" smtClean="0"/>
              <a:t>Mrs</a:t>
            </a:r>
            <a:r>
              <a:rPr lang="en-US" sz="2000" dirty="0" smtClean="0"/>
              <a:t> Child</a:t>
            </a:r>
          </a:p>
          <a:p>
            <a:pPr marL="0" indent="0">
              <a:buNone/>
            </a:pPr>
            <a:r>
              <a:rPr lang="en-US" sz="2000" dirty="0" smtClean="0"/>
              <a:t>xxx</a:t>
            </a:r>
          </a:p>
          <a:p>
            <a:pPr marL="0" indent="0">
              <a:buNone/>
            </a:pPr>
            <a:endParaRPr lang="en-US" sz="2400" dirty="0"/>
          </a:p>
          <a:p>
            <a:pPr marL="0" indent="0">
              <a:buNone/>
            </a:pPr>
            <a:endParaRPr lang="en-US" sz="2400" dirty="0" smtClean="0"/>
          </a:p>
          <a:p>
            <a:pPr marL="0" indent="0">
              <a:buNone/>
            </a:pPr>
            <a:endParaRPr lang="en-US" sz="2400" dirty="0" smtClean="0"/>
          </a:p>
          <a:p>
            <a:pPr marL="0" indent="0">
              <a:buNone/>
            </a:pPr>
            <a:endParaRPr lang="en-US" sz="2400" dirty="0"/>
          </a:p>
          <a:p>
            <a:pPr marL="0" indent="0">
              <a:buNone/>
            </a:pPr>
            <a:endParaRPr lang="en-US" sz="2400" dirty="0" smtClean="0"/>
          </a:p>
          <a:p>
            <a:pPr marL="0" indent="0">
              <a:buNone/>
            </a:pPr>
            <a:endParaRPr lang="en-US" sz="2000" dirty="0"/>
          </a:p>
          <a:p>
            <a:pPr marL="0" indent="0">
              <a:buNone/>
            </a:pPr>
            <a:endParaRPr lang="en-US" sz="22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365104"/>
            <a:ext cx="3333750" cy="2333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823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English Learning 1</a:t>
            </a:r>
            <a:endParaRPr lang="en-GB" dirty="0"/>
          </a:p>
        </p:txBody>
      </p:sp>
      <p:sp>
        <p:nvSpPr>
          <p:cNvPr id="3" name="Content Placeholder 2"/>
          <p:cNvSpPr>
            <a:spLocks noGrp="1"/>
          </p:cNvSpPr>
          <p:nvPr>
            <p:ph idx="1"/>
          </p:nvPr>
        </p:nvSpPr>
        <p:spPr>
          <a:xfrm>
            <a:off x="0" y="1124744"/>
            <a:ext cx="8959689" cy="5507633"/>
          </a:xfrm>
        </p:spPr>
        <p:txBody>
          <a:bodyPr>
            <a:noAutofit/>
          </a:bodyPr>
          <a:lstStyle/>
          <a:p>
            <a:pPr marL="0" indent="0">
              <a:buNone/>
            </a:pPr>
            <a:r>
              <a:rPr lang="en-GB" sz="1600" dirty="0" smtClean="0"/>
              <a:t>Time to write your very own Bog Baby adventure story. Hopefully you have planned your story and practiced telling it and that it has improved each time you have told it. Here are some tips to make sure your writing is really good:</a:t>
            </a:r>
          </a:p>
          <a:p>
            <a:pPr marL="0" indent="0">
              <a:buNone/>
            </a:pPr>
            <a:endParaRPr lang="en-GB" sz="1600" dirty="0" smtClean="0"/>
          </a:p>
          <a:p>
            <a:pPr marL="457200" indent="-457200">
              <a:buAutoNum type="arabicPeriod"/>
            </a:pPr>
            <a:r>
              <a:rPr lang="en-GB" sz="1600" dirty="0" smtClean="0"/>
              <a:t>As you write, make sure you say each sentence out loud first and listen hard to the sounds in the words and use your Phonics to write them down.</a:t>
            </a:r>
          </a:p>
          <a:p>
            <a:pPr marL="457200" indent="-457200">
              <a:buAutoNum type="arabicPeriod"/>
            </a:pPr>
            <a:r>
              <a:rPr lang="en-GB" sz="1600" dirty="0" smtClean="0"/>
              <a:t>Remember to start each new sentence with a capital letter and end with a full stop (unless it needs a question mark or an exclamation mark). </a:t>
            </a:r>
          </a:p>
          <a:p>
            <a:pPr marL="457200" indent="-457200">
              <a:buAutoNum type="arabicPeriod"/>
            </a:pPr>
            <a:r>
              <a:rPr lang="en-GB" sz="1600" dirty="0" smtClean="0"/>
              <a:t>Include adjectives to describe your Bog Baby and your Bog Baby’s habitat.</a:t>
            </a:r>
          </a:p>
          <a:p>
            <a:pPr marL="457200" indent="-457200">
              <a:buAutoNum type="arabicPeriod"/>
            </a:pPr>
            <a:r>
              <a:rPr lang="en-GB" sz="1600" dirty="0" smtClean="0"/>
              <a:t>Try to use some compound sentences, joining ideas with “and” to make your writing more interesting.</a:t>
            </a:r>
          </a:p>
          <a:p>
            <a:pPr marL="457200" indent="-457200">
              <a:buAutoNum type="arabicPeriod"/>
            </a:pPr>
            <a:r>
              <a:rPr lang="en-GB" sz="1600" dirty="0" smtClean="0"/>
              <a:t>Remember the –</a:t>
            </a:r>
            <a:r>
              <a:rPr lang="en-GB" sz="1600" dirty="0" err="1" smtClean="0"/>
              <a:t>ed</a:t>
            </a:r>
            <a:r>
              <a:rPr lang="en-GB" sz="1600" dirty="0" smtClean="0"/>
              <a:t> suffix for verbs in the past tense (even though is sometimes sounds like –t).</a:t>
            </a:r>
            <a:br>
              <a:rPr lang="en-GB" sz="1600" dirty="0" smtClean="0"/>
            </a:br>
            <a:r>
              <a:rPr lang="en-GB" sz="1600" dirty="0" smtClean="0"/>
              <a:t>Can you use a word that starts with the prefix “un-”?</a:t>
            </a:r>
          </a:p>
          <a:p>
            <a:pPr marL="457200" indent="-457200">
              <a:buAutoNum type="arabicPeriod"/>
            </a:pPr>
            <a:r>
              <a:rPr lang="en-GB" sz="1600" dirty="0" smtClean="0"/>
              <a:t>When you have finished, read through your writing very carefully to make sure it makes sense and you have included all the parts of the story.</a:t>
            </a:r>
          </a:p>
          <a:p>
            <a:pPr marL="457200" indent="-457200">
              <a:buAutoNum type="arabicPeriod"/>
            </a:pPr>
            <a:endParaRPr lang="en-GB" sz="1600" dirty="0"/>
          </a:p>
          <a:p>
            <a:pPr marL="0" indent="0">
              <a:buNone/>
            </a:pPr>
            <a:r>
              <a:rPr lang="en-GB" sz="1600" dirty="0" smtClean="0"/>
              <a:t>When you are sure it is really good think about how you can present it. You could fold paper to make a little book and copy the story in your best handwriting and illustrate the different parts. Maybe you could copy your writing on a computer and illustrate it with photos. Maybe you could make a video of you reading your story out loud and showing the pictures. Remember to include a title page. Good luck!</a:t>
            </a:r>
            <a:endParaRPr lang="en-GB" sz="1400" dirty="0"/>
          </a:p>
          <a:p>
            <a:pPr marL="0" indent="0">
              <a:buNone/>
            </a:pPr>
            <a:endParaRPr lang="en-GB" sz="1400" dirty="0" smtClean="0"/>
          </a:p>
          <a:p>
            <a:pPr marL="0" indent="0">
              <a:buNone/>
            </a:pPr>
            <a:endParaRPr lang="en-GB" sz="1400" dirty="0"/>
          </a:p>
          <a:p>
            <a:pPr marL="0" indent="0">
              <a:buNone/>
            </a:pPr>
            <a:endParaRPr lang="en-GB" sz="1400" dirty="0" smtClean="0"/>
          </a:p>
          <a:p>
            <a:pPr marL="0" indent="0">
              <a:buNone/>
            </a:pPr>
            <a:endParaRPr lang="en-GB" sz="1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23952"/>
            <a:ext cx="1243417" cy="1034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61480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dirty="0" smtClean="0"/>
              <a:t>English Learning 2</a:t>
            </a:r>
            <a:endParaRPr lang="en-GB" dirty="0"/>
          </a:p>
        </p:txBody>
      </p:sp>
      <p:sp>
        <p:nvSpPr>
          <p:cNvPr id="3" name="Content Placeholder 2"/>
          <p:cNvSpPr>
            <a:spLocks noGrp="1"/>
          </p:cNvSpPr>
          <p:nvPr>
            <p:ph idx="1"/>
          </p:nvPr>
        </p:nvSpPr>
        <p:spPr>
          <a:xfrm>
            <a:off x="179512" y="1196752"/>
            <a:ext cx="8640960" cy="5517232"/>
          </a:xfrm>
        </p:spPr>
        <p:txBody>
          <a:bodyPr>
            <a:normAutofit/>
          </a:bodyPr>
          <a:lstStyle/>
          <a:p>
            <a:pPr marL="0" indent="0">
              <a:buNone/>
            </a:pPr>
            <a:endParaRPr lang="en-GB" dirty="0"/>
          </a:p>
          <a:p>
            <a:pPr marL="0" indent="0">
              <a:buNone/>
            </a:pPr>
            <a:endParaRPr lang="en-GB" dirty="0"/>
          </a:p>
          <a:p>
            <a:pPr marL="0" indent="0">
              <a:buNone/>
            </a:pPr>
            <a:r>
              <a:rPr lang="en-GB" dirty="0" smtClean="0"/>
              <a:t>Read your wonderful Bog Baby story. How is your Bog Baby feeling in the different parts of your story? </a:t>
            </a:r>
          </a:p>
          <a:p>
            <a:pPr marL="0" indent="0">
              <a:buNone/>
            </a:pPr>
            <a:endParaRPr lang="en-GB" dirty="0" smtClean="0"/>
          </a:p>
          <a:p>
            <a:pPr marL="0" indent="0">
              <a:buNone/>
            </a:pPr>
            <a:endParaRPr lang="en-GB" dirty="0"/>
          </a:p>
          <a:p>
            <a:pPr marL="0" indent="0">
              <a:buNone/>
            </a:pPr>
            <a:r>
              <a:rPr lang="en-GB" dirty="0" smtClean="0"/>
              <a:t>Cut out or draw four thought bubbles and place them on your pictures and write what your Bog Baby is thinking at those different times.</a:t>
            </a:r>
          </a:p>
          <a:p>
            <a:pPr marL="0" indent="0">
              <a:buNone/>
            </a:pPr>
            <a:endParaRPr lang="en-GB" dirty="0" smtClean="0"/>
          </a:p>
        </p:txBody>
      </p:sp>
      <p:sp>
        <p:nvSpPr>
          <p:cNvPr id="4" name="Cloud Callout 3"/>
          <p:cNvSpPr/>
          <p:nvPr/>
        </p:nvSpPr>
        <p:spPr>
          <a:xfrm>
            <a:off x="323528" y="1052736"/>
            <a:ext cx="1800200" cy="864096"/>
          </a:xfrm>
          <a:prstGeom prst="cloudCallout">
            <a:avLst>
              <a:gd name="adj1" fmla="val -60348"/>
              <a:gd name="adj2" fmla="val 8260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Comic Sans MS" panose="030F0702030302020204" pitchFamily="66" charset="0"/>
            </a:endParaRPr>
          </a:p>
        </p:txBody>
      </p:sp>
      <p:sp>
        <p:nvSpPr>
          <p:cNvPr id="5" name="Cloud Callout 4"/>
          <p:cNvSpPr/>
          <p:nvPr/>
        </p:nvSpPr>
        <p:spPr>
          <a:xfrm>
            <a:off x="2555776" y="1037904"/>
            <a:ext cx="1800200" cy="864096"/>
          </a:xfrm>
          <a:prstGeom prst="cloudCallout">
            <a:avLst>
              <a:gd name="adj1" fmla="val -81173"/>
              <a:gd name="adj2" fmla="val -6554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Comic Sans MS" panose="030F0702030302020204" pitchFamily="66" charset="0"/>
            </a:endParaRPr>
          </a:p>
        </p:txBody>
      </p:sp>
      <p:sp>
        <p:nvSpPr>
          <p:cNvPr id="6" name="Cloud Callout 5"/>
          <p:cNvSpPr/>
          <p:nvPr/>
        </p:nvSpPr>
        <p:spPr>
          <a:xfrm>
            <a:off x="4644008" y="1071432"/>
            <a:ext cx="1800200" cy="864096"/>
          </a:xfrm>
          <a:prstGeom prst="cloudCallout">
            <a:avLst>
              <a:gd name="adj1" fmla="val 35146"/>
              <a:gd name="adj2" fmla="val 9953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Comic Sans MS" panose="030F0702030302020204" pitchFamily="66" charset="0"/>
            </a:endParaRPr>
          </a:p>
        </p:txBody>
      </p:sp>
      <p:sp>
        <p:nvSpPr>
          <p:cNvPr id="7" name="Cloud Callout 6"/>
          <p:cNvSpPr/>
          <p:nvPr/>
        </p:nvSpPr>
        <p:spPr>
          <a:xfrm>
            <a:off x="6732240" y="1037904"/>
            <a:ext cx="1800200" cy="864096"/>
          </a:xfrm>
          <a:prstGeom prst="cloudCallout">
            <a:avLst>
              <a:gd name="adj1" fmla="val 50384"/>
              <a:gd name="adj2" fmla="val -10046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Comic Sans MS" panose="030F0702030302020204" pitchFamily="66" charset="0"/>
            </a:endParaRPr>
          </a:p>
        </p:txBody>
      </p:sp>
      <p:sp>
        <p:nvSpPr>
          <p:cNvPr id="8" name="TextBox 7"/>
          <p:cNvSpPr txBox="1"/>
          <p:nvPr/>
        </p:nvSpPr>
        <p:spPr>
          <a:xfrm>
            <a:off x="107504" y="4077072"/>
            <a:ext cx="8856984" cy="923330"/>
          </a:xfrm>
          <a:prstGeom prst="rect">
            <a:avLst/>
          </a:prstGeom>
          <a:noFill/>
          <a:ln>
            <a:solidFill>
              <a:schemeClr val="tx1"/>
            </a:solidFill>
          </a:ln>
        </p:spPr>
        <p:txBody>
          <a:bodyPr wrap="square" rtlCol="0">
            <a:spAutoFit/>
          </a:bodyPr>
          <a:lstStyle/>
          <a:p>
            <a:pPr algn="ctr"/>
            <a:r>
              <a:rPr lang="en-GB" dirty="0" smtClean="0"/>
              <a:t>happy		nervous		excited		worried		safe</a:t>
            </a:r>
          </a:p>
          <a:p>
            <a:pPr algn="ctr"/>
            <a:r>
              <a:rPr lang="en-GB" dirty="0" smtClean="0"/>
              <a:t>loved		cheeky		playful		homesick		scared	sad</a:t>
            </a:r>
          </a:p>
          <a:p>
            <a:pPr algn="ctr"/>
            <a:r>
              <a:rPr lang="en-GB" dirty="0" smtClean="0"/>
              <a:t>comfortable	anxious		cross		melancholy	depressed</a:t>
            </a:r>
            <a:endParaRPr lang="en-GB" dirty="0"/>
          </a:p>
        </p:txBody>
      </p:sp>
    </p:spTree>
    <p:extLst>
      <p:ext uri="{BB962C8B-B14F-4D97-AF65-F5344CB8AC3E}">
        <p14:creationId xmlns:p14="http://schemas.microsoft.com/office/powerpoint/2010/main" val="26204850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dirty="0" smtClean="0"/>
              <a:t>English Learning 3</a:t>
            </a:r>
            <a:endParaRPr lang="en-GB" dirty="0"/>
          </a:p>
        </p:txBody>
      </p:sp>
      <p:sp>
        <p:nvSpPr>
          <p:cNvPr id="3" name="Content Placeholder 2"/>
          <p:cNvSpPr>
            <a:spLocks noGrp="1"/>
          </p:cNvSpPr>
          <p:nvPr>
            <p:ph idx="1"/>
          </p:nvPr>
        </p:nvSpPr>
        <p:spPr>
          <a:xfrm>
            <a:off x="179512" y="1340768"/>
            <a:ext cx="8784976" cy="5517232"/>
          </a:xfrm>
        </p:spPr>
        <p:txBody>
          <a:bodyPr>
            <a:normAutofit fontScale="92500" lnSpcReduction="20000"/>
          </a:bodyPr>
          <a:lstStyle/>
          <a:p>
            <a:pPr marL="0" indent="0">
              <a:buNone/>
            </a:pPr>
            <a:r>
              <a:rPr lang="en-GB" dirty="0" smtClean="0"/>
              <a:t>Today you are going to write a diary entry from your Bog Baby’s point of view. Pretend to be your Bog Baby. Get someone to ask you questions about your adventures. Can you describe what happened in the right order? Use the words First, Next, Then, After that and Finally to help you sequence the events in time. Remember that you will be using the First Person and the past tense. E.g. “Fred picked me up. At first I was scared. I didn’t know where we were going. Then he put me in a sparkly bucket and gave me a fairy cake.”</a:t>
            </a:r>
          </a:p>
          <a:p>
            <a:pPr marL="0" indent="0">
              <a:buNone/>
            </a:pPr>
            <a:endParaRPr lang="en-GB" dirty="0"/>
          </a:p>
          <a:p>
            <a:pPr marL="0" indent="0">
              <a:buNone/>
            </a:pPr>
            <a:r>
              <a:rPr lang="en-GB" dirty="0" smtClean="0"/>
              <a:t>When you have rehearsed the diary entry by talking, try writing the sentences down. Make sure you include time words and feelings words.  </a:t>
            </a:r>
            <a:endParaRPr lang="en-GB" dirty="0"/>
          </a:p>
          <a:p>
            <a:pPr marL="0" indent="0">
              <a:buNone/>
            </a:pPr>
            <a:endParaRPr lang="en-GB" dirty="0" smtClean="0"/>
          </a:p>
        </p:txBody>
      </p:sp>
    </p:spTree>
    <p:extLst>
      <p:ext uri="{BB962C8B-B14F-4D97-AF65-F5344CB8AC3E}">
        <p14:creationId xmlns:p14="http://schemas.microsoft.com/office/powerpoint/2010/main" val="21784207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lstStyle/>
          <a:p>
            <a:r>
              <a:rPr lang="en-GB" dirty="0" smtClean="0"/>
              <a:t>Maths Learning</a:t>
            </a:r>
            <a:endParaRPr lang="en-GB" dirty="0"/>
          </a:p>
        </p:txBody>
      </p:sp>
      <p:sp>
        <p:nvSpPr>
          <p:cNvPr id="7" name="TextBox 6"/>
          <p:cNvSpPr txBox="1"/>
          <p:nvPr/>
        </p:nvSpPr>
        <p:spPr>
          <a:xfrm>
            <a:off x="179512" y="839532"/>
            <a:ext cx="8712968" cy="5940088"/>
          </a:xfrm>
          <a:prstGeom prst="rect">
            <a:avLst/>
          </a:prstGeom>
          <a:noFill/>
        </p:spPr>
        <p:txBody>
          <a:bodyPr wrap="square" rtlCol="0">
            <a:spAutoFit/>
          </a:bodyPr>
          <a:lstStyle/>
          <a:p>
            <a:r>
              <a:rPr lang="en-US" sz="2000" dirty="0" smtClean="0"/>
              <a:t>This week we are learning to find a half and find a quarter. Please go to the Year 1 Home Learning page on the White Rose website and complete Summer Term Week 1 Lessons 4 (It says week beginning 20</a:t>
            </a:r>
            <a:r>
              <a:rPr lang="en-US" sz="2000" baseline="30000" dirty="0" smtClean="0"/>
              <a:t>th</a:t>
            </a:r>
            <a:r>
              <a:rPr lang="en-US" sz="2000" dirty="0" smtClean="0"/>
              <a:t> April) and Week 2 Lessons 1, 2 and 3 (week beginning 27</a:t>
            </a:r>
            <a:r>
              <a:rPr lang="en-US" sz="2000" baseline="30000" dirty="0" smtClean="0"/>
              <a:t>th</a:t>
            </a:r>
            <a:r>
              <a:rPr lang="en-US" sz="2000" dirty="0" smtClean="0"/>
              <a:t> April). </a:t>
            </a:r>
            <a:r>
              <a:rPr lang="en-GB" sz="2000" dirty="0">
                <a:hlinkClick r:id="rId2"/>
              </a:rPr>
              <a:t>https://whiterosemaths.com/homelearning/year-1</a:t>
            </a:r>
            <a:r>
              <a:rPr lang="en-GB" sz="2000" dirty="0" smtClean="0">
                <a:hlinkClick r:id="rId2"/>
              </a:rPr>
              <a:t>/</a:t>
            </a:r>
            <a:endParaRPr lang="en-GB" sz="2000" dirty="0" smtClean="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a:p>
          <a:p>
            <a:r>
              <a:rPr lang="en-GB" sz="2000" dirty="0" smtClean="0"/>
              <a:t>Try to find practical opportunities to find halves and quarters such as cutting a sandwich, cake or piece of fruit, sharing sweets or folding, cutting or colouring different paper shapes into halves and quarters in different ways.</a:t>
            </a:r>
          </a:p>
          <a:p>
            <a:endParaRPr lang="en-GB" sz="2000" dirty="0"/>
          </a:p>
          <a:p>
            <a:r>
              <a:rPr lang="en-GB" sz="2000" dirty="0" smtClean="0"/>
              <a:t>Also look out for other times we use the words half and quarter in everyday life – half term, half way there, half time, half past nine, </a:t>
            </a:r>
            <a:r>
              <a:rPr lang="en-GB" sz="2000" dirty="0" err="1" smtClean="0"/>
              <a:t>quarterpounder</a:t>
            </a:r>
            <a:r>
              <a:rPr lang="en-GB" sz="2000" dirty="0" smtClean="0"/>
              <a:t> burger.</a:t>
            </a:r>
            <a:endParaRPr lang="en-US" sz="2000" dirty="0" smtClean="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424581"/>
            <a:ext cx="2384758" cy="20655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7576" y="2434861"/>
            <a:ext cx="2332568" cy="2065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2039" y="2708920"/>
            <a:ext cx="2406913" cy="20819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28400" y="2424581"/>
            <a:ext cx="2315599" cy="20655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9392"/>
            <a:ext cx="8229600" cy="1143000"/>
          </a:xfrm>
        </p:spPr>
        <p:txBody>
          <a:bodyPr/>
          <a:lstStyle/>
          <a:p>
            <a:r>
              <a:rPr lang="en-GB" dirty="0" smtClean="0"/>
              <a:t>Art Learning</a:t>
            </a:r>
            <a:endParaRPr lang="en-GB" dirty="0"/>
          </a:p>
        </p:txBody>
      </p:sp>
      <p:sp>
        <p:nvSpPr>
          <p:cNvPr id="5" name="Rectangle 4"/>
          <p:cNvSpPr/>
          <p:nvPr/>
        </p:nvSpPr>
        <p:spPr>
          <a:xfrm>
            <a:off x="197808" y="908720"/>
            <a:ext cx="5400600" cy="1477328"/>
          </a:xfrm>
          <a:prstGeom prst="rect">
            <a:avLst/>
          </a:prstGeom>
        </p:spPr>
        <p:txBody>
          <a:bodyPr wrap="square">
            <a:spAutoFit/>
          </a:bodyPr>
          <a:lstStyle/>
          <a:p>
            <a:pPr fontAlgn="base"/>
            <a:r>
              <a:rPr lang="en-US" dirty="0" smtClean="0">
                <a:solidFill>
                  <a:srgbClr val="292929"/>
                </a:solidFill>
                <a:latin typeface="futura-lt-w01-book"/>
              </a:rPr>
              <a:t>This is </a:t>
            </a:r>
            <a:r>
              <a:rPr lang="en-US" dirty="0" err="1" smtClean="0">
                <a:solidFill>
                  <a:srgbClr val="292929"/>
                </a:solidFill>
                <a:latin typeface="futura-lt-w01-book"/>
              </a:rPr>
              <a:t>Kobina</a:t>
            </a:r>
            <a:r>
              <a:rPr lang="en-US" dirty="0" smtClean="0">
                <a:solidFill>
                  <a:srgbClr val="292929"/>
                </a:solidFill>
                <a:latin typeface="futura-lt-w01-book"/>
              </a:rPr>
              <a:t> </a:t>
            </a:r>
            <a:r>
              <a:rPr lang="en-US" dirty="0" err="1" smtClean="0">
                <a:solidFill>
                  <a:srgbClr val="292929"/>
                </a:solidFill>
                <a:latin typeface="futura-lt-w01-book"/>
              </a:rPr>
              <a:t>Nyarko</a:t>
            </a:r>
            <a:r>
              <a:rPr lang="en-US" dirty="0" smtClean="0">
                <a:solidFill>
                  <a:srgbClr val="292929"/>
                </a:solidFill>
                <a:latin typeface="futura-lt-w01-book"/>
              </a:rPr>
              <a:t>. He is an artist from Ghana. He </a:t>
            </a:r>
            <a:r>
              <a:rPr lang="en-US" dirty="0">
                <a:solidFill>
                  <a:srgbClr val="292929"/>
                </a:solidFill>
                <a:latin typeface="futura-lt-w01-book"/>
              </a:rPr>
              <a:t>is 48 years old and lives in the city of </a:t>
            </a:r>
            <a:r>
              <a:rPr lang="en-US" dirty="0" err="1">
                <a:solidFill>
                  <a:srgbClr val="292929"/>
                </a:solidFill>
                <a:latin typeface="futura-lt-w01-book"/>
              </a:rPr>
              <a:t>Takoradi</a:t>
            </a:r>
            <a:r>
              <a:rPr lang="en-US" dirty="0">
                <a:solidFill>
                  <a:srgbClr val="292929"/>
                </a:solidFill>
                <a:latin typeface="futura-lt-w01-book"/>
              </a:rPr>
              <a:t> right next to the </a:t>
            </a:r>
            <a:r>
              <a:rPr lang="en-US" dirty="0" smtClean="0">
                <a:solidFill>
                  <a:srgbClr val="292929"/>
                </a:solidFill>
                <a:latin typeface="futura-lt-w01-book"/>
              </a:rPr>
              <a:t>ocean</a:t>
            </a:r>
            <a:r>
              <a:rPr lang="en-US" dirty="0">
                <a:solidFill>
                  <a:srgbClr val="292929"/>
                </a:solidFill>
                <a:latin typeface="futura-lt-w01-book"/>
              </a:rPr>
              <a:t>. He paints huge paintings on canvas of thousands of fish. Take a look at these two </a:t>
            </a:r>
            <a:r>
              <a:rPr lang="en-US" dirty="0" smtClean="0">
                <a:solidFill>
                  <a:srgbClr val="292929"/>
                </a:solidFill>
                <a:latin typeface="futura-lt-w01-book"/>
              </a:rPr>
              <a:t>paintings.</a:t>
            </a:r>
            <a:endParaRPr lang="en-US" b="1" dirty="0">
              <a:solidFill>
                <a:srgbClr val="767676"/>
              </a:solidFill>
              <a:effectLst/>
              <a:latin typeface="din-next-w01-light"/>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3556" y="980728"/>
            <a:ext cx="3524604" cy="2232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808" y="2388336"/>
            <a:ext cx="4742523" cy="3697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3376159"/>
            <a:ext cx="3929015" cy="2926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07504" y="6124654"/>
            <a:ext cx="1728192" cy="369332"/>
          </a:xfrm>
          <a:prstGeom prst="rect">
            <a:avLst/>
          </a:prstGeom>
          <a:noFill/>
        </p:spPr>
        <p:txBody>
          <a:bodyPr wrap="square" rtlCol="0">
            <a:spAutoFit/>
          </a:bodyPr>
          <a:lstStyle/>
          <a:p>
            <a:r>
              <a:rPr lang="en-GB" dirty="0" smtClean="0"/>
              <a:t>“Tunnel”</a:t>
            </a:r>
            <a:endParaRPr lang="en-GB" dirty="0"/>
          </a:p>
        </p:txBody>
      </p:sp>
      <p:sp>
        <p:nvSpPr>
          <p:cNvPr id="7" name="TextBox 6"/>
          <p:cNvSpPr txBox="1"/>
          <p:nvPr/>
        </p:nvSpPr>
        <p:spPr>
          <a:xfrm>
            <a:off x="5044924" y="6338498"/>
            <a:ext cx="2583997" cy="369332"/>
          </a:xfrm>
          <a:prstGeom prst="rect">
            <a:avLst/>
          </a:prstGeom>
          <a:noFill/>
        </p:spPr>
        <p:txBody>
          <a:bodyPr wrap="square" rtlCol="0">
            <a:spAutoFit/>
          </a:bodyPr>
          <a:lstStyle/>
          <a:p>
            <a:r>
              <a:rPr lang="en-GB" dirty="0" smtClean="0"/>
              <a:t>“Surfer’s Pride”</a:t>
            </a:r>
            <a:endParaRPr lang="en-GB" dirty="0"/>
          </a:p>
        </p:txBody>
      </p:sp>
    </p:spTree>
    <p:extLst>
      <p:ext uri="{BB962C8B-B14F-4D97-AF65-F5344CB8AC3E}">
        <p14:creationId xmlns:p14="http://schemas.microsoft.com/office/powerpoint/2010/main" val="14280035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395536" y="335846"/>
            <a:ext cx="8352928" cy="6463308"/>
          </a:xfrm>
          <a:prstGeom prst="rect">
            <a:avLst/>
          </a:prstGeom>
        </p:spPr>
        <p:txBody>
          <a:bodyPr wrap="square">
            <a:spAutoFit/>
          </a:bodyPr>
          <a:lstStyle/>
          <a:p>
            <a:r>
              <a:rPr lang="en-US" dirty="0"/>
              <a:t>Draw and cut out a small fish on a piece of scrap </a:t>
            </a:r>
            <a:r>
              <a:rPr lang="en-US" dirty="0" smtClean="0"/>
              <a:t>paper, </a:t>
            </a:r>
            <a:br>
              <a:rPr lang="en-US" dirty="0" smtClean="0"/>
            </a:br>
            <a:r>
              <a:rPr lang="en-US" dirty="0" smtClean="0"/>
              <a:t>old magazine or </a:t>
            </a:r>
            <a:r>
              <a:rPr lang="en-US" dirty="0"/>
              <a:t>newspaper, like this.</a:t>
            </a:r>
          </a:p>
          <a:p>
            <a:endParaRPr lang="en-US" dirty="0"/>
          </a:p>
          <a:p>
            <a:endParaRPr lang="en-US" dirty="0" smtClean="0"/>
          </a:p>
          <a:p>
            <a:r>
              <a:rPr lang="en-US" dirty="0" smtClean="0"/>
              <a:t>Draw </a:t>
            </a:r>
            <a:r>
              <a:rPr lang="en-US" dirty="0"/>
              <a:t>around this shape lots of times until you get lots of fish the same size. Cut them out. (You can get someone to help you do this as there will be </a:t>
            </a:r>
            <a:r>
              <a:rPr lang="en-US" dirty="0" smtClean="0"/>
              <a:t>a lot </a:t>
            </a:r>
            <a:r>
              <a:rPr lang="en-US" dirty="0"/>
              <a:t>to cut out</a:t>
            </a:r>
            <a:r>
              <a:rPr lang="en-US" dirty="0" smtClean="0"/>
              <a:t>! Fold the paper to cut out lots at once.) </a:t>
            </a:r>
          </a:p>
          <a:p>
            <a:endParaRPr lang="en-US" dirty="0"/>
          </a:p>
          <a:p>
            <a:endParaRPr lang="en-US" dirty="0" smtClean="0"/>
          </a:p>
          <a:p>
            <a:endParaRPr lang="en-US" dirty="0"/>
          </a:p>
          <a:p>
            <a:endParaRPr lang="en-US" dirty="0" smtClean="0"/>
          </a:p>
          <a:p>
            <a:r>
              <a:rPr lang="en-US" dirty="0" smtClean="0"/>
              <a:t>​</a:t>
            </a:r>
            <a:endParaRPr lang="en-US" dirty="0"/>
          </a:p>
          <a:p>
            <a:r>
              <a:rPr lang="en-US" dirty="0"/>
              <a:t>Now place them on the floor and make patterns out of them. Play with your fish. Take photos of them in different spiral and wave patterns.</a:t>
            </a:r>
          </a:p>
          <a:p>
            <a:endParaRPr lang="en-US" dirty="0" smtClean="0"/>
          </a:p>
          <a:p>
            <a:endParaRPr lang="en-US" dirty="0"/>
          </a:p>
          <a:p>
            <a:endParaRPr lang="en-US" dirty="0" smtClean="0"/>
          </a:p>
          <a:p>
            <a:endParaRPr lang="en-US" dirty="0"/>
          </a:p>
          <a:p>
            <a:endParaRPr lang="en-US" dirty="0" smtClean="0"/>
          </a:p>
          <a:p>
            <a:endParaRPr lang="en-US" dirty="0" smtClean="0"/>
          </a:p>
          <a:p>
            <a:endParaRPr lang="en-US" dirty="0" smtClean="0"/>
          </a:p>
          <a:p>
            <a:r>
              <a:rPr lang="en-US" dirty="0" smtClean="0"/>
              <a:t>If </a:t>
            </a:r>
            <a:r>
              <a:rPr lang="en-US" dirty="0"/>
              <a:t>you have glue and big paper or recycled card, you can stick them down. </a:t>
            </a:r>
            <a:r>
              <a:rPr lang="en-US" dirty="0" smtClean="0"/>
              <a:t>Maybe you could even </a:t>
            </a:r>
            <a:r>
              <a:rPr lang="en-US" dirty="0"/>
              <a:t>do your own version of a </a:t>
            </a:r>
            <a:r>
              <a:rPr lang="en-US" dirty="0" err="1"/>
              <a:t>Kobina</a:t>
            </a:r>
            <a:r>
              <a:rPr lang="en-US" dirty="0"/>
              <a:t> </a:t>
            </a:r>
            <a:r>
              <a:rPr lang="en-US" dirty="0" err="1"/>
              <a:t>Nyarko</a:t>
            </a:r>
            <a:r>
              <a:rPr lang="en-US" dirty="0"/>
              <a:t> </a:t>
            </a:r>
            <a:r>
              <a:rPr lang="en-US" dirty="0" smtClean="0"/>
              <a:t>painting.</a:t>
            </a:r>
            <a:endParaRPr lang="en-GB" dirty="0"/>
          </a:p>
        </p:txBody>
      </p:sp>
      <p:pic>
        <p:nvPicPr>
          <p:cNvPr id="4117" name="Picture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9883" y="133816"/>
            <a:ext cx="2802938" cy="12561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18" name="Picture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4923222" y="1717377"/>
            <a:ext cx="1408684"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19" name="Picture 2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288" y="2201167"/>
            <a:ext cx="1224136" cy="136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20" name="Picture 2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797618" y="4105481"/>
            <a:ext cx="1656184" cy="2031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21" name="Picture 2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43809" y="4293096"/>
            <a:ext cx="3456383" cy="16569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22" name="Picture 2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85342" y="4290782"/>
            <a:ext cx="1652020" cy="16584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432378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2810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38367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07931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5116430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6768</TotalTime>
  <Words>1144</Words>
  <Application>Microsoft Office PowerPoint</Application>
  <PresentationFormat>On-screen Show (4:3)</PresentationFormat>
  <Paragraphs>121</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Home Learning </vt:lpstr>
      <vt:lpstr>Hello Year 1!</vt:lpstr>
      <vt:lpstr>English Learning 1</vt:lpstr>
      <vt:lpstr>English Learning 2</vt:lpstr>
      <vt:lpstr>English Learning 3</vt:lpstr>
      <vt:lpstr>Maths Learning</vt:lpstr>
      <vt:lpstr>Art Learning</vt:lpstr>
      <vt:lpstr>PowerPoint Presentation</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79</cp:revision>
  <dcterms:created xsi:type="dcterms:W3CDTF">2020-03-18T10:41:37Z</dcterms:created>
  <dcterms:modified xsi:type="dcterms:W3CDTF">2020-05-03T21:37:16Z</dcterms:modified>
</cp:coreProperties>
</file>