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86" r:id="rId13"/>
    <p:sldId id="306" r:id="rId14"/>
    <p:sldId id="309" r:id="rId15"/>
    <p:sldId id="310" r:id="rId16"/>
    <p:sldId id="311" r:id="rId17"/>
    <p:sldId id="314" r:id="rId18"/>
    <p:sldId id="312" r:id="rId19"/>
    <p:sldId id="313" r:id="rId20"/>
    <p:sldId id="269" r:id="rId21"/>
    <p:sldId id="27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4" autoAdjust="0"/>
    <p:restoredTop sz="94660"/>
  </p:normalViewPr>
  <p:slideViewPr>
    <p:cSldViewPr>
      <p:cViewPr>
        <p:scale>
          <a:sx n="66" d="100"/>
          <a:sy n="66" d="100"/>
        </p:scale>
        <p:origin x="-1374" y="-13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14/06/2020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hyperlink" Target="https://soundcloud.com/talkforwriting/rainbows/s-Mt28P9OJlXO"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hyperlink" Target="https://www.natgeokids.com/uk/category/discover/" TargetMode="External"/><Relationship Id="rId4" Type="http://schemas.openxmlformats.org/officeDocument/2006/relationships/hyperlink" Target="https://www.dkfindout.com/uk/"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bam.files.bbci.co.uk/bam/live/content/z7xs3dm/pdf" TargetMode="External"/><Relationship Id="rId2" Type="http://schemas.openxmlformats.org/officeDocument/2006/relationships/hyperlink" Target="https://bam.files.bbci.co.uk/bam/live/content/zhnvrqt/pdf" TargetMode="External"/><Relationship Id="rId1" Type="http://schemas.openxmlformats.org/officeDocument/2006/relationships/slideLayout" Target="../slideLayouts/slideLayout2.xml"/><Relationship Id="rId5" Type="http://schemas.openxmlformats.org/officeDocument/2006/relationships/hyperlink" Target="https://www.bbc.co.uk/bitesize/dailylessons" TargetMode="External"/><Relationship Id="rId4" Type="http://schemas.openxmlformats.org/officeDocument/2006/relationships/hyperlink" Target="https://bam.files.bbci.co.uk/bam/live/content/z42b42p/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winkl.co.uk/resource/tp-sc-050-planit-science-year-2-living-things-and-their-habitats-unit-pack" TargetMode="Externa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3</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7" name="TextBox 6"/>
          <p:cNvSpPr txBox="1"/>
          <p:nvPr/>
        </p:nvSpPr>
        <p:spPr>
          <a:xfrm>
            <a:off x="96150" y="1340768"/>
            <a:ext cx="7488832" cy="5016758"/>
          </a:xfrm>
          <a:prstGeom prst="rect">
            <a:avLst/>
          </a:prstGeom>
          <a:noFill/>
        </p:spPr>
        <p:txBody>
          <a:bodyPr wrap="square" rtlCol="0">
            <a:spAutoFit/>
          </a:bodyPr>
          <a:lstStyle/>
          <a:p>
            <a:r>
              <a:rPr lang="en-US" sz="2000" dirty="0" smtClean="0"/>
              <a:t>Hello Year 2. I hope you’ve had a great week and have continued to have fun with your families. We have had a busy week in my house, continuing with home-schooling, lots of bike rides and having a visit with my parents (from the end of their path). This week I would like to say a massive thank you to your parents and </a:t>
            </a:r>
            <a:r>
              <a:rPr lang="en-US" sz="2000" dirty="0" err="1" smtClean="0"/>
              <a:t>carers</a:t>
            </a:r>
            <a:r>
              <a:rPr lang="en-US" sz="2000" dirty="0" smtClean="0"/>
              <a:t>. They have all done a fantastic job looking after you during this lockdown. Give them all a clap from me. Take care, miss you all, love </a:t>
            </a:r>
            <a:r>
              <a:rPr lang="en-US" sz="2000" dirty="0" err="1"/>
              <a:t>M</a:t>
            </a:r>
            <a:r>
              <a:rPr lang="en-US" sz="2000" dirty="0" err="1" smtClean="0"/>
              <a:t>rs</a:t>
            </a:r>
            <a:r>
              <a:rPr lang="en-US" sz="2000" dirty="0" smtClean="0"/>
              <a:t> </a:t>
            </a:r>
            <a:r>
              <a:rPr lang="en-US" sz="2000" dirty="0"/>
              <a:t>C</a:t>
            </a:r>
            <a:r>
              <a:rPr lang="en-US" sz="2000" dirty="0" smtClean="0"/>
              <a:t>lark xx</a:t>
            </a:r>
          </a:p>
          <a:p>
            <a:endParaRPr lang="en-US" sz="2000" dirty="0"/>
          </a:p>
          <a:p>
            <a:r>
              <a:rPr lang="en-US" sz="2000" dirty="0" smtClean="0"/>
              <a:t>Hi Year 2, I have had a very busy week as it has been my first week returning back to work in Year 1. We have been doing lots of fun things and we have had chicks to look after…that’s been eventful </a:t>
            </a:r>
            <a:r>
              <a:rPr lang="en-US" sz="2000" dirty="0" smtClean="0">
                <a:sym typeface="Wingdings" panose="05000000000000000000" pitchFamily="2" charset="2"/>
              </a:rPr>
              <a:t>.</a:t>
            </a:r>
          </a:p>
          <a:p>
            <a:r>
              <a:rPr lang="en-US" sz="2000" dirty="0" smtClean="0">
                <a:sym typeface="Wingdings" panose="05000000000000000000" pitchFamily="2" charset="2"/>
              </a:rPr>
              <a:t>Over the next 2-3 weeks </a:t>
            </a:r>
            <a:r>
              <a:rPr lang="en-US" sz="2000" dirty="0" err="1" smtClean="0">
                <a:sym typeface="Wingdings" panose="05000000000000000000" pitchFamily="2" charset="2"/>
              </a:rPr>
              <a:t>Mrs</a:t>
            </a:r>
            <a:r>
              <a:rPr lang="en-US" sz="2000" dirty="0" smtClean="0">
                <a:sym typeface="Wingdings" panose="05000000000000000000" pitchFamily="2" charset="2"/>
              </a:rPr>
              <a:t> Clark and I will be making phone calls to home to touch base with parents to check how you all are. If we could we would like to speak to you too. We have made some phone calls already and its been great to catch up. As always, we miss you all. </a:t>
            </a:r>
            <a:r>
              <a:rPr lang="en-US" sz="2000" dirty="0" err="1" smtClean="0">
                <a:sym typeface="Wingdings" panose="05000000000000000000" pitchFamily="2" charset="2"/>
              </a:rPr>
              <a:t>Mrs</a:t>
            </a:r>
            <a:r>
              <a:rPr lang="en-US" sz="2000" dirty="0" smtClean="0">
                <a:sym typeface="Wingdings" panose="05000000000000000000" pitchFamily="2" charset="2"/>
              </a:rPr>
              <a:t> Unsworth x</a:t>
            </a:r>
            <a:endParaRPr lang="en-GB" sz="2000" dirty="0"/>
          </a:p>
        </p:txBody>
      </p:sp>
      <p:pic>
        <p:nvPicPr>
          <p:cNvPr id="5122" name="Picture 2" descr="C:\Users\MrsClark\AppData\Local\Microsoft\Windows\INetCache\IE\WONODDV2\hands-clapping-clip-art[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7512" y="1500586"/>
            <a:ext cx="1568991" cy="1712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75656" y="94490"/>
            <a:ext cx="6696744" cy="769441"/>
          </a:xfrm>
          <a:prstGeom prst="rect">
            <a:avLst/>
          </a:prstGeom>
          <a:noFill/>
        </p:spPr>
        <p:txBody>
          <a:bodyPr wrap="square" rtlCol="0">
            <a:spAutoFit/>
          </a:bodyPr>
          <a:lstStyle/>
          <a:p>
            <a:pPr algn="ctr"/>
            <a:r>
              <a:rPr lang="en-US" sz="4400" dirty="0" smtClean="0"/>
              <a:t>English Learning</a:t>
            </a:r>
            <a:endParaRPr lang="en-GB" sz="4400" dirty="0"/>
          </a:p>
        </p:txBody>
      </p:sp>
      <p:sp>
        <p:nvSpPr>
          <p:cNvPr id="4" name="TextBox 3"/>
          <p:cNvSpPr txBox="1"/>
          <p:nvPr/>
        </p:nvSpPr>
        <p:spPr>
          <a:xfrm>
            <a:off x="467544" y="1052736"/>
            <a:ext cx="2304256" cy="4801314"/>
          </a:xfrm>
          <a:prstGeom prst="rect">
            <a:avLst/>
          </a:prstGeom>
          <a:noFill/>
        </p:spPr>
        <p:txBody>
          <a:bodyPr wrap="square" rtlCol="0">
            <a:spAutoFit/>
          </a:bodyPr>
          <a:lstStyle/>
          <a:p>
            <a:r>
              <a:rPr lang="en-US" dirty="0" smtClean="0"/>
              <a:t>We will carry on our unit on Rainbows this week in English. We will concentrate on identifying the features of a non-fiction information text. </a:t>
            </a:r>
          </a:p>
          <a:p>
            <a:endParaRPr lang="en-US" dirty="0"/>
          </a:p>
          <a:p>
            <a:r>
              <a:rPr lang="en-US" u="sng" dirty="0" smtClean="0"/>
              <a:t>Activity 1: </a:t>
            </a:r>
            <a:r>
              <a:rPr lang="en-US" dirty="0" smtClean="0"/>
              <a:t>This reading challenge uses the information text about rainbows that was used in last week’s activities which can be found on the next slide.</a:t>
            </a:r>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9899" y="1086342"/>
            <a:ext cx="5877027" cy="3854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4061689"/>
            <a:ext cx="2124075"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8863" y="4743855"/>
            <a:ext cx="5877027" cy="718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2926186" y="4841592"/>
            <a:ext cx="5534245" cy="307777"/>
          </a:xfrm>
          <a:prstGeom prst="rect">
            <a:avLst/>
          </a:prstGeom>
          <a:noFill/>
        </p:spPr>
        <p:txBody>
          <a:bodyPr wrap="square" rtlCol="0">
            <a:spAutoFit/>
          </a:bodyPr>
          <a:lstStyle/>
          <a:p>
            <a:r>
              <a:rPr lang="en-US" sz="1400" dirty="0" smtClean="0"/>
              <a:t>Copy out the list of features above and tick them off as you spot them.</a:t>
            </a:r>
            <a:endParaRPr lang="en-GB" sz="1400" dirty="0"/>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6374" y="4536792"/>
            <a:ext cx="2435906"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9480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857494"/>
            <a:ext cx="398577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9844" y="857494"/>
            <a:ext cx="396972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15790" y="143054"/>
            <a:ext cx="3841758" cy="523220"/>
          </a:xfrm>
          <a:prstGeom prst="rect">
            <a:avLst/>
          </a:prstGeom>
          <a:noFill/>
        </p:spPr>
        <p:txBody>
          <a:bodyPr wrap="square" rtlCol="0">
            <a:spAutoFit/>
          </a:bodyPr>
          <a:lstStyle/>
          <a:p>
            <a:r>
              <a:rPr lang="en-US" sz="2800" u="sng" dirty="0" smtClean="0">
                <a:latin typeface="Comic Sans MS" panose="030F0702030302020204" pitchFamily="66" charset="0"/>
              </a:rPr>
              <a:t>Activity 1</a:t>
            </a:r>
            <a:endParaRPr lang="en-GB" sz="2800" u="sng" dirty="0">
              <a:latin typeface="Comic Sans MS" panose="030F0702030302020204" pitchFamily="66" charset="0"/>
            </a:endParaRPr>
          </a:p>
        </p:txBody>
      </p:sp>
      <p:sp>
        <p:nvSpPr>
          <p:cNvPr id="3" name="Rectangle 2"/>
          <p:cNvSpPr/>
          <p:nvPr/>
        </p:nvSpPr>
        <p:spPr>
          <a:xfrm>
            <a:off x="251521" y="1652042"/>
            <a:ext cx="4106028" cy="538609"/>
          </a:xfrm>
          <a:prstGeom prst="rect">
            <a:avLst/>
          </a:prstGeom>
        </p:spPr>
        <p:txBody>
          <a:bodyPr wrap="square">
            <a:spAutoFit/>
          </a:bodyPr>
          <a:lstStyle/>
          <a:p>
            <a:r>
              <a:rPr lang="en-GB" sz="1100" dirty="0">
                <a:hlinkClick r:id="rId4"/>
              </a:rPr>
              <a:t>https://</a:t>
            </a:r>
            <a:r>
              <a:rPr lang="en-GB" sz="1100" dirty="0" smtClean="0">
                <a:hlinkClick r:id="rId4"/>
              </a:rPr>
              <a:t>soundcloud.com/talkforwriting/rainbows/s-Mt28P9OJlXO</a:t>
            </a:r>
            <a:endParaRPr lang="en-GB" sz="1100" dirty="0" smtClean="0"/>
          </a:p>
          <a:p>
            <a:endParaRPr lang="en-GB" dirty="0"/>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742" y="1556792"/>
            <a:ext cx="2857500" cy="19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2902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476672"/>
            <a:ext cx="1863011" cy="523220"/>
          </a:xfrm>
          <a:prstGeom prst="rect">
            <a:avLst/>
          </a:prstGeom>
        </p:spPr>
        <p:txBody>
          <a:bodyPr wrap="none">
            <a:spAutoFit/>
          </a:bodyPr>
          <a:lstStyle/>
          <a:p>
            <a:r>
              <a:rPr lang="en-US" sz="2800" u="sng" dirty="0">
                <a:latin typeface="Comic Sans MS" panose="030F0702030302020204" pitchFamily="66" charset="0"/>
              </a:rPr>
              <a:t>Activity </a:t>
            </a:r>
            <a:r>
              <a:rPr lang="en-US" sz="2800" u="sng" dirty="0" smtClean="0">
                <a:latin typeface="Comic Sans MS" panose="030F0702030302020204" pitchFamily="66" charset="0"/>
              </a:rPr>
              <a:t>2</a:t>
            </a:r>
            <a:endParaRPr lang="en-GB" sz="2800" u="sng" dirty="0">
              <a:latin typeface="Comic Sans MS" panose="030F0702030302020204"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16832"/>
            <a:ext cx="7560840" cy="4822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07838" y="1018586"/>
            <a:ext cx="8568952" cy="923330"/>
          </a:xfrm>
          <a:prstGeom prst="rect">
            <a:avLst/>
          </a:prstGeom>
          <a:noFill/>
        </p:spPr>
        <p:txBody>
          <a:bodyPr wrap="square" rtlCol="0">
            <a:spAutoFit/>
          </a:bodyPr>
          <a:lstStyle/>
          <a:p>
            <a:r>
              <a:rPr lang="en-US" dirty="0" smtClean="0"/>
              <a:t>Reading Challenge: For this activity use a topic that you are interested in or want to know more about. Use any information book you have at home or try one of the websites below. </a:t>
            </a:r>
            <a:endParaRPr lang="en-GB"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30" y="2636912"/>
            <a:ext cx="4394517" cy="5040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971600" y="2519992"/>
            <a:ext cx="3226589" cy="369332"/>
          </a:xfrm>
          <a:prstGeom prst="rect">
            <a:avLst/>
          </a:prstGeom>
        </p:spPr>
        <p:txBody>
          <a:bodyPr wrap="none">
            <a:spAutoFit/>
          </a:bodyPr>
          <a:lstStyle/>
          <a:p>
            <a:r>
              <a:rPr lang="en-GB" dirty="0">
                <a:hlinkClick r:id="rId4"/>
              </a:rPr>
              <a:t>https://www.dkfindout.com/uk/</a:t>
            </a:r>
            <a:endParaRPr lang="en-GB" dirty="0"/>
          </a:p>
        </p:txBody>
      </p:sp>
      <p:sp>
        <p:nvSpPr>
          <p:cNvPr id="7" name="Rectangle 6"/>
          <p:cNvSpPr/>
          <p:nvPr/>
        </p:nvSpPr>
        <p:spPr>
          <a:xfrm>
            <a:off x="609530" y="2817801"/>
            <a:ext cx="7130822" cy="369332"/>
          </a:xfrm>
          <a:prstGeom prst="rect">
            <a:avLst/>
          </a:prstGeom>
        </p:spPr>
        <p:txBody>
          <a:bodyPr wrap="square">
            <a:spAutoFit/>
          </a:bodyPr>
          <a:lstStyle/>
          <a:p>
            <a:r>
              <a:rPr lang="en-GB" dirty="0">
                <a:hlinkClick r:id="rId5"/>
              </a:rPr>
              <a:t>https://www.natgeokids.com/uk/category/discover/</a:t>
            </a:r>
            <a:endParaRPr lang="en-GB" dirty="0"/>
          </a:p>
        </p:txBody>
      </p:sp>
      <p:sp>
        <p:nvSpPr>
          <p:cNvPr id="8" name="TextBox 7"/>
          <p:cNvSpPr txBox="1"/>
          <p:nvPr/>
        </p:nvSpPr>
        <p:spPr>
          <a:xfrm>
            <a:off x="827584" y="6402192"/>
            <a:ext cx="5976664" cy="369332"/>
          </a:xfrm>
          <a:prstGeom prst="rect">
            <a:avLst/>
          </a:prstGeom>
          <a:noFill/>
        </p:spPr>
        <p:txBody>
          <a:bodyPr wrap="square" rtlCol="0">
            <a:spAutoFit/>
          </a:bodyPr>
          <a:lstStyle/>
          <a:p>
            <a:r>
              <a:rPr lang="en-US" dirty="0" smtClean="0"/>
              <a:t>Use the template on the next slide to help you.</a:t>
            </a:r>
            <a:endParaRPr lang="en-GB" dirty="0"/>
          </a:p>
        </p:txBody>
      </p:sp>
    </p:spTree>
    <p:extLst>
      <p:ext uri="{BB962C8B-B14F-4D97-AF65-F5344CB8AC3E}">
        <p14:creationId xmlns:p14="http://schemas.microsoft.com/office/powerpoint/2010/main" val="37257094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5371"/>
          <a:stretch/>
        </p:blipFill>
        <p:spPr bwMode="auto">
          <a:xfrm>
            <a:off x="107504" y="66675"/>
            <a:ext cx="3600399" cy="6724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2852936"/>
            <a:ext cx="5057775" cy="356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88028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714408"/>
            <a:ext cx="7096076" cy="4983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44276" y="241484"/>
            <a:ext cx="1863011" cy="523220"/>
          </a:xfrm>
          <a:prstGeom prst="rect">
            <a:avLst/>
          </a:prstGeom>
        </p:spPr>
        <p:txBody>
          <a:bodyPr wrap="none">
            <a:spAutoFit/>
          </a:bodyPr>
          <a:lstStyle/>
          <a:p>
            <a:r>
              <a:rPr lang="en-US" sz="2800" u="sng" dirty="0">
                <a:latin typeface="Comic Sans MS" panose="030F0702030302020204" pitchFamily="66" charset="0"/>
              </a:rPr>
              <a:t>Activity </a:t>
            </a:r>
            <a:r>
              <a:rPr lang="en-US" sz="2800" u="sng" dirty="0" smtClean="0">
                <a:latin typeface="Comic Sans MS" panose="030F0702030302020204" pitchFamily="66" charset="0"/>
              </a:rPr>
              <a:t>3</a:t>
            </a:r>
            <a:endParaRPr lang="en-GB" sz="2800" u="sng" dirty="0">
              <a:latin typeface="Comic Sans MS" panose="030F0702030302020204" pitchFamily="66" charset="0"/>
            </a:endParaRPr>
          </a:p>
        </p:txBody>
      </p:sp>
      <p:sp>
        <p:nvSpPr>
          <p:cNvPr id="3" name="TextBox 2"/>
          <p:cNvSpPr txBox="1"/>
          <p:nvPr/>
        </p:nvSpPr>
        <p:spPr>
          <a:xfrm>
            <a:off x="251520" y="791078"/>
            <a:ext cx="8496944" cy="923330"/>
          </a:xfrm>
          <a:prstGeom prst="rect">
            <a:avLst/>
          </a:prstGeom>
          <a:noFill/>
        </p:spPr>
        <p:txBody>
          <a:bodyPr wrap="square" rtlCol="0">
            <a:spAutoFit/>
          </a:bodyPr>
          <a:lstStyle/>
          <a:p>
            <a:r>
              <a:rPr lang="en-US" dirty="0" smtClean="0"/>
              <a:t>Next week we will be writing our own piece of non-fiction text. Your last task this week is to make a list of things you are interested in or know a lot about that you could write about.  There are some ideas below. Next week you will be choosing one to write about. </a:t>
            </a:r>
            <a:endParaRPr lang="en-GB" dirty="0"/>
          </a:p>
        </p:txBody>
      </p:sp>
    </p:spTree>
    <p:extLst>
      <p:ext uri="{BB962C8B-B14F-4D97-AF65-F5344CB8AC3E}">
        <p14:creationId xmlns:p14="http://schemas.microsoft.com/office/powerpoint/2010/main" val="39162442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5632311"/>
          </a:xfrm>
          <a:prstGeom prst="rect">
            <a:avLst/>
          </a:prstGeom>
        </p:spPr>
        <p:txBody>
          <a:bodyPr wrap="square">
            <a:spAutoFit/>
          </a:bodyPr>
          <a:lstStyle/>
          <a:p>
            <a:r>
              <a:rPr lang="en-US" dirty="0"/>
              <a:t>This week we will continue working from the </a:t>
            </a:r>
            <a:r>
              <a:rPr lang="en-US" dirty="0" smtClean="0"/>
              <a:t>scheme of work from the white </a:t>
            </a:r>
            <a:r>
              <a:rPr lang="en-US" dirty="0"/>
              <a:t>rose website. </a:t>
            </a:r>
            <a:r>
              <a:rPr lang="en-US" dirty="0" smtClean="0"/>
              <a:t>For each lesson there is a link to a work sheet recommended from BBC bitesize link on the white rose website.  This week we are continuing with our learning  of multiplication and division. If you could continue to practise the 2x, 5x, and 10x tables that would be great!</a:t>
            </a:r>
          </a:p>
          <a:p>
            <a:endParaRPr lang="en-US" u="sng" dirty="0"/>
          </a:p>
          <a:p>
            <a:r>
              <a:rPr lang="en-US" u="sng" dirty="0" smtClean="0"/>
              <a:t>Activity </a:t>
            </a:r>
            <a:r>
              <a:rPr lang="en-US" u="sng" dirty="0"/>
              <a:t>1</a:t>
            </a:r>
            <a:r>
              <a:rPr lang="en-US" u="sng" dirty="0" smtClean="0"/>
              <a:t>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6</a:t>
            </a:r>
            <a:r>
              <a:rPr lang="en-US" b="1" dirty="0" smtClean="0"/>
              <a:t> </a:t>
            </a:r>
            <a:r>
              <a:rPr lang="en-US" b="1" dirty="0"/>
              <a:t>(w/c </a:t>
            </a:r>
            <a:r>
              <a:rPr lang="en-US" b="1" dirty="0" smtClean="0"/>
              <a:t>1</a:t>
            </a:r>
            <a:r>
              <a:rPr lang="en-US" b="1" baseline="30000" dirty="0" smtClean="0"/>
              <a:t>st</a:t>
            </a:r>
            <a:r>
              <a:rPr lang="en-US" b="1" dirty="0" smtClean="0"/>
              <a:t> June) </a:t>
            </a:r>
            <a:endParaRPr lang="en-US" b="1" dirty="0"/>
          </a:p>
          <a:p>
            <a:r>
              <a:rPr lang="en-US" b="1" dirty="0"/>
              <a:t>Lesson 2</a:t>
            </a:r>
            <a:r>
              <a:rPr lang="en-US" b="1" dirty="0" smtClean="0"/>
              <a:t> </a:t>
            </a:r>
            <a:r>
              <a:rPr lang="en-US" b="1" dirty="0"/>
              <a:t>– </a:t>
            </a:r>
            <a:r>
              <a:rPr lang="en-US" b="1" dirty="0" smtClean="0"/>
              <a:t>Sharing</a:t>
            </a:r>
          </a:p>
          <a:p>
            <a:r>
              <a:rPr lang="en-US" u="sng" dirty="0">
                <a:sym typeface="Wingdings" panose="05000000000000000000" pitchFamily="2" charset="2"/>
                <a:hlinkClick r:id="rId2"/>
              </a:rPr>
              <a:t>https://</a:t>
            </a:r>
            <a:r>
              <a:rPr lang="en-US" u="sng" dirty="0" smtClean="0">
                <a:sym typeface="Wingdings" panose="05000000000000000000" pitchFamily="2" charset="2"/>
                <a:hlinkClick r:id="rId2"/>
              </a:rPr>
              <a:t>bam.files.bbci.co.uk/bam/live/content/zhnvrqt/pdf</a:t>
            </a:r>
            <a:r>
              <a:rPr lang="en-US" u="sng" dirty="0" smtClean="0">
                <a:sym typeface="Wingdings" panose="05000000000000000000" pitchFamily="2" charset="2"/>
              </a:rPr>
              <a:t> </a:t>
            </a:r>
          </a:p>
          <a:p>
            <a:endParaRPr lang="en-US" u="sng" dirty="0" smtClean="0">
              <a:sym typeface="Wingdings" panose="05000000000000000000" pitchFamily="2" charset="2"/>
            </a:endParaRPr>
          </a:p>
          <a:p>
            <a:r>
              <a:rPr lang="en-US" u="sng" dirty="0" smtClean="0">
                <a:sym typeface="Wingdings" panose="05000000000000000000" pitchFamily="2" charset="2"/>
              </a:rPr>
              <a:t>Activity </a:t>
            </a:r>
            <a:r>
              <a:rPr lang="en-US" u="sng" dirty="0">
                <a:sym typeface="Wingdings" panose="05000000000000000000" pitchFamily="2" charset="2"/>
              </a:rPr>
              <a:t>2 </a:t>
            </a:r>
            <a:r>
              <a:rPr lang="en-US" dirty="0">
                <a:sym typeface="Wingdings" panose="05000000000000000000" pitchFamily="2" charset="2"/>
              </a:rPr>
              <a:t>– White Rose Home Learning  </a:t>
            </a:r>
            <a:r>
              <a:rPr lang="en-US" b="1" dirty="0"/>
              <a:t>Summer Term – Week </a:t>
            </a:r>
            <a:r>
              <a:rPr lang="en-US" b="1" dirty="0" smtClean="0"/>
              <a:t>6 </a:t>
            </a:r>
            <a:r>
              <a:rPr lang="en-US" b="1" dirty="0"/>
              <a:t>(w/c </a:t>
            </a:r>
            <a:r>
              <a:rPr lang="en-US" b="1" dirty="0" smtClean="0"/>
              <a:t>1</a:t>
            </a:r>
            <a:r>
              <a:rPr lang="en-US" b="1" baseline="30000" dirty="0" smtClean="0"/>
              <a:t>st</a:t>
            </a:r>
            <a:r>
              <a:rPr lang="en-US" b="1" dirty="0" smtClean="0"/>
              <a:t> June)</a:t>
            </a:r>
            <a:r>
              <a:rPr lang="en-US" b="1" dirty="0" smtClean="0">
                <a:sym typeface="Wingdings" panose="05000000000000000000" pitchFamily="2" charset="2"/>
              </a:rPr>
              <a:t>   </a:t>
            </a:r>
          </a:p>
          <a:p>
            <a:r>
              <a:rPr lang="en-US" b="1" dirty="0" smtClean="0">
                <a:sym typeface="Wingdings" panose="05000000000000000000" pitchFamily="2" charset="2"/>
              </a:rPr>
              <a:t>Lesson 3 -  Grouping</a:t>
            </a:r>
          </a:p>
          <a:p>
            <a:r>
              <a:rPr lang="en-US" u="sng" dirty="0">
                <a:sym typeface="Wingdings" panose="05000000000000000000" pitchFamily="2" charset="2"/>
                <a:hlinkClick r:id="rId3"/>
              </a:rPr>
              <a:t>https://</a:t>
            </a:r>
            <a:r>
              <a:rPr lang="en-US" u="sng" dirty="0" smtClean="0">
                <a:sym typeface="Wingdings" panose="05000000000000000000" pitchFamily="2" charset="2"/>
                <a:hlinkClick r:id="rId3"/>
              </a:rPr>
              <a:t>bam.files.bbci.co.uk/bam/live/content/z7xs3dm/pdf</a:t>
            </a:r>
            <a:r>
              <a:rPr lang="en-US" u="sng" dirty="0" smtClean="0">
                <a:sym typeface="Wingdings" panose="05000000000000000000" pitchFamily="2" charset="2"/>
              </a:rPr>
              <a:t> </a:t>
            </a: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a:t>
            </a:r>
            <a:r>
              <a:rPr lang="en-US" b="1" dirty="0" smtClean="0"/>
              <a:t>6 </a:t>
            </a:r>
            <a:r>
              <a:rPr lang="en-US" b="1" dirty="0"/>
              <a:t>(w/c </a:t>
            </a:r>
            <a:r>
              <a:rPr lang="en-US" b="1" dirty="0" smtClean="0"/>
              <a:t>1</a:t>
            </a:r>
            <a:r>
              <a:rPr lang="en-US" b="1" baseline="30000" dirty="0" smtClean="0"/>
              <a:t>st</a:t>
            </a:r>
            <a:r>
              <a:rPr lang="en-US" b="1" dirty="0" smtClean="0"/>
              <a:t> June)      </a:t>
            </a:r>
          </a:p>
          <a:p>
            <a:r>
              <a:rPr lang="en-US" b="1" dirty="0" smtClean="0"/>
              <a:t>Lesson </a:t>
            </a:r>
            <a:r>
              <a:rPr lang="en-US" b="1" dirty="0"/>
              <a:t>4</a:t>
            </a:r>
            <a:r>
              <a:rPr lang="en-US" b="1" dirty="0" smtClean="0"/>
              <a:t> – Odd and Evens numbers</a:t>
            </a:r>
          </a:p>
          <a:p>
            <a:r>
              <a:rPr lang="en-US" dirty="0">
                <a:hlinkClick r:id="rId4"/>
              </a:rPr>
              <a:t>https://</a:t>
            </a:r>
            <a:r>
              <a:rPr lang="en-US" dirty="0" smtClean="0">
                <a:hlinkClick r:id="rId4"/>
              </a:rPr>
              <a:t>bam.files.bbci.co.uk/bam/live/content/z42b42p/pdf</a:t>
            </a:r>
            <a:r>
              <a:rPr lang="en-US" dirty="0" smtClean="0"/>
              <a:t> </a:t>
            </a:r>
          </a:p>
          <a:p>
            <a:endParaRPr lang="en-US" b="1" dirty="0"/>
          </a:p>
          <a:p>
            <a:r>
              <a:rPr lang="en-US" b="1" dirty="0" smtClean="0"/>
              <a:t>Alternatively you can watch the BBC bitesize videos before completing the worksheet. For this week’s home learning links there are practise activities on the bitesize website too! All videos </a:t>
            </a:r>
            <a:r>
              <a:rPr lang="en-US" b="1" dirty="0"/>
              <a:t>are found at </a:t>
            </a:r>
            <a:r>
              <a:rPr lang="en-US" b="1" dirty="0">
                <a:hlinkClick r:id="rId5"/>
              </a:rPr>
              <a:t>https://</a:t>
            </a:r>
            <a:r>
              <a:rPr lang="en-US" b="1" dirty="0" smtClean="0">
                <a:hlinkClick r:id="rId5"/>
              </a:rPr>
              <a:t>www.bbc.co.uk/bitesize/dailylessons</a:t>
            </a:r>
            <a:r>
              <a:rPr lang="en-US" b="1" dirty="0" smtClean="0"/>
              <a:t> </a:t>
            </a:r>
          </a:p>
        </p:txBody>
      </p:sp>
    </p:spTree>
    <p:extLst>
      <p:ext uri="{BB962C8B-B14F-4D97-AF65-F5344CB8AC3E}">
        <p14:creationId xmlns:p14="http://schemas.microsoft.com/office/powerpoint/2010/main" val="30832952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Science</a:t>
            </a:r>
            <a:endParaRPr lang="en-GB" dirty="0"/>
          </a:p>
        </p:txBody>
      </p:sp>
      <p:sp>
        <p:nvSpPr>
          <p:cNvPr id="8" name="Content Placeholder 7"/>
          <p:cNvSpPr>
            <a:spLocks noGrp="1"/>
          </p:cNvSpPr>
          <p:nvPr>
            <p:ph idx="1"/>
          </p:nvPr>
        </p:nvSpPr>
        <p:spPr>
          <a:xfrm>
            <a:off x="395536" y="908720"/>
            <a:ext cx="8229600" cy="4968552"/>
          </a:xfrm>
        </p:spPr>
        <p:txBody>
          <a:bodyPr>
            <a:normAutofit/>
          </a:bodyPr>
          <a:lstStyle/>
          <a:p>
            <a:endParaRPr lang="en-US" sz="2400" dirty="0" smtClean="0"/>
          </a:p>
          <a:p>
            <a:endParaRPr lang="en-US" sz="2400" dirty="0" smtClean="0"/>
          </a:p>
          <a:p>
            <a:endParaRPr lang="en-GB" sz="2400" dirty="0"/>
          </a:p>
        </p:txBody>
      </p:sp>
      <p:sp>
        <p:nvSpPr>
          <p:cNvPr id="2" name="TextBox 1"/>
          <p:cNvSpPr txBox="1"/>
          <p:nvPr/>
        </p:nvSpPr>
        <p:spPr>
          <a:xfrm>
            <a:off x="332986" y="1729710"/>
            <a:ext cx="7901963" cy="646331"/>
          </a:xfrm>
          <a:prstGeom prst="rect">
            <a:avLst/>
          </a:prstGeom>
          <a:noFill/>
        </p:spPr>
        <p:txBody>
          <a:bodyPr wrap="square" rtlCol="0">
            <a:spAutoFit/>
          </a:bodyPr>
          <a:lstStyle/>
          <a:p>
            <a:r>
              <a:rPr lang="en-GB" dirty="0" smtClean="0">
                <a:hlinkClick r:id="rId2"/>
              </a:rPr>
              <a:t>https</a:t>
            </a:r>
            <a:r>
              <a:rPr lang="en-GB" dirty="0">
                <a:hlinkClick r:id="rId2"/>
              </a:rPr>
              <a:t>://</a:t>
            </a:r>
            <a:r>
              <a:rPr lang="en-GB" dirty="0" smtClean="0">
                <a:hlinkClick r:id="rId2"/>
              </a:rPr>
              <a:t>www.twinkl.co.uk/resource/tp-sc-050-planit-science-year-2-living-things-and-their-habitats-unit-pack</a:t>
            </a:r>
            <a:endParaRPr lang="en-GB" dirty="0" smtClean="0"/>
          </a:p>
        </p:txBody>
      </p:sp>
      <p:sp>
        <p:nvSpPr>
          <p:cNvPr id="3" name="TextBox 2"/>
          <p:cNvSpPr txBox="1"/>
          <p:nvPr/>
        </p:nvSpPr>
        <p:spPr>
          <a:xfrm>
            <a:off x="458275" y="806380"/>
            <a:ext cx="7991813" cy="923330"/>
          </a:xfrm>
          <a:prstGeom prst="rect">
            <a:avLst/>
          </a:prstGeom>
          <a:noFill/>
        </p:spPr>
        <p:txBody>
          <a:bodyPr wrap="square" rtlCol="0">
            <a:spAutoFit/>
          </a:bodyPr>
          <a:lstStyle/>
          <a:p>
            <a:r>
              <a:rPr lang="en-US" dirty="0" smtClean="0"/>
              <a:t>We are continuing with our topic on living things and their habitats. This weeks work is about comparing different types of habitats around the world and how animals survive there. Click on the link below and download the unit. </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275" y="2401996"/>
            <a:ext cx="2297807" cy="1562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ight Arrow 4"/>
          <p:cNvSpPr/>
          <p:nvPr/>
        </p:nvSpPr>
        <p:spPr>
          <a:xfrm rot="10800000">
            <a:off x="1043608" y="3392712"/>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896672" y="3297422"/>
            <a:ext cx="1656184" cy="307777"/>
          </a:xfrm>
          <a:prstGeom prst="rect">
            <a:avLst/>
          </a:prstGeom>
          <a:noFill/>
        </p:spPr>
        <p:txBody>
          <a:bodyPr wrap="square" rtlCol="0">
            <a:spAutoFit/>
          </a:bodyPr>
          <a:lstStyle/>
          <a:p>
            <a:r>
              <a:rPr lang="en-US" sz="1400" dirty="0" smtClean="0"/>
              <a:t>Click on lesson 4</a:t>
            </a:r>
            <a:endParaRPr lang="en-GB" sz="1400" dirty="0"/>
          </a:p>
        </p:txBody>
      </p:sp>
      <p:sp>
        <p:nvSpPr>
          <p:cNvPr id="7" name="TextBox 6"/>
          <p:cNvSpPr txBox="1"/>
          <p:nvPr/>
        </p:nvSpPr>
        <p:spPr>
          <a:xfrm>
            <a:off x="7433742" y="2706028"/>
            <a:ext cx="1296144" cy="307777"/>
          </a:xfrm>
          <a:prstGeom prst="rect">
            <a:avLst/>
          </a:prstGeom>
          <a:noFill/>
        </p:spPr>
        <p:txBody>
          <a:bodyPr wrap="square" rtlCol="0">
            <a:spAutoFit/>
          </a:bodyPr>
          <a:lstStyle/>
          <a:p>
            <a:endParaRPr lang="en-GB" sz="1400" dirty="0"/>
          </a:p>
        </p:txBody>
      </p:sp>
      <p:sp>
        <p:nvSpPr>
          <p:cNvPr id="9" name="TextBox 8"/>
          <p:cNvSpPr txBox="1"/>
          <p:nvPr/>
        </p:nvSpPr>
        <p:spPr>
          <a:xfrm>
            <a:off x="2652088" y="4175188"/>
            <a:ext cx="1296144" cy="400110"/>
          </a:xfrm>
          <a:prstGeom prst="rect">
            <a:avLst/>
          </a:prstGeom>
          <a:noFill/>
        </p:spPr>
        <p:txBody>
          <a:bodyPr wrap="square" rtlCol="0">
            <a:spAutoFit/>
          </a:bodyPr>
          <a:lstStyle/>
          <a:p>
            <a:r>
              <a:rPr lang="en-US" sz="2000" u="sng" dirty="0" smtClean="0"/>
              <a:t>Activity 1</a:t>
            </a:r>
            <a:endParaRPr lang="en-GB" sz="2000" u="sng" dirty="0"/>
          </a:p>
        </p:txBody>
      </p:sp>
      <p:sp>
        <p:nvSpPr>
          <p:cNvPr id="10" name="TextBox 9"/>
          <p:cNvSpPr txBox="1"/>
          <p:nvPr/>
        </p:nvSpPr>
        <p:spPr>
          <a:xfrm>
            <a:off x="2652088" y="4549676"/>
            <a:ext cx="6384408" cy="2031325"/>
          </a:xfrm>
          <a:prstGeom prst="rect">
            <a:avLst/>
          </a:prstGeom>
          <a:noFill/>
        </p:spPr>
        <p:txBody>
          <a:bodyPr wrap="square" rtlCol="0">
            <a:spAutoFit/>
          </a:bodyPr>
          <a:lstStyle/>
          <a:p>
            <a:r>
              <a:rPr lang="en-US" dirty="0" smtClean="0"/>
              <a:t>Read the </a:t>
            </a:r>
            <a:r>
              <a:rPr lang="en-US" dirty="0" err="1" smtClean="0"/>
              <a:t>powerpoint</a:t>
            </a:r>
            <a:r>
              <a:rPr lang="en-US" dirty="0" smtClean="0"/>
              <a:t> </a:t>
            </a:r>
            <a:r>
              <a:rPr lang="en-US" b="1" u="sng" dirty="0" smtClean="0"/>
              <a:t>up to slide 15 and then stop. </a:t>
            </a:r>
            <a:r>
              <a:rPr lang="en-US" dirty="0" smtClean="0"/>
              <a:t>Complete the activity Researching Habitats using one of the World Habitats from the </a:t>
            </a:r>
            <a:r>
              <a:rPr lang="en-US" dirty="0" err="1" smtClean="0"/>
              <a:t>powerpoint</a:t>
            </a:r>
            <a:r>
              <a:rPr lang="en-US" dirty="0" smtClean="0"/>
              <a:t>. You can either print out the worksheet of create one of your own.</a:t>
            </a:r>
          </a:p>
          <a:p>
            <a:r>
              <a:rPr lang="en-US" b="1" u="sng" dirty="0" smtClean="0"/>
              <a:t>Then look at slides 16-20 </a:t>
            </a:r>
            <a:r>
              <a:rPr lang="en-US" dirty="0" smtClean="0"/>
              <a:t>and get somebody at home to ask the questions and you have to answer them from the information you have found out. HINT:  maybe your siblings could help.</a:t>
            </a:r>
          </a:p>
        </p:txBody>
      </p:sp>
      <p:pic>
        <p:nvPicPr>
          <p:cNvPr id="614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36297"/>
          <a:stretch/>
        </p:blipFill>
        <p:spPr bwMode="auto">
          <a:xfrm>
            <a:off x="4283968" y="2097509"/>
            <a:ext cx="2851833" cy="217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Right Arrow 17"/>
          <p:cNvSpPr/>
          <p:nvPr/>
        </p:nvSpPr>
        <p:spPr>
          <a:xfrm rot="10800000">
            <a:off x="6909570" y="3084936"/>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7256412" y="3265282"/>
            <a:ext cx="1473474" cy="923330"/>
          </a:xfrm>
          <a:prstGeom prst="rect">
            <a:avLst/>
          </a:prstGeom>
          <a:noFill/>
        </p:spPr>
        <p:txBody>
          <a:bodyPr wrap="square" rtlCol="0">
            <a:spAutoFit/>
          </a:bodyPr>
          <a:lstStyle/>
          <a:p>
            <a:r>
              <a:rPr lang="en-US" dirty="0" smtClean="0"/>
              <a:t>Click on the world habitat </a:t>
            </a:r>
            <a:r>
              <a:rPr lang="en-US" dirty="0" err="1" smtClean="0"/>
              <a:t>powerpoint</a:t>
            </a:r>
            <a:endParaRPr lang="en-GB" dirty="0"/>
          </a:p>
        </p:txBody>
      </p:sp>
      <p:pic>
        <p:nvPicPr>
          <p:cNvPr id="614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255" y="4492484"/>
            <a:ext cx="2585925" cy="1930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94502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476672"/>
            <a:ext cx="8352928" cy="2677656"/>
          </a:xfrm>
          <a:prstGeom prst="rect">
            <a:avLst/>
          </a:prstGeom>
          <a:noFill/>
        </p:spPr>
        <p:txBody>
          <a:bodyPr wrap="square" rtlCol="0">
            <a:spAutoFit/>
          </a:bodyPr>
          <a:lstStyle/>
          <a:p>
            <a:r>
              <a:rPr lang="en-US" sz="2800" u="sng" dirty="0" smtClean="0"/>
              <a:t>Activity 2 </a:t>
            </a:r>
            <a:r>
              <a:rPr lang="en-US" sz="2800" dirty="0" smtClean="0"/>
              <a:t>Now look at slides 21-the end which are all about how animals survive in each world habitat. Each slide asks a question and then gives the answers. Try to answer each question </a:t>
            </a:r>
            <a:r>
              <a:rPr lang="en-US" sz="2800" b="1" u="sng" dirty="0" smtClean="0"/>
              <a:t>before</a:t>
            </a:r>
            <a:r>
              <a:rPr lang="en-US" sz="2800" dirty="0" smtClean="0"/>
              <a:t> you reveal the answers. You could even do a bit of research before you reveal them. DON’T CHEAT! </a:t>
            </a:r>
            <a:endParaRPr lang="en-GB" sz="2800" dirty="0"/>
          </a:p>
        </p:txBody>
      </p:sp>
      <p:sp>
        <p:nvSpPr>
          <p:cNvPr id="4" name="TextBox 3"/>
          <p:cNvSpPr txBox="1"/>
          <p:nvPr/>
        </p:nvSpPr>
        <p:spPr>
          <a:xfrm>
            <a:off x="187742" y="3573016"/>
            <a:ext cx="8344697" cy="2677656"/>
          </a:xfrm>
          <a:prstGeom prst="rect">
            <a:avLst/>
          </a:prstGeom>
          <a:noFill/>
        </p:spPr>
        <p:txBody>
          <a:bodyPr wrap="square" rtlCol="0">
            <a:spAutoFit/>
          </a:bodyPr>
          <a:lstStyle/>
          <a:p>
            <a:r>
              <a:rPr lang="en-US" sz="2800" u="sng" dirty="0" smtClean="0"/>
              <a:t>Activity 3</a:t>
            </a:r>
            <a:r>
              <a:rPr lang="en-US" sz="2800" dirty="0" smtClean="0"/>
              <a:t>: Using the information you have learned in activities 1 and 2 create a </a:t>
            </a:r>
            <a:r>
              <a:rPr lang="en-US" sz="2800" dirty="0" err="1" smtClean="0"/>
              <a:t>colourful</a:t>
            </a:r>
            <a:r>
              <a:rPr lang="en-US" sz="2800" dirty="0" smtClean="0"/>
              <a:t> and informative poster about one of the world habitats. You should include a big, bold heading, pictures (either drawn or print photos) and facts about </a:t>
            </a:r>
            <a:r>
              <a:rPr lang="en-US" sz="2800" b="1" dirty="0" smtClean="0"/>
              <a:t>the habitat </a:t>
            </a:r>
            <a:r>
              <a:rPr lang="en-US" sz="2800" dirty="0" smtClean="0"/>
              <a:t>and </a:t>
            </a:r>
            <a:r>
              <a:rPr lang="en-US" sz="2800" b="1" dirty="0" smtClean="0"/>
              <a:t>how living things survive there</a:t>
            </a:r>
            <a:r>
              <a:rPr lang="en-US" sz="2800" dirty="0" smtClean="0"/>
              <a:t>. Have fun!</a:t>
            </a:r>
            <a:endParaRPr lang="en-GB" sz="2800" dirty="0"/>
          </a:p>
        </p:txBody>
      </p:sp>
    </p:spTree>
    <p:extLst>
      <p:ext uri="{BB962C8B-B14F-4D97-AF65-F5344CB8AC3E}">
        <p14:creationId xmlns:p14="http://schemas.microsoft.com/office/powerpoint/2010/main" val="17179478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6984</TotalTime>
  <Words>1473</Words>
  <Application>Microsoft Office PowerPoint</Application>
  <PresentationFormat>On-screen Show (4:3)</PresentationFormat>
  <Paragraphs>93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Maths Learning</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116</cp:revision>
  <dcterms:created xsi:type="dcterms:W3CDTF">2020-03-18T10:41:37Z</dcterms:created>
  <dcterms:modified xsi:type="dcterms:W3CDTF">2020-06-14T09:11:00Z</dcterms:modified>
</cp:coreProperties>
</file>