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309" r:id="rId4"/>
    <p:sldId id="326" r:id="rId5"/>
    <p:sldId id="327" r:id="rId6"/>
    <p:sldId id="263" r:id="rId7"/>
    <p:sldId id="283" r:id="rId8"/>
    <p:sldId id="328" r:id="rId9"/>
    <p:sldId id="266" r:id="rId10"/>
    <p:sldId id="319" r:id="rId11"/>
    <p:sldId id="320" r:id="rId12"/>
    <p:sldId id="329" r:id="rId13"/>
    <p:sldId id="270" r:id="rId14"/>
    <p:sldId id="271" r:id="rId15"/>
    <p:sldId id="330" r:id="rId16"/>
    <p:sldId id="288" r:id="rId17"/>
    <p:sldId id="273" r:id="rId18"/>
    <p:sldId id="321" r:id="rId19"/>
    <p:sldId id="331" r:id="rId20"/>
    <p:sldId id="322" r:id="rId21"/>
    <p:sldId id="332" r:id="rId22"/>
    <p:sldId id="277" r:id="rId23"/>
    <p:sldId id="323" r:id="rId24"/>
    <p:sldId id="324" r:id="rId25"/>
    <p:sldId id="333"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p:scale>
          <a:sx n="78" d="100"/>
          <a:sy n="78" d="100"/>
        </p:scale>
        <p:origin x="-186"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14/06/2020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6</a:t>
            </a:fld>
            <a:endParaRPr lang="en-GB"/>
          </a:p>
        </p:txBody>
      </p:sp>
    </p:spTree>
    <p:extLst>
      <p:ext uri="{BB962C8B-B14F-4D97-AF65-F5344CB8AC3E}">
        <p14:creationId xmlns:p14="http://schemas.microsoft.com/office/powerpoint/2010/main" val="1987727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10</a:t>
            </a:fld>
            <a:endParaRPr lang="en-GB"/>
          </a:p>
        </p:txBody>
      </p:sp>
    </p:spTree>
    <p:extLst>
      <p:ext uri="{BB962C8B-B14F-4D97-AF65-F5344CB8AC3E}">
        <p14:creationId xmlns:p14="http://schemas.microsoft.com/office/powerpoint/2010/main" val="207813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18</a:t>
            </a:fld>
            <a:endParaRPr lang="en-GB"/>
          </a:p>
        </p:txBody>
      </p:sp>
    </p:spTree>
    <p:extLst>
      <p:ext uri="{BB962C8B-B14F-4D97-AF65-F5344CB8AC3E}">
        <p14:creationId xmlns:p14="http://schemas.microsoft.com/office/powerpoint/2010/main" val="226600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23</a:t>
            </a:fld>
            <a:endParaRPr lang="en-GB"/>
          </a:p>
        </p:txBody>
      </p:sp>
    </p:spTree>
    <p:extLst>
      <p:ext uri="{BB962C8B-B14F-4D97-AF65-F5344CB8AC3E}">
        <p14:creationId xmlns:p14="http://schemas.microsoft.com/office/powerpoint/2010/main" val="4026102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14/06/2020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YeMpUduf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hyperlink" Target="https://www.youtube.com/watch?v=YPW-ZkhRUPY" TargetMode="External"/><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hyperlink" Target="https://www.youtube.com/watch?v=3NOzgR1ANc4" TargetMode="Externa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96982" y="1621848"/>
            <a:ext cx="12192000" cy="6524863"/>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a:t>
            </a:r>
            <a:r>
              <a:rPr lang="en-GB" sz="2000" dirty="0">
                <a:latin typeface="Comic Sans MS" panose="030F0702030302020204" pitchFamily="66" charset="0"/>
              </a:rPr>
              <a:t>7</a:t>
            </a:r>
            <a:r>
              <a:rPr lang="en-GB" sz="2000" dirty="0" smtClean="0">
                <a:latin typeface="Comic Sans MS" panose="030F0702030302020204" pitchFamily="66" charset="0"/>
              </a:rPr>
              <a:t>.</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I have seen some of you back in school and I hope to see the rest of you soon . Take care and stay safe. </a:t>
            </a:r>
          </a:p>
          <a:p>
            <a:endParaRPr lang="en-GB" sz="2000" dirty="0">
              <a:latin typeface="Comic Sans MS" panose="030F0702030302020204" pitchFamily="66" charset="0"/>
            </a:endParaRPr>
          </a:p>
          <a:p>
            <a:r>
              <a:rPr lang="en-GB" sz="2000" dirty="0" smtClean="0">
                <a:latin typeface="Comic Sans MS" panose="030F0702030302020204" pitchFamily="66" charset="0"/>
              </a:rPr>
              <a:t>I know you have been working hard learning and revising the sounds we already know and our new Phase 5 graphemes and phonemes GPCs. If you are finding that you don’t understand some of the </a:t>
            </a:r>
          </a:p>
          <a:p>
            <a:r>
              <a:rPr lang="en-GB" sz="2000" dirty="0">
                <a:latin typeface="Comic Sans MS" panose="030F0702030302020204" pitchFamily="66" charset="0"/>
              </a:rPr>
              <a:t>s</a:t>
            </a:r>
            <a:r>
              <a:rPr lang="en-GB" sz="2000" dirty="0" smtClean="0">
                <a:latin typeface="Comic Sans MS" panose="030F0702030302020204" pitchFamily="66" charset="0"/>
              </a:rPr>
              <a:t>ounds or one week is tricky and difficult, that’s ok and repeat it. </a:t>
            </a:r>
          </a:p>
          <a:p>
            <a:r>
              <a:rPr lang="en-GB" sz="2000" dirty="0" smtClean="0">
                <a:latin typeface="Comic Sans MS" panose="030F0702030302020204" pitchFamily="66" charset="0"/>
              </a:rPr>
              <a:t>We would do that in school until you are more confident. I am really proud of you all </a:t>
            </a:r>
            <a:r>
              <a:rPr lang="en-GB" sz="4000" dirty="0" smtClean="0">
                <a:solidFill>
                  <a:srgbClr val="FF0000"/>
                </a:solidFill>
                <a:latin typeface="Comic Sans MS" panose="030F0702030302020204" pitchFamily="66" charset="0"/>
                <a:sym typeface="Wingdings" panose="05000000000000000000" pitchFamily="2" charset="2"/>
              </a:rPr>
              <a:t></a:t>
            </a:r>
            <a:r>
              <a:rPr lang="en-GB" sz="4000" dirty="0" smtClean="0">
                <a:latin typeface="Comic Sans MS" panose="030F0702030302020204" pitchFamily="66" charset="0"/>
                <a:sym typeface="Wingdings" panose="05000000000000000000" pitchFamily="2" charset="2"/>
              </a:rPr>
              <a:t>.</a:t>
            </a:r>
            <a:endParaRPr lang="en-GB" sz="4000" dirty="0" smtClean="0">
              <a:latin typeface="Comic Sans MS" panose="030F0702030302020204" pitchFamily="66" charset="0"/>
            </a:endParaRPr>
          </a:p>
          <a:p>
            <a:endParaRPr lang="en-GB" sz="2000" smtClean="0">
              <a:latin typeface="Comic Sans MS" panose="030F0702030302020204" pitchFamily="66" charset="0"/>
            </a:endParaRPr>
          </a:p>
          <a:p>
            <a:r>
              <a:rPr lang="en-GB" sz="2000" smtClean="0">
                <a:latin typeface="Comic Sans MS" panose="030F0702030302020204" pitchFamily="66" charset="0"/>
              </a:rPr>
              <a:t>You </a:t>
            </a:r>
            <a:r>
              <a:rPr lang="en-GB" sz="2000" dirty="0" smtClean="0">
                <a:latin typeface="Comic Sans MS" panose="030F0702030302020204" pitchFamily="66" charset="0"/>
              </a:rPr>
              <a:t>could start your phonics learning  daily with our alphabet song or to get you moving BBC Super Movers  with Naomi Wilkinson </a:t>
            </a:r>
            <a:r>
              <a:rPr lang="en-GB" sz="2000" dirty="0" smtClean="0">
                <a:hlinkClick r:id="rId2"/>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Do as much as you can and have </a:t>
            </a:r>
            <a:r>
              <a:rPr lang="en-GB" sz="2000" dirty="0" smtClean="0">
                <a:solidFill>
                  <a:srgbClr val="FF0000"/>
                </a:solidFill>
                <a:latin typeface="Comic Sans MS" panose="030F0702030302020204" pitchFamily="66" charset="0"/>
              </a:rPr>
              <a:t>Fun.  </a:t>
            </a:r>
            <a:r>
              <a:rPr lang="en-GB" sz="2000" dirty="0" smtClean="0">
                <a:latin typeface="Comic Sans MS" panose="030F0702030302020204" pitchFamily="66" charset="0"/>
              </a:rPr>
              <a:t>Love Mrs Smith xx</a:t>
            </a:r>
          </a:p>
          <a:p>
            <a:endParaRPr lang="en-GB" sz="2000" dirty="0" smtClean="0">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 Let’s check what you know. Are you getting quicker?</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475432053"/>
              </p:ext>
            </p:extLst>
          </p:nvPr>
        </p:nvGraphicFramePr>
        <p:xfrm>
          <a:off x="748147" y="1825626"/>
          <a:ext cx="10820398" cy="4351336"/>
        </p:xfrm>
        <a:graphic>
          <a:graphicData uri="http://schemas.openxmlformats.org/drawingml/2006/table">
            <a:tbl>
              <a:tblPr>
                <a:tableStyleId>{5C22544A-7EE6-4342-B048-85BDC9FD1C3A}</a:tableStyleId>
              </a:tblPr>
              <a:tblGrid>
                <a:gridCol w="1592199"/>
                <a:gridCol w="1549462"/>
                <a:gridCol w="1640900"/>
                <a:gridCol w="1613072"/>
                <a:gridCol w="1372551"/>
                <a:gridCol w="1677674"/>
                <a:gridCol w="1374540"/>
              </a:tblGrid>
              <a:tr h="395576">
                <a:tc>
                  <a:txBody>
                    <a:bodyPr/>
                    <a:lstStyle/>
                    <a:p>
                      <a:pPr algn="ctr">
                        <a:lnSpc>
                          <a:spcPct val="107000"/>
                        </a:lnSpc>
                        <a:spcAft>
                          <a:spcPts val="0"/>
                        </a:spcAft>
                      </a:pPr>
                      <a:r>
                        <a:rPr lang="en-GB" sz="2400" dirty="0">
                          <a:effectLst/>
                        </a:rPr>
                        <a:t>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m</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d</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b</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ll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j</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v</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x</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zz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qu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igh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791152">
                <a:tc>
                  <a:txBody>
                    <a:bodyPr/>
                    <a:lstStyle/>
                    <a:p>
                      <a:pPr algn="ctr">
                        <a:lnSpc>
                          <a:spcPct val="107000"/>
                        </a:lnSpc>
                        <a:spcAft>
                          <a:spcPts val="0"/>
                        </a:spcAft>
                      </a:pPr>
                      <a:r>
                        <a:rPr lang="en-GB" sz="2400">
                          <a:effectLst/>
                        </a:rPr>
                        <a:t>ur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ure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ay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nSpc>
                          <a:spcPct val="107000"/>
                        </a:lnSpc>
                        <a:spcAft>
                          <a:spcPts val="0"/>
                        </a:spcAft>
                      </a:pPr>
                      <a:r>
                        <a:rPr lang="en-GB" sz="2400" dirty="0" smtClean="0">
                          <a:effectLst/>
                        </a:rPr>
                        <a:t>        oy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aw</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 </a:t>
                      </a:r>
                      <a:r>
                        <a:rPr lang="en-GB" sz="2400" dirty="0" err="1" smtClean="0">
                          <a:effectLst/>
                        </a:rPr>
                        <a:t>i</a:t>
                      </a:r>
                      <a:r>
                        <a:rPr lang="en-GB" sz="2400" dirty="0" smtClean="0">
                          <a:effectLst/>
                        </a:rPr>
                        <a:t>-e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o-e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a-e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u-e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e-e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bl>
          </a:graphicData>
        </a:graphic>
      </p:graphicFrame>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5755422"/>
          </a:xfrm>
          <a:prstGeom prst="rect">
            <a:avLst/>
          </a:prstGeom>
        </p:spPr>
        <p:txBody>
          <a:bodyPr wrap="square">
            <a:spAutoFit/>
          </a:bodyPr>
          <a:lstStyle/>
          <a:p>
            <a:r>
              <a:rPr lang="en-GB" sz="4000" dirty="0">
                <a:latin typeface="Comic Sans MS" panose="030F0702030302020204" pitchFamily="66" charset="0"/>
              </a:rPr>
              <a:t>Phase </a:t>
            </a:r>
            <a:r>
              <a:rPr lang="en-GB" sz="4000" dirty="0" smtClean="0">
                <a:latin typeface="Comic Sans MS" panose="030F0702030302020204" pitchFamily="66" charset="0"/>
              </a:rPr>
              <a:t>5b </a:t>
            </a:r>
            <a:r>
              <a:rPr lang="en-GB" sz="4000" dirty="0">
                <a:latin typeface="Comic Sans MS" panose="030F0702030302020204" pitchFamily="66" charset="0"/>
              </a:rPr>
              <a:t>Week 7</a:t>
            </a:r>
            <a:r>
              <a:rPr lang="en-GB" sz="4000" dirty="0" smtClean="0">
                <a:latin typeface="Comic Sans MS" panose="030F0702030302020204" pitchFamily="66" charset="0"/>
              </a:rPr>
              <a:t>:</a:t>
            </a:r>
          </a:p>
          <a:p>
            <a:endParaRPr lang="en-GB" sz="4000" dirty="0" smtClean="0">
              <a:latin typeface="Comic Sans MS" panose="030F0702030302020204" pitchFamily="66" charset="0"/>
            </a:endParaRPr>
          </a:p>
          <a:p>
            <a:r>
              <a:rPr lang="en-GB" sz="3200" dirty="0" smtClean="0">
                <a:latin typeface="Comic Sans MS" panose="030F0702030302020204" pitchFamily="66" charset="0"/>
              </a:rPr>
              <a:t>This week we are going to be learning to explore alternative pronunciations of different graphemes. These sound the same but are written differently. You may have spotted some already!</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latin typeface="Comic Sans MS" panose="030F0702030302020204" pitchFamily="66" charset="0"/>
              </a:rPr>
              <a:t>Let’s find out more…..</a:t>
            </a:r>
          </a:p>
          <a:p>
            <a:endParaRPr lang="en-GB" sz="32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28600" y="2003612"/>
            <a:ext cx="11778890" cy="4770537"/>
          </a:xfrm>
          <a:prstGeom prst="rect">
            <a:avLst/>
          </a:prstGeom>
          <a:noFill/>
        </p:spPr>
        <p:txBody>
          <a:bodyPr wrap="square" rtlCol="0">
            <a:spAutoFit/>
          </a:bodyPr>
          <a:lstStyle/>
          <a:p>
            <a:r>
              <a:rPr lang="en-GB" sz="4000" dirty="0" smtClean="0">
                <a:solidFill>
                  <a:srgbClr val="7030A0"/>
                </a:solidFill>
                <a:latin typeface="Comic Sans MS" panose="030F0702030302020204" pitchFamily="66" charset="0"/>
              </a:rPr>
              <a:t>Now let’s practice reading these tricky words</a:t>
            </a:r>
          </a:p>
          <a:p>
            <a:endParaRPr lang="en-GB" sz="4800" dirty="0" smtClean="0">
              <a:solidFill>
                <a:srgbClr val="FFFF00"/>
              </a:solidFill>
              <a:latin typeface="Comic Sans MS" panose="030F0702030302020204" pitchFamily="66" charset="0"/>
            </a:endParaRPr>
          </a:p>
          <a:p>
            <a:r>
              <a:rPr lang="en-GB" sz="4800" dirty="0" smtClean="0">
                <a:solidFill>
                  <a:srgbClr val="FFFF00"/>
                </a:solidFill>
                <a:latin typeface="Comic Sans MS" panose="030F0702030302020204" pitchFamily="66" charset="0"/>
              </a:rPr>
              <a:t>water, </a:t>
            </a:r>
            <a:r>
              <a:rPr lang="en-GB" sz="4800" dirty="0" smtClean="0">
                <a:solidFill>
                  <a:srgbClr val="7030A0"/>
                </a:solidFill>
                <a:latin typeface="Comic Sans MS" panose="030F0702030302020204" pitchFamily="66" charset="0"/>
              </a:rPr>
              <a:t>where, </a:t>
            </a:r>
            <a:r>
              <a:rPr lang="en-GB" sz="4800" dirty="0" smtClean="0">
                <a:solidFill>
                  <a:srgbClr val="FF0000"/>
                </a:solidFill>
                <a:latin typeface="Comic Sans MS" panose="030F0702030302020204" pitchFamily="66" charset="0"/>
              </a:rPr>
              <a:t>who, </a:t>
            </a:r>
            <a:r>
              <a:rPr lang="en-GB" sz="4800" dirty="0" smtClean="0">
                <a:solidFill>
                  <a:schemeClr val="accent6">
                    <a:lumMod val="50000"/>
                  </a:schemeClr>
                </a:solidFill>
                <a:latin typeface="Comic Sans MS" panose="030F0702030302020204" pitchFamily="66" charset="0"/>
              </a:rPr>
              <a:t>again, </a:t>
            </a:r>
            <a:r>
              <a:rPr lang="en-GB" sz="4800" dirty="0" smtClean="0">
                <a:solidFill>
                  <a:srgbClr val="002060"/>
                </a:solidFill>
                <a:latin typeface="Comic Sans MS" panose="030F0702030302020204" pitchFamily="66" charset="0"/>
              </a:rPr>
              <a:t>thought,</a:t>
            </a:r>
            <a:r>
              <a:rPr lang="en-GB" sz="4800" dirty="0" smtClean="0">
                <a:solidFill>
                  <a:schemeClr val="accent6">
                    <a:lumMod val="50000"/>
                  </a:schemeClr>
                </a:solidFill>
                <a:latin typeface="Comic Sans MS" panose="030F0702030302020204" pitchFamily="66" charset="0"/>
              </a:rPr>
              <a:t> </a:t>
            </a:r>
            <a:r>
              <a:rPr lang="en-GB" sz="4800" dirty="0" smtClean="0">
                <a:solidFill>
                  <a:srgbClr val="FFC000"/>
                </a:solidFill>
                <a:latin typeface="Comic Sans MS" panose="030F0702030302020204" pitchFamily="66" charset="0"/>
              </a:rPr>
              <a:t>through, </a:t>
            </a:r>
            <a:r>
              <a:rPr lang="en-GB" sz="4800" dirty="0" smtClean="0">
                <a:latin typeface="Comic Sans MS" panose="030F0702030302020204" pitchFamily="66" charset="0"/>
              </a:rPr>
              <a:t>work, </a:t>
            </a:r>
            <a:r>
              <a:rPr lang="en-GB" sz="4800" dirty="0" smtClean="0">
                <a:solidFill>
                  <a:srgbClr val="FFFF00"/>
                </a:solidFill>
                <a:latin typeface="Comic Sans MS" panose="030F0702030302020204" pitchFamily="66" charset="0"/>
              </a:rPr>
              <a:t>mouse</a:t>
            </a:r>
          </a:p>
          <a:p>
            <a:endParaRPr lang="en-GB" sz="4000" dirty="0" smtClean="0">
              <a:latin typeface="Comic Sans MS" panose="030F0702030302020204" pitchFamily="66" charset="0"/>
            </a:endParaRPr>
          </a:p>
          <a:p>
            <a:r>
              <a:rPr lang="en-GB" sz="4000" dirty="0" smtClean="0">
                <a:latin typeface="Comic Sans MS" panose="030F0702030302020204" pitchFamily="66" charset="0"/>
              </a:rPr>
              <a:t>See the next slide for resources. </a:t>
            </a:r>
          </a:p>
          <a:p>
            <a:endParaRPr lang="en-GB" sz="4000" dirty="0" smtClean="0">
              <a:solidFill>
                <a:srgbClr val="FFC000"/>
              </a:solidFill>
              <a:latin typeface="Comic Sans MS" panose="030F0702030302020204" pitchFamily="66" charset="0"/>
            </a:endParaRPr>
          </a:p>
        </p:txBody>
      </p:sp>
      <p:sp>
        <p:nvSpPr>
          <p:cNvPr id="3" name="Rectangle 2"/>
          <p:cNvSpPr/>
          <p:nvPr/>
        </p:nvSpPr>
        <p:spPr>
          <a:xfrm>
            <a:off x="228600" y="158697"/>
            <a:ext cx="11778890" cy="1754326"/>
          </a:xfrm>
          <a:prstGeom prst="rect">
            <a:avLst/>
          </a:prstGeom>
        </p:spPr>
        <p:txBody>
          <a:bodyPr wrap="square">
            <a:spAutoFit/>
          </a:bodyPr>
          <a:lstStyle/>
          <a:p>
            <a:r>
              <a:rPr lang="en-GB" sz="3600" dirty="0">
                <a:latin typeface="Comic Sans MS" panose="030F0702030302020204" pitchFamily="66" charset="0"/>
              </a:rPr>
              <a:t>Phase 5b Week </a:t>
            </a:r>
            <a:r>
              <a:rPr lang="en-GB" sz="3600" dirty="0" smtClean="0">
                <a:latin typeface="Comic Sans MS" panose="030F0702030302020204" pitchFamily="66" charset="0"/>
              </a:rPr>
              <a:t>7:</a:t>
            </a:r>
            <a:endParaRPr lang="en-GB" sz="3600" dirty="0">
              <a:latin typeface="Comic Sans MS" panose="030F0702030302020204" pitchFamily="66" charset="0"/>
            </a:endParaRPr>
          </a:p>
          <a:p>
            <a:r>
              <a:rPr lang="en-GB" sz="3600" dirty="0">
                <a:solidFill>
                  <a:srgbClr val="7030A0"/>
                </a:solidFill>
                <a:latin typeface="Comic Sans MS" panose="030F0702030302020204" pitchFamily="66" charset="0"/>
              </a:rPr>
              <a:t>Monday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spTree>
    <p:extLst>
      <p:ext uri="{BB962C8B-B14F-4D97-AF65-F5344CB8AC3E}">
        <p14:creationId xmlns:p14="http://schemas.microsoft.com/office/powerpoint/2010/main" val="28282010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2954" t="15152" r="34091" b="6262"/>
          <a:stretch/>
        </p:blipFill>
        <p:spPr>
          <a:xfrm>
            <a:off x="6031461" y="1312529"/>
            <a:ext cx="3324198" cy="4954455"/>
          </a:xfrm>
          <a:prstGeom prst="rect">
            <a:avLst/>
          </a:prstGeom>
        </p:spPr>
      </p:pic>
      <p:pic>
        <p:nvPicPr>
          <p:cNvPr id="8" name="Picture 7"/>
          <p:cNvPicPr>
            <a:picLocks noChangeAspect="1"/>
          </p:cNvPicPr>
          <p:nvPr/>
        </p:nvPicPr>
        <p:blipFill rotWithShape="1">
          <a:blip r:embed="rId3"/>
          <a:srcRect l="20959" t="26869" r="49874" b="8283"/>
          <a:stretch/>
        </p:blipFill>
        <p:spPr>
          <a:xfrm>
            <a:off x="1104165" y="1170407"/>
            <a:ext cx="3568196" cy="4958403"/>
          </a:xfrm>
          <a:prstGeom prst="rect">
            <a:avLst/>
          </a:prstGeom>
        </p:spPr>
      </p:pic>
      <p:sp>
        <p:nvSpPr>
          <p:cNvPr id="9" name="TextBox 8"/>
          <p:cNvSpPr txBox="1"/>
          <p:nvPr/>
        </p:nvSpPr>
        <p:spPr>
          <a:xfrm>
            <a:off x="383850" y="326766"/>
            <a:ext cx="4631396" cy="584775"/>
          </a:xfrm>
          <a:prstGeom prst="rect">
            <a:avLst/>
          </a:prstGeom>
          <a:noFill/>
        </p:spPr>
        <p:txBody>
          <a:bodyPr wrap="none" rtlCol="0">
            <a:spAutoFit/>
          </a:bodyPr>
          <a:lstStyle/>
          <a:p>
            <a:r>
              <a:rPr lang="en-GB" sz="3200" dirty="0" smtClean="0">
                <a:latin typeface="Comic Sans MS" panose="030F0702030302020204" pitchFamily="66" charset="0"/>
              </a:rPr>
              <a:t>Tricky word flashcards</a:t>
            </a:r>
            <a:endParaRPr lang="en-GB" sz="3200" dirty="0">
              <a:latin typeface="Comic Sans MS" panose="030F0702030302020204" pitchFamily="66" charset="0"/>
            </a:endParaRPr>
          </a:p>
        </p:txBody>
      </p:sp>
    </p:spTree>
    <p:extLst>
      <p:ext uri="{BB962C8B-B14F-4D97-AF65-F5344CB8AC3E}">
        <p14:creationId xmlns:p14="http://schemas.microsoft.com/office/powerpoint/2010/main" val="20076714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3600986"/>
          </a:xfrm>
          <a:prstGeom prst="rect">
            <a:avLst/>
          </a:prstGeom>
          <a:noFill/>
        </p:spPr>
        <p:txBody>
          <a:bodyPr wrap="square" rtlCol="0">
            <a:spAutoFit/>
          </a:bodyPr>
          <a:lstStyle/>
          <a:p>
            <a:r>
              <a:rPr lang="en-GB" sz="2800" dirty="0" smtClean="0">
                <a:latin typeface="Comic Sans MS" panose="030F0702030302020204" pitchFamily="66" charset="0"/>
              </a:rPr>
              <a:t>Today we are learning to explore the alternative pronunciation for the </a:t>
            </a:r>
            <a:r>
              <a:rPr lang="en-GB" sz="2800" dirty="0">
                <a:solidFill>
                  <a:srgbClr val="FF0000"/>
                </a:solidFill>
                <a:latin typeface="Comic Sans MS" panose="030F0702030302020204" pitchFamily="66" charset="0"/>
              </a:rPr>
              <a:t>a</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endParaRPr lang="en-GB" sz="2800" dirty="0" smtClean="0">
              <a:latin typeface="Comic Sans MS" panose="030F0702030302020204" pitchFamily="66" charset="0"/>
            </a:endParaRPr>
          </a:p>
          <a:p>
            <a:r>
              <a:rPr lang="en-GB" sz="2800" dirty="0" smtClean="0">
                <a:solidFill>
                  <a:srgbClr val="FF0000"/>
                </a:solidFill>
                <a:latin typeface="Comic Sans MS" panose="030F0702030302020204" pitchFamily="66" charset="0"/>
              </a:rPr>
              <a:t>Play 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a:t>
            </a:r>
            <a:r>
              <a:rPr lang="en-GB" sz="2800" dirty="0">
                <a:solidFill>
                  <a:srgbClr val="FF0000"/>
                </a:solidFill>
                <a:latin typeface="Comic Sans MS" panose="030F0702030302020204" pitchFamily="66" charset="0"/>
              </a:rPr>
              <a:t>Phonics </a:t>
            </a:r>
            <a:r>
              <a:rPr lang="en-GB" sz="2800" dirty="0" smtClean="0">
                <a:solidFill>
                  <a:srgbClr val="FF0000"/>
                </a:solidFill>
                <a:latin typeface="Comic Sans MS" panose="030F0702030302020204" pitchFamily="66" charset="0"/>
              </a:rPr>
              <a:t>Play. </a:t>
            </a:r>
            <a:r>
              <a:rPr lang="en-GB" sz="2800" dirty="0">
                <a:solidFill>
                  <a:srgbClr val="FF0000"/>
                </a:solidFill>
                <a:latin typeface="Comic Sans MS" panose="030F0702030302020204" pitchFamily="66" charset="0"/>
              </a:rPr>
              <a:t>The words change </a:t>
            </a:r>
          </a:p>
          <a:p>
            <a:r>
              <a:rPr lang="en-GB" sz="2800" dirty="0" smtClean="0">
                <a:solidFill>
                  <a:srgbClr val="FF0000"/>
                </a:solidFill>
                <a:latin typeface="Comic Sans MS" panose="030F0702030302020204" pitchFamily="66" charset="0"/>
              </a:rPr>
              <a:t>so </a:t>
            </a:r>
            <a:r>
              <a:rPr lang="en-GB" sz="2800" dirty="0">
                <a:solidFill>
                  <a:srgbClr val="FF0000"/>
                </a:solidFill>
                <a:latin typeface="Comic Sans MS" panose="030F0702030302020204" pitchFamily="66" charset="0"/>
              </a:rPr>
              <a:t>play more than once.  </a:t>
            </a:r>
            <a:endParaRPr lang="en-GB" sz="2800" dirty="0">
              <a:latin typeface="Comic Sans MS" panose="030F0702030302020204" pitchFamily="66" charset="0"/>
            </a:endParaRPr>
          </a:p>
          <a:p>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377678" y="1308042"/>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599696" y="1308042"/>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121583" y="3583163"/>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481663" y="4261435"/>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4988859" y="3732768"/>
            <a:ext cx="6963049" cy="2819229"/>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6416618" y="5142382"/>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3616382" y="2820125"/>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462222" y="2591758"/>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2246769"/>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smtClean="0">
                <a:solidFill>
                  <a:srgbClr val="FF0000"/>
                </a:solidFill>
                <a:latin typeface="Comic Sans MS" panose="030F0702030302020204" pitchFamily="66" charset="0"/>
              </a:rPr>
              <a:t>a </a:t>
            </a:r>
            <a:r>
              <a:rPr lang="en-GB" sz="2800" dirty="0" smtClean="0">
                <a:latin typeface="Comic Sans MS" panose="030F0702030302020204" pitchFamily="66" charset="0"/>
              </a:rPr>
              <a:t>graphemes </a:t>
            </a:r>
          </a:p>
          <a:p>
            <a:r>
              <a:rPr lang="en-GB" sz="2800" dirty="0" smtClean="0">
                <a:latin typeface="Comic Sans MS" panose="030F0702030302020204" pitchFamily="66" charset="0"/>
              </a:rPr>
              <a:t>under the correct pronunciation. </a:t>
            </a:r>
          </a:p>
          <a:p>
            <a:r>
              <a:rPr lang="en-GB" sz="2800" dirty="0" smtClean="0">
                <a:latin typeface="Comic Sans MS" panose="030F0702030302020204" pitchFamily="66" charset="0"/>
              </a:rPr>
              <a:t>(Trees, squirrel, acorn and words are</a:t>
            </a:r>
          </a:p>
          <a:p>
            <a:r>
              <a:rPr lang="en-GB" sz="2800" dirty="0" smtClean="0">
                <a:latin typeface="Comic Sans MS" panose="030F0702030302020204" pitchFamily="66" charset="0"/>
              </a:rPr>
              <a:t>in resource pack)</a:t>
            </a:r>
            <a:endParaRPr lang="en-GB" sz="2800" dirty="0">
              <a:latin typeface="Comic Sans MS" panose="030F0702030302020204" pitchFamily="66" charset="0"/>
            </a:endParaRPr>
          </a:p>
        </p:txBody>
      </p:sp>
      <p:pic>
        <p:nvPicPr>
          <p:cNvPr id="13" name="Picture 12"/>
          <p:cNvPicPr/>
          <p:nvPr/>
        </p:nvPicPr>
        <p:blipFill rotWithShape="1">
          <a:blip r:embed="rId5"/>
          <a:srcRect l="18774" t="18346" r="19311" b="11711"/>
          <a:stretch/>
        </p:blipFill>
        <p:spPr bwMode="auto">
          <a:xfrm>
            <a:off x="6019799" y="3638982"/>
            <a:ext cx="5243945" cy="29051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70699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6834" t="17658" r="37512" b="25011"/>
          <a:stretch/>
        </p:blipFill>
        <p:spPr bwMode="auto">
          <a:xfrm>
            <a:off x="450706" y="331150"/>
            <a:ext cx="2292495" cy="3312593"/>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srcRect l="35688" t="23620" r="37368" b="17903"/>
          <a:stretch/>
        </p:blipFill>
        <p:spPr bwMode="auto">
          <a:xfrm>
            <a:off x="2216728" y="331150"/>
            <a:ext cx="2274961" cy="3312593"/>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36547" t="20869" r="37225" b="20655"/>
          <a:stretch/>
        </p:blipFill>
        <p:spPr bwMode="auto">
          <a:xfrm>
            <a:off x="3982750" y="331150"/>
            <a:ext cx="2274961" cy="3312593"/>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37120" t="17353" r="37799" b="23972"/>
          <a:stretch/>
        </p:blipFill>
        <p:spPr bwMode="auto">
          <a:xfrm>
            <a:off x="5620402" y="331150"/>
            <a:ext cx="2274961" cy="3312593"/>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6"/>
          <a:srcRect l="36403" t="23850" r="37800" b="17673"/>
          <a:stretch/>
        </p:blipFill>
        <p:spPr bwMode="auto">
          <a:xfrm>
            <a:off x="7386424" y="331150"/>
            <a:ext cx="2292495" cy="3312593"/>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7">
            <a:extLst>
              <a:ext uri="{28A0092B-C50C-407E-A947-70E740481C1C}">
                <a14:useLocalDpi xmlns:a14="http://schemas.microsoft.com/office/drawing/2010/main" val="0"/>
              </a:ext>
            </a:extLst>
          </a:blip>
          <a:srcRect l="37121" t="21098" r="37512" b="21800"/>
          <a:stretch/>
        </p:blipFill>
        <p:spPr bwMode="auto">
          <a:xfrm>
            <a:off x="9169116" y="331150"/>
            <a:ext cx="2255476" cy="3312593"/>
          </a:xfrm>
          <a:prstGeom prst="rect">
            <a:avLst/>
          </a:prstGeom>
          <a:ln>
            <a:noFill/>
          </a:ln>
          <a:extLst>
            <a:ext uri="{53640926-AAD7-44D8-BBD7-CCE9431645EC}">
              <a14:shadowObscured xmlns:a14="http://schemas.microsoft.com/office/drawing/2010/main"/>
            </a:ext>
          </a:extLst>
        </p:spPr>
      </p:pic>
      <p:sp>
        <p:nvSpPr>
          <p:cNvPr id="8" name="TextBox 7"/>
          <p:cNvSpPr txBox="1"/>
          <p:nvPr/>
        </p:nvSpPr>
        <p:spPr>
          <a:xfrm>
            <a:off x="2290656" y="4350327"/>
            <a:ext cx="4062331" cy="1015663"/>
          </a:xfrm>
          <a:prstGeom prst="rect">
            <a:avLst/>
          </a:prstGeom>
          <a:noFill/>
        </p:spPr>
        <p:txBody>
          <a:bodyPr wrap="none" rtlCol="0">
            <a:spAutoFit/>
          </a:bodyPr>
          <a:lstStyle/>
          <a:p>
            <a:r>
              <a:rPr lang="en-GB" sz="6000" dirty="0" smtClean="0">
                <a:latin typeface="Comic Sans MS" panose="030F0702030302020204" pitchFamily="66" charset="0"/>
              </a:rPr>
              <a:t>Flashcards</a:t>
            </a:r>
            <a:endParaRPr lang="en-GB" sz="6000" dirty="0">
              <a:latin typeface="Comic Sans MS" panose="030F0702030302020204" pitchFamily="66" charset="0"/>
            </a:endParaRPr>
          </a:p>
        </p:txBody>
      </p:sp>
    </p:spTree>
    <p:extLst>
      <p:ext uri="{BB962C8B-B14F-4D97-AF65-F5344CB8AC3E}">
        <p14:creationId xmlns:p14="http://schemas.microsoft.com/office/powerpoint/2010/main" val="2241419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2197" y="0"/>
            <a:ext cx="11811898" cy="7540526"/>
          </a:xfrm>
          <a:prstGeom prst="rect">
            <a:avLst/>
          </a:prstGeom>
          <a:noFill/>
        </p:spPr>
        <p:txBody>
          <a:bodyPr wrap="square" rtlCol="0">
            <a:spAutoFit/>
          </a:bodyPr>
          <a:lstStyle/>
          <a:p>
            <a:r>
              <a:rPr lang="en-GB" sz="2400" dirty="0" smtClean="0">
                <a:latin typeface="Comic Sans MS" panose="030F0702030302020204" pitchFamily="66" charset="0"/>
              </a:rPr>
              <a:t>Play Buried </a:t>
            </a:r>
            <a:r>
              <a:rPr lang="en-GB" sz="2400" dirty="0">
                <a:latin typeface="Comic Sans MS" panose="030F0702030302020204" pitchFamily="66" charset="0"/>
              </a:rPr>
              <a:t>T</a:t>
            </a:r>
            <a:r>
              <a:rPr lang="en-GB" sz="2400" dirty="0" smtClean="0">
                <a:latin typeface="Comic Sans MS" panose="030F0702030302020204" pitchFamily="66" charset="0"/>
              </a:rPr>
              <a:t>reasure on Phonics Play use the username and password provided. Revise all of Phase 5. </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How many did you get right?</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Read the following sentences. </a:t>
            </a:r>
            <a:r>
              <a:rPr lang="en-GB" sz="2400" dirty="0" smtClean="0">
                <a:solidFill>
                  <a:srgbClr val="FF0000"/>
                </a:solidFill>
                <a:latin typeface="Comic Sans MS" panose="030F0702030302020204" pitchFamily="66" charset="0"/>
              </a:rPr>
              <a:t>Remember</a:t>
            </a:r>
            <a:r>
              <a:rPr lang="en-GB" sz="2400" dirty="0" smtClean="0">
                <a:latin typeface="Comic Sans MS" panose="030F0702030302020204" pitchFamily="66" charset="0"/>
              </a:rPr>
              <a:t> to sound out the words you are unsure of </a:t>
            </a:r>
            <a:r>
              <a:rPr lang="en-GB" sz="2400" dirty="0" smtClean="0">
                <a:solidFill>
                  <a:srgbClr val="FF0000"/>
                </a:solidFill>
                <a:latin typeface="Comic Sans MS" panose="030F0702030302020204" pitchFamily="66" charset="0"/>
              </a:rPr>
              <a:t>(don’t guess) </a:t>
            </a:r>
            <a:r>
              <a:rPr lang="en-GB" sz="2400" dirty="0" smtClean="0">
                <a:latin typeface="Comic Sans MS" panose="030F0702030302020204" pitchFamily="66" charset="0"/>
              </a:rPr>
              <a:t>and then read the complete sentence.</a:t>
            </a:r>
          </a:p>
          <a:p>
            <a:endParaRPr lang="en-GB" sz="2800" dirty="0">
              <a:latin typeface="Comic Sans MS" panose="030F0702030302020204" pitchFamily="66" charset="0"/>
            </a:endParaRPr>
          </a:p>
          <a:p>
            <a:r>
              <a:rPr lang="en-GB" sz="3600" dirty="0" smtClean="0">
                <a:solidFill>
                  <a:srgbClr val="7030A0"/>
                </a:solidFill>
                <a:latin typeface="Comic Sans MS" panose="030F0702030302020204" pitchFamily="66" charset="0"/>
              </a:rPr>
              <a:t>Will you wear a hat when you eat a bacon sandwich in the bath</a:t>
            </a:r>
            <a:r>
              <a:rPr lang="en-GB" sz="3600" dirty="0">
                <a:solidFill>
                  <a:srgbClr val="7030A0"/>
                </a:solidFill>
                <a:latin typeface="Comic Sans MS" panose="030F0702030302020204" pitchFamily="66" charset="0"/>
              </a:rPr>
              <a:t>?</a:t>
            </a:r>
            <a:r>
              <a:rPr lang="en-GB" sz="3600" dirty="0" smtClean="0">
                <a:solidFill>
                  <a:srgbClr val="7030A0"/>
                </a:solidFill>
                <a:latin typeface="Comic Sans MS" panose="030F0702030302020204" pitchFamily="66" charset="0"/>
              </a:rPr>
              <a:t>    </a:t>
            </a:r>
          </a:p>
          <a:p>
            <a:endParaRPr lang="en-GB" sz="3600" dirty="0" smtClean="0">
              <a:solidFill>
                <a:srgbClr val="FFC000"/>
              </a:solidFill>
              <a:latin typeface="Comic Sans MS" panose="030F0702030302020204" pitchFamily="66" charset="0"/>
            </a:endParaRPr>
          </a:p>
          <a:p>
            <a:r>
              <a:rPr lang="en-GB" sz="3600" dirty="0" smtClean="0">
                <a:solidFill>
                  <a:srgbClr val="FFC000"/>
                </a:solidFill>
                <a:latin typeface="Comic Sans MS" panose="030F0702030302020204" pitchFamily="66" charset="0"/>
              </a:rPr>
              <a:t>Can you watch a wasp sting a lady or will it be too fast?</a:t>
            </a:r>
          </a:p>
          <a:p>
            <a:endParaRPr lang="en-GB" sz="3600" dirty="0" smtClean="0">
              <a:solidFill>
                <a:srgbClr val="FFFF00"/>
              </a:solidFill>
              <a:latin typeface="Comic Sans MS" panose="030F0702030302020204" pitchFamily="66" charset="0"/>
            </a:endParaRPr>
          </a:p>
          <a:p>
            <a:r>
              <a:rPr lang="en-GB" sz="3600" dirty="0" smtClean="0">
                <a:solidFill>
                  <a:srgbClr val="FFFF00"/>
                </a:solidFill>
                <a:latin typeface="Comic Sans MS" panose="030F0702030302020204" pitchFamily="66" charset="0"/>
              </a:rPr>
              <a:t>Would an angel want to visit a bank in the afternoon</a:t>
            </a:r>
            <a:r>
              <a:rPr lang="en-GB" sz="3600" dirty="0">
                <a:solidFill>
                  <a:srgbClr val="FFFF00"/>
                </a:solidFill>
                <a:latin typeface="Comic Sans MS" panose="030F0702030302020204" pitchFamily="66" charset="0"/>
              </a:rPr>
              <a:t>?</a:t>
            </a:r>
            <a:r>
              <a:rPr lang="en-GB" sz="3600" dirty="0" smtClean="0">
                <a:latin typeface="Comic Sans MS" panose="030F0702030302020204" pitchFamily="66" charset="0"/>
              </a:rPr>
              <a:t>      </a:t>
            </a:r>
            <a:endParaRPr lang="en-GB" sz="3600" dirty="0">
              <a:latin typeface="Comic Sans MS" panose="030F0702030302020204" pitchFamily="66" charset="0"/>
            </a:endParaRP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 </a:t>
            </a:r>
            <a:endParaRPr lang="en-GB" sz="2800" dirty="0">
              <a:latin typeface="Comic Sans MS" panose="030F0702030302020204" pitchFamily="66" charset="0"/>
            </a:endParaRPr>
          </a:p>
        </p:txBody>
      </p:sp>
    </p:spTree>
    <p:extLst>
      <p:ext uri="{BB962C8B-B14F-4D97-AF65-F5344CB8AC3E}">
        <p14:creationId xmlns:p14="http://schemas.microsoft.com/office/powerpoint/2010/main" val="243023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animEffect transition="in" filter="fade">
                                      <p:cBhvr>
                                        <p:cTn id="13" dur="1000"/>
                                        <p:tgtEl>
                                          <p:spTgt spid="2">
                                            <p:txEl>
                                              <p:pRg st="8" end="8"/>
                                            </p:txEl>
                                          </p:spTgt>
                                        </p:tgtEl>
                                      </p:cBhvr>
                                    </p:animEffect>
                                    <p:anim calcmode="lin" valueType="num">
                                      <p:cBhvr>
                                        <p:cTn id="1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3662541"/>
          </a:xfrm>
          <a:prstGeom prst="rect">
            <a:avLst/>
          </a:prstGeom>
          <a:noFill/>
        </p:spPr>
        <p:txBody>
          <a:bodyPr wrap="square" rtlCol="0">
            <a:spAutoFit/>
          </a:bodyPr>
          <a:lstStyle/>
          <a:p>
            <a:r>
              <a:rPr lang="en-GB" sz="3200" dirty="0" smtClean="0">
                <a:solidFill>
                  <a:srgbClr val="7030A0"/>
                </a:solidFill>
                <a:latin typeface="Comic Sans MS" panose="030F0702030302020204" pitchFamily="66" charset="0"/>
              </a:rPr>
              <a:t>Tuesday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 </a:t>
            </a:r>
            <a:r>
              <a:rPr lang="en-GB" sz="2800" dirty="0">
                <a:solidFill>
                  <a:srgbClr val="FF0000"/>
                </a:solidFill>
                <a:latin typeface="Comic Sans MS" panose="030F0702030302020204" pitchFamily="66" charset="0"/>
              </a:rPr>
              <a:t>y</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130715" y="1701898"/>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337417" y="1658731"/>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476953" y="3927637"/>
            <a:ext cx="6317673" cy="2787269"/>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6803219" y="5937696"/>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78160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3625359" y="1861799"/>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534004" y="2101104"/>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a:solidFill>
                  <a:srgbClr val="FF0000"/>
                </a:solidFill>
                <a:latin typeface="Comic Sans MS" panose="030F0702030302020204" pitchFamily="66" charset="0"/>
              </a:rPr>
              <a:t>o</a:t>
            </a:r>
            <a:r>
              <a:rPr lang="en-GB" sz="2800" dirty="0" smtClean="0">
                <a:latin typeface="Comic Sans MS" panose="030F0702030302020204" pitchFamily="66" charset="0"/>
              </a:rPr>
              <a:t> grapheme</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5" name="Picture 14"/>
          <p:cNvPicPr/>
          <p:nvPr/>
        </p:nvPicPr>
        <p:blipFill rotWithShape="1">
          <a:blip r:embed="rId5"/>
          <a:srcRect l="21355" t="17887" r="20886" b="16297"/>
          <a:stretch/>
        </p:blipFill>
        <p:spPr bwMode="auto">
          <a:xfrm>
            <a:off x="5943600" y="3807835"/>
            <a:ext cx="5971309" cy="27336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29429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9843" t="13071" r="41955" b="41752"/>
          <a:stretch/>
        </p:blipFill>
        <p:spPr bwMode="auto">
          <a:xfrm>
            <a:off x="456266" y="811142"/>
            <a:ext cx="2211966" cy="2909455"/>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srcRect l="39987" t="41966" r="41238" b="11711"/>
          <a:stretch/>
        </p:blipFill>
        <p:spPr bwMode="auto">
          <a:xfrm>
            <a:off x="2876915" y="882625"/>
            <a:ext cx="2211966" cy="290945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40703" t="35545" r="41955" b="18591"/>
          <a:stretch/>
        </p:blipFill>
        <p:spPr bwMode="auto">
          <a:xfrm>
            <a:off x="5207186" y="842214"/>
            <a:ext cx="2211966" cy="2909455"/>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srcRect l="33681" t="15594" r="35075" b="17673"/>
          <a:stretch/>
        </p:blipFill>
        <p:spPr bwMode="auto">
          <a:xfrm>
            <a:off x="560420" y="3809999"/>
            <a:ext cx="2160444" cy="2771775"/>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6">
            <a:extLst>
              <a:ext uri="{28A0092B-C50C-407E-A947-70E740481C1C}">
                <a14:useLocalDpi xmlns:a14="http://schemas.microsoft.com/office/drawing/2010/main" val="0"/>
              </a:ext>
            </a:extLst>
          </a:blip>
          <a:srcRect l="33680" t="19263" r="34932" b="12399"/>
          <a:stretch/>
        </p:blipFill>
        <p:spPr bwMode="auto">
          <a:xfrm>
            <a:off x="3264660" y="3809999"/>
            <a:ext cx="2085975" cy="2838450"/>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7"/>
          <a:srcRect l="34110" t="25226" r="35075" b="6207"/>
          <a:stretch/>
        </p:blipFill>
        <p:spPr bwMode="auto">
          <a:xfrm>
            <a:off x="5711896" y="3810430"/>
            <a:ext cx="2047875" cy="2847975"/>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8">
            <a:extLst>
              <a:ext uri="{28A0092B-C50C-407E-A947-70E740481C1C}">
                <a14:useLocalDpi xmlns:a14="http://schemas.microsoft.com/office/drawing/2010/main" val="0"/>
              </a:ext>
            </a:extLst>
          </a:blip>
          <a:srcRect l="33824" t="24767" r="35362" b="6436"/>
          <a:stretch/>
        </p:blipFill>
        <p:spPr bwMode="auto">
          <a:xfrm>
            <a:off x="8121032" y="3809999"/>
            <a:ext cx="2148971" cy="2854035"/>
          </a:xfrm>
          <a:prstGeom prst="rect">
            <a:avLst/>
          </a:prstGeom>
          <a:ln>
            <a:noFill/>
          </a:ln>
          <a:extLst>
            <a:ext uri="{53640926-AAD7-44D8-BBD7-CCE9431645EC}">
              <a14:shadowObscured xmlns:a14="http://schemas.microsoft.com/office/drawing/2010/main"/>
            </a:ext>
          </a:extLst>
        </p:spPr>
      </p:pic>
      <p:sp>
        <p:nvSpPr>
          <p:cNvPr id="9" name="TextBox 8"/>
          <p:cNvSpPr txBox="1"/>
          <p:nvPr/>
        </p:nvSpPr>
        <p:spPr>
          <a:xfrm>
            <a:off x="1058043" y="0"/>
            <a:ext cx="9583073" cy="954107"/>
          </a:xfrm>
          <a:prstGeom prst="rect">
            <a:avLst/>
          </a:prstGeom>
          <a:noFill/>
        </p:spPr>
        <p:txBody>
          <a:bodyPr wrap="none" rtlCol="0">
            <a:spAutoFit/>
          </a:bodyPr>
          <a:lstStyle/>
          <a:p>
            <a:r>
              <a:rPr lang="en-GB" sz="2800" dirty="0" smtClean="0">
                <a:latin typeface="Comic Sans MS" panose="030F0702030302020204" pitchFamily="66" charset="0"/>
              </a:rPr>
              <a:t>Flashcards maybe you could print two sets and play snap</a:t>
            </a:r>
          </a:p>
          <a:p>
            <a:r>
              <a:rPr lang="en-GB" sz="2800" dirty="0" smtClean="0">
                <a:latin typeface="Comic Sans MS" panose="030F0702030302020204" pitchFamily="66" charset="0"/>
              </a:rPr>
              <a:t> and say the word. </a:t>
            </a:r>
            <a:endParaRPr lang="en-GB" sz="2800" dirty="0">
              <a:latin typeface="Comic Sans MS" panose="030F0702030302020204" pitchFamily="66" charset="0"/>
            </a:endParaRPr>
          </a:p>
        </p:txBody>
      </p:sp>
      <p:sp>
        <p:nvSpPr>
          <p:cNvPr id="10" name="TextBox 9"/>
          <p:cNvSpPr txBox="1"/>
          <p:nvPr/>
        </p:nvSpPr>
        <p:spPr>
          <a:xfrm>
            <a:off x="7627835" y="2616553"/>
            <a:ext cx="3017173" cy="1077218"/>
          </a:xfrm>
          <a:prstGeom prst="rect">
            <a:avLst/>
          </a:prstGeom>
          <a:noFill/>
        </p:spPr>
        <p:txBody>
          <a:bodyPr wrap="none" rtlCol="0">
            <a:spAutoFit/>
          </a:bodyPr>
          <a:lstStyle/>
          <a:p>
            <a:r>
              <a:rPr lang="en-GB" sz="3200" dirty="0" smtClean="0">
                <a:latin typeface="Comic Sans MS" panose="030F0702030302020204" pitchFamily="66" charset="0"/>
              </a:rPr>
              <a:t>Add the y and</a:t>
            </a:r>
          </a:p>
          <a:p>
            <a:r>
              <a:rPr lang="en-GB" sz="3200" dirty="0" smtClean="0">
                <a:latin typeface="Comic Sans MS" panose="030F0702030302020204" pitchFamily="66" charset="0"/>
              </a:rPr>
              <a:t> read the word</a:t>
            </a:r>
            <a:endParaRPr lang="en-GB" sz="3200" dirty="0">
              <a:latin typeface="Comic Sans MS" panose="030F0702030302020204" pitchFamily="66" charset="0"/>
            </a:endParaRPr>
          </a:p>
        </p:txBody>
      </p:sp>
    </p:spTree>
    <p:extLst>
      <p:ext uri="{BB962C8B-B14F-4D97-AF65-F5344CB8AC3E}">
        <p14:creationId xmlns:p14="http://schemas.microsoft.com/office/powerpoint/2010/main" val="29754565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7983" y="0"/>
            <a:ext cx="11801138" cy="6924973"/>
          </a:xfrm>
          <a:prstGeom prst="rect">
            <a:avLst/>
          </a:prstGeom>
          <a:noFill/>
        </p:spPr>
        <p:txBody>
          <a:bodyPr wrap="square" rtlCol="0">
            <a:spAutoFit/>
          </a:bodyPr>
          <a:lstStyle/>
          <a:p>
            <a:r>
              <a:rPr lang="en-GB" dirty="0" smtClean="0">
                <a:latin typeface="Comic Sans MS" panose="030F0702030302020204" pitchFamily="66" charset="0"/>
              </a:rPr>
              <a:t>Play Dragon’s Den on Phonics Play use the username and password provided. </a:t>
            </a:r>
          </a:p>
          <a:p>
            <a:r>
              <a:rPr lang="en-GB" dirty="0" smtClean="0">
                <a:latin typeface="Comic Sans MS" panose="030F0702030302020204" pitchFamily="66" charset="0"/>
              </a:rPr>
              <a:t>Revise all Phase 5. How many did you get right?</a:t>
            </a:r>
          </a:p>
          <a:p>
            <a:endParaRPr lang="en-GB" dirty="0" smtClean="0">
              <a:latin typeface="Comic Sans MS" panose="030F0702030302020204" pitchFamily="66" charset="0"/>
            </a:endParaRPr>
          </a:p>
          <a:p>
            <a:r>
              <a:rPr lang="en-GB" dirty="0" smtClean="0">
                <a:latin typeface="Comic Sans MS" panose="030F0702030302020204" pitchFamily="66" charset="0"/>
              </a:rPr>
              <a:t>Read the following sentences. </a:t>
            </a:r>
            <a:r>
              <a:rPr lang="en-GB"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to sound out the words you are unsure </a:t>
            </a:r>
          </a:p>
          <a:p>
            <a:r>
              <a:rPr lang="en-GB" dirty="0" smtClean="0">
                <a:latin typeface="Comic Sans MS" panose="030F0702030302020204" pitchFamily="66" charset="0"/>
              </a:rPr>
              <a:t>of </a:t>
            </a:r>
            <a:r>
              <a:rPr lang="en-GB" dirty="0" smtClean="0">
                <a:solidFill>
                  <a:srgbClr val="FF0000"/>
                </a:solidFill>
                <a:latin typeface="Comic Sans MS" panose="030F0702030302020204" pitchFamily="66" charset="0"/>
              </a:rPr>
              <a:t>(don’t guess) </a:t>
            </a:r>
            <a:r>
              <a:rPr lang="en-GB" dirty="0" smtClean="0">
                <a:latin typeface="Comic Sans MS" panose="030F0702030302020204" pitchFamily="66" charset="0"/>
              </a:rPr>
              <a:t>and then read the complete sentence.</a:t>
            </a:r>
          </a:p>
          <a:p>
            <a:endParaRPr lang="en-GB" dirty="0" smtClean="0">
              <a:latin typeface="Comic Sans MS" panose="030F0702030302020204" pitchFamily="66" charset="0"/>
            </a:endParaRPr>
          </a:p>
          <a:p>
            <a:endParaRPr lang="en-GB"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Is the gym a happy place to be?</a:t>
            </a:r>
          </a:p>
          <a:p>
            <a:endParaRPr lang="en-GB" sz="4400" dirty="0" smtClean="0">
              <a:solidFill>
                <a:srgbClr val="7030A0"/>
              </a:solidFill>
              <a:latin typeface="Comic Sans MS" panose="030F0702030302020204" pitchFamily="66" charset="0"/>
            </a:endParaRPr>
          </a:p>
          <a:p>
            <a:r>
              <a:rPr lang="en-GB" sz="4400" dirty="0" smtClean="0">
                <a:solidFill>
                  <a:srgbClr val="FFC000"/>
                </a:solidFill>
                <a:latin typeface="Comic Sans MS" panose="030F0702030302020204" pitchFamily="66" charset="0"/>
              </a:rPr>
              <a:t>If you spy a mummy in Egypt, will it be dry, smelly and yellow?</a:t>
            </a:r>
          </a:p>
          <a:p>
            <a:endParaRPr lang="en-GB" sz="4400" dirty="0" smtClean="0">
              <a:solidFill>
                <a:srgbClr val="C00000"/>
              </a:solidFill>
              <a:latin typeface="Comic Sans MS" panose="030F0702030302020204" pitchFamily="66" charset="0"/>
            </a:endParaRPr>
          </a:p>
          <a:p>
            <a:r>
              <a:rPr lang="en-GB" sz="4400" dirty="0" smtClean="0">
                <a:solidFill>
                  <a:srgbClr val="C00000"/>
                </a:solidFill>
                <a:latin typeface="Comic Sans MS" panose="030F0702030302020204" pitchFamily="66" charset="0"/>
              </a:rPr>
              <a:t>Can a mystery story be funny?</a:t>
            </a: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758108" cy="4708981"/>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a:t>
            </a:r>
            <a:r>
              <a:rPr lang="en-GB" sz="3200" dirty="0" smtClean="0">
                <a:solidFill>
                  <a:srgbClr val="FF0000"/>
                </a:solidFill>
                <a:latin typeface="Comic Sans MS" panose="030F0702030302020204" pitchFamily="66" charset="0"/>
              </a:rPr>
              <a:t>Sound. Play a game on </a:t>
            </a:r>
            <a:r>
              <a:rPr lang="en-GB" sz="3200" dirty="0">
                <a:solidFill>
                  <a:srgbClr val="FF0000"/>
                </a:solidFill>
                <a:latin typeface="Comic Sans MS" panose="030F0702030302020204" pitchFamily="66" charset="0"/>
              </a:rPr>
              <a:t>P</a:t>
            </a:r>
            <a:r>
              <a:rPr lang="en-GB" sz="3200" dirty="0" smtClean="0">
                <a:solidFill>
                  <a:srgbClr val="FF0000"/>
                </a:solidFill>
                <a:latin typeface="Comic Sans MS" panose="030F0702030302020204" pitchFamily="66" charset="0"/>
              </a:rPr>
              <a:t>honics Play to revise blending to read Phase 4 words. </a:t>
            </a:r>
            <a:r>
              <a:rPr lang="en-GB" sz="3200" dirty="0" smtClean="0">
                <a:latin typeface="Comic Sans MS" panose="030F0702030302020204" pitchFamily="66" charset="0"/>
              </a:rPr>
              <a:t>(Buried Treasure, Dragon’s Den, Picnic on Pluto)</a:t>
            </a:r>
            <a:endParaRPr lang="en-GB" sz="3200" dirty="0">
              <a:latin typeface="Comic Sans MS" panose="030F0702030302020204" pitchFamily="66" charset="0"/>
            </a:endParaRPr>
          </a:p>
          <a:p>
            <a:endParaRPr lang="en-GB" sz="3200" dirty="0" smtClean="0">
              <a:solidFill>
                <a:srgbClr val="7030A0"/>
              </a:solidFill>
              <a:latin typeface="Comic Sans MS" panose="030F0702030302020204" pitchFamily="66" charset="0"/>
            </a:endParaRPr>
          </a:p>
          <a:p>
            <a:r>
              <a:rPr lang="en-GB" sz="3200" dirty="0" smtClean="0">
                <a:solidFill>
                  <a:srgbClr val="7030A0"/>
                </a:solidFill>
                <a:latin typeface="Comic Sans MS" panose="030F0702030302020204" pitchFamily="66" charset="0"/>
              </a:rPr>
              <a:t>Today we are learning to read the tricky words </a:t>
            </a:r>
          </a:p>
          <a:p>
            <a:r>
              <a:rPr lang="en-GB" sz="3600" dirty="0" smtClean="0">
                <a:solidFill>
                  <a:srgbClr val="FFFF00"/>
                </a:solidFill>
                <a:latin typeface="Comic Sans MS" panose="030F0702030302020204" pitchFamily="66" charset="0"/>
              </a:rPr>
              <a:t>       many, </a:t>
            </a:r>
            <a:r>
              <a:rPr lang="en-GB" sz="3600" dirty="0" smtClean="0">
                <a:solidFill>
                  <a:srgbClr val="7030A0"/>
                </a:solidFill>
                <a:latin typeface="Comic Sans MS" panose="030F0702030302020204" pitchFamily="66" charset="0"/>
              </a:rPr>
              <a:t>laughed, </a:t>
            </a:r>
            <a:r>
              <a:rPr lang="en-GB" sz="3600" dirty="0" smtClean="0">
                <a:solidFill>
                  <a:srgbClr val="FF0000"/>
                </a:solidFill>
                <a:latin typeface="Comic Sans MS" panose="030F0702030302020204" pitchFamily="66" charset="0"/>
              </a:rPr>
              <a:t>because, </a:t>
            </a:r>
            <a:r>
              <a:rPr lang="en-GB" sz="3600" dirty="0" smtClean="0">
                <a:solidFill>
                  <a:schemeClr val="accent6">
                    <a:lumMod val="50000"/>
                  </a:schemeClr>
                </a:solidFill>
                <a:latin typeface="Comic Sans MS" panose="030F0702030302020204" pitchFamily="66" charset="0"/>
              </a:rPr>
              <a:t>different, </a:t>
            </a:r>
            <a:r>
              <a:rPr lang="en-GB" sz="3600" dirty="0" smtClean="0">
                <a:solidFill>
                  <a:schemeClr val="accent1">
                    <a:lumMod val="50000"/>
                  </a:schemeClr>
                </a:solidFill>
                <a:latin typeface="Comic Sans MS" panose="030F0702030302020204" pitchFamily="66" charset="0"/>
              </a:rPr>
              <a:t>any,</a:t>
            </a:r>
            <a:r>
              <a:rPr lang="en-GB" sz="3600" dirty="0" smtClean="0">
                <a:solidFill>
                  <a:schemeClr val="accent6">
                    <a:lumMod val="50000"/>
                  </a:schemeClr>
                </a:solidFill>
                <a:latin typeface="Comic Sans MS" panose="030F0702030302020204" pitchFamily="66" charset="0"/>
              </a:rPr>
              <a:t> </a:t>
            </a:r>
            <a:r>
              <a:rPr lang="en-GB" sz="3600" dirty="0" smtClean="0">
                <a:solidFill>
                  <a:srgbClr val="FFFF00"/>
                </a:solidFill>
                <a:latin typeface="Comic Sans MS" panose="030F0702030302020204" pitchFamily="66" charset="0"/>
              </a:rPr>
              <a:t>eyes, </a:t>
            </a:r>
            <a:r>
              <a:rPr lang="en-GB" sz="3600" dirty="0" smtClean="0">
                <a:solidFill>
                  <a:srgbClr val="FFC000"/>
                </a:solidFill>
                <a:latin typeface="Comic Sans MS" panose="030F0702030302020204" pitchFamily="66" charset="0"/>
              </a:rPr>
              <a:t>friends, </a:t>
            </a:r>
            <a:r>
              <a:rPr lang="en-GB" sz="3600" dirty="0" smtClean="0">
                <a:solidFill>
                  <a:srgbClr val="7030A0"/>
                </a:solidFill>
                <a:latin typeface="Comic Sans MS" panose="030F0702030302020204" pitchFamily="66" charset="0"/>
              </a:rPr>
              <a:t>once, </a:t>
            </a:r>
            <a:r>
              <a:rPr lang="en-GB" sz="3600" dirty="0" smtClean="0">
                <a:solidFill>
                  <a:srgbClr val="FF0000"/>
                </a:solidFill>
                <a:latin typeface="Comic Sans MS" panose="030F0702030302020204" pitchFamily="66" charset="0"/>
              </a:rPr>
              <a:t>please</a:t>
            </a:r>
          </a:p>
          <a:p>
            <a:endParaRPr lang="en-GB" sz="3600" dirty="0" smtClean="0">
              <a:solidFill>
                <a:srgbClr val="FFC000"/>
              </a:solidFill>
              <a:latin typeface="Comic Sans MS" panose="030F0702030302020204" pitchFamily="66" charset="0"/>
            </a:endParaRPr>
          </a:p>
        </p:txBody>
      </p:sp>
      <p:sp>
        <p:nvSpPr>
          <p:cNvPr id="3" name="Rectangle 2"/>
          <p:cNvSpPr/>
          <p:nvPr/>
        </p:nvSpPr>
        <p:spPr>
          <a:xfrm>
            <a:off x="1335259" y="5045425"/>
            <a:ext cx="9000231" cy="707886"/>
          </a:xfrm>
          <a:prstGeom prst="rect">
            <a:avLst/>
          </a:prstGeom>
        </p:spPr>
        <p:txBody>
          <a:bodyPr wrap="square">
            <a:spAutoFit/>
          </a:bodyPr>
          <a:lstStyle/>
          <a:p>
            <a:r>
              <a:rPr lang="en-GB" sz="4000" dirty="0">
                <a:latin typeface="Comic Sans MS" panose="030F0702030302020204" pitchFamily="66" charset="0"/>
              </a:rPr>
              <a:t>See the next slide for resources. </a:t>
            </a: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8687" t="22424" r="50126" b="9899"/>
          <a:stretch/>
        </p:blipFill>
        <p:spPr>
          <a:xfrm>
            <a:off x="431519" y="1119515"/>
            <a:ext cx="3422072" cy="4641273"/>
          </a:xfrm>
          <a:prstGeom prst="rect">
            <a:avLst/>
          </a:prstGeom>
        </p:spPr>
      </p:pic>
      <p:sp>
        <p:nvSpPr>
          <p:cNvPr id="4" name="TextBox 3"/>
          <p:cNvSpPr txBox="1"/>
          <p:nvPr/>
        </p:nvSpPr>
        <p:spPr>
          <a:xfrm>
            <a:off x="609600" y="193963"/>
            <a:ext cx="2507418" cy="646331"/>
          </a:xfrm>
          <a:prstGeom prst="rect">
            <a:avLst/>
          </a:prstGeom>
          <a:noFill/>
        </p:spPr>
        <p:txBody>
          <a:bodyPr wrap="none" rtlCol="0">
            <a:spAutoFit/>
          </a:bodyPr>
          <a:lstStyle/>
          <a:p>
            <a:r>
              <a:rPr lang="en-GB" sz="3600" dirty="0" smtClean="0">
                <a:latin typeface="Comic Sans MS" panose="030F0702030302020204" pitchFamily="66" charset="0"/>
              </a:rPr>
              <a:t>Flashcards</a:t>
            </a:r>
            <a:endParaRPr lang="en-GB" sz="36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24762" t="20209" r="36849" b="11983"/>
          <a:stretch/>
        </p:blipFill>
        <p:spPr bwMode="auto">
          <a:xfrm>
            <a:off x="3998832" y="1631690"/>
            <a:ext cx="2470005" cy="2923850"/>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extLst>
              <a:ext uri="{28A0092B-C50C-407E-A947-70E740481C1C}">
                <a14:useLocalDpi xmlns:a14="http://schemas.microsoft.com/office/drawing/2010/main" val="0"/>
              </a:ext>
            </a:extLst>
          </a:blip>
          <a:srcRect l="27088" t="29353" r="34789" b="7354"/>
          <a:stretch/>
        </p:blipFill>
        <p:spPr bwMode="auto">
          <a:xfrm>
            <a:off x="6167754" y="517128"/>
            <a:ext cx="2833688" cy="2478014"/>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5">
            <a:extLst>
              <a:ext uri="{28A0092B-C50C-407E-A947-70E740481C1C}">
                <a14:useLocalDpi xmlns:a14="http://schemas.microsoft.com/office/drawing/2010/main" val="0"/>
              </a:ext>
            </a:extLst>
          </a:blip>
          <a:srcRect l="27231" t="19034" r="34359" b="17673"/>
          <a:stretch/>
        </p:blipFill>
        <p:spPr bwMode="auto">
          <a:xfrm>
            <a:off x="9218490" y="459111"/>
            <a:ext cx="2833688" cy="2536031"/>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6">
            <a:extLst>
              <a:ext uri="{28A0092B-C50C-407E-A947-70E740481C1C}">
                <a14:useLocalDpi xmlns:a14="http://schemas.microsoft.com/office/drawing/2010/main" val="0"/>
              </a:ext>
            </a:extLst>
          </a:blip>
          <a:srcRect l="27088" t="20639" r="34072" b="16068"/>
          <a:stretch/>
        </p:blipFill>
        <p:spPr bwMode="auto">
          <a:xfrm>
            <a:off x="6117099" y="3440151"/>
            <a:ext cx="2884343" cy="2581275"/>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7">
            <a:extLst>
              <a:ext uri="{28A0092B-C50C-407E-A947-70E740481C1C}">
                <a14:useLocalDpi xmlns:a14="http://schemas.microsoft.com/office/drawing/2010/main" val="0"/>
              </a:ext>
            </a:extLst>
          </a:blip>
          <a:srcRect l="26944" t="22244" r="35075" b="14233"/>
          <a:stretch/>
        </p:blipFill>
        <p:spPr bwMode="auto">
          <a:xfrm>
            <a:off x="9193162" y="3440151"/>
            <a:ext cx="2884343" cy="24414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806851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05256" y="232193"/>
            <a:ext cx="11714709" cy="954107"/>
          </a:xfrm>
          <a:prstGeom prst="rect">
            <a:avLst/>
          </a:prstGeom>
        </p:spPr>
        <p:txBody>
          <a:bodyPr wrap="square">
            <a:spAutoFit/>
          </a:bodyPr>
          <a:lstStyle/>
          <a:p>
            <a:r>
              <a:rPr lang="en-GB" sz="2800" dirty="0">
                <a:solidFill>
                  <a:srgbClr val="7030A0"/>
                </a:solidFill>
                <a:latin typeface="Comic Sans MS" panose="030F0702030302020204" pitchFamily="66" charset="0"/>
              </a:rPr>
              <a:t>Play</a:t>
            </a:r>
            <a:r>
              <a:rPr lang="en-GB" sz="2800" dirty="0">
                <a:solidFill>
                  <a:srgbClr val="FFFF00"/>
                </a:solidFill>
                <a:latin typeface="Comic Sans MS" panose="030F0702030302020204" pitchFamily="66" charset="0"/>
              </a:rPr>
              <a:t> </a:t>
            </a:r>
            <a:r>
              <a:rPr lang="en-GB" sz="2800" dirty="0">
                <a:solidFill>
                  <a:srgbClr val="7030A0"/>
                </a:solidFill>
                <a:latin typeface="Comic Sans MS" panose="030F0702030302020204" pitchFamily="66" charset="0"/>
              </a:rPr>
              <a:t>Tricky Trucks on Phonics </a:t>
            </a:r>
            <a:r>
              <a:rPr lang="en-GB" sz="2800" dirty="0" smtClean="0">
                <a:solidFill>
                  <a:srgbClr val="7030A0"/>
                </a:solidFill>
                <a:latin typeface="Comic Sans MS" panose="030F0702030302020204" pitchFamily="66" charset="0"/>
              </a:rPr>
              <a:t>Play and practise the other tricky words we have been learning.</a:t>
            </a:r>
            <a:endParaRPr lang="en-GB" sz="2800" dirty="0"/>
          </a:p>
        </p:txBody>
      </p:sp>
      <p:pic>
        <p:nvPicPr>
          <p:cNvPr id="3" name="Picture 2"/>
          <p:cNvPicPr/>
          <p:nvPr/>
        </p:nvPicPr>
        <p:blipFill rotWithShape="1">
          <a:blip r:embed="rId2"/>
          <a:srcRect l="4154" t="9041" r="7434" b="14643"/>
          <a:stretch/>
        </p:blipFill>
        <p:spPr bwMode="auto">
          <a:xfrm>
            <a:off x="105256" y="1279851"/>
            <a:ext cx="3933170" cy="2725737"/>
          </a:xfrm>
          <a:prstGeom prst="rect">
            <a:avLst/>
          </a:prstGeom>
          <a:ln>
            <a:noFill/>
          </a:ln>
          <a:extLst>
            <a:ext uri="{53640926-AAD7-44D8-BBD7-CCE9431645EC}">
              <a14:shadowObscured xmlns:a14="http://schemas.microsoft.com/office/drawing/2010/main"/>
            </a:ext>
          </a:extLst>
        </p:spPr>
      </p:pic>
      <p:sp>
        <p:nvSpPr>
          <p:cNvPr id="4" name="Rounded Rectangle 3"/>
          <p:cNvSpPr/>
          <p:nvPr/>
        </p:nvSpPr>
        <p:spPr>
          <a:xfrm>
            <a:off x="2657048" y="1773466"/>
            <a:ext cx="1444686" cy="1770982"/>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p:nvPr/>
        </p:nvPicPr>
        <p:blipFill rotWithShape="1">
          <a:blip r:embed="rId3"/>
          <a:srcRect t="11434" r="7102" b="13845"/>
          <a:stretch/>
        </p:blipFill>
        <p:spPr bwMode="auto">
          <a:xfrm>
            <a:off x="5030885" y="706651"/>
            <a:ext cx="3934696" cy="1915833"/>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t="9839" r="6271" b="14642"/>
          <a:stretch/>
        </p:blipFill>
        <p:spPr bwMode="auto">
          <a:xfrm>
            <a:off x="4119339" y="2582016"/>
            <a:ext cx="3686541" cy="2108480"/>
          </a:xfrm>
          <a:prstGeom prst="rect">
            <a:avLst/>
          </a:prstGeom>
          <a:ln>
            <a:noFill/>
          </a:ln>
          <a:extLst>
            <a:ext uri="{53640926-AAD7-44D8-BBD7-CCE9431645EC}">
              <a14:shadowObscured xmlns:a14="http://schemas.microsoft.com/office/drawing/2010/main"/>
            </a:ext>
          </a:extLst>
        </p:spPr>
      </p:pic>
      <p:sp>
        <p:nvSpPr>
          <p:cNvPr id="7" name="Rounded Rectangle 6"/>
          <p:cNvSpPr/>
          <p:nvPr/>
        </p:nvSpPr>
        <p:spPr>
          <a:xfrm>
            <a:off x="6378498" y="3278458"/>
            <a:ext cx="613813" cy="390293"/>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805880" y="2658957"/>
            <a:ext cx="3693364" cy="2246769"/>
          </a:xfrm>
          <a:prstGeom prst="rect">
            <a:avLst/>
          </a:prstGeom>
          <a:noFill/>
        </p:spPr>
        <p:txBody>
          <a:bodyPr wrap="square" rtlCol="0">
            <a:spAutoFit/>
          </a:bodyPr>
          <a:lstStyle/>
          <a:p>
            <a:pPr algn="ctr"/>
            <a:r>
              <a:rPr lang="en-GB" dirty="0" smtClean="0">
                <a:latin typeface="Comic Sans MS" panose="030F0702030302020204" pitchFamily="66" charset="0"/>
              </a:rPr>
              <a:t>Then follow the instructions  - Choose   A  route </a:t>
            </a:r>
          </a:p>
          <a:p>
            <a:pPr algn="ctr"/>
            <a:r>
              <a:rPr lang="en-GB" dirty="0" smtClean="0">
                <a:latin typeface="Comic Sans MS" panose="030F0702030302020204" pitchFamily="66" charset="0"/>
              </a:rPr>
              <a:t>                                                         Truck type</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Colour of truck </a:t>
            </a:r>
          </a:p>
          <a:p>
            <a:pPr algn="ctr"/>
            <a:endParaRPr lang="en-GB" sz="3200" dirty="0">
              <a:latin typeface="Comic Sans MS" panose="030F0702030302020204" pitchFamily="66" charset="0"/>
            </a:endParaRPr>
          </a:p>
        </p:txBody>
      </p:sp>
      <p:sp>
        <p:nvSpPr>
          <p:cNvPr id="9" name="TextBox 8"/>
          <p:cNvSpPr txBox="1"/>
          <p:nvPr/>
        </p:nvSpPr>
        <p:spPr>
          <a:xfrm>
            <a:off x="105256" y="4940164"/>
            <a:ext cx="7810087" cy="954107"/>
          </a:xfrm>
          <a:prstGeom prst="rect">
            <a:avLst/>
          </a:prstGeom>
          <a:noFill/>
        </p:spPr>
        <p:txBody>
          <a:bodyPr wrap="none" rtlCol="0">
            <a:spAutoFit/>
          </a:bodyPr>
          <a:lstStyle/>
          <a:p>
            <a:r>
              <a:rPr lang="en-GB" sz="2800" dirty="0" smtClean="0">
                <a:latin typeface="Comic Sans MS" panose="030F0702030302020204" pitchFamily="66" charset="0"/>
              </a:rPr>
              <a:t>You could also sing the tricky word song</a:t>
            </a:r>
          </a:p>
          <a:p>
            <a:r>
              <a:rPr lang="en-GB" sz="2800" dirty="0" smtClean="0">
                <a:latin typeface="Comic Sans MS" panose="030F0702030302020204" pitchFamily="66" charset="0"/>
              </a:rPr>
              <a:t> </a:t>
            </a:r>
            <a:r>
              <a:rPr lang="en-GB" sz="2800" dirty="0">
                <a:hlinkClick r:id="rId5"/>
              </a:rPr>
              <a:t>https://www.youtube.com/watch?v=3NOzgR1ANc4</a:t>
            </a:r>
            <a:endParaRPr lang="en-GB" sz="2800" dirty="0">
              <a:latin typeface="Comic Sans MS" panose="030F0702030302020204" pitchFamily="66" charset="0"/>
            </a:endParaRPr>
          </a:p>
        </p:txBody>
      </p:sp>
      <p:pic>
        <p:nvPicPr>
          <p:cNvPr id="10" name="Picture 9"/>
          <p:cNvPicPr/>
          <p:nvPr/>
        </p:nvPicPr>
        <p:blipFill rotWithShape="1">
          <a:blip r:embed="rId6" cstate="print">
            <a:extLst>
              <a:ext uri="{28A0092B-C50C-407E-A947-70E740481C1C}">
                <a14:useLocalDpi xmlns:a14="http://schemas.microsoft.com/office/drawing/2010/main" val="0"/>
              </a:ext>
            </a:extLst>
          </a:blip>
          <a:srcRect r="7102" b="9058"/>
          <a:stretch/>
        </p:blipFill>
        <p:spPr bwMode="auto">
          <a:xfrm>
            <a:off x="7855209" y="4598688"/>
            <a:ext cx="3637212" cy="2199054"/>
          </a:xfrm>
          <a:prstGeom prst="rect">
            <a:avLst/>
          </a:prstGeom>
          <a:ln>
            <a:noFill/>
          </a:ln>
          <a:extLst>
            <a:ext uri="{53640926-AAD7-44D8-BBD7-CCE9431645EC}">
              <a14:shadowObscured xmlns:a14="http://schemas.microsoft.com/office/drawing/2010/main"/>
            </a:ext>
          </a:extLst>
        </p:spPr>
      </p:pic>
      <p:sp>
        <p:nvSpPr>
          <p:cNvPr id="11" name="Rectangle 10"/>
          <p:cNvSpPr/>
          <p:nvPr/>
        </p:nvSpPr>
        <p:spPr>
          <a:xfrm>
            <a:off x="155305" y="6086212"/>
            <a:ext cx="7204500" cy="830997"/>
          </a:xfrm>
          <a:prstGeom prst="rect">
            <a:avLst/>
          </a:prstGeom>
        </p:spPr>
        <p:txBody>
          <a:bodyPr wrap="square">
            <a:spAutoFit/>
          </a:bodyPr>
          <a:lstStyle/>
          <a:p>
            <a:r>
              <a:rPr lang="en-GB" sz="2400" dirty="0">
                <a:hlinkClick r:id="rId7"/>
              </a:rPr>
              <a:t>https://</a:t>
            </a:r>
            <a:r>
              <a:rPr lang="en-GB" sz="2400" dirty="0" smtClean="0">
                <a:hlinkClick r:id="rId7"/>
              </a:rPr>
              <a:t>www.youtube.com/watch?v=YPW-ZkhRUPY</a:t>
            </a:r>
            <a:r>
              <a:rPr lang="en-GB" sz="2400" dirty="0" smtClean="0"/>
              <a:t>     Phase 5</a:t>
            </a:r>
            <a:endParaRPr lang="en-GB" sz="2400" dirty="0"/>
          </a:p>
        </p:txBody>
      </p:sp>
    </p:spTree>
    <p:extLst>
      <p:ext uri="{BB962C8B-B14F-4D97-AF65-F5344CB8AC3E}">
        <p14:creationId xmlns:p14="http://schemas.microsoft.com/office/powerpoint/2010/main" val="38445505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6894195"/>
          </a:xfrm>
          <a:prstGeom prst="rect">
            <a:avLst/>
          </a:prstGeom>
          <a:noFill/>
        </p:spPr>
        <p:txBody>
          <a:bodyPr wrap="square" rtlCol="0">
            <a:spAutoFit/>
          </a:bodyPr>
          <a:lstStyle/>
          <a:p>
            <a:r>
              <a:rPr lang="en-GB" sz="4000" dirty="0" smtClean="0">
                <a:latin typeface="Comic Sans MS" panose="030F0702030302020204" pitchFamily="66" charset="0"/>
              </a:rPr>
              <a:t>Read the following sentences.</a:t>
            </a:r>
          </a:p>
          <a:p>
            <a:r>
              <a:rPr lang="en-GB" sz="4800" dirty="0" smtClean="0">
                <a:solidFill>
                  <a:srgbClr val="FF0000"/>
                </a:solidFill>
                <a:latin typeface="Comic Sans MS" panose="030F0702030302020204" pitchFamily="66" charset="0"/>
              </a:rPr>
              <a:t>Many of my friends laughed because I wore two different shoes.</a:t>
            </a:r>
          </a:p>
          <a:p>
            <a:endParaRPr lang="en-GB" sz="4800" dirty="0">
              <a:solidFill>
                <a:srgbClr val="FF0000"/>
              </a:solidFill>
              <a:latin typeface="Comic Sans MS" panose="030F0702030302020204" pitchFamily="66" charset="0"/>
            </a:endParaRPr>
          </a:p>
          <a:p>
            <a:r>
              <a:rPr lang="en-GB" sz="4800" dirty="0" smtClean="0">
                <a:solidFill>
                  <a:srgbClr val="7030A0"/>
                </a:solidFill>
                <a:latin typeface="Comic Sans MS" panose="030F0702030302020204" pitchFamily="66" charset="0"/>
              </a:rPr>
              <a:t>I opened my eyes, laughed once and said please.</a:t>
            </a:r>
          </a:p>
          <a:p>
            <a:endParaRPr lang="en-GB" sz="4800" dirty="0" smtClean="0">
              <a:latin typeface="Comic Sans MS" panose="030F0702030302020204" pitchFamily="66" charset="0"/>
            </a:endParaRPr>
          </a:p>
          <a:p>
            <a:r>
              <a:rPr lang="en-GB" sz="4800" dirty="0" smtClean="0">
                <a:latin typeface="Comic Sans MS" panose="030F0702030302020204" pitchFamily="66" charset="0"/>
              </a:rPr>
              <a:t>I don’t want any tea because I ate too many sweets.</a:t>
            </a:r>
            <a:endParaRPr lang="en-GB" sz="48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barn(inVertical)">
                                      <p:cBhvr>
                                        <p:cTn id="7" dur="500"/>
                                        <p:tgtEl>
                                          <p:spTgt spid="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barn(inVertical)">
                                      <p:cBhvr>
                                        <p:cTn id="1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2739211"/>
          </a:xfrm>
          <a:prstGeom prst="rect">
            <a:avLst/>
          </a:prstGeom>
          <a:noFill/>
        </p:spPr>
        <p:txBody>
          <a:bodyPr wrap="square" rtlCol="0">
            <a:spAutoFit/>
          </a:bodyPr>
          <a:lstStyle/>
          <a:p>
            <a:r>
              <a:rPr lang="en-GB" sz="2800" dirty="0" smtClean="0">
                <a:latin typeface="Comic Sans MS" panose="030F0702030302020204" pitchFamily="66" charset="0"/>
              </a:rPr>
              <a:t>Today we are learning to explore the alternative pronunciation for the </a:t>
            </a:r>
            <a:r>
              <a:rPr lang="en-GB" sz="2800" dirty="0" err="1" smtClean="0">
                <a:solidFill>
                  <a:srgbClr val="FFFF00"/>
                </a:solidFill>
                <a:latin typeface="Comic Sans MS" panose="030F0702030302020204" pitchFamily="66" charset="0"/>
              </a:rPr>
              <a:t>ch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321239" y="1553569"/>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610622" y="1553569"/>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829088" y="3709526"/>
            <a:ext cx="5994452" cy="3013168"/>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7731134" y="5937696"/>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07102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angle 2"/>
          <p:cNvSpPr/>
          <p:nvPr/>
        </p:nvSpPr>
        <p:spPr>
          <a:xfrm>
            <a:off x="180109" y="291828"/>
            <a:ext cx="11831782" cy="1200329"/>
          </a:xfrm>
          <a:prstGeom prst="rect">
            <a:avLst/>
          </a:prstGeom>
        </p:spPr>
        <p:txBody>
          <a:bodyPr wrap="square">
            <a:spAutoFit/>
          </a:bodyPr>
          <a:lstStyle/>
          <a:p>
            <a:r>
              <a:rPr lang="en-GB" sz="3600" dirty="0">
                <a:solidFill>
                  <a:srgbClr val="FFFF00"/>
                </a:solidFill>
                <a:latin typeface="Comic Sans MS" panose="030F0702030302020204" pitchFamily="66" charset="0"/>
              </a:rPr>
              <a:t>Thursday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sp>
        <p:nvSpPr>
          <p:cNvPr id="5" name="Rectangle 4"/>
          <p:cNvSpPr/>
          <p:nvPr/>
        </p:nvSpPr>
        <p:spPr>
          <a:xfrm>
            <a:off x="408709" y="1806669"/>
            <a:ext cx="11374582" cy="4401205"/>
          </a:xfrm>
          <a:prstGeom prst="rect">
            <a:avLst/>
          </a:prstGeom>
        </p:spPr>
        <p:txBody>
          <a:bodyPr wrap="square">
            <a:spAutoFit/>
          </a:bodyPr>
          <a:lstStyle/>
          <a:p>
            <a:r>
              <a:rPr lang="en-GB" sz="4000" dirty="0">
                <a:solidFill>
                  <a:srgbClr val="7030A0"/>
                </a:solidFill>
                <a:latin typeface="Comic Sans MS" panose="030F0702030302020204" pitchFamily="66" charset="0"/>
              </a:rPr>
              <a:t>Now let’s practice reading these tricky words</a:t>
            </a:r>
          </a:p>
          <a:p>
            <a:endParaRPr lang="en-GB" sz="4000" dirty="0">
              <a:solidFill>
                <a:srgbClr val="FFFF00"/>
              </a:solidFill>
              <a:latin typeface="Comic Sans MS" panose="030F0702030302020204" pitchFamily="66" charset="0"/>
            </a:endParaRPr>
          </a:p>
          <a:p>
            <a:r>
              <a:rPr lang="en-GB" sz="4000" dirty="0">
                <a:solidFill>
                  <a:srgbClr val="FFFF00"/>
                </a:solidFill>
                <a:latin typeface="Comic Sans MS" panose="030F0702030302020204" pitchFamily="66" charset="0"/>
              </a:rPr>
              <a:t>water, </a:t>
            </a:r>
            <a:r>
              <a:rPr lang="en-GB" sz="4000" dirty="0">
                <a:solidFill>
                  <a:srgbClr val="7030A0"/>
                </a:solidFill>
                <a:latin typeface="Comic Sans MS" panose="030F0702030302020204" pitchFamily="66" charset="0"/>
              </a:rPr>
              <a:t>where, </a:t>
            </a:r>
            <a:r>
              <a:rPr lang="en-GB" sz="4000" dirty="0">
                <a:solidFill>
                  <a:srgbClr val="FF0000"/>
                </a:solidFill>
                <a:latin typeface="Comic Sans MS" panose="030F0702030302020204" pitchFamily="66" charset="0"/>
              </a:rPr>
              <a:t>who, </a:t>
            </a:r>
            <a:r>
              <a:rPr lang="en-GB" sz="4000" dirty="0">
                <a:solidFill>
                  <a:schemeClr val="accent6">
                    <a:lumMod val="50000"/>
                  </a:schemeClr>
                </a:solidFill>
                <a:latin typeface="Comic Sans MS" panose="030F0702030302020204" pitchFamily="66" charset="0"/>
              </a:rPr>
              <a:t>again, </a:t>
            </a:r>
            <a:r>
              <a:rPr lang="en-GB" sz="4000" dirty="0">
                <a:solidFill>
                  <a:srgbClr val="002060"/>
                </a:solidFill>
                <a:latin typeface="Comic Sans MS" panose="030F0702030302020204" pitchFamily="66" charset="0"/>
              </a:rPr>
              <a:t>thought,</a:t>
            </a:r>
            <a:r>
              <a:rPr lang="en-GB" sz="4000" dirty="0">
                <a:solidFill>
                  <a:schemeClr val="accent6">
                    <a:lumMod val="50000"/>
                  </a:schemeClr>
                </a:solidFill>
                <a:latin typeface="Comic Sans MS" panose="030F0702030302020204" pitchFamily="66" charset="0"/>
              </a:rPr>
              <a:t> </a:t>
            </a:r>
            <a:r>
              <a:rPr lang="en-GB" sz="4000" dirty="0">
                <a:solidFill>
                  <a:srgbClr val="FFC000"/>
                </a:solidFill>
                <a:latin typeface="Comic Sans MS" panose="030F0702030302020204" pitchFamily="66" charset="0"/>
              </a:rPr>
              <a:t>through, </a:t>
            </a:r>
            <a:r>
              <a:rPr lang="en-GB" sz="4000" dirty="0">
                <a:latin typeface="Comic Sans MS" panose="030F0702030302020204" pitchFamily="66" charset="0"/>
              </a:rPr>
              <a:t>work, </a:t>
            </a:r>
            <a:r>
              <a:rPr lang="en-GB" sz="4000" dirty="0" smtClean="0">
                <a:solidFill>
                  <a:srgbClr val="FFFF00"/>
                </a:solidFill>
                <a:latin typeface="Comic Sans MS" panose="030F0702030302020204" pitchFamily="66" charset="0"/>
              </a:rPr>
              <a:t>mouse</a:t>
            </a:r>
          </a:p>
          <a:p>
            <a:endParaRPr lang="en-GB" sz="4000" dirty="0">
              <a:solidFill>
                <a:srgbClr val="FFFF00"/>
              </a:solidFill>
              <a:latin typeface="Comic Sans MS" panose="030F0702030302020204" pitchFamily="66" charset="0"/>
            </a:endParaRPr>
          </a:p>
          <a:p>
            <a:r>
              <a:rPr lang="en-GB" sz="4000" dirty="0" smtClean="0">
                <a:solidFill>
                  <a:srgbClr val="002060"/>
                </a:solidFill>
                <a:latin typeface="Comic Sans MS" panose="030F0702030302020204" pitchFamily="66" charset="0"/>
              </a:rPr>
              <a:t>Using the flash cards. Why not time yourself?</a:t>
            </a:r>
          </a:p>
          <a:p>
            <a:r>
              <a:rPr lang="en-GB" sz="4000" dirty="0" smtClean="0">
                <a:solidFill>
                  <a:srgbClr val="002060"/>
                </a:solidFill>
                <a:latin typeface="Comic Sans MS" panose="030F0702030302020204" pitchFamily="66" charset="0"/>
              </a:rPr>
              <a:t>What was your time? Can you beat it?</a:t>
            </a:r>
            <a:endParaRPr lang="en-GB" sz="40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579272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err="1" smtClean="0">
                <a:solidFill>
                  <a:srgbClr val="FF0000"/>
                </a:solidFill>
                <a:latin typeface="Comic Sans MS" panose="030F0702030302020204" pitchFamily="66" charset="0"/>
              </a:rPr>
              <a:t>ch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graphemes </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3" name="Picture 2"/>
          <p:cNvPicPr>
            <a:picLocks noChangeAspect="1"/>
          </p:cNvPicPr>
          <p:nvPr/>
        </p:nvPicPr>
        <p:blipFill rotWithShape="1">
          <a:blip r:embed="rId5"/>
          <a:srcRect l="18813" t="18182" r="19696" b="13737"/>
          <a:stretch/>
        </p:blipFill>
        <p:spPr>
          <a:xfrm>
            <a:off x="4827526" y="3290947"/>
            <a:ext cx="6580910" cy="3303817"/>
          </a:xfrm>
          <a:prstGeom prst="rect">
            <a:avLst/>
          </a:prstGeom>
        </p:spPr>
      </p:pic>
    </p:spTree>
    <p:extLst>
      <p:ext uri="{BB962C8B-B14F-4D97-AF65-F5344CB8AC3E}">
        <p14:creationId xmlns:p14="http://schemas.microsoft.com/office/powerpoint/2010/main" val="41544219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26084" t="14906" r="35935" b="27534"/>
          <a:stretch/>
        </p:blipFill>
        <p:spPr bwMode="auto">
          <a:xfrm>
            <a:off x="400699" y="2892136"/>
            <a:ext cx="3093019" cy="2658340"/>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25799" t="23391" r="34039" b="18361"/>
          <a:stretch/>
        </p:blipFill>
        <p:spPr bwMode="auto">
          <a:xfrm>
            <a:off x="3906982" y="3020291"/>
            <a:ext cx="3200399" cy="253018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26084" t="19722" r="34932" b="24323"/>
          <a:stretch/>
        </p:blipFill>
        <p:spPr bwMode="auto">
          <a:xfrm>
            <a:off x="7520645" y="2620240"/>
            <a:ext cx="3424446" cy="2893869"/>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25225" t="35086" r="45395" b="34070"/>
          <a:stretch/>
        </p:blipFill>
        <p:spPr bwMode="auto">
          <a:xfrm>
            <a:off x="886692" y="184005"/>
            <a:ext cx="4627418" cy="1617086"/>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5978999" y="453939"/>
            <a:ext cx="5747086" cy="1569660"/>
          </a:xfrm>
          <a:prstGeom prst="rect">
            <a:avLst/>
          </a:prstGeom>
          <a:noFill/>
        </p:spPr>
        <p:txBody>
          <a:bodyPr wrap="none" rtlCol="0">
            <a:spAutoFit/>
          </a:bodyPr>
          <a:lstStyle/>
          <a:p>
            <a:r>
              <a:rPr lang="en-GB" sz="3200" dirty="0" smtClean="0">
                <a:latin typeface="Comic Sans MS" panose="030F0702030302020204" pitchFamily="66" charset="0"/>
              </a:rPr>
              <a:t>Read the word and place the </a:t>
            </a:r>
          </a:p>
          <a:p>
            <a:r>
              <a:rPr lang="en-GB" sz="3200" smtClean="0">
                <a:latin typeface="Comic Sans MS" panose="030F0702030302020204" pitchFamily="66" charset="0"/>
              </a:rPr>
              <a:t>pictures </a:t>
            </a:r>
            <a:r>
              <a:rPr lang="en-GB" sz="3200" dirty="0" smtClean="0">
                <a:latin typeface="Comic Sans MS" panose="030F0702030302020204" pitchFamily="66" charset="0"/>
              </a:rPr>
              <a:t>under </a:t>
            </a:r>
            <a:r>
              <a:rPr lang="en-GB" sz="3200" smtClean="0">
                <a:latin typeface="Comic Sans MS" panose="030F0702030302020204" pitchFamily="66" charset="0"/>
              </a:rPr>
              <a:t>the correct </a:t>
            </a:r>
          </a:p>
          <a:p>
            <a:r>
              <a:rPr lang="en-GB" sz="3200" smtClean="0">
                <a:latin typeface="Comic Sans MS" panose="030F0702030302020204" pitchFamily="66" charset="0"/>
              </a:rPr>
              <a:t>pronunciation</a:t>
            </a:r>
            <a:r>
              <a:rPr lang="en-GB" sz="3200" dirty="0" smtClean="0">
                <a:latin typeface="Comic Sans MS" panose="030F0702030302020204" pitchFamily="66" charset="0"/>
              </a:rPr>
              <a:t>.</a:t>
            </a:r>
            <a:endParaRPr lang="en-GB" sz="3200" dirty="0">
              <a:latin typeface="Comic Sans MS" panose="030F0702030302020204" pitchFamily="66" charset="0"/>
            </a:endParaRPr>
          </a:p>
        </p:txBody>
      </p:sp>
    </p:spTree>
    <p:extLst>
      <p:ext uri="{BB962C8B-B14F-4D97-AF65-F5344CB8AC3E}">
        <p14:creationId xmlns:p14="http://schemas.microsoft.com/office/powerpoint/2010/main" val="17963439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2400" y="193638"/>
            <a:ext cx="11917680" cy="7663636"/>
          </a:xfrm>
          <a:prstGeom prst="rect">
            <a:avLst/>
          </a:prstGeom>
          <a:noFill/>
        </p:spPr>
        <p:txBody>
          <a:bodyPr wrap="square" rtlCol="0">
            <a:spAutoFit/>
          </a:bodyPr>
          <a:lstStyle/>
          <a:p>
            <a:r>
              <a:rPr lang="en-GB" dirty="0">
                <a:latin typeface="Comic Sans MS" panose="030F0702030302020204" pitchFamily="66" charset="0"/>
              </a:rPr>
              <a:t>Play </a:t>
            </a:r>
            <a:r>
              <a:rPr lang="en-GB" dirty="0" smtClean="0">
                <a:latin typeface="Comic Sans MS" panose="030F0702030302020204" pitchFamily="66" charset="0"/>
              </a:rPr>
              <a:t>Picnic on Pluto </a:t>
            </a:r>
            <a:r>
              <a:rPr lang="en-GB" dirty="0">
                <a:latin typeface="Comic Sans MS" panose="030F0702030302020204" pitchFamily="66" charset="0"/>
              </a:rPr>
              <a:t>on Phonics Play use the username and password provided. </a:t>
            </a:r>
          </a:p>
          <a:p>
            <a:r>
              <a:rPr lang="en-GB" dirty="0" smtClean="0">
                <a:latin typeface="Comic Sans MS" panose="030F0702030302020204" pitchFamily="66" charset="0"/>
              </a:rPr>
              <a:t>Revise all Phase 5. </a:t>
            </a:r>
            <a:r>
              <a:rPr lang="en-GB" dirty="0" smtClean="0">
                <a:solidFill>
                  <a:srgbClr val="FFFF00"/>
                </a:solidFill>
                <a:latin typeface="Comic Sans MS" panose="030F0702030302020204" pitchFamily="66" charset="0"/>
              </a:rPr>
              <a:t> </a:t>
            </a:r>
            <a:r>
              <a:rPr lang="en-GB" dirty="0" smtClean="0">
                <a:latin typeface="Comic Sans MS" panose="030F0702030302020204" pitchFamily="66" charset="0"/>
              </a:rPr>
              <a:t>How </a:t>
            </a:r>
            <a:r>
              <a:rPr lang="en-GB" dirty="0">
                <a:latin typeface="Comic Sans MS" panose="030F0702030302020204" pitchFamily="66" charset="0"/>
              </a:rPr>
              <a:t>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r>
              <a:rPr lang="en-GB" sz="4800" dirty="0" smtClean="0">
                <a:solidFill>
                  <a:srgbClr val="FFC000"/>
                </a:solidFill>
                <a:latin typeface="Comic Sans MS" panose="030F0702030302020204" pitchFamily="66" charset="0"/>
              </a:rPr>
              <a:t>Will the chef cook chicken for school dinner?</a:t>
            </a:r>
          </a:p>
          <a:p>
            <a:endParaRPr lang="en-GB" sz="4800" dirty="0">
              <a:solidFill>
                <a:srgbClr val="FFC000"/>
              </a:solidFill>
              <a:latin typeface="Comic Sans MS" panose="030F0702030302020204" pitchFamily="66" charset="0"/>
            </a:endParaRPr>
          </a:p>
          <a:p>
            <a:r>
              <a:rPr lang="en-GB" sz="4800" dirty="0" smtClean="0">
                <a:solidFill>
                  <a:srgbClr val="002060"/>
                </a:solidFill>
                <a:latin typeface="Comic Sans MS" panose="030F0702030302020204" pitchFamily="66" charset="0"/>
              </a:rPr>
              <a:t>Can a chuckling chicken sing in a chorus?</a:t>
            </a:r>
          </a:p>
          <a:p>
            <a:endParaRPr lang="en-GB" sz="4800" dirty="0" smtClean="0">
              <a:solidFill>
                <a:srgbClr val="FF0000"/>
              </a:solidFill>
              <a:latin typeface="Comic Sans MS" panose="030F0702030302020204" pitchFamily="66" charset="0"/>
            </a:endParaRPr>
          </a:p>
          <a:p>
            <a:r>
              <a:rPr lang="en-GB" sz="4800" dirty="0" smtClean="0">
                <a:solidFill>
                  <a:srgbClr val="FF0000"/>
                </a:solidFill>
                <a:latin typeface="Comic Sans MS" panose="030F0702030302020204" pitchFamily="66" charset="0"/>
              </a:rPr>
              <a:t>Will a chemist use a machine to check chemicals?</a:t>
            </a:r>
            <a:endParaRPr lang="en-GB" sz="4800" dirty="0">
              <a:solidFill>
                <a:srgbClr val="FF0000"/>
              </a:solidFill>
              <a:latin typeface="Comic Sans MS" panose="030F0702030302020204" pitchFamily="66" charset="0"/>
            </a:endParaRPr>
          </a:p>
          <a:p>
            <a:endParaRPr lang="en-GB" sz="4800"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Effect transition="in" filter="fade">
                                      <p:cBhvr>
                                        <p:cTn id="7" dur="1000"/>
                                        <p:tgtEl>
                                          <p:spTgt spid="2">
                                            <p:txEl>
                                              <p:pRg st="7" end="7"/>
                                            </p:txEl>
                                          </p:spTgt>
                                        </p:tgtEl>
                                      </p:cBhvr>
                                    </p:animEffect>
                                    <p:anim calcmode="lin" valueType="num">
                                      <p:cBhvr>
                                        <p:cTn id="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9" end="9"/>
                                            </p:txEl>
                                          </p:spTgt>
                                        </p:tgtEl>
                                        <p:attrNameLst>
                                          <p:attrName>style.visibility</p:attrName>
                                        </p:attrNameLst>
                                      </p:cBhvr>
                                      <p:to>
                                        <p:strVal val="visible"/>
                                      </p:to>
                                    </p:set>
                                    <p:animEffect transition="in" filter="fade">
                                      <p:cBhvr>
                                        <p:cTn id="14"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384233"/>
            <a:ext cx="11766176" cy="3662541"/>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Friday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a:t>
            </a:r>
            <a:r>
              <a:rPr lang="en-GB" sz="2800" dirty="0" smtClean="0">
                <a:solidFill>
                  <a:srgbClr val="FFFF00"/>
                </a:solidFill>
                <a:latin typeface="Comic Sans MS" panose="030F0702030302020204" pitchFamily="66" charset="0"/>
              </a:rPr>
              <a:t> </a:t>
            </a:r>
            <a:r>
              <a:rPr lang="en-GB" sz="2800" dirty="0" err="1" smtClean="0">
                <a:solidFill>
                  <a:srgbClr val="FFFF00"/>
                </a:solidFill>
                <a:latin typeface="Comic Sans MS" panose="030F0702030302020204" pitchFamily="66" charset="0"/>
              </a:rPr>
              <a:t>ou</a:t>
            </a:r>
            <a:r>
              <a:rPr lang="en-GB" sz="2800" dirty="0" smtClean="0">
                <a:solidFill>
                  <a:srgbClr val="FFFF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116862" y="2093373"/>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320689" y="1897297"/>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791200" y="4194449"/>
            <a:ext cx="5980143" cy="2524889"/>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9728216" y="5670067"/>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781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smtClean="0">
                <a:solidFill>
                  <a:srgbClr val="FF0000"/>
                </a:solidFill>
                <a:latin typeface="Comic Sans MS" panose="030F0702030302020204" pitchFamily="66" charset="0"/>
              </a:rPr>
              <a:t>u</a:t>
            </a:r>
            <a:r>
              <a:rPr lang="en-GB" sz="2800" dirty="0" smtClean="0">
                <a:latin typeface="Comic Sans MS" panose="030F0702030302020204" pitchFamily="66" charset="0"/>
              </a:rPr>
              <a:t> grapheme</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5" name="Picture 14"/>
          <p:cNvPicPr/>
          <p:nvPr/>
        </p:nvPicPr>
        <p:blipFill rotWithShape="1">
          <a:blip r:embed="rId5">
            <a:extLst>
              <a:ext uri="{28A0092B-C50C-407E-A947-70E740481C1C}">
                <a14:useLocalDpi xmlns:a14="http://schemas.microsoft.com/office/drawing/2010/main" val="0"/>
              </a:ext>
            </a:extLst>
          </a:blip>
          <a:srcRect l="22072" t="19492" r="20743" b="16756"/>
          <a:stretch/>
        </p:blipFill>
        <p:spPr bwMode="auto">
          <a:xfrm>
            <a:off x="4827526" y="3380882"/>
            <a:ext cx="6533201" cy="317231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45040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srcRect l="36260" t="14907" r="36939" b="10334"/>
          <a:stretch/>
        </p:blipFill>
        <p:spPr bwMode="auto">
          <a:xfrm>
            <a:off x="661122" y="1294534"/>
            <a:ext cx="3481387" cy="4579793"/>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srcRect l="31530" t="15365" r="33212" b="10335"/>
          <a:stretch/>
        </p:blipFill>
        <p:spPr bwMode="auto">
          <a:xfrm>
            <a:off x="4855152" y="498330"/>
            <a:ext cx="2343150" cy="3086100"/>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srcRect l="32103" t="15365" r="33213" b="7812"/>
          <a:stretch/>
        </p:blipFill>
        <p:spPr bwMode="auto">
          <a:xfrm>
            <a:off x="7672821" y="498330"/>
            <a:ext cx="2305050" cy="3190875"/>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18918" t="24996" r="19740" b="5519"/>
          <a:stretch/>
        </p:blipFill>
        <p:spPr bwMode="auto">
          <a:xfrm>
            <a:off x="5159952" y="3726871"/>
            <a:ext cx="4076700" cy="2886075"/>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34602" y="321096"/>
            <a:ext cx="4820550" cy="830997"/>
          </a:xfrm>
          <a:prstGeom prst="rect">
            <a:avLst/>
          </a:prstGeom>
          <a:noFill/>
        </p:spPr>
        <p:txBody>
          <a:bodyPr wrap="none" rtlCol="0">
            <a:spAutoFit/>
          </a:bodyPr>
          <a:lstStyle/>
          <a:p>
            <a:r>
              <a:rPr lang="en-GB" sz="2400" dirty="0" smtClean="0">
                <a:latin typeface="Comic Sans MS" panose="030F0702030302020204" pitchFamily="66" charset="0"/>
              </a:rPr>
              <a:t>Play dominoes match the picture</a:t>
            </a:r>
          </a:p>
          <a:p>
            <a:r>
              <a:rPr lang="en-GB" sz="2400" dirty="0" smtClean="0">
                <a:latin typeface="Comic Sans MS" panose="030F0702030302020204" pitchFamily="66" charset="0"/>
              </a:rPr>
              <a:t>to the correct word</a:t>
            </a:r>
            <a:endParaRPr lang="en-GB" sz="2400" dirty="0">
              <a:latin typeface="Comic Sans MS" panose="030F0702030302020204" pitchFamily="66" charset="0"/>
            </a:endParaRPr>
          </a:p>
        </p:txBody>
      </p:sp>
      <p:sp>
        <p:nvSpPr>
          <p:cNvPr id="7" name="TextBox 6"/>
          <p:cNvSpPr txBox="1"/>
          <p:nvPr/>
        </p:nvSpPr>
        <p:spPr>
          <a:xfrm>
            <a:off x="9236652" y="3584430"/>
            <a:ext cx="2833988" cy="3139321"/>
          </a:xfrm>
          <a:prstGeom prst="rect">
            <a:avLst/>
          </a:prstGeom>
          <a:noFill/>
        </p:spPr>
        <p:txBody>
          <a:bodyPr wrap="square" rtlCol="0">
            <a:spAutoFit/>
          </a:bodyPr>
          <a:lstStyle/>
          <a:p>
            <a:r>
              <a:rPr lang="en-GB" dirty="0" smtClean="0">
                <a:latin typeface="Comic Sans MS" panose="030F0702030302020204" pitchFamily="66" charset="0"/>
              </a:rPr>
              <a:t>Can you write sentences </a:t>
            </a:r>
          </a:p>
          <a:p>
            <a:r>
              <a:rPr lang="en-GB" dirty="0">
                <a:latin typeface="Comic Sans MS" panose="030F0702030302020204" pitchFamily="66" charset="0"/>
              </a:rPr>
              <a:t>u</a:t>
            </a:r>
            <a:r>
              <a:rPr lang="en-GB" dirty="0" smtClean="0">
                <a:latin typeface="Comic Sans MS" panose="030F0702030302020204" pitchFamily="66" charset="0"/>
              </a:rPr>
              <a:t>sing the sounds on the word mat? Can you use more than one in a sentence? </a:t>
            </a:r>
          </a:p>
          <a:p>
            <a:r>
              <a:rPr lang="en-GB" dirty="0" smtClean="0">
                <a:latin typeface="Comic Sans MS" panose="030F0702030302020204" pitchFamily="66" charset="0"/>
              </a:rPr>
              <a:t>e.g. The mouse made a squeaking sound.</a:t>
            </a:r>
          </a:p>
          <a:p>
            <a:r>
              <a:rPr lang="en-GB" dirty="0" smtClean="0">
                <a:latin typeface="Comic Sans MS" panose="030F0702030302020204" pitchFamily="66" charset="0"/>
              </a:rPr>
              <a:t>The cloud travelled over the mountain.</a:t>
            </a:r>
          </a:p>
          <a:p>
            <a:r>
              <a:rPr lang="en-GB" dirty="0" smtClean="0">
                <a:latin typeface="Comic Sans MS" panose="030F0702030302020204" pitchFamily="66" charset="0"/>
              </a:rPr>
              <a:t>I found a pound on the ground. </a:t>
            </a:r>
            <a:endParaRPr lang="en-GB" dirty="0">
              <a:latin typeface="Comic Sans MS" panose="030F0702030302020204" pitchFamily="66" charset="0"/>
            </a:endParaRPr>
          </a:p>
        </p:txBody>
      </p:sp>
    </p:spTree>
    <p:extLst>
      <p:ext uri="{BB962C8B-B14F-4D97-AF65-F5344CB8AC3E}">
        <p14:creationId xmlns:p14="http://schemas.microsoft.com/office/powerpoint/2010/main" val="8217517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52400" y="150608"/>
            <a:ext cx="11971468" cy="6217087"/>
          </a:xfrm>
          <a:prstGeom prst="rect">
            <a:avLst/>
          </a:prstGeom>
          <a:noFill/>
        </p:spPr>
        <p:txBody>
          <a:bodyPr wrap="square" rtlCol="0">
            <a:spAutoFit/>
          </a:bodyPr>
          <a:lstStyle/>
          <a:p>
            <a:r>
              <a:rPr lang="en-GB" dirty="0">
                <a:latin typeface="Comic Sans MS" panose="030F0702030302020204" pitchFamily="66" charset="0"/>
              </a:rPr>
              <a:t>Play Picnic on Pluto on Phonics Play use the username and password provided. </a:t>
            </a:r>
          </a:p>
          <a:p>
            <a:r>
              <a:rPr lang="en-GB" dirty="0" smtClean="0">
                <a:latin typeface="Comic Sans MS" panose="030F0702030302020204" pitchFamily="66" charset="0"/>
              </a:rPr>
              <a:t>Revise all of Phase 5.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endParaRPr lang="en-GB" dirty="0">
              <a:latin typeface="Comic Sans MS" panose="030F0702030302020204" pitchFamily="66" charset="0"/>
            </a:endParaRPr>
          </a:p>
          <a:p>
            <a:endParaRPr lang="en-GB" sz="4400" dirty="0" smtClean="0">
              <a:solidFill>
                <a:srgbClr val="FFC000"/>
              </a:solidFill>
              <a:latin typeface="Comic Sans MS" panose="030F0702030302020204" pitchFamily="66" charset="0"/>
            </a:endParaRPr>
          </a:p>
          <a:p>
            <a:r>
              <a:rPr lang="en-GB" sz="4400" dirty="0" smtClean="0">
                <a:solidFill>
                  <a:srgbClr val="FFC000"/>
                </a:solidFill>
                <a:latin typeface="Comic Sans MS" panose="030F0702030302020204" pitchFamily="66" charset="0"/>
              </a:rPr>
              <a:t>Could you carry a boulder on your shoulder?</a:t>
            </a:r>
            <a:endParaRPr lang="en-GB" sz="4400" dirty="0">
              <a:solidFill>
                <a:srgbClr val="FFC000"/>
              </a:solidFill>
              <a:latin typeface="Comic Sans MS" panose="030F0702030302020204" pitchFamily="66" charset="0"/>
            </a:endParaRPr>
          </a:p>
          <a:p>
            <a:endParaRPr lang="en-GB" sz="4400"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Would you eat soup with a trout?</a:t>
            </a:r>
          </a:p>
          <a:p>
            <a:endParaRPr lang="en-GB" sz="4400" dirty="0" smtClean="0">
              <a:solidFill>
                <a:srgbClr val="7030A0"/>
              </a:solidFill>
              <a:latin typeface="Comic Sans MS" panose="030F0702030302020204" pitchFamily="66" charset="0"/>
            </a:endParaRPr>
          </a:p>
          <a:p>
            <a:r>
              <a:rPr lang="en-GB" sz="4400" dirty="0" smtClean="0">
                <a:solidFill>
                  <a:srgbClr val="FF0000"/>
                </a:solidFill>
                <a:latin typeface="Comic Sans MS" panose="030F0702030302020204" pitchFamily="66" charset="0"/>
              </a:rPr>
              <a:t>Should you shout about a mouldy group of boulders that you have found?</a:t>
            </a:r>
            <a:endParaRPr lang="en-GB" sz="4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18408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0" end="10"/>
                                            </p:txEl>
                                          </p:spTgt>
                                        </p:tgtEl>
                                        <p:attrNameLst>
                                          <p:attrName>style.visibility</p:attrName>
                                        </p:attrNameLst>
                                      </p:cBhvr>
                                      <p:to>
                                        <p:strVal val="visible"/>
                                      </p:to>
                                    </p:set>
                                    <p:anim calcmode="lin" valueType="num">
                                      <p:cBhvr additive="base">
                                        <p:cTn id="1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TotalTime>
  <Words>1318</Words>
  <Application>Microsoft Office PowerPoint</Application>
  <PresentationFormat>Custom</PresentationFormat>
  <Paragraphs>233</Paragraphs>
  <Slides>26</Slides>
  <Notes>4</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270</cp:revision>
  <dcterms:created xsi:type="dcterms:W3CDTF">2020-04-29T08:19:42Z</dcterms:created>
  <dcterms:modified xsi:type="dcterms:W3CDTF">2020-06-14T09:01:33Z</dcterms:modified>
</cp:coreProperties>
</file>