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81" r:id="rId6"/>
    <p:sldId id="282" r:id="rId7"/>
    <p:sldId id="260" r:id="rId8"/>
    <p:sldId id="261" r:id="rId9"/>
    <p:sldId id="268" r:id="rId10"/>
    <p:sldId id="262" r:id="rId11"/>
    <p:sldId id="263" r:id="rId12"/>
    <p:sldId id="271" r:id="rId13"/>
    <p:sldId id="283" r:id="rId14"/>
    <p:sldId id="284" r:id="rId15"/>
    <p:sldId id="287" r:id="rId16"/>
    <p:sldId id="288" r:id="rId17"/>
    <p:sldId id="285" r:id="rId18"/>
    <p:sldId id="289" r:id="rId19"/>
    <p:sldId id="290" r:id="rId20"/>
    <p:sldId id="291" r:id="rId21"/>
    <p:sldId id="292" r:id="rId22"/>
    <p:sldId id="293" r:id="rId23"/>
    <p:sldId id="294" r:id="rId24"/>
    <p:sldId id="295" r:id="rId25"/>
    <p:sldId id="296" r:id="rId26"/>
    <p:sldId id="297" r:id="rId27"/>
    <p:sldId id="298" r:id="rId28"/>
    <p:sldId id="299" r:id="rId29"/>
    <p:sldId id="300" r:id="rId30"/>
    <p:sldId id="301" r:id="rId31"/>
    <p:sldId id="302" r:id="rId32"/>
    <p:sldId id="303" r:id="rId33"/>
    <p:sldId id="304" r:id="rId34"/>
    <p:sldId id="305" r:id="rId35"/>
    <p:sldId id="306" r:id="rId36"/>
    <p:sldId id="307" r:id="rId37"/>
    <p:sldId id="308" r:id="rId38"/>
    <p:sldId id="309" r:id="rId39"/>
    <p:sldId id="310" r:id="rId40"/>
    <p:sldId id="279" r:id="rId41"/>
    <p:sldId id="269" r:id="rId42"/>
    <p:sldId id="270" r:id="rId4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00"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36168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161108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998557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262419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3650050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14196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825349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01974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874694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952328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8106514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50142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3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07918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3.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4.xml"/><Relationship Id="rId6" Type="http://schemas.openxmlformats.org/officeDocument/2006/relationships/image" Target="../media/image32.png"/><Relationship Id="rId5" Type="http://schemas.openxmlformats.org/officeDocument/2006/relationships/image" Target="../media/image36.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5.xml"/><Relationship Id="rId6" Type="http://schemas.openxmlformats.org/officeDocument/2006/relationships/image" Target="../media/image32.png"/><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6.xml"/><Relationship Id="rId6" Type="http://schemas.openxmlformats.org/officeDocument/2006/relationships/image" Target="../media/image36.png"/><Relationship Id="rId5" Type="http://schemas.openxmlformats.org/officeDocument/2006/relationships/image" Target="../media/image32.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1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8.xml"/><Relationship Id="rId5" Type="http://schemas.openxmlformats.org/officeDocument/2006/relationships/image" Target="../media/image54.png"/><Relationship Id="rId4" Type="http://schemas.openxmlformats.org/officeDocument/2006/relationships/image" Target="../media/image53.png"/></Relationships>
</file>

<file path=ppt/slides/_rels/slide3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7.png"/><Relationship Id="rId1" Type="http://schemas.openxmlformats.org/officeDocument/2006/relationships/slideLayout" Target="../slideLayouts/slideLayout22.xml"/><Relationship Id="rId6" Type="http://schemas.openxmlformats.org/officeDocument/2006/relationships/image" Target="../media/image58.png"/><Relationship Id="rId5" Type="http://schemas.openxmlformats.org/officeDocument/2006/relationships/image" Target="../media/image53.png"/><Relationship Id="rId4" Type="http://schemas.openxmlformats.org/officeDocument/2006/relationships/image" Target="../media/image52.png"/></Relationships>
</file>

<file path=ppt/slides/_rels/slide38.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3.xml"/><Relationship Id="rId4" Type="http://schemas.openxmlformats.org/officeDocument/2006/relationships/image" Target="../media/image61.png"/></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24.xml"/><Relationship Id="rId4" Type="http://schemas.openxmlformats.org/officeDocument/2006/relationships/image" Target="../media/image64.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3 Term </a:t>
            </a:r>
            <a:r>
              <a:rPr lang="en-GB" sz="6600" dirty="0"/>
              <a:t>6</a:t>
            </a:r>
            <a:r>
              <a:rPr lang="en-GB" sz="6600" dirty="0" smtClean="0"/>
              <a:t> Week </a:t>
            </a:r>
            <a:r>
              <a:rPr lang="en-GB" sz="6600" dirty="0"/>
              <a:t>1</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a:t>
            </a:r>
            <a:r>
              <a:rPr lang="en-GB" dirty="0" smtClean="0"/>
              <a:t>teachers</a:t>
            </a:r>
            <a:endParaRPr lang="en-GB" dirty="0"/>
          </a:p>
        </p:txBody>
      </p:sp>
      <p:sp>
        <p:nvSpPr>
          <p:cNvPr id="3" name="Content Placeholder 2"/>
          <p:cNvSpPr>
            <a:spLocks noGrp="1"/>
          </p:cNvSpPr>
          <p:nvPr>
            <p:ph idx="1"/>
          </p:nvPr>
        </p:nvSpPr>
        <p:spPr>
          <a:xfrm>
            <a:off x="179512" y="980728"/>
            <a:ext cx="8784976" cy="5040560"/>
          </a:xfrm>
        </p:spPr>
        <p:txBody>
          <a:bodyPr>
            <a:noAutofit/>
          </a:bodyPr>
          <a:lstStyle/>
          <a:p>
            <a:pPr marL="0" indent="0">
              <a:buNone/>
            </a:pPr>
            <a:r>
              <a:rPr lang="en-GB" sz="2400" dirty="0" smtClean="0"/>
              <a:t>Hi Year Three, </a:t>
            </a:r>
          </a:p>
          <a:p>
            <a:pPr marL="0" indent="0">
              <a:buNone/>
            </a:pPr>
            <a:r>
              <a:rPr lang="en-GB" sz="2400" dirty="0" smtClean="0"/>
              <a:t>We hope you and your families are all well and have enjoyed the half term break. We have been enjoying the sunshine in the garden and eating lots of ice lollies! </a:t>
            </a:r>
          </a:p>
          <a:p>
            <a:pPr marL="0" indent="0">
              <a:buNone/>
            </a:pPr>
            <a:endParaRPr lang="en-GB" sz="2400" dirty="0"/>
          </a:p>
          <a:p>
            <a:pPr marL="0" indent="0">
              <a:buNone/>
            </a:pPr>
            <a:r>
              <a:rPr lang="en-GB" sz="2400" dirty="0" smtClean="0"/>
              <a:t>We hope you have been enjoying the work we have set so far. This term’s tasks include some imaginative writing about a magic wardrobe. Where will yours take you? </a:t>
            </a:r>
          </a:p>
          <a:p>
            <a:pPr marL="0" indent="0">
              <a:buNone/>
            </a:pPr>
            <a:endParaRPr lang="en-GB" sz="2400" dirty="0" smtClean="0"/>
          </a:p>
          <a:p>
            <a:pPr marL="0" indent="0">
              <a:buNone/>
            </a:pPr>
            <a:r>
              <a:rPr lang="en-GB" sz="2400" dirty="0" smtClean="0"/>
              <a:t>Don’t forget to keep reading and quizzing. There are lots of free books on </a:t>
            </a:r>
            <a:r>
              <a:rPr lang="en-GB" sz="2400" dirty="0">
                <a:hlinkClick r:id="rId2"/>
              </a:rPr>
              <a:t>http://</a:t>
            </a:r>
            <a:r>
              <a:rPr lang="en-GB" sz="2400" dirty="0" err="1" smtClean="0">
                <a:hlinkClick r:id="rId2"/>
              </a:rPr>
              <a:t>readon.myon.co.uk</a:t>
            </a:r>
            <a:endParaRPr lang="en-GB" sz="2400" dirty="0" smtClean="0"/>
          </a:p>
          <a:p>
            <a:pPr marL="0" indent="0">
              <a:buNone/>
            </a:pPr>
            <a:endParaRPr lang="en-GB" sz="2400" dirty="0"/>
          </a:p>
          <a:p>
            <a:pPr marL="0" indent="0">
              <a:buNone/>
            </a:pPr>
            <a:r>
              <a:rPr lang="en-GB" sz="2400" dirty="0" smtClean="0"/>
              <a:t>Stay safe and  thank you for your continued support. </a:t>
            </a:r>
            <a:endParaRPr lang="en-GB" sz="24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 xmlns:a16="http://schemas.microsoft.com/office/drawing/2014/main"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 xmlns:a16="http://schemas.microsoft.com/office/drawing/2014/main"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 xmlns:a16="http://schemas.microsoft.com/office/drawing/2014/main"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 xmlns:a16="http://schemas.microsoft.com/office/drawing/2014/main"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 xmlns:a16="http://schemas.microsoft.com/office/drawing/2014/main"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247056" y="-90264"/>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a:t>
            </a:r>
            <a:endParaRPr lang="en-GB" dirty="0"/>
          </a:p>
        </p:txBody>
      </p:sp>
      <p:sp>
        <p:nvSpPr>
          <p:cNvPr id="5" name="TextBox 4"/>
          <p:cNvSpPr txBox="1"/>
          <p:nvPr/>
        </p:nvSpPr>
        <p:spPr>
          <a:xfrm>
            <a:off x="15566" y="393841"/>
            <a:ext cx="3234796" cy="461665"/>
          </a:xfrm>
          <a:prstGeom prst="rect">
            <a:avLst/>
          </a:prstGeom>
          <a:noFill/>
        </p:spPr>
        <p:txBody>
          <a:bodyPr wrap="none" rtlCol="0">
            <a:spAutoFit/>
          </a:bodyPr>
          <a:lstStyle/>
          <a:p>
            <a:r>
              <a:rPr lang="en-GB" sz="2400" b="1" dirty="0" smtClean="0"/>
              <a:t>Task 1: spelling activity. </a:t>
            </a:r>
            <a:endParaRPr lang="en-GB" sz="2400" b="1" dirty="0"/>
          </a:p>
        </p:txBody>
      </p:sp>
      <p:sp>
        <p:nvSpPr>
          <p:cNvPr id="6" name="TextBox 5"/>
          <p:cNvSpPr txBox="1"/>
          <p:nvPr/>
        </p:nvSpPr>
        <p:spPr>
          <a:xfrm>
            <a:off x="179512" y="969798"/>
            <a:ext cx="8712968" cy="4893647"/>
          </a:xfrm>
          <a:prstGeom prst="rect">
            <a:avLst/>
          </a:prstGeom>
          <a:noFill/>
        </p:spPr>
        <p:txBody>
          <a:bodyPr wrap="square" rtlCol="0">
            <a:spAutoFit/>
          </a:bodyPr>
          <a:lstStyle/>
          <a:p>
            <a:r>
              <a:rPr lang="en-GB" sz="2400" dirty="0" smtClean="0"/>
              <a:t>Pick </a:t>
            </a:r>
            <a:r>
              <a:rPr lang="en-GB" sz="2400" b="1" u="sng" dirty="0" smtClean="0"/>
              <a:t>3</a:t>
            </a:r>
            <a:r>
              <a:rPr lang="en-GB" sz="2400" dirty="0" smtClean="0"/>
              <a:t> words from the Year 3 / 4 Spelling list on the next slide. </a:t>
            </a:r>
          </a:p>
          <a:p>
            <a:r>
              <a:rPr lang="en-GB" sz="2400" dirty="0" smtClean="0"/>
              <a:t>Complete the following for each word. </a:t>
            </a:r>
          </a:p>
          <a:p>
            <a:r>
              <a:rPr lang="en-GB" sz="2400" dirty="0"/>
              <a:t> </a:t>
            </a:r>
            <a:r>
              <a:rPr lang="en-GB" sz="2400" dirty="0" smtClean="0"/>
              <a:t>                                                                            </a:t>
            </a:r>
            <a:r>
              <a:rPr lang="en-GB" sz="2400" u="sng" dirty="0" smtClean="0"/>
              <a:t>Example: accident</a:t>
            </a:r>
          </a:p>
          <a:p>
            <a:pPr marL="342900" indent="-342900">
              <a:buFont typeface="Arial" panose="020B0604020202020204" pitchFamily="34" charset="0"/>
              <a:buChar char="•"/>
            </a:pPr>
            <a:r>
              <a:rPr lang="en-GB" sz="2400" dirty="0" smtClean="0"/>
              <a:t>Write the definition                          An incident that happens                  					unexpectedly that might cause 					damage or harm. </a:t>
            </a:r>
          </a:p>
          <a:p>
            <a:pPr marL="342900" indent="-342900">
              <a:buFont typeface="Arial" panose="020B0604020202020204" pitchFamily="34" charset="0"/>
              <a:buChar char="•"/>
            </a:pPr>
            <a:r>
              <a:rPr lang="en-GB" sz="2400" dirty="0" smtClean="0"/>
              <a:t>Split the word into its syllables        Ac-ci -dent</a:t>
            </a:r>
          </a:p>
          <a:p>
            <a:pPr marL="342900" indent="-342900">
              <a:buFont typeface="Arial" panose="020B0604020202020204" pitchFamily="34" charset="0"/>
              <a:buChar char="•"/>
            </a:pPr>
            <a:r>
              <a:rPr lang="en-GB" sz="2400" dirty="0" smtClean="0"/>
              <a:t>Colour code (vowels in one	</a:t>
            </a:r>
            <a:r>
              <a:rPr lang="en-GB" sz="2400" b="1" dirty="0" smtClean="0">
                <a:solidFill>
                  <a:srgbClr val="FF0000"/>
                </a:solidFill>
              </a:rPr>
              <a:t>a</a:t>
            </a:r>
            <a:r>
              <a:rPr lang="en-GB" sz="2400" b="1" dirty="0" smtClean="0">
                <a:solidFill>
                  <a:srgbClr val="7030A0"/>
                </a:solidFill>
              </a:rPr>
              <a:t>cc</a:t>
            </a:r>
            <a:r>
              <a:rPr lang="en-GB" sz="2400" b="1" dirty="0" smtClean="0">
                <a:solidFill>
                  <a:srgbClr val="FF0000"/>
                </a:solidFill>
              </a:rPr>
              <a:t>i</a:t>
            </a:r>
            <a:r>
              <a:rPr lang="en-GB" sz="2400" b="1" dirty="0" smtClean="0">
                <a:solidFill>
                  <a:srgbClr val="7030A0"/>
                </a:solidFill>
              </a:rPr>
              <a:t>d</a:t>
            </a:r>
            <a:r>
              <a:rPr lang="en-GB" sz="2400" b="1" dirty="0" smtClean="0">
                <a:solidFill>
                  <a:srgbClr val="FF0000"/>
                </a:solidFill>
              </a:rPr>
              <a:t>e</a:t>
            </a:r>
            <a:r>
              <a:rPr lang="en-GB" sz="2400" b="1" dirty="0" smtClean="0">
                <a:solidFill>
                  <a:srgbClr val="7030A0"/>
                </a:solidFill>
              </a:rPr>
              <a:t>nt</a:t>
            </a:r>
          </a:p>
          <a:p>
            <a:r>
              <a:rPr lang="en-GB" sz="2400" dirty="0" smtClean="0"/>
              <a:t>colour, consonants in another)</a:t>
            </a:r>
          </a:p>
          <a:p>
            <a:pPr marL="342900" indent="-342900">
              <a:buFont typeface="Arial" panose="020B0604020202020204" pitchFamily="34" charset="0"/>
              <a:buChar char="•"/>
            </a:pPr>
            <a:r>
              <a:rPr lang="en-GB" sz="2400" dirty="0" smtClean="0"/>
              <a:t>Identify the tricky part		ac </a:t>
            </a:r>
            <a:r>
              <a:rPr lang="en-GB" sz="2400" b="1" u="sng" dirty="0" smtClean="0"/>
              <a:t>c</a:t>
            </a:r>
            <a:r>
              <a:rPr lang="en-GB" sz="2400" dirty="0" smtClean="0"/>
              <a:t> ident (c sounds like s)</a:t>
            </a:r>
          </a:p>
          <a:p>
            <a:pPr marL="342900" indent="-342900">
              <a:buFont typeface="Arial" panose="020B0604020202020204" pitchFamily="34" charset="0"/>
              <a:buChar char="•"/>
            </a:pPr>
            <a:r>
              <a:rPr lang="en-GB" sz="2400" dirty="0" smtClean="0"/>
              <a:t>Draw the word 			Draw a picture of the word. </a:t>
            </a:r>
          </a:p>
          <a:p>
            <a:pPr marL="342900" indent="-342900">
              <a:buFont typeface="Arial" panose="020B0604020202020204" pitchFamily="34" charset="0"/>
              <a:buChar char="•"/>
            </a:pPr>
            <a:r>
              <a:rPr lang="en-GB" sz="2400" dirty="0" smtClean="0"/>
              <a:t>Write the word in a sentence 	I dropped my drink by accident. </a:t>
            </a:r>
          </a:p>
          <a:p>
            <a:pPr marL="342900" indent="-342900">
              <a:buFont typeface="Arial" panose="020B0604020202020204" pitchFamily="34" charset="0"/>
              <a:buChar char="•"/>
            </a:pPr>
            <a:endParaRPr lang="en-GB" sz="2400" dirty="0" smtClean="0"/>
          </a:p>
        </p:txBody>
      </p:sp>
    </p:spTree>
    <p:extLst>
      <p:ext uri="{BB962C8B-B14F-4D97-AF65-F5344CB8AC3E}">
        <p14:creationId xmlns:p14="http://schemas.microsoft.com/office/powerpoint/2010/main" val="1274843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5864" y="0"/>
            <a:ext cx="9189864"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529396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3349" y="-31689"/>
            <a:ext cx="7560840" cy="26625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349" y="2630813"/>
            <a:ext cx="7505743" cy="22460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6567" y="4882128"/>
            <a:ext cx="6274403" cy="1975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561900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40243" cy="5976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26644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76672"/>
            <a:ext cx="8642578" cy="50405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85053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1" y="0"/>
            <a:ext cx="4690864" cy="778098"/>
          </a:xfrm>
        </p:spPr>
        <p:txBody>
          <a:bodyPr>
            <a:normAutofit/>
          </a:bodyPr>
          <a:lstStyle/>
          <a:p>
            <a:pPr algn="l"/>
            <a:r>
              <a:rPr lang="en-GB" sz="2800" dirty="0" smtClean="0"/>
              <a:t>Task 2: vocabulary. </a:t>
            </a:r>
            <a:endParaRPr lang="en-GB" sz="28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7844" y="13433"/>
            <a:ext cx="6076156" cy="34293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2119" y="3775680"/>
            <a:ext cx="9131882" cy="2677656"/>
          </a:xfrm>
          <a:prstGeom prst="rect">
            <a:avLst/>
          </a:prstGeom>
          <a:noFill/>
        </p:spPr>
        <p:txBody>
          <a:bodyPr wrap="square" rtlCol="0">
            <a:spAutoFit/>
          </a:bodyPr>
          <a:lstStyle/>
          <a:p>
            <a:r>
              <a:rPr lang="en-GB" sz="2800" dirty="0" smtClean="0"/>
              <a:t>Look at the definitions in the table. Can you draw a picture that best represents the meaning of the following words?</a:t>
            </a:r>
          </a:p>
          <a:p>
            <a:pPr marL="457200" indent="-457200">
              <a:buFont typeface="Arial" panose="020B0604020202020204" pitchFamily="34" charset="0"/>
              <a:buChar char="•"/>
            </a:pPr>
            <a:r>
              <a:rPr lang="en-GB" sz="2800" dirty="0" smtClean="0"/>
              <a:t>Sturdy</a:t>
            </a:r>
          </a:p>
          <a:p>
            <a:pPr marL="457200" indent="-457200">
              <a:buFont typeface="Arial" panose="020B0604020202020204" pitchFamily="34" charset="0"/>
              <a:buChar char="•"/>
            </a:pPr>
            <a:r>
              <a:rPr lang="en-GB" sz="2800" dirty="0" smtClean="0"/>
              <a:t>Trudge</a:t>
            </a:r>
          </a:p>
          <a:p>
            <a:pPr marL="457200" indent="-457200">
              <a:buFont typeface="Arial" panose="020B0604020202020204" pitchFamily="34" charset="0"/>
              <a:buChar char="•"/>
            </a:pPr>
            <a:r>
              <a:rPr lang="en-GB" sz="2800" dirty="0" smtClean="0"/>
              <a:t>Dense</a:t>
            </a:r>
          </a:p>
          <a:p>
            <a:pPr marL="457200" indent="-457200">
              <a:buFont typeface="Arial" panose="020B0604020202020204" pitchFamily="34" charset="0"/>
              <a:buChar char="•"/>
            </a:pPr>
            <a:r>
              <a:rPr lang="en-GB" sz="2800" dirty="0" smtClean="0"/>
              <a:t>Mesmerising  </a:t>
            </a:r>
            <a:endParaRPr lang="en-GB" sz="2800" dirty="0"/>
          </a:p>
        </p:txBody>
      </p:sp>
    </p:spTree>
    <p:extLst>
      <p:ext uri="{BB962C8B-B14F-4D97-AF65-F5344CB8AC3E}">
        <p14:creationId xmlns:p14="http://schemas.microsoft.com/office/powerpoint/2010/main" val="38856365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11679"/>
            <a:ext cx="4258816" cy="1143000"/>
          </a:xfrm>
        </p:spPr>
        <p:txBody>
          <a:bodyPr>
            <a:normAutofit/>
          </a:bodyPr>
          <a:lstStyle/>
          <a:p>
            <a:pPr algn="l"/>
            <a:r>
              <a:rPr lang="en-GB" sz="2800" dirty="0" smtClean="0"/>
              <a:t>Task 3: vocabulary. </a:t>
            </a:r>
            <a:endParaRPr lang="en-GB" sz="2800" dirty="0"/>
          </a:p>
        </p:txBody>
      </p:sp>
      <p:sp>
        <p:nvSpPr>
          <p:cNvPr id="6" name="TextBox 5"/>
          <p:cNvSpPr txBox="1"/>
          <p:nvPr/>
        </p:nvSpPr>
        <p:spPr>
          <a:xfrm>
            <a:off x="467544" y="1268760"/>
            <a:ext cx="8330301" cy="2308324"/>
          </a:xfrm>
          <a:prstGeom prst="rect">
            <a:avLst/>
          </a:prstGeom>
          <a:noFill/>
        </p:spPr>
        <p:txBody>
          <a:bodyPr wrap="square" rtlCol="0">
            <a:spAutoFit/>
          </a:bodyPr>
          <a:lstStyle/>
          <a:p>
            <a:r>
              <a:rPr lang="en-GB" sz="2400" dirty="0" smtClean="0"/>
              <a:t>Use the previous words to find and write a list of of synonyms (words with the same or similar meaning) and then put some of them into sentences. See how they change the meaning of the sentence. </a:t>
            </a:r>
          </a:p>
          <a:p>
            <a:endParaRPr lang="en-GB" sz="2400" dirty="0"/>
          </a:p>
          <a:p>
            <a:endParaRPr lang="en-GB" sz="2400" dirty="0"/>
          </a:p>
        </p:txBody>
      </p:sp>
      <p:sp>
        <p:nvSpPr>
          <p:cNvPr id="7" name="Rectangle 6"/>
          <p:cNvSpPr/>
          <p:nvPr/>
        </p:nvSpPr>
        <p:spPr>
          <a:xfrm>
            <a:off x="431948" y="3356992"/>
            <a:ext cx="6732339" cy="1815882"/>
          </a:xfrm>
          <a:prstGeom prst="rect">
            <a:avLst/>
          </a:prstGeom>
        </p:spPr>
        <p:txBody>
          <a:bodyPr wrap="square">
            <a:spAutoFit/>
          </a:bodyPr>
          <a:lstStyle/>
          <a:p>
            <a:pPr marL="457200" indent="-457200">
              <a:buFont typeface="Arial" panose="020B0604020202020204" pitchFamily="34" charset="0"/>
              <a:buChar char="•"/>
            </a:pPr>
            <a:r>
              <a:rPr lang="en-GB" sz="2800" dirty="0"/>
              <a:t>Sturdy</a:t>
            </a:r>
          </a:p>
          <a:p>
            <a:pPr marL="457200" indent="-457200">
              <a:buFont typeface="Arial" panose="020B0604020202020204" pitchFamily="34" charset="0"/>
              <a:buChar char="•"/>
            </a:pPr>
            <a:r>
              <a:rPr lang="en-GB" sz="2800" dirty="0"/>
              <a:t>Trudge</a:t>
            </a:r>
          </a:p>
          <a:p>
            <a:pPr marL="457200" indent="-457200">
              <a:buFont typeface="Arial" panose="020B0604020202020204" pitchFamily="34" charset="0"/>
              <a:buChar char="•"/>
            </a:pPr>
            <a:r>
              <a:rPr lang="en-GB" sz="2800" dirty="0"/>
              <a:t>Dense</a:t>
            </a:r>
          </a:p>
          <a:p>
            <a:pPr marL="457200" indent="-457200">
              <a:buFont typeface="Arial" panose="020B0604020202020204" pitchFamily="34" charset="0"/>
              <a:buChar char="•"/>
            </a:pPr>
            <a:r>
              <a:rPr lang="en-GB" sz="2800" dirty="0"/>
              <a:t>Mesmerising  </a:t>
            </a:r>
          </a:p>
        </p:txBody>
      </p:sp>
    </p:spTree>
    <p:extLst>
      <p:ext uri="{BB962C8B-B14F-4D97-AF65-F5344CB8AC3E}">
        <p14:creationId xmlns:p14="http://schemas.microsoft.com/office/powerpoint/2010/main" val="3369720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395536" y="-171400"/>
            <a:ext cx="8229600" cy="1143000"/>
          </a:xfrm>
        </p:spPr>
        <p:txBody>
          <a:bodyPr/>
          <a:lstStyle/>
          <a:p>
            <a:r>
              <a:rPr lang="en-GB" dirty="0" smtClean="0"/>
              <a:t>Maths Learning</a:t>
            </a:r>
            <a:endParaRPr lang="en-GB" dirty="0"/>
          </a:p>
        </p:txBody>
      </p:sp>
      <p:sp>
        <p:nvSpPr>
          <p:cNvPr id="6" name="TextBox 5"/>
          <p:cNvSpPr txBox="1"/>
          <p:nvPr/>
        </p:nvSpPr>
        <p:spPr>
          <a:xfrm>
            <a:off x="539552" y="1124744"/>
            <a:ext cx="7704856" cy="3785652"/>
          </a:xfrm>
          <a:prstGeom prst="rect">
            <a:avLst/>
          </a:prstGeom>
          <a:noFill/>
        </p:spPr>
        <p:txBody>
          <a:bodyPr wrap="square" rtlCol="0">
            <a:spAutoFit/>
          </a:bodyPr>
          <a:lstStyle/>
          <a:p>
            <a:r>
              <a:rPr lang="en-GB" sz="4000" dirty="0" smtClean="0"/>
              <a:t>Over the next few weeks we will be looking at angles and shapes. The best way to view this learning is by downloading the PowerPoint so that some of the animations will play on the slides. </a:t>
            </a:r>
            <a:endParaRPr lang="en-GB" sz="4000" dirty="0"/>
          </a:p>
        </p:txBody>
      </p:sp>
    </p:spTree>
    <p:extLst>
      <p:ext uri="{BB962C8B-B14F-4D97-AF65-F5344CB8AC3E}">
        <p14:creationId xmlns:p14="http://schemas.microsoft.com/office/powerpoint/2010/main" val="103161992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052736"/>
            <a:ext cx="6768752" cy="584775"/>
          </a:xfrm>
          <a:prstGeom prst="rect">
            <a:avLst/>
          </a:prstGeom>
          <a:noFill/>
        </p:spPr>
        <p:txBody>
          <a:bodyPr wrap="square" rtlCol="0">
            <a:spAutoFit/>
          </a:bodyPr>
          <a:lstStyle/>
          <a:p>
            <a:r>
              <a:rPr lang="en-GB" sz="3200" b="1" u="sng" dirty="0" smtClean="0"/>
              <a:t>Lesson 1: </a:t>
            </a:r>
            <a:r>
              <a:rPr lang="en-GB" sz="3200" b="1" u="sng" dirty="0" smtClean="0"/>
              <a:t>Turns and Angles</a:t>
            </a:r>
            <a:endParaRPr lang="en-GB" sz="3200" b="1" u="sng" dirty="0"/>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20106"/>
            <a:ext cx="4733925" cy="2867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3925" y="2020106"/>
            <a:ext cx="4367415" cy="2867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4053111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kern="0" dirty="0">
                <a:solidFill>
                  <a:srgbClr val="000000"/>
                </a:solidFill>
              </a:rPr>
              <a:t>An angle is made when two straight lines meet.</a:t>
            </a:r>
          </a:p>
        </p:txBody>
      </p:sp>
      <p:grpSp>
        <p:nvGrpSpPr>
          <p:cNvPr id="34" name="Group 33">
            <a:extLst>
              <a:ext uri="{FF2B5EF4-FFF2-40B4-BE49-F238E27FC236}">
                <a16:creationId xmlns="" xmlns:a16="http://schemas.microsoft.com/office/drawing/2014/main" id="{A0F05E58-0502-47CB-9F56-5FEE5BCF11CD}"/>
              </a:ext>
            </a:extLst>
          </p:cNvPr>
          <p:cNvGrpSpPr/>
          <p:nvPr/>
        </p:nvGrpSpPr>
        <p:grpSpPr>
          <a:xfrm rot="14687013">
            <a:off x="2717196" y="2679736"/>
            <a:ext cx="1425159" cy="904667"/>
            <a:chOff x="4774676" y="4621938"/>
            <a:chExt cx="1820255" cy="1155468"/>
          </a:xfrm>
        </p:grpSpPr>
        <p:cxnSp>
          <p:nvCxnSpPr>
            <p:cNvPr id="35" name="Straight Connector 34">
              <a:extLst>
                <a:ext uri="{FF2B5EF4-FFF2-40B4-BE49-F238E27FC236}">
                  <a16:creationId xmlns="" xmlns:a16="http://schemas.microsoft.com/office/drawing/2014/main" id="{90023F19-32C1-4A03-8EBA-62549BA53FEF}"/>
                </a:ext>
              </a:extLst>
            </p:cNvPr>
            <p:cNvCxnSpPr>
              <a:cxnSpLocks/>
            </p:cNvCxnSpPr>
            <p:nvPr/>
          </p:nvCxnSpPr>
          <p:spPr>
            <a:xfrm flipH="1">
              <a:off x="4785647" y="4621938"/>
              <a:ext cx="1378220" cy="115162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4F83521C-2609-4E6C-8647-F0484824DED7}"/>
                </a:ext>
              </a:extLst>
            </p:cNvPr>
            <p:cNvCxnSpPr>
              <a:cxnSpLocks/>
            </p:cNvCxnSpPr>
            <p:nvPr/>
          </p:nvCxnSpPr>
          <p:spPr>
            <a:xfrm rot="16200000" flipH="1">
              <a:off x="5684804" y="4867278"/>
              <a:ext cx="0" cy="18202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28" name="Picture 27">
            <a:extLst>
              <a:ext uri="{FF2B5EF4-FFF2-40B4-BE49-F238E27FC236}">
                <a16:creationId xmlns="" xmlns:a16="http://schemas.microsoft.com/office/drawing/2014/main" id="{575DCA08-7028-46E1-8C76-F994B83C4FA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957" t="-3350" r="42212" b="67067"/>
          <a:stretch/>
        </p:blipFill>
        <p:spPr>
          <a:xfrm flipH="1">
            <a:off x="5372167" y="4652825"/>
            <a:ext cx="1440000" cy="1440000"/>
          </a:xfrm>
          <a:prstGeom prst="ellipse">
            <a:avLst/>
          </a:prstGeom>
          <a:solidFill>
            <a:schemeClr val="bg1"/>
          </a:solidFill>
          <a:ln w="57150">
            <a:solidFill>
              <a:srgbClr val="4EB2E5"/>
            </a:solidFill>
          </a:ln>
        </p:spPr>
      </p:pic>
      <p:sp>
        <p:nvSpPr>
          <p:cNvPr id="29" name="Speech Bubble: Oval 28">
            <a:extLst>
              <a:ext uri="{FF2B5EF4-FFF2-40B4-BE49-F238E27FC236}">
                <a16:creationId xmlns="" xmlns:a16="http://schemas.microsoft.com/office/drawing/2014/main" id="{B133765E-35CA-45B3-A22D-46912F158937}"/>
              </a:ext>
            </a:extLst>
          </p:cNvPr>
          <p:cNvSpPr/>
          <p:nvPr/>
        </p:nvSpPr>
        <p:spPr>
          <a:xfrm>
            <a:off x="2200049" y="4198628"/>
            <a:ext cx="3052476" cy="1440001"/>
          </a:xfrm>
          <a:prstGeom prst="wedgeEllipseCallout">
            <a:avLst>
              <a:gd name="adj1" fmla="val 46638"/>
              <a:gd name="adj2" fmla="val 59972"/>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a:solidFill>
                  <a:srgbClr val="000000"/>
                </a:solidFill>
              </a:rPr>
              <a:t>Each of these pictures shows one or more angles.</a:t>
            </a:r>
            <a:endParaRPr lang="en-GB" kern="0" dirty="0">
              <a:solidFill>
                <a:srgbClr val="000000"/>
              </a:solidFill>
            </a:endParaRPr>
          </a:p>
        </p:txBody>
      </p:sp>
      <p:pic>
        <p:nvPicPr>
          <p:cNvPr id="7" name="Picture 6">
            <a:extLst>
              <a:ext uri="{FF2B5EF4-FFF2-40B4-BE49-F238E27FC236}">
                <a16:creationId xmlns="" xmlns:a16="http://schemas.microsoft.com/office/drawing/2014/main" id="{E0B1F21E-982A-47B9-BB7C-0F5799FA8FB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6129" y="2396985"/>
            <a:ext cx="1725627" cy="1248407"/>
          </a:xfrm>
          <a:prstGeom prst="rect">
            <a:avLst/>
          </a:prstGeom>
        </p:spPr>
      </p:pic>
      <p:grpSp>
        <p:nvGrpSpPr>
          <p:cNvPr id="33" name="Group 32">
            <a:extLst>
              <a:ext uri="{FF2B5EF4-FFF2-40B4-BE49-F238E27FC236}">
                <a16:creationId xmlns="" xmlns:a16="http://schemas.microsoft.com/office/drawing/2014/main" id="{B6122A3F-975E-4B6B-96C7-534A548B6823}"/>
              </a:ext>
            </a:extLst>
          </p:cNvPr>
          <p:cNvGrpSpPr/>
          <p:nvPr/>
        </p:nvGrpSpPr>
        <p:grpSpPr>
          <a:xfrm rot="16200000">
            <a:off x="6708181" y="2127885"/>
            <a:ext cx="1552795" cy="1786605"/>
            <a:chOff x="4774676" y="4621938"/>
            <a:chExt cx="1983276" cy="2281907"/>
          </a:xfrm>
        </p:grpSpPr>
        <p:cxnSp>
          <p:nvCxnSpPr>
            <p:cNvPr id="41" name="Straight Connector 40">
              <a:extLst>
                <a:ext uri="{FF2B5EF4-FFF2-40B4-BE49-F238E27FC236}">
                  <a16:creationId xmlns="" xmlns:a16="http://schemas.microsoft.com/office/drawing/2014/main" id="{3F1144F5-7DF0-4B96-B3DE-123E2E68ED85}"/>
                </a:ext>
              </a:extLst>
            </p:cNvPr>
            <p:cNvCxnSpPr>
              <a:cxnSpLocks/>
            </p:cNvCxnSpPr>
            <p:nvPr/>
          </p:nvCxnSpPr>
          <p:spPr>
            <a:xfrm flipH="1">
              <a:off x="4785647" y="4621938"/>
              <a:ext cx="1378220" cy="115162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 xmlns:a16="http://schemas.microsoft.com/office/drawing/2014/main" id="{FF7CE110-9C29-4E65-936E-02D79055B1C7}"/>
                </a:ext>
              </a:extLst>
            </p:cNvPr>
            <p:cNvCxnSpPr>
              <a:cxnSpLocks/>
            </p:cNvCxnSpPr>
            <p:nvPr/>
          </p:nvCxnSpPr>
          <p:spPr>
            <a:xfrm rot="16200000" flipH="1">
              <a:off x="5684804" y="4867278"/>
              <a:ext cx="0" cy="1820255"/>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 xmlns:a16="http://schemas.microsoft.com/office/drawing/2014/main" id="{D7F8D50C-6A32-47B8-89D7-F5E3137B9703}"/>
                </a:ext>
              </a:extLst>
            </p:cNvPr>
            <p:cNvCxnSpPr>
              <a:cxnSpLocks/>
            </p:cNvCxnSpPr>
            <p:nvPr/>
          </p:nvCxnSpPr>
          <p:spPr>
            <a:xfrm rot="6912987" flipH="1">
              <a:off x="6005474" y="6151368"/>
              <a:ext cx="1089977" cy="41497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12" name="Picture 11">
            <a:extLst>
              <a:ext uri="{FF2B5EF4-FFF2-40B4-BE49-F238E27FC236}">
                <a16:creationId xmlns="" xmlns:a16="http://schemas.microsoft.com/office/drawing/2014/main" id="{02A0A0F2-1E68-47E9-A595-40DD37B3BC9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52167" y="2353712"/>
            <a:ext cx="1440000" cy="1248998"/>
          </a:xfrm>
          <a:prstGeom prst="rect">
            <a:avLst/>
          </a:prstGeom>
        </p:spPr>
      </p:pic>
      <p:sp>
        <p:nvSpPr>
          <p:cNvPr id="18" name="TextBox 17"/>
          <p:cNvSpPr txBox="1"/>
          <p:nvPr/>
        </p:nvSpPr>
        <p:spPr>
          <a:xfrm>
            <a:off x="-24856" y="-2342"/>
            <a:ext cx="6768752" cy="523220"/>
          </a:xfrm>
          <a:prstGeom prst="rect">
            <a:avLst/>
          </a:prstGeom>
          <a:noFill/>
        </p:spPr>
        <p:txBody>
          <a:bodyPr wrap="square" rtlCol="0">
            <a:spAutoFit/>
          </a:bodyPr>
          <a:lstStyle/>
          <a:p>
            <a:r>
              <a:rPr lang="en-GB" sz="2800" b="1" u="sng" dirty="0" smtClean="0"/>
              <a:t>Lesson 1: </a:t>
            </a:r>
            <a:r>
              <a:rPr lang="en-GB" sz="2800" b="1" u="sng" dirty="0" smtClean="0"/>
              <a:t>Turns and Angles</a:t>
            </a:r>
            <a:endParaRPr lang="en-GB" sz="2800" b="1" u="sng" dirty="0"/>
          </a:p>
        </p:txBody>
      </p:sp>
    </p:spTree>
    <p:extLst>
      <p:ext uri="{BB962C8B-B14F-4D97-AF65-F5344CB8AC3E}">
        <p14:creationId xmlns:p14="http://schemas.microsoft.com/office/powerpoint/2010/main" val="2943180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Oval 59">
            <a:extLst>
              <a:ext uri="{FF2B5EF4-FFF2-40B4-BE49-F238E27FC236}">
                <a16:creationId xmlns="" xmlns:a16="http://schemas.microsoft.com/office/drawing/2014/main" id="{658077EC-078E-41A7-855E-2F8FA82419FD}"/>
              </a:ext>
            </a:extLst>
          </p:cNvPr>
          <p:cNvSpPr/>
          <p:nvPr/>
        </p:nvSpPr>
        <p:spPr>
          <a:xfrm>
            <a:off x="5254515" y="1977915"/>
            <a:ext cx="2216371" cy="2216371"/>
          </a:xfrm>
          <a:prstGeom prst="ellipse">
            <a:avLst/>
          </a:prstGeom>
          <a:solidFill>
            <a:schemeClr val="bg1"/>
          </a:solidFill>
          <a:ln w="28575">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 xmlns:a16="http://schemas.microsoft.com/office/drawing/2014/main" id="{6FC6E86D-4906-482E-8C01-CC126FB93770}"/>
              </a:ext>
            </a:extLst>
          </p:cNvPr>
          <p:cNvSpPr/>
          <p:nvPr/>
        </p:nvSpPr>
        <p:spPr>
          <a:xfrm>
            <a:off x="766119" y="1158657"/>
            <a:ext cx="3262953" cy="699404"/>
          </a:xfrm>
          <a:prstGeom prst="rect">
            <a:avLst/>
          </a:prstGeom>
          <a:noFill/>
          <a:ln w="28575">
            <a:noFill/>
          </a:ln>
        </p:spPr>
        <p:txBody>
          <a:bodyPr wrap="square" lIns="72000" tIns="72000" rIns="72000" bIns="72000">
            <a:spAutoFit/>
          </a:bodyPr>
          <a:lstStyle/>
          <a:p>
            <a:r>
              <a:rPr lang="en-GB" kern="0" dirty="0">
                <a:solidFill>
                  <a:srgbClr val="000000"/>
                </a:solidFill>
              </a:rPr>
              <a:t>A right angle is made when two lines meet like this:</a:t>
            </a:r>
          </a:p>
        </p:txBody>
      </p:sp>
      <p:grpSp>
        <p:nvGrpSpPr>
          <p:cNvPr id="51" name="1">
            <a:extLst>
              <a:ext uri="{FF2B5EF4-FFF2-40B4-BE49-F238E27FC236}">
                <a16:creationId xmlns="" xmlns:a16="http://schemas.microsoft.com/office/drawing/2014/main" id="{5743F550-236A-4478-B1CE-35141A2E61C2}"/>
              </a:ext>
            </a:extLst>
          </p:cNvPr>
          <p:cNvGrpSpPr/>
          <p:nvPr/>
        </p:nvGrpSpPr>
        <p:grpSpPr>
          <a:xfrm>
            <a:off x="1622172" y="2014793"/>
            <a:ext cx="2147009" cy="2147009"/>
            <a:chOff x="4782751" y="3968140"/>
            <a:chExt cx="1820255" cy="1820255"/>
          </a:xfrm>
        </p:grpSpPr>
        <p:cxnSp>
          <p:nvCxnSpPr>
            <p:cNvPr id="52" name="Straight Connector 51">
              <a:extLst>
                <a:ext uri="{FF2B5EF4-FFF2-40B4-BE49-F238E27FC236}">
                  <a16:creationId xmlns="" xmlns:a16="http://schemas.microsoft.com/office/drawing/2014/main" id="{B8F19CAE-4257-4760-881C-4D342936FC52}"/>
                </a:ext>
              </a:extLst>
            </p:cNvPr>
            <p:cNvCxnSpPr/>
            <p:nvPr/>
          </p:nvCxnSpPr>
          <p:spPr>
            <a:xfrm>
              <a:off x="4785646" y="3968140"/>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 xmlns:a16="http://schemas.microsoft.com/office/drawing/2014/main" id="{50D4A15E-9CCA-45DF-B638-52CC13EE9631}"/>
                </a:ext>
              </a:extLst>
            </p:cNvPr>
            <p:cNvCxnSpPr>
              <a:cxnSpLocks/>
            </p:cNvCxnSpPr>
            <p:nvPr/>
          </p:nvCxnSpPr>
          <p:spPr>
            <a:xfrm rot="16200000" flipH="1">
              <a:off x="5692879" y="4874523"/>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Rectangle 53">
              <a:extLst>
                <a:ext uri="{FF2B5EF4-FFF2-40B4-BE49-F238E27FC236}">
                  <a16:creationId xmlns="" xmlns:a16="http://schemas.microsoft.com/office/drawing/2014/main" id="{0A194D57-AE20-439F-B32B-A243FB8E7DAA}"/>
                </a:ext>
              </a:extLst>
            </p:cNvPr>
            <p:cNvSpPr/>
            <p:nvPr/>
          </p:nvSpPr>
          <p:spPr>
            <a:xfrm>
              <a:off x="4786069" y="5544029"/>
              <a:ext cx="239282" cy="239282"/>
            </a:xfrm>
            <a:prstGeom prst="rect">
              <a:avLst/>
            </a:prstGeom>
            <a:solidFill>
              <a:srgbClr val="4EB2E5"/>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55" name="Picture 54">
            <a:extLst>
              <a:ext uri="{FF2B5EF4-FFF2-40B4-BE49-F238E27FC236}">
                <a16:creationId xmlns="" xmlns:a16="http://schemas.microsoft.com/office/drawing/2014/main" id="{762D6292-93F6-48ED-979E-D8D91345471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757" t="-4612" r="24746" b="61166"/>
          <a:stretch/>
        </p:blipFill>
        <p:spPr>
          <a:xfrm>
            <a:off x="766119" y="4652825"/>
            <a:ext cx="1440000" cy="1440000"/>
          </a:xfrm>
          <a:prstGeom prst="ellipse">
            <a:avLst/>
          </a:prstGeom>
          <a:solidFill>
            <a:schemeClr val="bg1"/>
          </a:solidFill>
          <a:ln w="57150">
            <a:solidFill>
              <a:srgbClr val="4EB2E5"/>
            </a:solidFill>
          </a:ln>
        </p:spPr>
      </p:pic>
      <p:sp>
        <p:nvSpPr>
          <p:cNvPr id="56" name="Speech Bubble: Oval 55">
            <a:extLst>
              <a:ext uri="{FF2B5EF4-FFF2-40B4-BE49-F238E27FC236}">
                <a16:creationId xmlns="" xmlns:a16="http://schemas.microsoft.com/office/drawing/2014/main" id="{AACE8ED1-3B40-4C9F-A2F4-DDFBB114BDE2}"/>
              </a:ext>
            </a:extLst>
          </p:cNvPr>
          <p:cNvSpPr/>
          <p:nvPr/>
        </p:nvSpPr>
        <p:spPr>
          <a:xfrm>
            <a:off x="1987266" y="4520730"/>
            <a:ext cx="2041809" cy="1210218"/>
          </a:xfrm>
          <a:prstGeom prst="wedgeEllipseCallout">
            <a:avLst>
              <a:gd name="adj1" fmla="val -52298"/>
              <a:gd name="adj2" fmla="val 4487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The size of a right angle is 90°.</a:t>
            </a:r>
          </a:p>
        </p:txBody>
      </p:sp>
      <p:sp>
        <p:nvSpPr>
          <p:cNvPr id="57" name="Rectangle 56">
            <a:extLst>
              <a:ext uri="{FF2B5EF4-FFF2-40B4-BE49-F238E27FC236}">
                <a16:creationId xmlns="" xmlns:a16="http://schemas.microsoft.com/office/drawing/2014/main" id="{1BA150AB-F458-460C-8DAD-6700BFDCD6B1}"/>
              </a:ext>
            </a:extLst>
          </p:cNvPr>
          <p:cNvSpPr/>
          <p:nvPr/>
        </p:nvSpPr>
        <p:spPr>
          <a:xfrm>
            <a:off x="4571999" y="1158657"/>
            <a:ext cx="3805882" cy="422405"/>
          </a:xfrm>
          <a:prstGeom prst="rect">
            <a:avLst/>
          </a:prstGeom>
          <a:noFill/>
          <a:ln w="28575">
            <a:noFill/>
          </a:ln>
        </p:spPr>
        <p:txBody>
          <a:bodyPr wrap="square" lIns="72000" tIns="72000" rIns="72000" bIns="72000">
            <a:spAutoFit/>
          </a:bodyPr>
          <a:lstStyle/>
          <a:p>
            <a:r>
              <a:rPr lang="en-GB" kern="0" dirty="0">
                <a:solidFill>
                  <a:srgbClr val="000000"/>
                </a:solidFill>
              </a:rPr>
              <a:t> A quarter turn looks like this:</a:t>
            </a:r>
          </a:p>
        </p:txBody>
      </p:sp>
      <p:pic>
        <p:nvPicPr>
          <p:cNvPr id="58" name="Picture 57">
            <a:extLst>
              <a:ext uri="{FF2B5EF4-FFF2-40B4-BE49-F238E27FC236}">
                <a16:creationId xmlns="" xmlns:a16="http://schemas.microsoft.com/office/drawing/2014/main" id="{FB176C7A-7D84-4060-A974-39F3953810A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9398" t="-3715" r="15780" b="58324"/>
          <a:stretch/>
        </p:blipFill>
        <p:spPr>
          <a:xfrm flipH="1">
            <a:off x="6909422" y="4652825"/>
            <a:ext cx="1440000" cy="1440000"/>
          </a:xfrm>
          <a:prstGeom prst="ellipse">
            <a:avLst/>
          </a:prstGeom>
          <a:solidFill>
            <a:schemeClr val="bg1"/>
          </a:solidFill>
          <a:ln w="57150">
            <a:solidFill>
              <a:srgbClr val="4EB2E5"/>
            </a:solidFill>
          </a:ln>
        </p:spPr>
      </p:pic>
      <p:sp>
        <p:nvSpPr>
          <p:cNvPr id="59" name="Speech Bubble: Oval 58">
            <a:extLst>
              <a:ext uri="{FF2B5EF4-FFF2-40B4-BE49-F238E27FC236}">
                <a16:creationId xmlns="" xmlns:a16="http://schemas.microsoft.com/office/drawing/2014/main" id="{91EBAD11-01EE-426B-8115-A0ED7D1B1BC0}"/>
              </a:ext>
            </a:extLst>
          </p:cNvPr>
          <p:cNvSpPr/>
          <p:nvPr/>
        </p:nvSpPr>
        <p:spPr>
          <a:xfrm>
            <a:off x="4358133" y="4466430"/>
            <a:ext cx="2798601" cy="1210218"/>
          </a:xfrm>
          <a:prstGeom prst="wedgeEllipseCallout">
            <a:avLst>
              <a:gd name="adj1" fmla="val 50828"/>
              <a:gd name="adj2" fmla="val 45658"/>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When something makes a quarter turn, it turns 90°.</a:t>
            </a:r>
          </a:p>
        </p:txBody>
      </p:sp>
      <p:grpSp>
        <p:nvGrpSpPr>
          <p:cNvPr id="61" name="Group 60">
            <a:extLst>
              <a:ext uri="{FF2B5EF4-FFF2-40B4-BE49-F238E27FC236}">
                <a16:creationId xmlns="" xmlns:a16="http://schemas.microsoft.com/office/drawing/2014/main" id="{C9AC2CC6-D09F-45BE-8AFC-5DFC7A1E9318}"/>
              </a:ext>
            </a:extLst>
          </p:cNvPr>
          <p:cNvGrpSpPr/>
          <p:nvPr/>
        </p:nvGrpSpPr>
        <p:grpSpPr>
          <a:xfrm>
            <a:off x="6368673" y="2004603"/>
            <a:ext cx="1081497" cy="1083675"/>
            <a:chOff x="6368673" y="2004603"/>
            <a:chExt cx="1081497" cy="1083675"/>
          </a:xfrm>
        </p:grpSpPr>
        <p:cxnSp>
          <p:nvCxnSpPr>
            <p:cNvPr id="23" name="Straight Connector 22">
              <a:extLst>
                <a:ext uri="{FF2B5EF4-FFF2-40B4-BE49-F238E27FC236}">
                  <a16:creationId xmlns="" xmlns:a16="http://schemas.microsoft.com/office/drawing/2014/main" id="{558A9869-5BE5-45DB-A3FA-789BBCAEE97B}"/>
                </a:ext>
              </a:extLst>
            </p:cNvPr>
            <p:cNvCxnSpPr>
              <a:cxnSpLocks/>
            </p:cNvCxnSpPr>
            <p:nvPr/>
          </p:nvCxnSpPr>
          <p:spPr>
            <a:xfrm>
              <a:off x="6386331" y="2004603"/>
              <a:ext cx="0" cy="10814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 xmlns:a16="http://schemas.microsoft.com/office/drawing/2014/main" id="{7420C94C-AFBD-45AB-86B1-D1BA051841C1}"/>
                </a:ext>
              </a:extLst>
            </p:cNvPr>
            <p:cNvCxnSpPr>
              <a:cxnSpLocks/>
            </p:cNvCxnSpPr>
            <p:nvPr/>
          </p:nvCxnSpPr>
          <p:spPr>
            <a:xfrm rot="5400000" flipV="1">
              <a:off x="6909422" y="2547529"/>
              <a:ext cx="0" cy="108149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3" name="Picture 2">
            <a:extLst>
              <a:ext uri="{FF2B5EF4-FFF2-40B4-BE49-F238E27FC236}">
                <a16:creationId xmlns="" xmlns:a16="http://schemas.microsoft.com/office/drawing/2014/main" id="{0D5F780A-7883-4D33-A1E4-BB21F8B855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86063" y="2347168"/>
            <a:ext cx="1305287" cy="1482257"/>
          </a:xfrm>
          <a:prstGeom prst="rect">
            <a:avLst/>
          </a:prstGeom>
        </p:spPr>
      </p:pic>
      <p:sp>
        <p:nvSpPr>
          <p:cNvPr id="21" name="TextBox 20"/>
          <p:cNvSpPr txBox="1"/>
          <p:nvPr/>
        </p:nvSpPr>
        <p:spPr>
          <a:xfrm>
            <a:off x="-24856" y="-2342"/>
            <a:ext cx="6768752" cy="523220"/>
          </a:xfrm>
          <a:prstGeom prst="rect">
            <a:avLst/>
          </a:prstGeom>
          <a:noFill/>
        </p:spPr>
        <p:txBody>
          <a:bodyPr wrap="square" rtlCol="0">
            <a:spAutoFit/>
          </a:bodyPr>
          <a:lstStyle/>
          <a:p>
            <a:r>
              <a:rPr lang="en-GB" sz="2800" b="1" u="sng" dirty="0" smtClean="0"/>
              <a:t>Lesson 1: </a:t>
            </a:r>
            <a:r>
              <a:rPr lang="en-GB" sz="2800" b="1" u="sng" dirty="0" smtClean="0"/>
              <a:t>Turns and Angles</a:t>
            </a:r>
            <a:endParaRPr lang="en-GB" sz="2800" b="1" u="sng" dirty="0"/>
          </a:p>
        </p:txBody>
      </p:sp>
    </p:spTree>
    <p:extLst>
      <p:ext uri="{BB962C8B-B14F-4D97-AF65-F5344CB8AC3E}">
        <p14:creationId xmlns:p14="http://schemas.microsoft.com/office/powerpoint/2010/main" val="411315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500"/>
                                        <p:tgtEl>
                                          <p:spTgt spid="5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500"/>
                                        <p:tgtEl>
                                          <p:spTgt spid="55"/>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7"/>
                                        </p:tgtEl>
                                        <p:attrNameLst>
                                          <p:attrName>style.visibility</p:attrName>
                                        </p:attrNameLst>
                                      </p:cBhvr>
                                      <p:to>
                                        <p:strVal val="visible"/>
                                      </p:to>
                                    </p:set>
                                    <p:animEffect transition="in" filter="fade">
                                      <p:cBhvr>
                                        <p:cTn id="20" dur="500"/>
                                        <p:tgtEl>
                                          <p:spTgt spid="57"/>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60"/>
                                        </p:tgtEl>
                                        <p:attrNameLst>
                                          <p:attrName>style.visibility</p:attrName>
                                        </p:attrNameLst>
                                      </p:cBhvr>
                                      <p:to>
                                        <p:strVal val="visible"/>
                                      </p:to>
                                    </p:set>
                                    <p:animEffect transition="in" filter="fade">
                                      <p:cBhvr>
                                        <p:cTn id="24" dur="500"/>
                                        <p:tgtEl>
                                          <p:spTgt spid="60"/>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childTnLst>
                                </p:cTn>
                              </p:par>
                            </p:childTnLst>
                          </p:cTn>
                        </p:par>
                        <p:par>
                          <p:cTn id="29" fill="hold">
                            <p:stCondLst>
                              <p:cond delay="1500"/>
                            </p:stCondLst>
                            <p:childTnLst>
                              <p:par>
                                <p:cTn id="30" presetID="8" presetClass="emph" presetSubtype="0" fill="hold" nodeType="afterEffect">
                                  <p:stCondLst>
                                    <p:cond delay="0"/>
                                  </p:stCondLst>
                                  <p:childTnLst>
                                    <p:animRot by="5400000">
                                      <p:cBhvr>
                                        <p:cTn id="31" dur="2000" fill="hold"/>
                                        <p:tgtEl>
                                          <p:spTgt spid="3"/>
                                        </p:tgtEl>
                                        <p:attrNameLst>
                                          <p:attrName>r</p:attrName>
                                        </p:attrNameLst>
                                      </p:cBhvr>
                                    </p:animRo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59"/>
                                        </p:tgtEl>
                                        <p:attrNameLst>
                                          <p:attrName>style.visibility</p:attrName>
                                        </p:attrNameLst>
                                      </p:cBhvr>
                                      <p:to>
                                        <p:strVal val="visible"/>
                                      </p:to>
                                    </p:set>
                                    <p:animEffect transition="in" filter="fade">
                                      <p:cBhvr>
                                        <p:cTn id="40" dur="500"/>
                                        <p:tgtEl>
                                          <p:spTgt spid="59"/>
                                        </p:tgtEl>
                                      </p:cBhvr>
                                    </p:animEffect>
                                  </p:childTnLst>
                                </p:cTn>
                              </p:par>
                              <p:par>
                                <p:cTn id="41" presetID="10" presetClass="entr" presetSubtype="0" fill="hold" nodeType="withEffect">
                                  <p:stCondLst>
                                    <p:cond delay="0"/>
                                  </p:stCondLst>
                                  <p:childTnLst>
                                    <p:set>
                                      <p:cBhvr>
                                        <p:cTn id="42" dur="1" fill="hold">
                                          <p:stCondLst>
                                            <p:cond delay="0"/>
                                          </p:stCondLst>
                                        </p:cTn>
                                        <p:tgtEl>
                                          <p:spTgt spid="58"/>
                                        </p:tgtEl>
                                        <p:attrNameLst>
                                          <p:attrName>style.visibility</p:attrName>
                                        </p:attrNameLst>
                                      </p:cBhvr>
                                      <p:to>
                                        <p:strVal val="visible"/>
                                      </p:to>
                                    </p:set>
                                    <p:animEffect transition="in" filter="fade">
                                      <p:cBhvr>
                                        <p:cTn id="4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56" grpId="0" animBg="1"/>
      <p:bldP spid="57" grpId="0"/>
      <p:bldP spid="5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a:extLst>
              <a:ext uri="{FF2B5EF4-FFF2-40B4-BE49-F238E27FC236}">
                <a16:creationId xmlns="" xmlns:a16="http://schemas.microsoft.com/office/drawing/2014/main" id="{1DFD1700-0B52-4543-9559-351DACF34888}"/>
              </a:ext>
            </a:extLst>
          </p:cNvPr>
          <p:cNvSpPr/>
          <p:nvPr/>
        </p:nvSpPr>
        <p:spPr>
          <a:xfrm>
            <a:off x="3132081" y="2540247"/>
            <a:ext cx="2898886" cy="2898886"/>
          </a:xfrm>
          <a:prstGeom prst="ellipse">
            <a:avLst/>
          </a:prstGeom>
          <a:solidFill>
            <a:schemeClr val="bg1"/>
          </a:solidFill>
          <a:ln w="19050">
            <a:solidFill>
              <a:schemeClr val="tx1">
                <a:lumMod val="25000"/>
                <a:lumOff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699404"/>
          </a:xfrm>
          <a:prstGeom prst="rect">
            <a:avLst/>
          </a:prstGeom>
          <a:noFill/>
          <a:ln w="28575">
            <a:noFill/>
          </a:ln>
        </p:spPr>
        <p:txBody>
          <a:bodyPr wrap="square" lIns="72000" tIns="72000" rIns="72000" bIns="72000">
            <a:spAutoFit/>
          </a:bodyPr>
          <a:lstStyle/>
          <a:p>
            <a:r>
              <a:rPr lang="en-GB" altLang="en-US" dirty="0"/>
              <a:t>The child is facing the </a:t>
            </a:r>
            <a:r>
              <a:rPr lang="en-GB" altLang="en-US" b="1" dirty="0"/>
              <a:t>circle</a:t>
            </a:r>
            <a:r>
              <a:rPr lang="en-GB" altLang="en-US" dirty="0"/>
              <a:t>. If they make a quarter turn clockwise, which shape will they be facing?</a:t>
            </a:r>
          </a:p>
        </p:txBody>
      </p:sp>
      <p:pic>
        <p:nvPicPr>
          <p:cNvPr id="16" name="Picture 15">
            <a:extLst>
              <a:ext uri="{FF2B5EF4-FFF2-40B4-BE49-F238E27FC236}">
                <a16:creationId xmlns="" xmlns:a16="http://schemas.microsoft.com/office/drawing/2014/main" id="{918A2D83-7D5F-4B78-952E-2706F68E51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9686" y="5012411"/>
            <a:ext cx="1348590" cy="975639"/>
          </a:xfrm>
          <a:prstGeom prst="rect">
            <a:avLst/>
          </a:prstGeom>
        </p:spPr>
      </p:pic>
      <p:pic>
        <p:nvPicPr>
          <p:cNvPr id="3" name="Picture 2">
            <a:extLst>
              <a:ext uri="{FF2B5EF4-FFF2-40B4-BE49-F238E27FC236}">
                <a16:creationId xmlns="" xmlns:a16="http://schemas.microsoft.com/office/drawing/2014/main" id="{3E9335A0-9617-4680-BEF6-164815F059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3226" y="3439089"/>
            <a:ext cx="914724" cy="913836"/>
          </a:xfrm>
          <a:prstGeom prst="rect">
            <a:avLst/>
          </a:prstGeom>
        </p:spPr>
      </p:pic>
      <p:pic>
        <p:nvPicPr>
          <p:cNvPr id="7" name="Picture 6">
            <a:extLst>
              <a:ext uri="{FF2B5EF4-FFF2-40B4-BE49-F238E27FC236}">
                <a16:creationId xmlns="" xmlns:a16="http://schemas.microsoft.com/office/drawing/2014/main" id="{BEE4898D-5918-41C4-A7F5-4B11630432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7822" y="3391465"/>
            <a:ext cx="1050684" cy="913836"/>
          </a:xfrm>
          <a:prstGeom prst="rect">
            <a:avLst/>
          </a:prstGeom>
        </p:spPr>
      </p:pic>
      <p:pic>
        <p:nvPicPr>
          <p:cNvPr id="9" name="Picture 8">
            <a:extLst>
              <a:ext uri="{FF2B5EF4-FFF2-40B4-BE49-F238E27FC236}">
                <a16:creationId xmlns="" xmlns:a16="http://schemas.microsoft.com/office/drawing/2014/main" id="{6A29D499-B9CF-4C57-B064-329B330C651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2400" y="1831318"/>
            <a:ext cx="1219200" cy="1219200"/>
          </a:xfrm>
          <a:prstGeom prst="rect">
            <a:avLst/>
          </a:prstGeom>
        </p:spPr>
      </p:pic>
      <p:pic>
        <p:nvPicPr>
          <p:cNvPr id="23" name="Picture 22">
            <a:extLst>
              <a:ext uri="{FF2B5EF4-FFF2-40B4-BE49-F238E27FC236}">
                <a16:creationId xmlns="" xmlns:a16="http://schemas.microsoft.com/office/drawing/2014/main" id="{92105458-B62B-42B1-B07B-061F7391305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23938" y="3250275"/>
            <a:ext cx="1305287" cy="1482257"/>
          </a:xfrm>
          <a:prstGeom prst="rect">
            <a:avLst/>
          </a:prstGeom>
        </p:spPr>
      </p:pic>
      <p:sp>
        <p:nvSpPr>
          <p:cNvPr id="14" name="TextBox 13"/>
          <p:cNvSpPr txBox="1"/>
          <p:nvPr/>
        </p:nvSpPr>
        <p:spPr>
          <a:xfrm>
            <a:off x="-24856" y="-2342"/>
            <a:ext cx="6768752" cy="523220"/>
          </a:xfrm>
          <a:prstGeom prst="rect">
            <a:avLst/>
          </a:prstGeom>
          <a:noFill/>
        </p:spPr>
        <p:txBody>
          <a:bodyPr wrap="square" rtlCol="0">
            <a:spAutoFit/>
          </a:bodyPr>
          <a:lstStyle/>
          <a:p>
            <a:r>
              <a:rPr lang="en-GB" sz="2800" b="1" u="sng" dirty="0" smtClean="0"/>
              <a:t>Lesson 1: </a:t>
            </a:r>
            <a:r>
              <a:rPr lang="en-GB" sz="2800" b="1" u="sng" dirty="0" smtClean="0"/>
              <a:t>Turns and Angles</a:t>
            </a:r>
            <a:endParaRPr lang="en-GB" sz="2800" b="1" u="sng" dirty="0"/>
          </a:p>
        </p:txBody>
      </p:sp>
    </p:spTree>
    <p:extLst>
      <p:ext uri="{BB962C8B-B14F-4D97-AF65-F5344CB8AC3E}">
        <p14:creationId xmlns:p14="http://schemas.microsoft.com/office/powerpoint/2010/main" val="4130283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5400000">
                                      <p:cBhvr>
                                        <p:cTn id="6" dur="2000" fill="hold"/>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Oval 24">
            <a:extLst>
              <a:ext uri="{FF2B5EF4-FFF2-40B4-BE49-F238E27FC236}">
                <a16:creationId xmlns="" xmlns:a16="http://schemas.microsoft.com/office/drawing/2014/main" id="{1DFD1700-0B52-4543-9559-351DACF34888}"/>
              </a:ext>
            </a:extLst>
          </p:cNvPr>
          <p:cNvSpPr/>
          <p:nvPr/>
        </p:nvSpPr>
        <p:spPr>
          <a:xfrm>
            <a:off x="3132081" y="2540247"/>
            <a:ext cx="2898886" cy="2898886"/>
          </a:xfrm>
          <a:prstGeom prst="ellipse">
            <a:avLst/>
          </a:prstGeom>
          <a:solidFill>
            <a:schemeClr val="bg1"/>
          </a:solidFill>
          <a:ln w="19050">
            <a:solidFill>
              <a:schemeClr val="tx1">
                <a:lumMod val="25000"/>
                <a:lumOff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699404"/>
          </a:xfrm>
          <a:prstGeom prst="rect">
            <a:avLst/>
          </a:prstGeom>
          <a:noFill/>
          <a:ln w="28575">
            <a:noFill/>
          </a:ln>
        </p:spPr>
        <p:txBody>
          <a:bodyPr wrap="square" lIns="72000" tIns="72000" rIns="72000" bIns="72000">
            <a:spAutoFit/>
          </a:bodyPr>
          <a:lstStyle/>
          <a:p>
            <a:r>
              <a:rPr lang="en-GB" altLang="en-US" dirty="0"/>
              <a:t>The child is facing the </a:t>
            </a:r>
            <a:r>
              <a:rPr lang="en-GB" altLang="en-US" b="1" dirty="0"/>
              <a:t>rectangle</a:t>
            </a:r>
            <a:r>
              <a:rPr lang="en-GB" altLang="en-US" dirty="0"/>
              <a:t>. If they make a three-quarter turn anticlockwise, which shape will they be facing?</a:t>
            </a:r>
          </a:p>
        </p:txBody>
      </p:sp>
      <p:pic>
        <p:nvPicPr>
          <p:cNvPr id="16" name="Picture 15">
            <a:extLst>
              <a:ext uri="{FF2B5EF4-FFF2-40B4-BE49-F238E27FC236}">
                <a16:creationId xmlns="" xmlns:a16="http://schemas.microsoft.com/office/drawing/2014/main" id="{918A2D83-7D5F-4B78-952E-2706F68E51B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9686" y="5012411"/>
            <a:ext cx="1348590" cy="975639"/>
          </a:xfrm>
          <a:prstGeom prst="rect">
            <a:avLst/>
          </a:prstGeom>
        </p:spPr>
      </p:pic>
      <p:pic>
        <p:nvPicPr>
          <p:cNvPr id="3" name="Picture 2">
            <a:extLst>
              <a:ext uri="{FF2B5EF4-FFF2-40B4-BE49-F238E27FC236}">
                <a16:creationId xmlns="" xmlns:a16="http://schemas.microsoft.com/office/drawing/2014/main" id="{3E9335A0-9617-4680-BEF6-164815F059F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3226" y="3439089"/>
            <a:ext cx="914724" cy="913836"/>
          </a:xfrm>
          <a:prstGeom prst="rect">
            <a:avLst/>
          </a:prstGeom>
        </p:spPr>
      </p:pic>
      <p:pic>
        <p:nvPicPr>
          <p:cNvPr id="7" name="Picture 6">
            <a:extLst>
              <a:ext uri="{FF2B5EF4-FFF2-40B4-BE49-F238E27FC236}">
                <a16:creationId xmlns="" xmlns:a16="http://schemas.microsoft.com/office/drawing/2014/main" id="{BEE4898D-5918-41C4-A7F5-4B116304322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7822" y="3391465"/>
            <a:ext cx="1050684" cy="913836"/>
          </a:xfrm>
          <a:prstGeom prst="rect">
            <a:avLst/>
          </a:prstGeom>
        </p:spPr>
      </p:pic>
      <p:pic>
        <p:nvPicPr>
          <p:cNvPr id="9" name="Picture 8">
            <a:extLst>
              <a:ext uri="{FF2B5EF4-FFF2-40B4-BE49-F238E27FC236}">
                <a16:creationId xmlns="" xmlns:a16="http://schemas.microsoft.com/office/drawing/2014/main" id="{6A29D499-B9CF-4C57-B064-329B330C651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62400" y="1831318"/>
            <a:ext cx="1219200" cy="1219200"/>
          </a:xfrm>
          <a:prstGeom prst="rect">
            <a:avLst/>
          </a:prstGeom>
        </p:spPr>
      </p:pic>
      <p:pic>
        <p:nvPicPr>
          <p:cNvPr id="23" name="Picture 22">
            <a:extLst>
              <a:ext uri="{FF2B5EF4-FFF2-40B4-BE49-F238E27FC236}">
                <a16:creationId xmlns="" xmlns:a16="http://schemas.microsoft.com/office/drawing/2014/main" id="{92105458-B62B-42B1-B07B-061F7391305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3923938" y="3250275"/>
            <a:ext cx="1305287" cy="1482257"/>
          </a:xfrm>
          <a:prstGeom prst="rect">
            <a:avLst/>
          </a:prstGeom>
        </p:spPr>
      </p:pic>
      <p:sp>
        <p:nvSpPr>
          <p:cNvPr id="14" name="TextBox 13"/>
          <p:cNvSpPr txBox="1"/>
          <p:nvPr/>
        </p:nvSpPr>
        <p:spPr>
          <a:xfrm>
            <a:off x="-24856" y="-2342"/>
            <a:ext cx="6768752" cy="523220"/>
          </a:xfrm>
          <a:prstGeom prst="rect">
            <a:avLst/>
          </a:prstGeom>
          <a:noFill/>
        </p:spPr>
        <p:txBody>
          <a:bodyPr wrap="square" rtlCol="0">
            <a:spAutoFit/>
          </a:bodyPr>
          <a:lstStyle/>
          <a:p>
            <a:r>
              <a:rPr lang="en-GB" sz="2800" b="1" u="sng" dirty="0" smtClean="0"/>
              <a:t>Lesson 1: </a:t>
            </a:r>
            <a:r>
              <a:rPr lang="en-GB" sz="2800" b="1" u="sng" dirty="0" smtClean="0"/>
              <a:t>Turns and Angles</a:t>
            </a:r>
            <a:endParaRPr lang="en-GB" sz="2800" b="1" u="sng" dirty="0"/>
          </a:p>
        </p:txBody>
      </p:sp>
    </p:spTree>
    <p:extLst>
      <p:ext uri="{BB962C8B-B14F-4D97-AF65-F5344CB8AC3E}">
        <p14:creationId xmlns:p14="http://schemas.microsoft.com/office/powerpoint/2010/main" val="3629821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6200000">
                                      <p:cBhvr>
                                        <p:cTn id="6" dur="2000" fill="hold"/>
                                        <p:tgtEl>
                                          <p:spTgt spid="2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a:extLst>
              <a:ext uri="{FF2B5EF4-FFF2-40B4-BE49-F238E27FC236}">
                <a16:creationId xmlns="" xmlns:a16="http://schemas.microsoft.com/office/drawing/2014/main" id="{0B0B8D13-9859-46D6-BE47-F54F5173EB13}"/>
              </a:ext>
            </a:extLst>
          </p:cNvPr>
          <p:cNvSpPr/>
          <p:nvPr/>
        </p:nvSpPr>
        <p:spPr>
          <a:xfrm>
            <a:off x="3132081" y="2540247"/>
            <a:ext cx="2898886" cy="2898886"/>
          </a:xfrm>
          <a:prstGeom prst="ellipse">
            <a:avLst/>
          </a:prstGeom>
          <a:solidFill>
            <a:schemeClr val="bg1"/>
          </a:solidFill>
          <a:ln w="19050">
            <a:solidFill>
              <a:schemeClr val="tx1">
                <a:lumMod val="25000"/>
                <a:lumOff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 xmlns:a16="http://schemas.microsoft.com/office/drawing/2014/main" id="{FF6D6757-8E72-4A66-B79D-84D3C2F8535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99686" y="5012411"/>
            <a:ext cx="1348590" cy="975639"/>
          </a:xfrm>
          <a:prstGeom prst="rect">
            <a:avLst/>
          </a:prstGeom>
        </p:spPr>
      </p:pic>
      <p:pic>
        <p:nvPicPr>
          <p:cNvPr id="18" name="Picture 17">
            <a:extLst>
              <a:ext uri="{FF2B5EF4-FFF2-40B4-BE49-F238E27FC236}">
                <a16:creationId xmlns="" xmlns:a16="http://schemas.microsoft.com/office/drawing/2014/main" id="{D177F718-857D-40A0-8FEF-006BB5ADC7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43226" y="3439089"/>
            <a:ext cx="914724" cy="913836"/>
          </a:xfrm>
          <a:prstGeom prst="rect">
            <a:avLst/>
          </a:prstGeom>
        </p:spPr>
      </p:pic>
      <p:pic>
        <p:nvPicPr>
          <p:cNvPr id="19" name="Picture 18">
            <a:extLst>
              <a:ext uri="{FF2B5EF4-FFF2-40B4-BE49-F238E27FC236}">
                <a16:creationId xmlns="" xmlns:a16="http://schemas.microsoft.com/office/drawing/2014/main" id="{B0178EC5-8F1F-4F5B-A147-01BEFFD2F1D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07822" y="3391465"/>
            <a:ext cx="1050684" cy="913836"/>
          </a:xfrm>
          <a:prstGeom prst="rect">
            <a:avLst/>
          </a:prstGeom>
        </p:spPr>
      </p:pic>
      <p:pic>
        <p:nvPicPr>
          <p:cNvPr id="21" name="Picture 20">
            <a:extLst>
              <a:ext uri="{FF2B5EF4-FFF2-40B4-BE49-F238E27FC236}">
                <a16:creationId xmlns="" xmlns:a16="http://schemas.microsoft.com/office/drawing/2014/main" id="{C2F946F9-1A4B-4221-81D7-9A76B03B70C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3923938" y="3250275"/>
            <a:ext cx="1305287" cy="1482257"/>
          </a:xfrm>
          <a:prstGeom prst="rect">
            <a:avLst/>
          </a:prstGeom>
        </p:spPr>
      </p:pic>
      <p:sp>
        <p:nvSpPr>
          <p:cNvPr id="22" name="Rectangle 21">
            <a:extLst>
              <a:ext uri="{FF2B5EF4-FFF2-40B4-BE49-F238E27FC236}">
                <a16:creationId xmlns="" xmlns:a16="http://schemas.microsoft.com/office/drawing/2014/main" id="{6B365960-347E-4C63-89B0-BCB6E2C26DBE}"/>
              </a:ext>
            </a:extLst>
          </p:cNvPr>
          <p:cNvSpPr/>
          <p:nvPr/>
        </p:nvSpPr>
        <p:spPr>
          <a:xfrm>
            <a:off x="766118" y="1158657"/>
            <a:ext cx="7611763" cy="976403"/>
          </a:xfrm>
          <a:prstGeom prst="rect">
            <a:avLst/>
          </a:prstGeom>
          <a:noFill/>
          <a:ln w="28575">
            <a:noFill/>
          </a:ln>
        </p:spPr>
        <p:txBody>
          <a:bodyPr wrap="square" lIns="72000" tIns="72000" rIns="72000" bIns="72000">
            <a:spAutoFit/>
          </a:bodyPr>
          <a:lstStyle/>
          <a:p>
            <a:r>
              <a:rPr lang="en-GB" altLang="en-US" dirty="0"/>
              <a:t>The child makes a quarter turn clockwise to face the circle.</a:t>
            </a:r>
          </a:p>
          <a:p>
            <a:r>
              <a:rPr lang="en-GB" altLang="en-US" dirty="0"/>
              <a:t>Is there another way he could have turned to end up in the same position? </a:t>
            </a:r>
          </a:p>
        </p:txBody>
      </p:sp>
      <p:pic>
        <p:nvPicPr>
          <p:cNvPr id="23" name="Picture 22">
            <a:extLst>
              <a:ext uri="{FF2B5EF4-FFF2-40B4-BE49-F238E27FC236}">
                <a16:creationId xmlns="" xmlns:a16="http://schemas.microsoft.com/office/drawing/2014/main" id="{774F76D6-B8E3-4FC8-9130-6CEECDB9B0A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2400" y="1831318"/>
            <a:ext cx="1219200" cy="1219200"/>
          </a:xfrm>
          <a:prstGeom prst="rect">
            <a:avLst/>
          </a:prstGeom>
        </p:spPr>
      </p:pic>
      <p:sp>
        <p:nvSpPr>
          <p:cNvPr id="13" name="TextBox 12"/>
          <p:cNvSpPr txBox="1"/>
          <p:nvPr/>
        </p:nvSpPr>
        <p:spPr>
          <a:xfrm>
            <a:off x="-24856" y="-2342"/>
            <a:ext cx="6768752" cy="523220"/>
          </a:xfrm>
          <a:prstGeom prst="rect">
            <a:avLst/>
          </a:prstGeom>
          <a:noFill/>
        </p:spPr>
        <p:txBody>
          <a:bodyPr wrap="square" rtlCol="0">
            <a:spAutoFit/>
          </a:bodyPr>
          <a:lstStyle/>
          <a:p>
            <a:r>
              <a:rPr lang="en-GB" sz="2800" b="1" u="sng" dirty="0" smtClean="0"/>
              <a:t>Lesson 1: </a:t>
            </a:r>
            <a:r>
              <a:rPr lang="en-GB" sz="2800" b="1" u="sng" dirty="0" smtClean="0"/>
              <a:t>Turns and Angles</a:t>
            </a:r>
            <a:endParaRPr lang="en-GB" sz="2800" b="1" u="sng" dirty="0"/>
          </a:p>
        </p:txBody>
      </p:sp>
    </p:spTree>
    <p:extLst>
      <p:ext uri="{BB962C8B-B14F-4D97-AF65-F5344CB8AC3E}">
        <p14:creationId xmlns:p14="http://schemas.microsoft.com/office/powerpoint/2010/main" val="820599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16200000">
                                      <p:cBhvr>
                                        <p:cTn id="6" dur="2000" fill="hold"/>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 xmlns:a16="http://schemas.microsoft.com/office/drawing/2014/main" id="{C922E1B6-2A3A-42FA-B876-EFFACDB25639}"/>
              </a:ext>
            </a:extLst>
          </p:cNvPr>
          <p:cNvPicPr>
            <a:picLocks noChangeAspect="1"/>
          </p:cNvPicPr>
          <p:nvPr/>
        </p:nvPicPr>
        <p:blipFill rotWithShape="1">
          <a:blip r:embed="rId2">
            <a:extLst>
              <a:ext uri="{28A0092B-C50C-407E-A947-70E740481C1C}">
                <a14:useLocalDpi xmlns:a14="http://schemas.microsoft.com/office/drawing/2010/main" val="0"/>
              </a:ext>
            </a:extLst>
          </a:blip>
          <a:srcRect t="3770" b="14979"/>
          <a:stretch/>
        </p:blipFill>
        <p:spPr>
          <a:xfrm>
            <a:off x="765171" y="1720126"/>
            <a:ext cx="7622228" cy="4378340"/>
          </a:xfrm>
          <a:prstGeom prst="rect">
            <a:avLst/>
          </a:prstGeom>
        </p:spPr>
      </p:pic>
      <p:sp>
        <p:nvSpPr>
          <p:cNvPr id="27" name="Rectangle 26">
            <a:extLst>
              <a:ext uri="{FF2B5EF4-FFF2-40B4-BE49-F238E27FC236}">
                <a16:creationId xmlns="" xmlns:a16="http://schemas.microsoft.com/office/drawing/2014/main" id="{C54644C1-E299-48E5-9317-354545E89603}"/>
              </a:ext>
            </a:extLst>
          </p:cNvPr>
          <p:cNvSpPr/>
          <p:nvPr/>
        </p:nvSpPr>
        <p:spPr>
          <a:xfrm>
            <a:off x="766118" y="1158657"/>
            <a:ext cx="7622232" cy="422405"/>
          </a:xfrm>
          <a:prstGeom prst="rect">
            <a:avLst/>
          </a:prstGeom>
          <a:noFill/>
          <a:ln w="28575">
            <a:noFill/>
          </a:ln>
        </p:spPr>
        <p:txBody>
          <a:bodyPr wrap="square" lIns="72000" tIns="72000" rIns="72000" bIns="72000">
            <a:spAutoFit/>
          </a:bodyPr>
          <a:lstStyle/>
          <a:p>
            <a:r>
              <a:rPr lang="en-GB" altLang="en-US" spc="-30" dirty="0"/>
              <a:t>What turning instructions would you give to the robot to escape the maze?</a:t>
            </a:r>
          </a:p>
        </p:txBody>
      </p:sp>
      <p:sp>
        <p:nvSpPr>
          <p:cNvPr id="72" name="Oval 71">
            <a:extLst>
              <a:ext uri="{FF2B5EF4-FFF2-40B4-BE49-F238E27FC236}">
                <a16:creationId xmlns="" xmlns:a16="http://schemas.microsoft.com/office/drawing/2014/main" id="{B7E09600-0F86-46FD-9B26-6CC92C6EF22A}"/>
              </a:ext>
            </a:extLst>
          </p:cNvPr>
          <p:cNvSpPr/>
          <p:nvPr/>
        </p:nvSpPr>
        <p:spPr>
          <a:xfrm>
            <a:off x="1015370" y="2266949"/>
            <a:ext cx="1219200" cy="1219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a:extLst>
              <a:ext uri="{FF2B5EF4-FFF2-40B4-BE49-F238E27FC236}">
                <a16:creationId xmlns="" xmlns:a16="http://schemas.microsoft.com/office/drawing/2014/main" id="{6FF12281-309B-4B62-8F1D-9FB2E729CC6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6872" y="1914524"/>
            <a:ext cx="891224" cy="2220789"/>
          </a:xfrm>
          <a:prstGeom prst="rect">
            <a:avLst/>
          </a:prstGeom>
        </p:spPr>
      </p:pic>
      <p:sp>
        <p:nvSpPr>
          <p:cNvPr id="49" name="Oval 48">
            <a:extLst>
              <a:ext uri="{FF2B5EF4-FFF2-40B4-BE49-F238E27FC236}">
                <a16:creationId xmlns="" xmlns:a16="http://schemas.microsoft.com/office/drawing/2014/main" id="{11C99E58-D31C-4534-A020-3C6F3C7EB6BD}"/>
              </a:ext>
            </a:extLst>
          </p:cNvPr>
          <p:cNvSpPr/>
          <p:nvPr/>
        </p:nvSpPr>
        <p:spPr>
          <a:xfrm>
            <a:off x="6952830" y="4762499"/>
            <a:ext cx="1219200" cy="12192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8" name="Picture 27">
            <a:extLst>
              <a:ext uri="{FF2B5EF4-FFF2-40B4-BE49-F238E27FC236}">
                <a16:creationId xmlns="" xmlns:a16="http://schemas.microsoft.com/office/drawing/2014/main" id="{3146F349-0A0D-4FD1-A045-6000070DECF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02558" y="4686300"/>
            <a:ext cx="1598047" cy="1295399"/>
          </a:xfrm>
          <a:prstGeom prst="rect">
            <a:avLst/>
          </a:prstGeom>
        </p:spPr>
      </p:pic>
      <p:sp>
        <p:nvSpPr>
          <p:cNvPr id="75" name="Rectangle 74">
            <a:extLst>
              <a:ext uri="{FF2B5EF4-FFF2-40B4-BE49-F238E27FC236}">
                <a16:creationId xmlns="" xmlns:a16="http://schemas.microsoft.com/office/drawing/2014/main" id="{F8533086-2FCD-4AB8-953D-1B5397BF7D7A}"/>
              </a:ext>
            </a:extLst>
          </p:cNvPr>
          <p:cNvSpPr/>
          <p:nvPr/>
        </p:nvSpPr>
        <p:spPr>
          <a:xfrm>
            <a:off x="2127630" y="2787174"/>
            <a:ext cx="5849497" cy="2000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 xmlns:a16="http://schemas.microsoft.com/office/drawing/2014/main" id="{D9EB560C-59A0-4FC2-AA3D-D778AD6580F6}"/>
              </a:ext>
            </a:extLst>
          </p:cNvPr>
          <p:cNvSpPr/>
          <p:nvPr/>
        </p:nvSpPr>
        <p:spPr>
          <a:xfrm rot="5400000">
            <a:off x="7506239" y="3080036"/>
            <a:ext cx="741681" cy="2000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Rectangle 52">
            <a:extLst>
              <a:ext uri="{FF2B5EF4-FFF2-40B4-BE49-F238E27FC236}">
                <a16:creationId xmlns="" xmlns:a16="http://schemas.microsoft.com/office/drawing/2014/main" id="{FA979EF5-5DB9-4EE2-9B7F-6467FB87611F}"/>
              </a:ext>
            </a:extLst>
          </p:cNvPr>
          <p:cNvSpPr/>
          <p:nvPr/>
        </p:nvSpPr>
        <p:spPr>
          <a:xfrm>
            <a:off x="2484769" y="3489894"/>
            <a:ext cx="5492358" cy="2000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Rectangle 53">
            <a:extLst>
              <a:ext uri="{FF2B5EF4-FFF2-40B4-BE49-F238E27FC236}">
                <a16:creationId xmlns="" xmlns:a16="http://schemas.microsoft.com/office/drawing/2014/main" id="{267BB101-7750-41D1-B787-27D88685A94E}"/>
              </a:ext>
            </a:extLst>
          </p:cNvPr>
          <p:cNvSpPr/>
          <p:nvPr/>
        </p:nvSpPr>
        <p:spPr>
          <a:xfrm rot="5400000">
            <a:off x="2131424" y="3904265"/>
            <a:ext cx="906777" cy="2000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a:extLst>
              <a:ext uri="{FF2B5EF4-FFF2-40B4-BE49-F238E27FC236}">
                <a16:creationId xmlns="" xmlns:a16="http://schemas.microsoft.com/office/drawing/2014/main" id="{0A6AE325-7B0F-45AF-88DC-60FB181E81C3}"/>
              </a:ext>
            </a:extLst>
          </p:cNvPr>
          <p:cNvSpPr/>
          <p:nvPr/>
        </p:nvSpPr>
        <p:spPr>
          <a:xfrm>
            <a:off x="2484769" y="4396303"/>
            <a:ext cx="4929491" cy="2000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Rectangle 55">
            <a:extLst>
              <a:ext uri="{FF2B5EF4-FFF2-40B4-BE49-F238E27FC236}">
                <a16:creationId xmlns="" xmlns:a16="http://schemas.microsoft.com/office/drawing/2014/main" id="{ECDB6B6D-C949-4637-A678-ECA88A538FEA}"/>
              </a:ext>
            </a:extLst>
          </p:cNvPr>
          <p:cNvSpPr/>
          <p:nvPr/>
        </p:nvSpPr>
        <p:spPr>
          <a:xfrm rot="5400000">
            <a:off x="7172582" y="4546884"/>
            <a:ext cx="505457" cy="2000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7" name="Picture 76">
            <a:extLst>
              <a:ext uri="{FF2B5EF4-FFF2-40B4-BE49-F238E27FC236}">
                <a16:creationId xmlns="" xmlns:a16="http://schemas.microsoft.com/office/drawing/2014/main" id="{09361DB5-1E1A-4177-A99B-C1D7394FFC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68418" y="4989511"/>
            <a:ext cx="766152" cy="765175"/>
          </a:xfrm>
          <a:prstGeom prst="rect">
            <a:avLst/>
          </a:prstGeom>
        </p:spPr>
      </p:pic>
      <p:pic>
        <p:nvPicPr>
          <p:cNvPr id="79" name="Picture 78">
            <a:extLst>
              <a:ext uri="{FF2B5EF4-FFF2-40B4-BE49-F238E27FC236}">
                <a16:creationId xmlns="" xmlns:a16="http://schemas.microsoft.com/office/drawing/2014/main" id="{2EBE14DE-4C32-42C0-A648-FD03A6472CE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18977" y="4686300"/>
            <a:ext cx="597851" cy="597089"/>
          </a:xfrm>
          <a:prstGeom prst="rect">
            <a:avLst/>
          </a:prstGeom>
        </p:spPr>
      </p:pic>
      <p:pic>
        <p:nvPicPr>
          <p:cNvPr id="81" name="Picture 80">
            <a:extLst>
              <a:ext uri="{FF2B5EF4-FFF2-40B4-BE49-F238E27FC236}">
                <a16:creationId xmlns="" xmlns:a16="http://schemas.microsoft.com/office/drawing/2014/main" id="{5A3642D9-170B-4668-9229-BA85238B546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381785" y="1902220"/>
            <a:ext cx="401859" cy="382328"/>
          </a:xfrm>
          <a:prstGeom prst="rect">
            <a:avLst/>
          </a:prstGeom>
        </p:spPr>
      </p:pic>
      <p:sp>
        <p:nvSpPr>
          <p:cNvPr id="21" name="TextBox 20"/>
          <p:cNvSpPr txBox="1"/>
          <p:nvPr/>
        </p:nvSpPr>
        <p:spPr>
          <a:xfrm>
            <a:off x="-24856" y="-2342"/>
            <a:ext cx="6768752" cy="523220"/>
          </a:xfrm>
          <a:prstGeom prst="rect">
            <a:avLst/>
          </a:prstGeom>
          <a:noFill/>
        </p:spPr>
        <p:txBody>
          <a:bodyPr wrap="square" rtlCol="0">
            <a:spAutoFit/>
          </a:bodyPr>
          <a:lstStyle/>
          <a:p>
            <a:r>
              <a:rPr lang="en-GB" sz="2800" b="1" u="sng" dirty="0" smtClean="0"/>
              <a:t>Lesson 1: </a:t>
            </a:r>
            <a:r>
              <a:rPr lang="en-GB" sz="2800" b="1" u="sng" dirty="0" smtClean="0"/>
              <a:t>Turns and Angles</a:t>
            </a:r>
            <a:endParaRPr lang="en-GB" sz="2800" b="1" u="sng" dirty="0"/>
          </a:p>
        </p:txBody>
      </p:sp>
    </p:spTree>
    <p:extLst>
      <p:ext uri="{BB962C8B-B14F-4D97-AF65-F5344CB8AC3E}">
        <p14:creationId xmlns:p14="http://schemas.microsoft.com/office/powerpoint/2010/main" val="25300940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97" y="188640"/>
            <a:ext cx="6768752" cy="584775"/>
          </a:xfrm>
          <a:prstGeom prst="rect">
            <a:avLst/>
          </a:prstGeom>
          <a:noFill/>
        </p:spPr>
        <p:txBody>
          <a:bodyPr wrap="square" rtlCol="0">
            <a:spAutoFit/>
          </a:bodyPr>
          <a:lstStyle/>
          <a:p>
            <a:r>
              <a:rPr lang="en-GB" sz="3200" b="1" u="sng" dirty="0" smtClean="0"/>
              <a:t>Lesson 1: </a:t>
            </a:r>
            <a:r>
              <a:rPr lang="en-GB" sz="3200" b="1" u="sng" dirty="0" smtClean="0"/>
              <a:t>Turns and Angles</a:t>
            </a:r>
            <a:endParaRPr lang="en-GB" sz="3200" b="1" u="sng" dirty="0"/>
          </a:p>
        </p:txBody>
      </p:sp>
      <p:sp>
        <p:nvSpPr>
          <p:cNvPr id="7" name="Rectangle 6"/>
          <p:cNvSpPr/>
          <p:nvPr/>
        </p:nvSpPr>
        <p:spPr>
          <a:xfrm>
            <a:off x="0" y="1052736"/>
            <a:ext cx="8791626" cy="5078313"/>
          </a:xfrm>
          <a:prstGeom prst="rect">
            <a:avLst/>
          </a:prstGeom>
        </p:spPr>
        <p:txBody>
          <a:bodyPr wrap="square">
            <a:spAutoFit/>
          </a:bodyPr>
          <a:lstStyle/>
          <a:p>
            <a:r>
              <a:rPr lang="en-GB" sz="3600" b="1" u="sng" dirty="0" smtClean="0"/>
              <a:t>Activity 1</a:t>
            </a:r>
          </a:p>
          <a:p>
            <a:r>
              <a:rPr lang="en-GB" sz="3600" dirty="0" smtClean="0"/>
              <a:t>Take your child outside </a:t>
            </a:r>
            <a:r>
              <a:rPr lang="en-GB" sz="3600" dirty="0"/>
              <a:t>or into </a:t>
            </a:r>
            <a:r>
              <a:rPr lang="en-GB" sz="3600" dirty="0" smtClean="0"/>
              <a:t>a large space so they can practice moving </a:t>
            </a:r>
            <a:r>
              <a:rPr lang="en-GB" sz="3600" dirty="0"/>
              <a:t>in turns themselves. Label 4 walls/points (for example: North, South, East, West). Give children instructions to encourage them to make </a:t>
            </a:r>
            <a:r>
              <a:rPr lang="en-GB" sz="3600" dirty="0" smtClean="0"/>
              <a:t>½  </a:t>
            </a:r>
            <a:r>
              <a:rPr lang="en-GB" sz="3600" dirty="0"/>
              <a:t>, </a:t>
            </a:r>
            <a:r>
              <a:rPr lang="en-GB" sz="3600" dirty="0" smtClean="0"/>
              <a:t>¼  </a:t>
            </a:r>
            <a:r>
              <a:rPr lang="en-GB" sz="3600" dirty="0"/>
              <a:t>, </a:t>
            </a:r>
            <a:r>
              <a:rPr lang="en-GB" sz="3600" dirty="0" smtClean="0"/>
              <a:t>¾ and </a:t>
            </a:r>
            <a:r>
              <a:rPr lang="en-GB" sz="3600" dirty="0"/>
              <a:t>whole turns from different starting points. Allow </a:t>
            </a:r>
            <a:r>
              <a:rPr lang="en-GB" sz="3600" dirty="0" smtClean="0"/>
              <a:t>your children the </a:t>
            </a:r>
            <a:r>
              <a:rPr lang="en-GB" sz="3600" dirty="0"/>
              <a:t>opportunity to give instructions </a:t>
            </a:r>
            <a:r>
              <a:rPr lang="en-GB" sz="3600" dirty="0" smtClean="0"/>
              <a:t>to you as well.</a:t>
            </a:r>
            <a:endParaRPr lang="en-GB" sz="3600" dirty="0"/>
          </a:p>
        </p:txBody>
      </p:sp>
    </p:spTree>
    <p:extLst>
      <p:ext uri="{BB962C8B-B14F-4D97-AF65-F5344CB8AC3E}">
        <p14:creationId xmlns:p14="http://schemas.microsoft.com/office/powerpoint/2010/main" val="3998126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297" y="188640"/>
            <a:ext cx="6768752" cy="584775"/>
          </a:xfrm>
          <a:prstGeom prst="rect">
            <a:avLst/>
          </a:prstGeom>
          <a:noFill/>
        </p:spPr>
        <p:txBody>
          <a:bodyPr wrap="square" rtlCol="0">
            <a:spAutoFit/>
          </a:bodyPr>
          <a:lstStyle/>
          <a:p>
            <a:r>
              <a:rPr lang="en-GB" sz="3200" b="1" u="sng" dirty="0" smtClean="0"/>
              <a:t>Lesson 1: </a:t>
            </a:r>
            <a:r>
              <a:rPr lang="en-GB" sz="3200" b="1" u="sng" dirty="0" smtClean="0"/>
              <a:t>Turns and Angles</a:t>
            </a:r>
            <a:endParaRPr lang="en-GB" sz="3200" b="1" u="sng" dirty="0"/>
          </a:p>
        </p:txBody>
      </p:sp>
      <p:sp>
        <p:nvSpPr>
          <p:cNvPr id="7" name="Rectangle 6"/>
          <p:cNvSpPr/>
          <p:nvPr/>
        </p:nvSpPr>
        <p:spPr>
          <a:xfrm>
            <a:off x="0" y="1052736"/>
            <a:ext cx="8791626" cy="5078313"/>
          </a:xfrm>
          <a:prstGeom prst="rect">
            <a:avLst/>
          </a:prstGeom>
        </p:spPr>
        <p:txBody>
          <a:bodyPr wrap="square">
            <a:spAutoFit/>
          </a:bodyPr>
          <a:lstStyle/>
          <a:p>
            <a:r>
              <a:rPr lang="en-GB" sz="3600" b="1" u="sng" dirty="0" smtClean="0"/>
              <a:t>Activity 2</a:t>
            </a:r>
            <a:endParaRPr lang="en-GB" sz="3600" dirty="0"/>
          </a:p>
          <a:p>
            <a:r>
              <a:rPr lang="en-GB" sz="3600" dirty="0"/>
              <a:t>The letter ‘X’ has four angles. </a:t>
            </a:r>
            <a:endParaRPr lang="en-GB" sz="3600" dirty="0" smtClean="0"/>
          </a:p>
          <a:p>
            <a:endParaRPr lang="en-GB" sz="3600" dirty="0"/>
          </a:p>
          <a:p>
            <a:endParaRPr lang="en-GB" sz="3600" dirty="0" smtClean="0"/>
          </a:p>
          <a:p>
            <a:endParaRPr lang="en-GB" sz="3600" dirty="0"/>
          </a:p>
          <a:p>
            <a:endParaRPr lang="en-GB" sz="3600" dirty="0" smtClean="0"/>
          </a:p>
          <a:p>
            <a:r>
              <a:rPr lang="en-GB" sz="3600" dirty="0" smtClean="0"/>
              <a:t>Write </a:t>
            </a:r>
            <a:r>
              <a:rPr lang="en-GB" sz="3600" dirty="0"/>
              <a:t>your name in capital letters. How many angles can you see in each letter? How many angles are there in your full name? </a:t>
            </a:r>
            <a:endParaRPr lang="en-GB" sz="3600" b="1" u="sng" dirty="0" smtClean="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3300" y="2276872"/>
            <a:ext cx="2105025" cy="2019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195251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4856" y="-2342"/>
            <a:ext cx="6768752" cy="523220"/>
          </a:xfrm>
          <a:prstGeom prst="rect">
            <a:avLst/>
          </a:prstGeom>
          <a:noFill/>
        </p:spPr>
        <p:txBody>
          <a:bodyPr wrap="square" rtlCol="0">
            <a:spAutoFit/>
          </a:bodyPr>
          <a:lstStyle/>
          <a:p>
            <a:r>
              <a:rPr lang="en-GB" sz="2800" b="1" u="sng" dirty="0" smtClean="0"/>
              <a:t>Lesson 1: </a:t>
            </a:r>
            <a:r>
              <a:rPr lang="en-GB" sz="2800" b="1" u="sng" dirty="0" smtClean="0"/>
              <a:t>Turns and Angles</a:t>
            </a:r>
            <a:endParaRPr lang="en-GB" sz="2800" b="1" u="sng"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830" t="38902"/>
          <a:stretch/>
        </p:blipFill>
        <p:spPr bwMode="auto">
          <a:xfrm>
            <a:off x="15244" y="683591"/>
            <a:ext cx="4392488" cy="28929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6526" t="5482"/>
          <a:stretch/>
        </p:blipFill>
        <p:spPr bwMode="auto">
          <a:xfrm>
            <a:off x="4939088" y="11638"/>
            <a:ext cx="4080370" cy="21184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2152214"/>
            <a:ext cx="4224386" cy="47057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830" b="57567"/>
          <a:stretch/>
        </p:blipFill>
        <p:spPr bwMode="auto">
          <a:xfrm>
            <a:off x="161476" y="4077072"/>
            <a:ext cx="4356852" cy="19929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171987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80" y="80918"/>
            <a:ext cx="6768752" cy="584775"/>
          </a:xfrm>
          <a:prstGeom prst="rect">
            <a:avLst/>
          </a:prstGeom>
          <a:noFill/>
        </p:spPr>
        <p:txBody>
          <a:bodyPr wrap="square" rtlCol="0">
            <a:spAutoFit/>
          </a:bodyPr>
          <a:lstStyle/>
          <a:p>
            <a:r>
              <a:rPr lang="en-GB" sz="3200" b="1" u="sng" dirty="0" smtClean="0"/>
              <a:t>Lesson 2: </a:t>
            </a:r>
            <a:r>
              <a:rPr lang="en-GB" sz="3200" b="1" u="sng" dirty="0" smtClean="0"/>
              <a:t>Turns and angles continued.</a:t>
            </a:r>
            <a:endParaRPr lang="en-GB" sz="3200" b="1" u="sng"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02" y="1988840"/>
            <a:ext cx="9107598" cy="4563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51520" y="836712"/>
            <a:ext cx="8568952" cy="923330"/>
          </a:xfrm>
          <a:prstGeom prst="rect">
            <a:avLst/>
          </a:prstGeom>
          <a:noFill/>
        </p:spPr>
        <p:txBody>
          <a:bodyPr wrap="square" rtlCol="0">
            <a:spAutoFit/>
          </a:bodyPr>
          <a:lstStyle/>
          <a:p>
            <a:r>
              <a:rPr lang="en-GB" dirty="0" smtClean="0"/>
              <a:t>Building on from lesson 1. Complete these My Maths slides and the online homework that goes with it. Either log in to your portal or click the link to access the activity for this lesson. </a:t>
            </a:r>
            <a:endParaRPr lang="en-GB" dirty="0"/>
          </a:p>
        </p:txBody>
      </p:sp>
    </p:spTree>
    <p:extLst>
      <p:ext uri="{BB962C8B-B14F-4D97-AF65-F5344CB8AC3E}">
        <p14:creationId xmlns:p14="http://schemas.microsoft.com/office/powerpoint/2010/main" val="21182073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1: Finding the Duration</a:t>
            </a:r>
            <a:endParaRPr lang="en-GB" sz="3200" b="1" u="sng"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456" y="3068960"/>
            <a:ext cx="9036496" cy="3223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179512" y="1052736"/>
            <a:ext cx="8568952" cy="1569660"/>
          </a:xfrm>
          <a:prstGeom prst="rect">
            <a:avLst/>
          </a:prstGeom>
          <a:noFill/>
        </p:spPr>
        <p:txBody>
          <a:bodyPr wrap="square" rtlCol="0">
            <a:spAutoFit/>
          </a:bodyPr>
          <a:lstStyle/>
          <a:p>
            <a:r>
              <a:rPr lang="en-GB" sz="2400" dirty="0" smtClean="0"/>
              <a:t>Log in to My Maths and complete all the slides on this lesson </a:t>
            </a:r>
            <a:r>
              <a:rPr lang="en-GB" sz="2400" b="1" dirty="0" smtClean="0"/>
              <a:t>Y3 Time Between</a:t>
            </a:r>
            <a:r>
              <a:rPr lang="en-GB" sz="2400" dirty="0" smtClean="0"/>
              <a:t>. I have set the homework for you too if you want to log in to your portal and complete it. Otherwise you can click the online homework button and have a go that way. </a:t>
            </a:r>
            <a:endParaRPr lang="en-GB" sz="2400" dirty="0"/>
          </a:p>
        </p:txBody>
      </p:sp>
    </p:spTree>
    <p:extLst>
      <p:ext uri="{BB962C8B-B14F-4D97-AF65-F5344CB8AC3E}">
        <p14:creationId xmlns:p14="http://schemas.microsoft.com/office/powerpoint/2010/main" val="27388032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88640"/>
            <a:ext cx="6768752" cy="584775"/>
          </a:xfrm>
          <a:prstGeom prst="rect">
            <a:avLst/>
          </a:prstGeom>
          <a:noFill/>
        </p:spPr>
        <p:txBody>
          <a:bodyPr wrap="square" rtlCol="0">
            <a:spAutoFit/>
          </a:bodyPr>
          <a:lstStyle/>
          <a:p>
            <a:r>
              <a:rPr lang="en-GB" sz="3200" b="1" u="sng" dirty="0" smtClean="0"/>
              <a:t>Lesson </a:t>
            </a:r>
            <a:r>
              <a:rPr lang="en-GB" sz="3200" b="1" u="sng" dirty="0" smtClean="0"/>
              <a:t>3: Right Angles in Shapes</a:t>
            </a:r>
            <a:endParaRPr lang="en-GB" sz="3200" b="1" u="sng"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6" y="1268760"/>
            <a:ext cx="4769739" cy="35241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6429" y="1268760"/>
            <a:ext cx="4403436" cy="35241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2759295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kern="0" dirty="0">
                <a:solidFill>
                  <a:srgbClr val="000000"/>
                </a:solidFill>
              </a:rPr>
              <a:t>Look at these shapes. </a:t>
            </a:r>
          </a:p>
        </p:txBody>
      </p:sp>
      <p:pic>
        <p:nvPicPr>
          <p:cNvPr id="7" name="Picture 6">
            <a:extLst>
              <a:ext uri="{FF2B5EF4-FFF2-40B4-BE49-F238E27FC236}">
                <a16:creationId xmlns="" xmlns:a16="http://schemas.microsoft.com/office/drawing/2014/main" id="{8F5F0EF0-D88A-4F00-9EC4-013B913178B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81236" y="1776851"/>
            <a:ext cx="2030279" cy="1468808"/>
          </a:xfrm>
          <a:prstGeom prst="rect">
            <a:avLst/>
          </a:prstGeom>
        </p:spPr>
      </p:pic>
      <p:pic>
        <p:nvPicPr>
          <p:cNvPr id="9" name="Picture 8">
            <a:extLst>
              <a:ext uri="{FF2B5EF4-FFF2-40B4-BE49-F238E27FC236}">
                <a16:creationId xmlns="" xmlns:a16="http://schemas.microsoft.com/office/drawing/2014/main" id="{0D38D6B8-9024-45B9-B0A0-23B5A5A10BB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49530" y="1831147"/>
            <a:ext cx="1389889" cy="1388539"/>
          </a:xfrm>
          <a:prstGeom prst="rect">
            <a:avLst/>
          </a:prstGeom>
        </p:spPr>
      </p:pic>
      <p:pic>
        <p:nvPicPr>
          <p:cNvPr id="11" name="Picture 10">
            <a:extLst>
              <a:ext uri="{FF2B5EF4-FFF2-40B4-BE49-F238E27FC236}">
                <a16:creationId xmlns="" xmlns:a16="http://schemas.microsoft.com/office/drawing/2014/main" id="{09978B52-9AAA-4637-A03C-7C5BEFDF39A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0116" y="1824099"/>
            <a:ext cx="811548" cy="1397783"/>
          </a:xfrm>
          <a:prstGeom prst="rect">
            <a:avLst/>
          </a:prstGeom>
        </p:spPr>
      </p:pic>
      <p:pic>
        <p:nvPicPr>
          <p:cNvPr id="18" name="Picture 17">
            <a:extLst>
              <a:ext uri="{FF2B5EF4-FFF2-40B4-BE49-F238E27FC236}">
                <a16:creationId xmlns="" xmlns:a16="http://schemas.microsoft.com/office/drawing/2014/main" id="{CBE538B6-B186-4695-ACD3-D82337ED3E9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093" t="-1561" r="39483" b="63925"/>
          <a:stretch/>
        </p:blipFill>
        <p:spPr>
          <a:xfrm flipH="1">
            <a:off x="6948350" y="4652825"/>
            <a:ext cx="1440000" cy="1440000"/>
          </a:xfrm>
          <a:prstGeom prst="ellipse">
            <a:avLst/>
          </a:prstGeom>
          <a:solidFill>
            <a:schemeClr val="bg1"/>
          </a:solidFill>
          <a:ln w="57150">
            <a:solidFill>
              <a:srgbClr val="4EB2E5"/>
            </a:solidFill>
          </a:ln>
        </p:spPr>
      </p:pic>
      <p:grpSp>
        <p:nvGrpSpPr>
          <p:cNvPr id="19" name="Group 18">
            <a:extLst>
              <a:ext uri="{FF2B5EF4-FFF2-40B4-BE49-F238E27FC236}">
                <a16:creationId xmlns="" xmlns:a16="http://schemas.microsoft.com/office/drawing/2014/main" id="{C02CCABF-006D-4F80-B339-895A9831F343}"/>
              </a:ext>
            </a:extLst>
          </p:cNvPr>
          <p:cNvGrpSpPr/>
          <p:nvPr/>
        </p:nvGrpSpPr>
        <p:grpSpPr>
          <a:xfrm>
            <a:off x="1336499" y="3834897"/>
            <a:ext cx="2044876" cy="2044876"/>
            <a:chOff x="4771849" y="3973792"/>
            <a:chExt cx="1820255" cy="1820255"/>
          </a:xfrm>
        </p:grpSpPr>
        <p:cxnSp>
          <p:nvCxnSpPr>
            <p:cNvPr id="15" name="Straight Connector 14">
              <a:extLst>
                <a:ext uri="{FF2B5EF4-FFF2-40B4-BE49-F238E27FC236}">
                  <a16:creationId xmlns="" xmlns:a16="http://schemas.microsoft.com/office/drawing/2014/main" id="{B4FBE9C2-068A-4C4F-85D5-77ECE48D8690}"/>
                </a:ext>
              </a:extLst>
            </p:cNvPr>
            <p:cNvCxnSpPr/>
            <p:nvPr/>
          </p:nvCxnSpPr>
          <p:spPr>
            <a:xfrm>
              <a:off x="4785646" y="3973792"/>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74E7F0BB-F371-4C04-8538-CE7FEE76123F}"/>
                </a:ext>
              </a:extLst>
            </p:cNvPr>
            <p:cNvCxnSpPr>
              <a:cxnSpLocks/>
            </p:cNvCxnSpPr>
            <p:nvPr/>
          </p:nvCxnSpPr>
          <p:spPr>
            <a:xfrm rot="16200000" flipH="1">
              <a:off x="5681977" y="4874885"/>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 xmlns:a16="http://schemas.microsoft.com/office/drawing/2014/main" id="{7A41B0B8-A3CC-4909-895B-7411F0F9E520}"/>
                </a:ext>
              </a:extLst>
            </p:cNvPr>
            <p:cNvSpPr/>
            <p:nvPr/>
          </p:nvSpPr>
          <p:spPr>
            <a:xfrm>
              <a:off x="4786069" y="5542437"/>
              <a:ext cx="239282" cy="23928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6" name="Speech Bubble: Oval 25">
            <a:extLst>
              <a:ext uri="{FF2B5EF4-FFF2-40B4-BE49-F238E27FC236}">
                <a16:creationId xmlns="" xmlns:a16="http://schemas.microsoft.com/office/drawing/2014/main" id="{B31D2BFA-D39F-4450-A4BB-59E8709F051D}"/>
              </a:ext>
            </a:extLst>
          </p:cNvPr>
          <p:cNvSpPr/>
          <p:nvPr/>
        </p:nvSpPr>
        <p:spPr>
          <a:xfrm>
            <a:off x="3505201" y="3876676"/>
            <a:ext cx="3867150" cy="1587500"/>
          </a:xfrm>
          <a:prstGeom prst="wedgeEllipseCallout">
            <a:avLst>
              <a:gd name="adj1" fmla="val 44413"/>
              <a:gd name="adj2" fmla="val 53679"/>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They each have a special type of angle called a </a:t>
            </a:r>
            <a:r>
              <a:rPr lang="en-GB" b="1" kern="0" dirty="0">
                <a:solidFill>
                  <a:srgbClr val="000000"/>
                </a:solidFill>
              </a:rPr>
              <a:t>right angle </a:t>
            </a:r>
            <a:r>
              <a:rPr lang="en-GB" kern="0" dirty="0">
                <a:solidFill>
                  <a:srgbClr val="000000"/>
                </a:solidFill>
              </a:rPr>
              <a:t>in one or more of their corners.</a:t>
            </a:r>
          </a:p>
        </p:txBody>
      </p:sp>
      <p:grpSp>
        <p:nvGrpSpPr>
          <p:cNvPr id="2" name="Group 1">
            <a:extLst>
              <a:ext uri="{FF2B5EF4-FFF2-40B4-BE49-F238E27FC236}">
                <a16:creationId xmlns="" xmlns:a16="http://schemas.microsoft.com/office/drawing/2014/main" id="{7082A03E-6BE0-4D9F-8BD9-DD65005B02CE}"/>
              </a:ext>
            </a:extLst>
          </p:cNvPr>
          <p:cNvGrpSpPr/>
          <p:nvPr/>
        </p:nvGrpSpPr>
        <p:grpSpPr>
          <a:xfrm>
            <a:off x="1818353" y="1836985"/>
            <a:ext cx="1951960" cy="1364585"/>
            <a:chOff x="1484978" y="1836985"/>
            <a:chExt cx="1951960" cy="1364585"/>
          </a:xfrm>
        </p:grpSpPr>
        <p:sp>
          <p:nvSpPr>
            <p:cNvPr id="16" name="Rectangle 15">
              <a:extLst>
                <a:ext uri="{FF2B5EF4-FFF2-40B4-BE49-F238E27FC236}">
                  <a16:creationId xmlns="" xmlns:a16="http://schemas.microsoft.com/office/drawing/2014/main" id="{8627766E-AB7D-43D0-859F-E3AB79388DB1}"/>
                </a:ext>
              </a:extLst>
            </p:cNvPr>
            <p:cNvSpPr/>
            <p:nvPr/>
          </p:nvSpPr>
          <p:spPr>
            <a:xfrm>
              <a:off x="1484978" y="302443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 xmlns:a16="http://schemas.microsoft.com/office/drawing/2014/main" id="{7E21C5E0-C045-47A0-95FD-924C46E5ADB1}"/>
                </a:ext>
              </a:extLst>
            </p:cNvPr>
            <p:cNvSpPr/>
            <p:nvPr/>
          </p:nvSpPr>
          <p:spPr>
            <a:xfrm>
              <a:off x="1484978" y="183698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Rectangle 21">
              <a:extLst>
                <a:ext uri="{FF2B5EF4-FFF2-40B4-BE49-F238E27FC236}">
                  <a16:creationId xmlns="" xmlns:a16="http://schemas.microsoft.com/office/drawing/2014/main" id="{59E28C3E-2C33-4FE2-9FE6-B9DE145C9B92}"/>
                </a:ext>
              </a:extLst>
            </p:cNvPr>
            <p:cNvSpPr/>
            <p:nvPr/>
          </p:nvSpPr>
          <p:spPr>
            <a:xfrm>
              <a:off x="3259803" y="302443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3" name="Rectangle 22">
              <a:extLst>
                <a:ext uri="{FF2B5EF4-FFF2-40B4-BE49-F238E27FC236}">
                  <a16:creationId xmlns="" xmlns:a16="http://schemas.microsoft.com/office/drawing/2014/main" id="{0F4CEC30-38D0-4BC6-8FE8-5C9206A50094}"/>
                </a:ext>
              </a:extLst>
            </p:cNvPr>
            <p:cNvSpPr/>
            <p:nvPr/>
          </p:nvSpPr>
          <p:spPr>
            <a:xfrm>
              <a:off x="3259803" y="183698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3" name="Group 2">
            <a:extLst>
              <a:ext uri="{FF2B5EF4-FFF2-40B4-BE49-F238E27FC236}">
                <a16:creationId xmlns="" xmlns:a16="http://schemas.microsoft.com/office/drawing/2014/main" id="{51BB543D-82C8-4D76-871B-26E66B18BD25}"/>
              </a:ext>
            </a:extLst>
          </p:cNvPr>
          <p:cNvGrpSpPr/>
          <p:nvPr/>
        </p:nvGrpSpPr>
        <p:grpSpPr>
          <a:xfrm>
            <a:off x="4556791" y="1836985"/>
            <a:ext cx="1370142" cy="1370935"/>
            <a:chOff x="4223416" y="1836985"/>
            <a:chExt cx="1370142" cy="1370935"/>
          </a:xfrm>
        </p:grpSpPr>
        <p:sp>
          <p:nvSpPr>
            <p:cNvPr id="24" name="Rectangle 23">
              <a:extLst>
                <a:ext uri="{FF2B5EF4-FFF2-40B4-BE49-F238E27FC236}">
                  <a16:creationId xmlns="" xmlns:a16="http://schemas.microsoft.com/office/drawing/2014/main" id="{B148812B-34E9-468F-8A61-3268D3C8EAB6}"/>
                </a:ext>
              </a:extLst>
            </p:cNvPr>
            <p:cNvSpPr/>
            <p:nvPr/>
          </p:nvSpPr>
          <p:spPr>
            <a:xfrm>
              <a:off x="4223416" y="303078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Rectangle 24">
              <a:extLst>
                <a:ext uri="{FF2B5EF4-FFF2-40B4-BE49-F238E27FC236}">
                  <a16:creationId xmlns="" xmlns:a16="http://schemas.microsoft.com/office/drawing/2014/main" id="{CA22BE8E-61CE-4174-B984-0628AEAC102D}"/>
                </a:ext>
              </a:extLst>
            </p:cNvPr>
            <p:cNvSpPr/>
            <p:nvPr/>
          </p:nvSpPr>
          <p:spPr>
            <a:xfrm>
              <a:off x="4223416" y="183698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a:extLst>
                <a:ext uri="{FF2B5EF4-FFF2-40B4-BE49-F238E27FC236}">
                  <a16:creationId xmlns="" xmlns:a16="http://schemas.microsoft.com/office/drawing/2014/main" id="{1AB0821B-1D37-4A42-AF07-3F80188D5113}"/>
                </a:ext>
              </a:extLst>
            </p:cNvPr>
            <p:cNvSpPr/>
            <p:nvPr/>
          </p:nvSpPr>
          <p:spPr>
            <a:xfrm>
              <a:off x="5416423" y="303078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Rectangle 27">
              <a:extLst>
                <a:ext uri="{FF2B5EF4-FFF2-40B4-BE49-F238E27FC236}">
                  <a16:creationId xmlns="" xmlns:a16="http://schemas.microsoft.com/office/drawing/2014/main" id="{C7CD90DA-8920-4061-9282-1F9177118D0B}"/>
                </a:ext>
              </a:extLst>
            </p:cNvPr>
            <p:cNvSpPr/>
            <p:nvPr/>
          </p:nvSpPr>
          <p:spPr>
            <a:xfrm>
              <a:off x="5416423" y="1836985"/>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9" name="Rectangle 28">
            <a:extLst>
              <a:ext uri="{FF2B5EF4-FFF2-40B4-BE49-F238E27FC236}">
                <a16:creationId xmlns="" xmlns:a16="http://schemas.microsoft.com/office/drawing/2014/main" id="{E5130D2E-E3AB-4672-A350-ECADF9434665}"/>
              </a:ext>
            </a:extLst>
          </p:cNvPr>
          <p:cNvSpPr/>
          <p:nvPr/>
        </p:nvSpPr>
        <p:spPr>
          <a:xfrm>
            <a:off x="6775323" y="3031261"/>
            <a:ext cx="177135" cy="17713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p:cNvSpPr txBox="1"/>
          <p:nvPr/>
        </p:nvSpPr>
        <p:spPr>
          <a:xfrm>
            <a:off x="-18435" y="76098"/>
            <a:ext cx="6768752" cy="461665"/>
          </a:xfrm>
          <a:prstGeom prst="rect">
            <a:avLst/>
          </a:prstGeom>
          <a:noFill/>
        </p:spPr>
        <p:txBody>
          <a:bodyPr wrap="square" rtlCol="0">
            <a:spAutoFit/>
          </a:bodyPr>
          <a:lstStyle/>
          <a:p>
            <a:r>
              <a:rPr lang="en-GB" sz="2400" b="1" u="sng" dirty="0" smtClean="0"/>
              <a:t>Lesson </a:t>
            </a:r>
            <a:r>
              <a:rPr lang="en-GB" sz="2400" b="1" u="sng" dirty="0" smtClean="0"/>
              <a:t>3: Right Angles in Shapes</a:t>
            </a:r>
            <a:endParaRPr lang="en-GB" sz="2400" b="1" u="sng" dirty="0"/>
          </a:p>
        </p:txBody>
      </p:sp>
    </p:spTree>
    <p:extLst>
      <p:ext uri="{BB962C8B-B14F-4D97-AF65-F5344CB8AC3E}">
        <p14:creationId xmlns:p14="http://schemas.microsoft.com/office/powerpoint/2010/main" val="1790048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fade">
                                      <p:cBhvr>
                                        <p:cTn id="26" dur="500"/>
                                        <p:tgtEl>
                                          <p:spTgt spid="29"/>
                                        </p:tgtEl>
                                      </p:cBhvr>
                                    </p:animEffect>
                                  </p:childTnLst>
                                </p:cTn>
                              </p:par>
                            </p:childTnLst>
                          </p:cTn>
                        </p:par>
                        <p:par>
                          <p:cTn id="27" fill="hold">
                            <p:stCondLst>
                              <p:cond delay="500"/>
                            </p:stCondLst>
                            <p:childTnLst>
                              <p:par>
                                <p:cTn id="28" presetID="10" presetClass="entr" presetSubtype="0" fill="hold"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500"/>
                                        <p:tgtEl>
                                          <p:spTgt spid="26"/>
                                        </p:tgtEl>
                                      </p:cBhvr>
                                    </p:animEffect>
                                  </p:childTnLst>
                                </p:cTn>
                              </p:par>
                            </p:childTnLst>
                          </p:cTn>
                        </p:par>
                        <p:par>
                          <p:cTn id="35" fill="hold">
                            <p:stCondLst>
                              <p:cond delay="1500"/>
                            </p:stCondLst>
                            <p:childTnLst>
                              <p:par>
                                <p:cTn id="36" presetID="10"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225332"/>
            <a:ext cx="5558481" cy="422405"/>
          </a:xfrm>
          <a:prstGeom prst="rect">
            <a:avLst/>
          </a:prstGeom>
          <a:noFill/>
          <a:ln w="28575">
            <a:noFill/>
          </a:ln>
        </p:spPr>
        <p:txBody>
          <a:bodyPr wrap="square" lIns="72000" tIns="72000" rIns="72000" bIns="72000">
            <a:spAutoFit/>
          </a:bodyPr>
          <a:lstStyle/>
          <a:p>
            <a:r>
              <a:rPr lang="en-GB" kern="0" dirty="0">
                <a:solidFill>
                  <a:srgbClr val="000000"/>
                </a:solidFill>
              </a:rPr>
              <a:t>We can also think of a right angle as a quarter turn.</a:t>
            </a:r>
          </a:p>
        </p:txBody>
      </p:sp>
      <p:grpSp>
        <p:nvGrpSpPr>
          <p:cNvPr id="19" name="Group 18">
            <a:extLst>
              <a:ext uri="{FF2B5EF4-FFF2-40B4-BE49-F238E27FC236}">
                <a16:creationId xmlns="" xmlns:a16="http://schemas.microsoft.com/office/drawing/2014/main" id="{C02CCABF-006D-4F80-B339-895A9831F343}"/>
              </a:ext>
            </a:extLst>
          </p:cNvPr>
          <p:cNvGrpSpPr/>
          <p:nvPr/>
        </p:nvGrpSpPr>
        <p:grpSpPr>
          <a:xfrm>
            <a:off x="3457575" y="2269949"/>
            <a:ext cx="2978150" cy="2654476"/>
            <a:chOff x="4771849" y="3973792"/>
            <a:chExt cx="1820255" cy="1820255"/>
          </a:xfrm>
        </p:grpSpPr>
        <p:cxnSp>
          <p:nvCxnSpPr>
            <p:cNvPr id="15" name="Straight Connector 14">
              <a:extLst>
                <a:ext uri="{FF2B5EF4-FFF2-40B4-BE49-F238E27FC236}">
                  <a16:creationId xmlns="" xmlns:a16="http://schemas.microsoft.com/office/drawing/2014/main" id="{B4FBE9C2-068A-4C4F-85D5-77ECE48D8690}"/>
                </a:ext>
              </a:extLst>
            </p:cNvPr>
            <p:cNvCxnSpPr/>
            <p:nvPr/>
          </p:nvCxnSpPr>
          <p:spPr>
            <a:xfrm>
              <a:off x="4785646" y="3973792"/>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 xmlns:a16="http://schemas.microsoft.com/office/drawing/2014/main" id="{74E7F0BB-F371-4C04-8538-CE7FEE76123F}"/>
                </a:ext>
              </a:extLst>
            </p:cNvPr>
            <p:cNvCxnSpPr>
              <a:cxnSpLocks/>
            </p:cNvCxnSpPr>
            <p:nvPr/>
          </p:nvCxnSpPr>
          <p:spPr>
            <a:xfrm rot="16200000" flipH="1">
              <a:off x="5681977" y="4874885"/>
              <a:ext cx="0" cy="182025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 xmlns:a16="http://schemas.microsoft.com/office/drawing/2014/main" id="{7A41B0B8-A3CC-4909-895B-7411F0F9E520}"/>
                </a:ext>
              </a:extLst>
            </p:cNvPr>
            <p:cNvSpPr/>
            <p:nvPr/>
          </p:nvSpPr>
          <p:spPr>
            <a:xfrm>
              <a:off x="4786069" y="5542437"/>
              <a:ext cx="239282" cy="239282"/>
            </a:xfrm>
            <a:prstGeom prst="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30" name="Picture 29">
            <a:extLst>
              <a:ext uri="{FF2B5EF4-FFF2-40B4-BE49-F238E27FC236}">
                <a16:creationId xmlns="" xmlns:a16="http://schemas.microsoft.com/office/drawing/2014/main" id="{98609E5C-A68F-49C6-87B0-0EA2F4D3469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093" t="-1561" r="39483" b="63925"/>
          <a:stretch/>
        </p:blipFill>
        <p:spPr>
          <a:xfrm flipH="1">
            <a:off x="6948350" y="3195500"/>
            <a:ext cx="1440000" cy="1440000"/>
          </a:xfrm>
          <a:prstGeom prst="ellipse">
            <a:avLst/>
          </a:prstGeom>
          <a:solidFill>
            <a:schemeClr val="bg1"/>
          </a:solidFill>
          <a:ln w="57150">
            <a:solidFill>
              <a:srgbClr val="4EB2E5"/>
            </a:solidFill>
          </a:ln>
        </p:spPr>
      </p:pic>
      <p:pic>
        <p:nvPicPr>
          <p:cNvPr id="8" name="Picture 7">
            <a:extLst>
              <a:ext uri="{FF2B5EF4-FFF2-40B4-BE49-F238E27FC236}">
                <a16:creationId xmlns="" xmlns:a16="http://schemas.microsoft.com/office/drawing/2014/main" id="{BE709873-0DBC-4675-BAB6-84CD4369E8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1701" y="2292350"/>
            <a:ext cx="3191548" cy="3190875"/>
          </a:xfrm>
          <a:prstGeom prst="rect">
            <a:avLst/>
          </a:prstGeom>
        </p:spPr>
      </p:pic>
      <p:sp>
        <p:nvSpPr>
          <p:cNvPr id="31" name="Speech Bubble: Oval 30">
            <a:extLst>
              <a:ext uri="{FF2B5EF4-FFF2-40B4-BE49-F238E27FC236}">
                <a16:creationId xmlns="" xmlns:a16="http://schemas.microsoft.com/office/drawing/2014/main" id="{7FEA3CE9-C6B6-43B9-A1CF-A1757A71E9C2}"/>
              </a:ext>
            </a:extLst>
          </p:cNvPr>
          <p:cNvSpPr/>
          <p:nvPr/>
        </p:nvSpPr>
        <p:spPr>
          <a:xfrm>
            <a:off x="4714874" y="2790825"/>
            <a:ext cx="2552701" cy="1409700"/>
          </a:xfrm>
          <a:prstGeom prst="wedgeEllipseCallout">
            <a:avLst>
              <a:gd name="adj1" fmla="val 51503"/>
              <a:gd name="adj2" fmla="val 48274"/>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Click to see the arrow make a quarter turn.</a:t>
            </a:r>
          </a:p>
        </p:txBody>
      </p:sp>
      <p:grpSp>
        <p:nvGrpSpPr>
          <p:cNvPr id="105" name="1">
            <a:extLst>
              <a:ext uri="{FF2B5EF4-FFF2-40B4-BE49-F238E27FC236}">
                <a16:creationId xmlns="" xmlns:a16="http://schemas.microsoft.com/office/drawing/2014/main" id="{2832397F-76E8-4D87-9290-A657DF0B613C}"/>
              </a:ext>
            </a:extLst>
          </p:cNvPr>
          <p:cNvGrpSpPr/>
          <p:nvPr/>
        </p:nvGrpSpPr>
        <p:grpSpPr>
          <a:xfrm>
            <a:off x="1493838" y="2728912"/>
            <a:ext cx="2314575" cy="2314575"/>
            <a:chOff x="1493838" y="2728912"/>
            <a:chExt cx="2314575" cy="2314575"/>
          </a:xfrm>
        </p:grpSpPr>
        <p:sp>
          <p:nvSpPr>
            <p:cNvPr id="40" name="Oval 39">
              <a:extLst>
                <a:ext uri="{FF2B5EF4-FFF2-40B4-BE49-F238E27FC236}">
                  <a16:creationId xmlns="" xmlns:a16="http://schemas.microsoft.com/office/drawing/2014/main" id="{73AC51EF-D45E-4DF2-9B00-7A28650F4657}"/>
                </a:ext>
              </a:extLst>
            </p:cNvPr>
            <p:cNvSpPr/>
            <p:nvPr/>
          </p:nvSpPr>
          <p:spPr>
            <a:xfrm>
              <a:off x="1493838" y="2728912"/>
              <a:ext cx="2314575" cy="231457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4" name="Straight Arrow Connector 13">
              <a:extLst>
                <a:ext uri="{FF2B5EF4-FFF2-40B4-BE49-F238E27FC236}">
                  <a16:creationId xmlns="" xmlns:a16="http://schemas.microsoft.com/office/drawing/2014/main" id="{3A5606DA-CA77-418D-9D76-9E5AEE2C6BE0}"/>
                </a:ext>
              </a:extLst>
            </p:cNvPr>
            <p:cNvCxnSpPr>
              <a:cxnSpLocks/>
            </p:cNvCxnSpPr>
            <p:nvPr/>
          </p:nvCxnSpPr>
          <p:spPr>
            <a:xfrm flipV="1">
              <a:off x="2651126" y="2969417"/>
              <a:ext cx="6349" cy="91916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00" name="Oval 99">
            <a:extLst>
              <a:ext uri="{FF2B5EF4-FFF2-40B4-BE49-F238E27FC236}">
                <a16:creationId xmlns="" xmlns:a16="http://schemas.microsoft.com/office/drawing/2014/main" id="{3AC7ECDD-B32A-410C-8D43-846B3F93494C}"/>
              </a:ext>
            </a:extLst>
          </p:cNvPr>
          <p:cNvSpPr/>
          <p:nvPr/>
        </p:nvSpPr>
        <p:spPr>
          <a:xfrm>
            <a:off x="2501106" y="3736180"/>
            <a:ext cx="300038" cy="30003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4" name="2">
            <a:extLst>
              <a:ext uri="{FF2B5EF4-FFF2-40B4-BE49-F238E27FC236}">
                <a16:creationId xmlns="" xmlns:a16="http://schemas.microsoft.com/office/drawing/2014/main" id="{D0E58E85-6814-489F-B913-EECCBA3DF92A}"/>
              </a:ext>
            </a:extLst>
          </p:cNvPr>
          <p:cNvGrpSpPr/>
          <p:nvPr/>
        </p:nvGrpSpPr>
        <p:grpSpPr>
          <a:xfrm rot="5400000">
            <a:off x="1493838" y="2728912"/>
            <a:ext cx="2314575" cy="2314575"/>
            <a:chOff x="1493838" y="2728912"/>
            <a:chExt cx="2314575" cy="2314575"/>
          </a:xfrm>
        </p:grpSpPr>
        <p:sp>
          <p:nvSpPr>
            <p:cNvPr id="45" name="Oval 44">
              <a:extLst>
                <a:ext uri="{FF2B5EF4-FFF2-40B4-BE49-F238E27FC236}">
                  <a16:creationId xmlns="" xmlns:a16="http://schemas.microsoft.com/office/drawing/2014/main" id="{C7787613-B932-4391-838B-2FD3E28FFD83}"/>
                </a:ext>
              </a:extLst>
            </p:cNvPr>
            <p:cNvSpPr/>
            <p:nvPr/>
          </p:nvSpPr>
          <p:spPr>
            <a:xfrm>
              <a:off x="1493838" y="2728912"/>
              <a:ext cx="2314575" cy="231457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6" name="Straight Arrow Connector 45">
              <a:extLst>
                <a:ext uri="{FF2B5EF4-FFF2-40B4-BE49-F238E27FC236}">
                  <a16:creationId xmlns="" xmlns:a16="http://schemas.microsoft.com/office/drawing/2014/main" id="{FE27D001-7DE9-4258-BB9D-9357BED7CBFC}"/>
                </a:ext>
              </a:extLst>
            </p:cNvPr>
            <p:cNvCxnSpPr>
              <a:cxnSpLocks/>
            </p:cNvCxnSpPr>
            <p:nvPr/>
          </p:nvCxnSpPr>
          <p:spPr>
            <a:xfrm flipV="1">
              <a:off x="2651126" y="2969417"/>
              <a:ext cx="6349" cy="91916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47" name="3">
            <a:extLst>
              <a:ext uri="{FF2B5EF4-FFF2-40B4-BE49-F238E27FC236}">
                <a16:creationId xmlns="" xmlns:a16="http://schemas.microsoft.com/office/drawing/2014/main" id="{B440D516-87DB-4CD9-9F94-134F43874012}"/>
              </a:ext>
            </a:extLst>
          </p:cNvPr>
          <p:cNvGrpSpPr/>
          <p:nvPr/>
        </p:nvGrpSpPr>
        <p:grpSpPr>
          <a:xfrm rot="10800000">
            <a:off x="1493838" y="2728912"/>
            <a:ext cx="2314575" cy="2314575"/>
            <a:chOff x="1493838" y="2728912"/>
            <a:chExt cx="2314575" cy="2314575"/>
          </a:xfrm>
        </p:grpSpPr>
        <p:sp>
          <p:nvSpPr>
            <p:cNvPr id="48" name="Oval 47">
              <a:extLst>
                <a:ext uri="{FF2B5EF4-FFF2-40B4-BE49-F238E27FC236}">
                  <a16:creationId xmlns="" xmlns:a16="http://schemas.microsoft.com/office/drawing/2014/main" id="{DE934F83-BEB6-4E02-9CA2-C518D4C35DBC}"/>
                </a:ext>
              </a:extLst>
            </p:cNvPr>
            <p:cNvSpPr/>
            <p:nvPr/>
          </p:nvSpPr>
          <p:spPr>
            <a:xfrm>
              <a:off x="1493838" y="2728912"/>
              <a:ext cx="2314575" cy="231457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9" name="Straight Arrow Connector 48">
              <a:extLst>
                <a:ext uri="{FF2B5EF4-FFF2-40B4-BE49-F238E27FC236}">
                  <a16:creationId xmlns="" xmlns:a16="http://schemas.microsoft.com/office/drawing/2014/main" id="{DD3C2C9A-10F6-49DA-A3DA-1CC4115FBF3B}"/>
                </a:ext>
              </a:extLst>
            </p:cNvPr>
            <p:cNvCxnSpPr>
              <a:cxnSpLocks/>
            </p:cNvCxnSpPr>
            <p:nvPr/>
          </p:nvCxnSpPr>
          <p:spPr>
            <a:xfrm flipV="1">
              <a:off x="2651126" y="2969417"/>
              <a:ext cx="6349" cy="91916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grpSp>
        <p:nvGrpSpPr>
          <p:cNvPr id="50" name="4">
            <a:extLst>
              <a:ext uri="{FF2B5EF4-FFF2-40B4-BE49-F238E27FC236}">
                <a16:creationId xmlns="" xmlns:a16="http://schemas.microsoft.com/office/drawing/2014/main" id="{0574C748-1719-48D4-A046-5AA53B2FD205}"/>
              </a:ext>
            </a:extLst>
          </p:cNvPr>
          <p:cNvGrpSpPr/>
          <p:nvPr/>
        </p:nvGrpSpPr>
        <p:grpSpPr>
          <a:xfrm rot="16200000">
            <a:off x="1493838" y="2728912"/>
            <a:ext cx="2314575" cy="2314575"/>
            <a:chOff x="1493838" y="2728912"/>
            <a:chExt cx="2314575" cy="2314575"/>
          </a:xfrm>
        </p:grpSpPr>
        <p:sp>
          <p:nvSpPr>
            <p:cNvPr id="51" name="Oval 50">
              <a:extLst>
                <a:ext uri="{FF2B5EF4-FFF2-40B4-BE49-F238E27FC236}">
                  <a16:creationId xmlns="" xmlns:a16="http://schemas.microsoft.com/office/drawing/2014/main" id="{49BC0AF1-3EF5-4ABF-A336-F27D21D08A5F}"/>
                </a:ext>
              </a:extLst>
            </p:cNvPr>
            <p:cNvSpPr/>
            <p:nvPr/>
          </p:nvSpPr>
          <p:spPr>
            <a:xfrm>
              <a:off x="1493838" y="2728912"/>
              <a:ext cx="2314575" cy="231457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2" name="Straight Arrow Connector 51">
              <a:extLst>
                <a:ext uri="{FF2B5EF4-FFF2-40B4-BE49-F238E27FC236}">
                  <a16:creationId xmlns="" xmlns:a16="http://schemas.microsoft.com/office/drawing/2014/main" id="{343E776F-9064-4BD0-A103-569A16771BDB}"/>
                </a:ext>
              </a:extLst>
            </p:cNvPr>
            <p:cNvCxnSpPr>
              <a:cxnSpLocks/>
            </p:cNvCxnSpPr>
            <p:nvPr/>
          </p:nvCxnSpPr>
          <p:spPr>
            <a:xfrm flipV="1">
              <a:off x="2651126" y="2969417"/>
              <a:ext cx="6349" cy="919165"/>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27" name="TextBox 26"/>
          <p:cNvSpPr txBox="1"/>
          <p:nvPr/>
        </p:nvSpPr>
        <p:spPr>
          <a:xfrm>
            <a:off x="-18435" y="76098"/>
            <a:ext cx="6768752" cy="461665"/>
          </a:xfrm>
          <a:prstGeom prst="rect">
            <a:avLst/>
          </a:prstGeom>
          <a:noFill/>
        </p:spPr>
        <p:txBody>
          <a:bodyPr wrap="square" rtlCol="0">
            <a:spAutoFit/>
          </a:bodyPr>
          <a:lstStyle/>
          <a:p>
            <a:r>
              <a:rPr lang="en-GB" sz="2400" b="1" u="sng" dirty="0" smtClean="0"/>
              <a:t>Lesson </a:t>
            </a:r>
            <a:r>
              <a:rPr lang="en-GB" sz="2400" b="1" u="sng" dirty="0" smtClean="0"/>
              <a:t>3: Right Angles in Shapes</a:t>
            </a:r>
            <a:endParaRPr lang="en-GB" sz="2400" b="1" u="sng" dirty="0"/>
          </a:p>
        </p:txBody>
      </p:sp>
    </p:spTree>
    <p:extLst>
      <p:ext uri="{BB962C8B-B14F-4D97-AF65-F5344CB8AC3E}">
        <p14:creationId xmlns:p14="http://schemas.microsoft.com/office/powerpoint/2010/main" val="2435711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19"/>
                                        </p:tgtEl>
                                      </p:cBhvr>
                                    </p:animEffect>
                                    <p:set>
                                      <p:cBhvr>
                                        <p:cTn id="7" dur="1" fill="hold">
                                          <p:stCondLst>
                                            <p:cond delay="499"/>
                                          </p:stCondLst>
                                        </p:cTn>
                                        <p:tgtEl>
                                          <p:spTgt spid="19"/>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0"/>
                                        </p:tgtEl>
                                        <p:attrNameLst>
                                          <p:attrName>style.visibility</p:attrName>
                                        </p:attrNameLst>
                                      </p:cBhvr>
                                      <p:to>
                                        <p:strVal val="visible"/>
                                      </p:to>
                                    </p:set>
                                    <p:animEffect transition="in" filter="fade">
                                      <p:cBhvr>
                                        <p:cTn id="26" dur="500"/>
                                        <p:tgtEl>
                                          <p:spTgt spid="100"/>
                                        </p:tgtEl>
                                      </p:cBhvr>
                                    </p:animEffect>
                                  </p:childTnLst>
                                </p:cTn>
                              </p:par>
                            </p:childTnLst>
                          </p:cTn>
                        </p:par>
                        <p:par>
                          <p:cTn id="27" fill="hold">
                            <p:stCondLst>
                              <p:cond delay="2500"/>
                            </p:stCondLst>
                            <p:childTnLst>
                              <p:par>
                                <p:cTn id="28" presetID="10" presetClass="entr" presetSubtype="0" fill="hold" nodeType="afterEffect">
                                  <p:stCondLst>
                                    <p:cond delay="0"/>
                                  </p:stCondLst>
                                  <p:childTnLst>
                                    <p:set>
                                      <p:cBhvr>
                                        <p:cTn id="29" dur="1" fill="hold">
                                          <p:stCondLst>
                                            <p:cond delay="0"/>
                                          </p:stCondLst>
                                        </p:cTn>
                                        <p:tgtEl>
                                          <p:spTgt spid="105"/>
                                        </p:tgtEl>
                                        <p:attrNameLst>
                                          <p:attrName>style.visibility</p:attrName>
                                        </p:attrNameLst>
                                      </p:cBhvr>
                                      <p:to>
                                        <p:strVal val="visible"/>
                                      </p:to>
                                    </p:set>
                                    <p:animEffect transition="in" filter="fade">
                                      <p:cBhvr>
                                        <p:cTn id="30" dur="500"/>
                                        <p:tgtEl>
                                          <p:spTgt spid="105"/>
                                        </p:tgtEl>
                                      </p:cBhvr>
                                    </p:animEffect>
                                  </p:childTnLst>
                                </p:cTn>
                              </p:par>
                            </p:childTnLst>
                          </p:cTn>
                        </p:par>
                      </p:childTnLst>
                    </p:cTn>
                  </p:par>
                  <p:par>
                    <p:cTn id="31" fill="hold">
                      <p:stCondLst>
                        <p:cond delay="indefinite"/>
                      </p:stCondLst>
                      <p:childTnLst>
                        <p:par>
                          <p:cTn id="32" fill="hold">
                            <p:stCondLst>
                              <p:cond delay="0"/>
                            </p:stCondLst>
                            <p:childTnLst>
                              <p:par>
                                <p:cTn id="33" presetID="8" presetClass="emph" presetSubtype="0" fill="hold" nodeType="clickEffect">
                                  <p:stCondLst>
                                    <p:cond delay="0"/>
                                  </p:stCondLst>
                                  <p:childTnLst>
                                    <p:animRot by="5400000">
                                      <p:cBhvr>
                                        <p:cTn id="34" dur="2000" fill="hold"/>
                                        <p:tgtEl>
                                          <p:spTgt spid="105"/>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105"/>
                                        </p:tgtEl>
                                        <p:attrNameLst>
                                          <p:attrName>style.visibility</p:attrName>
                                        </p:attrNameLst>
                                      </p:cBhvr>
                                      <p:to>
                                        <p:strVal val="hidden"/>
                                      </p:to>
                                    </p:set>
                                  </p:childTnLst>
                                </p:cTn>
                              </p:par>
                              <p:par>
                                <p:cTn id="39" presetID="1" presetClass="entr" presetSubtype="0"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childTnLst>
                                </p:cTn>
                              </p:par>
                            </p:childTnLst>
                          </p:cTn>
                        </p:par>
                        <p:par>
                          <p:cTn id="41" fill="hold">
                            <p:stCondLst>
                              <p:cond delay="0"/>
                            </p:stCondLst>
                            <p:childTnLst>
                              <p:par>
                                <p:cTn id="42" presetID="8" presetClass="emph" presetSubtype="0" fill="hold" nodeType="afterEffect">
                                  <p:stCondLst>
                                    <p:cond delay="0"/>
                                  </p:stCondLst>
                                  <p:childTnLst>
                                    <p:animRot by="5400000">
                                      <p:cBhvr>
                                        <p:cTn id="43" dur="2000" fill="hold"/>
                                        <p:tgtEl>
                                          <p:spTgt spid="44"/>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1" presetClass="exit" presetSubtype="0" fill="hold" nodeType="clickEffect">
                                  <p:stCondLst>
                                    <p:cond delay="0"/>
                                  </p:stCondLst>
                                  <p:childTnLst>
                                    <p:set>
                                      <p:cBhvr>
                                        <p:cTn id="47" dur="1" fill="hold">
                                          <p:stCondLst>
                                            <p:cond delay="0"/>
                                          </p:stCondLst>
                                        </p:cTn>
                                        <p:tgtEl>
                                          <p:spTgt spid="44"/>
                                        </p:tgtEl>
                                        <p:attrNameLst>
                                          <p:attrName>style.visibility</p:attrName>
                                        </p:attrNameLst>
                                      </p:cBhvr>
                                      <p:to>
                                        <p:strVal val="hidden"/>
                                      </p:to>
                                    </p:set>
                                  </p:childTnLst>
                                </p:cTn>
                              </p:par>
                              <p:par>
                                <p:cTn id="48" presetID="1" presetClass="entr" presetSubtype="0" fill="hold" nodeType="withEffect">
                                  <p:stCondLst>
                                    <p:cond delay="0"/>
                                  </p:stCondLst>
                                  <p:childTnLst>
                                    <p:set>
                                      <p:cBhvr>
                                        <p:cTn id="49" dur="1" fill="hold">
                                          <p:stCondLst>
                                            <p:cond delay="0"/>
                                          </p:stCondLst>
                                        </p:cTn>
                                        <p:tgtEl>
                                          <p:spTgt spid="47"/>
                                        </p:tgtEl>
                                        <p:attrNameLst>
                                          <p:attrName>style.visibility</p:attrName>
                                        </p:attrNameLst>
                                      </p:cBhvr>
                                      <p:to>
                                        <p:strVal val="visible"/>
                                      </p:to>
                                    </p:set>
                                  </p:childTnLst>
                                </p:cTn>
                              </p:par>
                            </p:childTnLst>
                          </p:cTn>
                        </p:par>
                        <p:par>
                          <p:cTn id="50" fill="hold">
                            <p:stCondLst>
                              <p:cond delay="0"/>
                            </p:stCondLst>
                            <p:childTnLst>
                              <p:par>
                                <p:cTn id="51" presetID="8" presetClass="emph" presetSubtype="0" fill="hold" nodeType="afterEffect">
                                  <p:stCondLst>
                                    <p:cond delay="0"/>
                                  </p:stCondLst>
                                  <p:childTnLst>
                                    <p:animRot by="5400000">
                                      <p:cBhvr>
                                        <p:cTn id="52" dur="2000" fill="hold"/>
                                        <p:tgtEl>
                                          <p:spTgt spid="47"/>
                                        </p:tgtEl>
                                        <p:attrNameLst>
                                          <p:attrName>r</p:attrName>
                                        </p:attrNameLst>
                                      </p:cBhvr>
                                    </p:animRot>
                                  </p:childTnLst>
                                </p:cTn>
                              </p:par>
                            </p:childTnLst>
                          </p:cTn>
                        </p:par>
                      </p:childTnLst>
                    </p:cTn>
                  </p:par>
                  <p:par>
                    <p:cTn id="53" fill="hold">
                      <p:stCondLst>
                        <p:cond delay="indefinite"/>
                      </p:stCondLst>
                      <p:childTnLst>
                        <p:par>
                          <p:cTn id="54" fill="hold">
                            <p:stCondLst>
                              <p:cond delay="0"/>
                            </p:stCondLst>
                            <p:childTnLst>
                              <p:par>
                                <p:cTn id="55" presetID="1" presetClass="exit" presetSubtype="0" fill="hold" nodeType="clickEffect">
                                  <p:stCondLst>
                                    <p:cond delay="0"/>
                                  </p:stCondLst>
                                  <p:childTnLst>
                                    <p:set>
                                      <p:cBhvr>
                                        <p:cTn id="56" dur="1" fill="hold">
                                          <p:stCondLst>
                                            <p:cond delay="0"/>
                                          </p:stCondLst>
                                        </p:cTn>
                                        <p:tgtEl>
                                          <p:spTgt spid="47"/>
                                        </p:tgtEl>
                                        <p:attrNameLst>
                                          <p:attrName>style.visibility</p:attrName>
                                        </p:attrNameLst>
                                      </p:cBhvr>
                                      <p:to>
                                        <p:strVal val="hidden"/>
                                      </p:to>
                                    </p:set>
                                  </p:childTnLst>
                                </p:cTn>
                              </p:par>
                              <p:par>
                                <p:cTn id="57" presetID="1" presetClass="entr" presetSubtype="0" fill="hold" nodeType="withEffect">
                                  <p:stCondLst>
                                    <p:cond delay="0"/>
                                  </p:stCondLst>
                                  <p:childTnLst>
                                    <p:set>
                                      <p:cBhvr>
                                        <p:cTn id="58" dur="1" fill="hold">
                                          <p:stCondLst>
                                            <p:cond delay="0"/>
                                          </p:stCondLst>
                                        </p:cTn>
                                        <p:tgtEl>
                                          <p:spTgt spid="50"/>
                                        </p:tgtEl>
                                        <p:attrNameLst>
                                          <p:attrName>style.visibility</p:attrName>
                                        </p:attrNameLst>
                                      </p:cBhvr>
                                      <p:to>
                                        <p:strVal val="visible"/>
                                      </p:to>
                                    </p:set>
                                  </p:childTnLst>
                                </p:cTn>
                              </p:par>
                            </p:childTnLst>
                          </p:cTn>
                        </p:par>
                        <p:par>
                          <p:cTn id="59" fill="hold">
                            <p:stCondLst>
                              <p:cond delay="0"/>
                            </p:stCondLst>
                            <p:childTnLst>
                              <p:par>
                                <p:cTn id="60" presetID="8" presetClass="emph" presetSubtype="0" fill="hold" nodeType="afterEffect">
                                  <p:stCondLst>
                                    <p:cond delay="0"/>
                                  </p:stCondLst>
                                  <p:childTnLst>
                                    <p:animRot by="5400000">
                                      <p:cBhvr>
                                        <p:cTn id="61" dur="2000" fill="hold"/>
                                        <p:tgtEl>
                                          <p:spTgt spid="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1" grpId="0" animBg="1"/>
      <p:bldP spid="10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6FC6E86D-4906-482E-8C01-CC126FB93770}"/>
              </a:ext>
            </a:extLst>
          </p:cNvPr>
          <p:cNvSpPr/>
          <p:nvPr/>
        </p:nvSpPr>
        <p:spPr>
          <a:xfrm>
            <a:off x="766118" y="1225332"/>
            <a:ext cx="7622229" cy="422405"/>
          </a:xfrm>
          <a:prstGeom prst="rect">
            <a:avLst/>
          </a:prstGeom>
          <a:noFill/>
          <a:ln w="28575">
            <a:noFill/>
          </a:ln>
        </p:spPr>
        <p:txBody>
          <a:bodyPr wrap="square" lIns="72000" tIns="72000" rIns="72000" bIns="72000">
            <a:spAutoFit/>
          </a:bodyPr>
          <a:lstStyle/>
          <a:p>
            <a:r>
              <a:rPr lang="en-GB" kern="0" dirty="0">
                <a:solidFill>
                  <a:srgbClr val="000000"/>
                </a:solidFill>
              </a:rPr>
              <a:t>Can you see any shapes here that have right angles in them?</a:t>
            </a:r>
          </a:p>
        </p:txBody>
      </p:sp>
      <p:sp>
        <p:nvSpPr>
          <p:cNvPr id="2" name="Rectangle 1">
            <a:extLst>
              <a:ext uri="{FF2B5EF4-FFF2-40B4-BE49-F238E27FC236}">
                <a16:creationId xmlns="" xmlns:a16="http://schemas.microsoft.com/office/drawing/2014/main" id="{DBB1720A-5E3A-4FA0-AC88-6EF8B25ABD1A}"/>
              </a:ext>
            </a:extLst>
          </p:cNvPr>
          <p:cNvSpPr/>
          <p:nvPr/>
        </p:nvSpPr>
        <p:spPr>
          <a:xfrm>
            <a:off x="3707157" y="2226218"/>
            <a:ext cx="1487183" cy="2405564"/>
          </a:xfrm>
          <a:prstGeom prst="rect">
            <a:avLst/>
          </a:prstGeom>
          <a:solidFill>
            <a:srgbClr val="B4497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Single Corner Rounded 2">
            <a:extLst>
              <a:ext uri="{FF2B5EF4-FFF2-40B4-BE49-F238E27FC236}">
                <a16:creationId xmlns="" xmlns:a16="http://schemas.microsoft.com/office/drawing/2014/main" id="{45129077-A240-4ACE-AF76-5FA8517D1B82}"/>
              </a:ext>
            </a:extLst>
          </p:cNvPr>
          <p:cNvSpPr/>
          <p:nvPr/>
        </p:nvSpPr>
        <p:spPr>
          <a:xfrm>
            <a:off x="1121663" y="2849451"/>
            <a:ext cx="1766688" cy="2473592"/>
          </a:xfrm>
          <a:custGeom>
            <a:avLst/>
            <a:gdLst>
              <a:gd name="connsiteX0" fmla="*/ 0 w 1466849"/>
              <a:gd name="connsiteY0" fmla="*/ 0 h 1933575"/>
              <a:gd name="connsiteX1" fmla="*/ 1022350 w 1466849"/>
              <a:gd name="connsiteY1" fmla="*/ 0 h 1933575"/>
              <a:gd name="connsiteX2" fmla="*/ 1466849 w 1466849"/>
              <a:gd name="connsiteY2" fmla="*/ 444499 h 1933575"/>
              <a:gd name="connsiteX3" fmla="*/ 1466849 w 1466849"/>
              <a:gd name="connsiteY3" fmla="*/ 1933575 h 1933575"/>
              <a:gd name="connsiteX4" fmla="*/ 0 w 1466849"/>
              <a:gd name="connsiteY4" fmla="*/ 1933575 h 1933575"/>
              <a:gd name="connsiteX5" fmla="*/ 0 w 1466849"/>
              <a:gd name="connsiteY5" fmla="*/ 0 h 1933575"/>
              <a:gd name="connsiteX0" fmla="*/ 0 w 1466849"/>
              <a:gd name="connsiteY0" fmla="*/ 23395 h 1956970"/>
              <a:gd name="connsiteX1" fmla="*/ 399127 w 1466849"/>
              <a:gd name="connsiteY1" fmla="*/ 0 h 1956970"/>
              <a:gd name="connsiteX2" fmla="*/ 1022350 w 1466849"/>
              <a:gd name="connsiteY2" fmla="*/ 23395 h 1956970"/>
              <a:gd name="connsiteX3" fmla="*/ 1466849 w 1466849"/>
              <a:gd name="connsiteY3" fmla="*/ 467894 h 1956970"/>
              <a:gd name="connsiteX4" fmla="*/ 1466849 w 1466849"/>
              <a:gd name="connsiteY4" fmla="*/ 1956970 h 1956970"/>
              <a:gd name="connsiteX5" fmla="*/ 0 w 1466849"/>
              <a:gd name="connsiteY5" fmla="*/ 1956970 h 1956970"/>
              <a:gd name="connsiteX6" fmla="*/ 0 w 1466849"/>
              <a:gd name="connsiteY6" fmla="*/ 23395 h 1956970"/>
              <a:gd name="connsiteX0" fmla="*/ 10448 w 1477297"/>
              <a:gd name="connsiteY0" fmla="*/ 23395 h 1956970"/>
              <a:gd name="connsiteX1" fmla="*/ 409575 w 1477297"/>
              <a:gd name="connsiteY1" fmla="*/ 0 h 1956970"/>
              <a:gd name="connsiteX2" fmla="*/ 1032798 w 1477297"/>
              <a:gd name="connsiteY2" fmla="*/ 23395 h 1956970"/>
              <a:gd name="connsiteX3" fmla="*/ 1477297 w 1477297"/>
              <a:gd name="connsiteY3" fmla="*/ 467894 h 1956970"/>
              <a:gd name="connsiteX4" fmla="*/ 1477297 w 1477297"/>
              <a:gd name="connsiteY4" fmla="*/ 1956970 h 1956970"/>
              <a:gd name="connsiteX5" fmla="*/ 10448 w 1477297"/>
              <a:gd name="connsiteY5" fmla="*/ 1956970 h 1956970"/>
              <a:gd name="connsiteX6" fmla="*/ 0 w 1477297"/>
              <a:gd name="connsiteY6" fmla="*/ 466725 h 1956970"/>
              <a:gd name="connsiteX7" fmla="*/ 10448 w 1477297"/>
              <a:gd name="connsiteY7" fmla="*/ 23395 h 1956970"/>
              <a:gd name="connsiteX0" fmla="*/ 10448 w 1477297"/>
              <a:gd name="connsiteY0" fmla="*/ 23395 h 1956970"/>
              <a:gd name="connsiteX1" fmla="*/ 409575 w 1477297"/>
              <a:gd name="connsiteY1" fmla="*/ 0 h 1956970"/>
              <a:gd name="connsiteX2" fmla="*/ 1032798 w 1477297"/>
              <a:gd name="connsiteY2" fmla="*/ 23395 h 1956970"/>
              <a:gd name="connsiteX3" fmla="*/ 1477297 w 1477297"/>
              <a:gd name="connsiteY3" fmla="*/ 467894 h 1956970"/>
              <a:gd name="connsiteX4" fmla="*/ 1477297 w 1477297"/>
              <a:gd name="connsiteY4" fmla="*/ 1956970 h 1956970"/>
              <a:gd name="connsiteX5" fmla="*/ 10448 w 1477297"/>
              <a:gd name="connsiteY5" fmla="*/ 1956970 h 1956970"/>
              <a:gd name="connsiteX6" fmla="*/ 0 w 1477297"/>
              <a:gd name="connsiteY6" fmla="*/ 466725 h 1956970"/>
              <a:gd name="connsiteX7" fmla="*/ 10448 w 1477297"/>
              <a:gd name="connsiteY7" fmla="*/ 23395 h 1956970"/>
              <a:gd name="connsiteX0" fmla="*/ 0 w 1477297"/>
              <a:gd name="connsiteY0" fmla="*/ 466725 h 1956970"/>
              <a:gd name="connsiteX1" fmla="*/ 409575 w 1477297"/>
              <a:gd name="connsiteY1" fmla="*/ 0 h 1956970"/>
              <a:gd name="connsiteX2" fmla="*/ 1032798 w 1477297"/>
              <a:gd name="connsiteY2" fmla="*/ 23395 h 1956970"/>
              <a:gd name="connsiteX3" fmla="*/ 1477297 w 1477297"/>
              <a:gd name="connsiteY3" fmla="*/ 467894 h 1956970"/>
              <a:gd name="connsiteX4" fmla="*/ 1477297 w 1477297"/>
              <a:gd name="connsiteY4" fmla="*/ 1956970 h 1956970"/>
              <a:gd name="connsiteX5" fmla="*/ 10448 w 1477297"/>
              <a:gd name="connsiteY5" fmla="*/ 1956970 h 1956970"/>
              <a:gd name="connsiteX6" fmla="*/ 0 w 1477297"/>
              <a:gd name="connsiteY6" fmla="*/ 466725 h 1956970"/>
              <a:gd name="connsiteX0" fmla="*/ 0 w 1477297"/>
              <a:gd name="connsiteY0" fmla="*/ 443330 h 1933575"/>
              <a:gd name="connsiteX1" fmla="*/ 409575 w 1477297"/>
              <a:gd name="connsiteY1" fmla="*/ 5180 h 1933575"/>
              <a:gd name="connsiteX2" fmla="*/ 1032798 w 1477297"/>
              <a:gd name="connsiteY2" fmla="*/ 0 h 1933575"/>
              <a:gd name="connsiteX3" fmla="*/ 1477297 w 1477297"/>
              <a:gd name="connsiteY3" fmla="*/ 444499 h 1933575"/>
              <a:gd name="connsiteX4" fmla="*/ 1477297 w 1477297"/>
              <a:gd name="connsiteY4" fmla="*/ 1933575 h 1933575"/>
              <a:gd name="connsiteX5" fmla="*/ 10448 w 1477297"/>
              <a:gd name="connsiteY5" fmla="*/ 1933575 h 1933575"/>
              <a:gd name="connsiteX6" fmla="*/ 0 w 1477297"/>
              <a:gd name="connsiteY6" fmla="*/ 443330 h 1933575"/>
              <a:gd name="connsiteX0" fmla="*/ 0 w 1477297"/>
              <a:gd name="connsiteY0" fmla="*/ 447675 h 1937920"/>
              <a:gd name="connsiteX1" fmla="*/ 409575 w 1477297"/>
              <a:gd name="connsiteY1" fmla="*/ 0 h 1937920"/>
              <a:gd name="connsiteX2" fmla="*/ 1032798 w 1477297"/>
              <a:gd name="connsiteY2" fmla="*/ 4345 h 1937920"/>
              <a:gd name="connsiteX3" fmla="*/ 1477297 w 1477297"/>
              <a:gd name="connsiteY3" fmla="*/ 448844 h 1937920"/>
              <a:gd name="connsiteX4" fmla="*/ 1477297 w 1477297"/>
              <a:gd name="connsiteY4" fmla="*/ 1937920 h 1937920"/>
              <a:gd name="connsiteX5" fmla="*/ 10448 w 1477297"/>
              <a:gd name="connsiteY5" fmla="*/ 1937920 h 1937920"/>
              <a:gd name="connsiteX6" fmla="*/ 0 w 1477297"/>
              <a:gd name="connsiteY6" fmla="*/ 447675 h 1937920"/>
              <a:gd name="connsiteX0" fmla="*/ 0 w 1477297"/>
              <a:gd name="connsiteY0" fmla="*/ 447675 h 1937920"/>
              <a:gd name="connsiteX1" fmla="*/ 409575 w 1477297"/>
              <a:gd name="connsiteY1" fmla="*/ 0 h 1937920"/>
              <a:gd name="connsiteX2" fmla="*/ 1032798 w 1477297"/>
              <a:gd name="connsiteY2" fmla="*/ 4345 h 1937920"/>
              <a:gd name="connsiteX3" fmla="*/ 1477297 w 1477297"/>
              <a:gd name="connsiteY3" fmla="*/ 448844 h 1937920"/>
              <a:gd name="connsiteX4" fmla="*/ 1477297 w 1477297"/>
              <a:gd name="connsiteY4" fmla="*/ 1937920 h 1937920"/>
              <a:gd name="connsiteX5" fmla="*/ 10448 w 1477297"/>
              <a:gd name="connsiteY5" fmla="*/ 1937920 h 1937920"/>
              <a:gd name="connsiteX6" fmla="*/ 0 w 1477297"/>
              <a:gd name="connsiteY6" fmla="*/ 447675 h 1937920"/>
              <a:gd name="connsiteX0" fmla="*/ 0 w 1477297"/>
              <a:gd name="connsiteY0" fmla="*/ 444500 h 1934745"/>
              <a:gd name="connsiteX1" fmla="*/ 409575 w 1477297"/>
              <a:gd name="connsiteY1" fmla="*/ 0 h 1934745"/>
              <a:gd name="connsiteX2" fmla="*/ 1032798 w 1477297"/>
              <a:gd name="connsiteY2" fmla="*/ 1170 h 1934745"/>
              <a:gd name="connsiteX3" fmla="*/ 1477297 w 1477297"/>
              <a:gd name="connsiteY3" fmla="*/ 445669 h 1934745"/>
              <a:gd name="connsiteX4" fmla="*/ 1477297 w 1477297"/>
              <a:gd name="connsiteY4" fmla="*/ 1934745 h 1934745"/>
              <a:gd name="connsiteX5" fmla="*/ 10448 w 1477297"/>
              <a:gd name="connsiteY5" fmla="*/ 1934745 h 1934745"/>
              <a:gd name="connsiteX6" fmla="*/ 0 w 1477297"/>
              <a:gd name="connsiteY6" fmla="*/ 444500 h 19347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77297" h="1934745">
                <a:moveTo>
                  <a:pt x="0" y="444500"/>
                </a:moveTo>
                <a:lnTo>
                  <a:pt x="409575" y="0"/>
                </a:lnTo>
                <a:lnTo>
                  <a:pt x="1032798" y="1170"/>
                </a:lnTo>
                <a:cubicBezTo>
                  <a:pt x="1278288" y="1170"/>
                  <a:pt x="1477297" y="200179"/>
                  <a:pt x="1477297" y="445669"/>
                </a:cubicBezTo>
                <a:lnTo>
                  <a:pt x="1477297" y="1934745"/>
                </a:lnTo>
                <a:lnTo>
                  <a:pt x="10448" y="1934745"/>
                </a:lnTo>
                <a:cubicBezTo>
                  <a:pt x="6965" y="1437997"/>
                  <a:pt x="3483" y="941248"/>
                  <a:pt x="0" y="444500"/>
                </a:cubicBezTo>
                <a:close/>
              </a:path>
            </a:pathLst>
          </a:custGeom>
          <a:solidFill>
            <a:srgbClr val="18A0DB"/>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Isosceles Triangle 3">
            <a:extLst>
              <a:ext uri="{FF2B5EF4-FFF2-40B4-BE49-F238E27FC236}">
                <a16:creationId xmlns="" xmlns:a16="http://schemas.microsoft.com/office/drawing/2014/main" id="{53B0572D-EAE6-44DB-9960-4EC0552E5649}"/>
              </a:ext>
            </a:extLst>
          </p:cNvPr>
          <p:cNvSpPr/>
          <p:nvPr/>
        </p:nvSpPr>
        <p:spPr>
          <a:xfrm>
            <a:off x="6128088" y="1870679"/>
            <a:ext cx="1807652" cy="1558321"/>
          </a:xfrm>
          <a:prstGeom prst="triangle">
            <a:avLst/>
          </a:prstGeom>
          <a:solidFill>
            <a:srgbClr val="699327"/>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Freeform: Shape 52">
            <a:extLst>
              <a:ext uri="{FF2B5EF4-FFF2-40B4-BE49-F238E27FC236}">
                <a16:creationId xmlns="" xmlns:a16="http://schemas.microsoft.com/office/drawing/2014/main" id="{6C62D04A-A9D6-4641-8C34-C4F23337732B}"/>
              </a:ext>
            </a:extLst>
          </p:cNvPr>
          <p:cNvSpPr/>
          <p:nvPr/>
        </p:nvSpPr>
        <p:spPr>
          <a:xfrm rot="16200000">
            <a:off x="6204900" y="4104644"/>
            <a:ext cx="1558323" cy="2171850"/>
          </a:xfrm>
          <a:custGeom>
            <a:avLst/>
            <a:gdLst>
              <a:gd name="connsiteX0" fmla="*/ 1558323 w 1558323"/>
              <a:gd name="connsiteY0" fmla="*/ 0 h 2171850"/>
              <a:gd name="connsiteX1" fmla="*/ 1558323 w 1558323"/>
              <a:gd name="connsiteY1" fmla="*/ 759673 h 2171850"/>
              <a:gd name="connsiteX2" fmla="*/ 759674 w 1558323"/>
              <a:gd name="connsiteY2" fmla="*/ 759673 h 2171850"/>
              <a:gd name="connsiteX3" fmla="*/ 759673 w 1558323"/>
              <a:gd name="connsiteY3" fmla="*/ 2171850 h 2171850"/>
              <a:gd name="connsiteX4" fmla="*/ 0 w 1558323"/>
              <a:gd name="connsiteY4" fmla="*/ 2171850 h 2171850"/>
              <a:gd name="connsiteX5" fmla="*/ 0 w 1558323"/>
              <a:gd name="connsiteY5" fmla="*/ 2040 h 2171850"/>
              <a:gd name="connsiteX6" fmla="*/ 1 w 1558323"/>
              <a:gd name="connsiteY6" fmla="*/ 2040 h 2171850"/>
              <a:gd name="connsiteX7" fmla="*/ 1 w 1558323"/>
              <a:gd name="connsiteY7" fmla="*/ 0 h 2171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8323" h="2171850">
                <a:moveTo>
                  <a:pt x="1558323" y="0"/>
                </a:moveTo>
                <a:lnTo>
                  <a:pt x="1558323" y="759673"/>
                </a:lnTo>
                <a:lnTo>
                  <a:pt x="759674" y="759673"/>
                </a:lnTo>
                <a:lnTo>
                  <a:pt x="759673" y="2171850"/>
                </a:lnTo>
                <a:lnTo>
                  <a:pt x="0" y="2171850"/>
                </a:lnTo>
                <a:lnTo>
                  <a:pt x="0" y="2040"/>
                </a:lnTo>
                <a:lnTo>
                  <a:pt x="1" y="2040"/>
                </a:lnTo>
                <a:lnTo>
                  <a:pt x="1" y="0"/>
                </a:lnTo>
                <a:close/>
              </a:path>
            </a:pathLst>
          </a:cu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oup 8">
            <a:extLst>
              <a:ext uri="{FF2B5EF4-FFF2-40B4-BE49-F238E27FC236}">
                <a16:creationId xmlns="" xmlns:a16="http://schemas.microsoft.com/office/drawing/2014/main" id="{CC7DB1B5-6868-47B9-A446-6203EC0B201F}"/>
              </a:ext>
            </a:extLst>
          </p:cNvPr>
          <p:cNvGrpSpPr/>
          <p:nvPr/>
        </p:nvGrpSpPr>
        <p:grpSpPr>
          <a:xfrm>
            <a:off x="1130209" y="2226218"/>
            <a:ext cx="6934415" cy="3742144"/>
            <a:chOff x="1130209" y="2226218"/>
            <a:chExt cx="6934415" cy="3742144"/>
          </a:xfrm>
        </p:grpSpPr>
        <p:sp>
          <p:nvSpPr>
            <p:cNvPr id="28" name="Rectangle 27">
              <a:extLst>
                <a:ext uri="{FF2B5EF4-FFF2-40B4-BE49-F238E27FC236}">
                  <a16:creationId xmlns="" xmlns:a16="http://schemas.microsoft.com/office/drawing/2014/main" id="{C7FE5FD4-5A95-4A9E-9773-96AC6E5AC4BB}"/>
                </a:ext>
              </a:extLst>
            </p:cNvPr>
            <p:cNvSpPr/>
            <p:nvPr/>
          </p:nvSpPr>
          <p:spPr>
            <a:xfrm>
              <a:off x="3707157" y="2226218"/>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4" name="Rectangle 33">
              <a:extLst>
                <a:ext uri="{FF2B5EF4-FFF2-40B4-BE49-F238E27FC236}">
                  <a16:creationId xmlns="" xmlns:a16="http://schemas.microsoft.com/office/drawing/2014/main" id="{B9A7BC53-18A2-4440-8FEA-C76EAB3C5F44}"/>
                </a:ext>
              </a:extLst>
            </p:cNvPr>
            <p:cNvSpPr/>
            <p:nvPr/>
          </p:nvSpPr>
          <p:spPr>
            <a:xfrm>
              <a:off x="4973966" y="2226218"/>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5" name="Rectangle 34">
              <a:extLst>
                <a:ext uri="{FF2B5EF4-FFF2-40B4-BE49-F238E27FC236}">
                  <a16:creationId xmlns="" xmlns:a16="http://schemas.microsoft.com/office/drawing/2014/main" id="{C61ADAE0-5A3B-4091-B6E1-A8C946A7581A}"/>
                </a:ext>
              </a:extLst>
            </p:cNvPr>
            <p:cNvSpPr/>
            <p:nvPr/>
          </p:nvSpPr>
          <p:spPr>
            <a:xfrm>
              <a:off x="3707157" y="4411408"/>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Rectangle 35">
              <a:extLst>
                <a:ext uri="{FF2B5EF4-FFF2-40B4-BE49-F238E27FC236}">
                  <a16:creationId xmlns="" xmlns:a16="http://schemas.microsoft.com/office/drawing/2014/main" id="{482B4EDC-E909-48F9-ADB5-CF3212FFF5A5}"/>
                </a:ext>
              </a:extLst>
            </p:cNvPr>
            <p:cNvSpPr/>
            <p:nvPr/>
          </p:nvSpPr>
          <p:spPr>
            <a:xfrm>
              <a:off x="4973966" y="4411408"/>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36">
              <a:extLst>
                <a:ext uri="{FF2B5EF4-FFF2-40B4-BE49-F238E27FC236}">
                  <a16:creationId xmlns="" xmlns:a16="http://schemas.microsoft.com/office/drawing/2014/main" id="{673AE973-487B-4DFB-9A90-BB008BA6702C}"/>
                </a:ext>
              </a:extLst>
            </p:cNvPr>
            <p:cNvSpPr/>
            <p:nvPr/>
          </p:nvSpPr>
          <p:spPr>
            <a:xfrm>
              <a:off x="2667977" y="5102669"/>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a:extLst>
                <a:ext uri="{FF2B5EF4-FFF2-40B4-BE49-F238E27FC236}">
                  <a16:creationId xmlns="" xmlns:a16="http://schemas.microsoft.com/office/drawing/2014/main" id="{27BBE451-3F66-4672-8777-35E107E18776}"/>
                </a:ext>
              </a:extLst>
            </p:cNvPr>
            <p:cNvSpPr/>
            <p:nvPr/>
          </p:nvSpPr>
          <p:spPr>
            <a:xfrm>
              <a:off x="1130209" y="5102669"/>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Rectangle 53">
              <a:extLst>
                <a:ext uri="{FF2B5EF4-FFF2-40B4-BE49-F238E27FC236}">
                  <a16:creationId xmlns="" xmlns:a16="http://schemas.microsoft.com/office/drawing/2014/main" id="{10175D53-FB5B-4666-986B-8FED9B71CB05}"/>
                </a:ext>
              </a:extLst>
            </p:cNvPr>
            <p:cNvSpPr/>
            <p:nvPr/>
          </p:nvSpPr>
          <p:spPr>
            <a:xfrm>
              <a:off x="5898136" y="4410445"/>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5" name="Rectangle 54">
              <a:extLst>
                <a:ext uri="{FF2B5EF4-FFF2-40B4-BE49-F238E27FC236}">
                  <a16:creationId xmlns="" xmlns:a16="http://schemas.microsoft.com/office/drawing/2014/main" id="{67B52109-40BD-42D2-A7A5-6D23BB89F877}"/>
                </a:ext>
              </a:extLst>
            </p:cNvPr>
            <p:cNvSpPr/>
            <p:nvPr/>
          </p:nvSpPr>
          <p:spPr>
            <a:xfrm>
              <a:off x="6435182" y="4410445"/>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6" name="Rectangle 55">
              <a:extLst>
                <a:ext uri="{FF2B5EF4-FFF2-40B4-BE49-F238E27FC236}">
                  <a16:creationId xmlns="" xmlns:a16="http://schemas.microsoft.com/office/drawing/2014/main" id="{BDA4108D-C2F1-4BF0-ADE0-59EF780F2EA1}"/>
                </a:ext>
              </a:extLst>
            </p:cNvPr>
            <p:cNvSpPr/>
            <p:nvPr/>
          </p:nvSpPr>
          <p:spPr>
            <a:xfrm>
              <a:off x="5898136" y="5747988"/>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7" name="Rectangle 56">
              <a:extLst>
                <a:ext uri="{FF2B5EF4-FFF2-40B4-BE49-F238E27FC236}">
                  <a16:creationId xmlns="" xmlns:a16="http://schemas.microsoft.com/office/drawing/2014/main" id="{A04ED347-AD2E-4B2B-8801-4D8A9D6A3276}"/>
                </a:ext>
              </a:extLst>
            </p:cNvPr>
            <p:cNvSpPr/>
            <p:nvPr/>
          </p:nvSpPr>
          <p:spPr>
            <a:xfrm>
              <a:off x="7844250" y="5747988"/>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57">
              <a:extLst>
                <a:ext uri="{FF2B5EF4-FFF2-40B4-BE49-F238E27FC236}">
                  <a16:creationId xmlns="" xmlns:a16="http://schemas.microsoft.com/office/drawing/2014/main" id="{948B13BF-49CE-4243-86BE-4064D3624494}"/>
                </a:ext>
              </a:extLst>
            </p:cNvPr>
            <p:cNvSpPr/>
            <p:nvPr/>
          </p:nvSpPr>
          <p:spPr>
            <a:xfrm>
              <a:off x="7844250" y="5209824"/>
              <a:ext cx="220374" cy="220374"/>
            </a:xfrm>
            <a:prstGeom prst="rect">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extBox 22"/>
          <p:cNvSpPr txBox="1"/>
          <p:nvPr/>
        </p:nvSpPr>
        <p:spPr>
          <a:xfrm>
            <a:off x="-18435" y="76098"/>
            <a:ext cx="6768752" cy="461665"/>
          </a:xfrm>
          <a:prstGeom prst="rect">
            <a:avLst/>
          </a:prstGeom>
          <a:noFill/>
        </p:spPr>
        <p:txBody>
          <a:bodyPr wrap="square" rtlCol="0">
            <a:spAutoFit/>
          </a:bodyPr>
          <a:lstStyle/>
          <a:p>
            <a:r>
              <a:rPr lang="en-GB" sz="2400" b="1" u="sng" dirty="0" smtClean="0"/>
              <a:t>Lesson </a:t>
            </a:r>
            <a:r>
              <a:rPr lang="en-GB" sz="2400" b="1" u="sng" dirty="0" smtClean="0"/>
              <a:t>3: Right Angles in Shapes</a:t>
            </a:r>
            <a:endParaRPr lang="en-GB" sz="2400" b="1" u="sng" dirty="0"/>
          </a:p>
        </p:txBody>
      </p:sp>
    </p:spTree>
    <p:extLst>
      <p:ext uri="{BB962C8B-B14F-4D97-AF65-F5344CB8AC3E}">
        <p14:creationId xmlns:p14="http://schemas.microsoft.com/office/powerpoint/2010/main" val="874008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altLang="en-US" dirty="0"/>
              <a:t>Look at these letters: </a:t>
            </a:r>
          </a:p>
        </p:txBody>
      </p:sp>
      <p:pic>
        <p:nvPicPr>
          <p:cNvPr id="20" name="Picture 19">
            <a:extLst>
              <a:ext uri="{FF2B5EF4-FFF2-40B4-BE49-F238E27FC236}">
                <a16:creationId xmlns="" xmlns:a16="http://schemas.microsoft.com/office/drawing/2014/main" id="{BDE58465-3319-493D-8857-A1070BC8AA0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757" t="-4612" r="24746" b="61166"/>
          <a:stretch/>
        </p:blipFill>
        <p:spPr>
          <a:xfrm flipH="1">
            <a:off x="6937881" y="4652825"/>
            <a:ext cx="1440000" cy="1440000"/>
          </a:xfrm>
          <a:prstGeom prst="ellipse">
            <a:avLst/>
          </a:prstGeom>
          <a:solidFill>
            <a:schemeClr val="bg1"/>
          </a:solidFill>
          <a:ln w="57150">
            <a:solidFill>
              <a:srgbClr val="007AC3"/>
            </a:solidFill>
          </a:ln>
        </p:spPr>
      </p:pic>
      <p:sp>
        <p:nvSpPr>
          <p:cNvPr id="21" name="Speech Bubble: Oval 20">
            <a:extLst>
              <a:ext uri="{FF2B5EF4-FFF2-40B4-BE49-F238E27FC236}">
                <a16:creationId xmlns="" xmlns:a16="http://schemas.microsoft.com/office/drawing/2014/main" id="{82220270-B932-4D19-B154-3AF6F3144E31}"/>
              </a:ext>
            </a:extLst>
          </p:cNvPr>
          <p:cNvSpPr/>
          <p:nvPr/>
        </p:nvSpPr>
        <p:spPr>
          <a:xfrm>
            <a:off x="3810941" y="4406679"/>
            <a:ext cx="3213606" cy="1152525"/>
          </a:xfrm>
          <a:prstGeom prst="wedgeEllipseCallout">
            <a:avLst>
              <a:gd name="adj1" fmla="val 54190"/>
              <a:gd name="adj2" fmla="val 56538"/>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Can you see right angles where any of the lines meet?</a:t>
            </a:r>
          </a:p>
        </p:txBody>
      </p:sp>
      <p:sp>
        <p:nvSpPr>
          <p:cNvPr id="3" name="Rectangle 2">
            <a:extLst>
              <a:ext uri="{FF2B5EF4-FFF2-40B4-BE49-F238E27FC236}">
                <a16:creationId xmlns="" xmlns:a16="http://schemas.microsoft.com/office/drawing/2014/main" id="{2E7A2319-D5AF-4240-A6B0-670639800469}"/>
              </a:ext>
            </a:extLst>
          </p:cNvPr>
          <p:cNvSpPr/>
          <p:nvPr/>
        </p:nvSpPr>
        <p:spPr>
          <a:xfrm>
            <a:off x="1976577" y="1298796"/>
            <a:ext cx="5573962" cy="3154710"/>
          </a:xfrm>
          <a:prstGeom prst="rect">
            <a:avLst/>
          </a:prstGeom>
        </p:spPr>
        <p:txBody>
          <a:bodyPr wrap="none">
            <a:spAutoFit/>
          </a:bodyPr>
          <a:lstStyle/>
          <a:p>
            <a:r>
              <a:rPr lang="en-GB" sz="19900" b="1" dirty="0">
                <a:latin typeface="Arial" panose="020B0604020202020204" pitchFamily="34" charset="0"/>
                <a:cs typeface="Arial" panose="020B0604020202020204" pitchFamily="34" charset="0"/>
              </a:rPr>
              <a:t>HEN</a:t>
            </a:r>
          </a:p>
        </p:txBody>
      </p:sp>
      <p:grpSp>
        <p:nvGrpSpPr>
          <p:cNvPr id="4" name="Group 3">
            <a:extLst>
              <a:ext uri="{FF2B5EF4-FFF2-40B4-BE49-F238E27FC236}">
                <a16:creationId xmlns="" xmlns:a16="http://schemas.microsoft.com/office/drawing/2014/main" id="{933D763F-BBE2-40FD-BE39-ACDE6A6C1233}"/>
              </a:ext>
            </a:extLst>
          </p:cNvPr>
          <p:cNvGrpSpPr/>
          <p:nvPr/>
        </p:nvGrpSpPr>
        <p:grpSpPr>
          <a:xfrm>
            <a:off x="2615243" y="2303071"/>
            <a:ext cx="1996676" cy="1193075"/>
            <a:chOff x="2615243" y="2303071"/>
            <a:chExt cx="1996676" cy="1193075"/>
          </a:xfrm>
        </p:grpSpPr>
        <p:sp>
          <p:nvSpPr>
            <p:cNvPr id="34" name="Rectangle 33">
              <a:extLst>
                <a:ext uri="{FF2B5EF4-FFF2-40B4-BE49-F238E27FC236}">
                  <a16:creationId xmlns="" xmlns:a16="http://schemas.microsoft.com/office/drawing/2014/main" id="{19094798-6E23-489E-BF1A-9991AD33D6CB}"/>
                </a:ext>
              </a:extLst>
            </p:cNvPr>
            <p:cNvSpPr/>
            <p:nvPr/>
          </p:nvSpPr>
          <p:spPr>
            <a:xfrm>
              <a:off x="4444043" y="2532941"/>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Rectangle 36">
              <a:extLst>
                <a:ext uri="{FF2B5EF4-FFF2-40B4-BE49-F238E27FC236}">
                  <a16:creationId xmlns="" xmlns:a16="http://schemas.microsoft.com/office/drawing/2014/main" id="{010E4633-0688-471C-BD90-659150F2144C}"/>
                </a:ext>
              </a:extLst>
            </p:cNvPr>
            <p:cNvSpPr/>
            <p:nvPr/>
          </p:nvSpPr>
          <p:spPr>
            <a:xfrm>
              <a:off x="4444043" y="2303071"/>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8" name="Rectangle 37">
              <a:extLst>
                <a:ext uri="{FF2B5EF4-FFF2-40B4-BE49-F238E27FC236}">
                  <a16:creationId xmlns="" xmlns:a16="http://schemas.microsoft.com/office/drawing/2014/main" id="{BEFFFE32-490D-485F-B45A-89FB8B44F871}"/>
                </a:ext>
              </a:extLst>
            </p:cNvPr>
            <p:cNvSpPr/>
            <p:nvPr/>
          </p:nvSpPr>
          <p:spPr>
            <a:xfrm>
              <a:off x="4444043" y="3328270"/>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0" name="Rectangle 39">
              <a:extLst>
                <a:ext uri="{FF2B5EF4-FFF2-40B4-BE49-F238E27FC236}">
                  <a16:creationId xmlns="" xmlns:a16="http://schemas.microsoft.com/office/drawing/2014/main" id="{1F272890-78AF-41C3-A1C5-CE1EC0673416}"/>
                </a:ext>
              </a:extLst>
            </p:cNvPr>
            <p:cNvSpPr/>
            <p:nvPr/>
          </p:nvSpPr>
          <p:spPr>
            <a:xfrm>
              <a:off x="4444043" y="2998110"/>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2" name="Rectangle 41">
              <a:extLst>
                <a:ext uri="{FF2B5EF4-FFF2-40B4-BE49-F238E27FC236}">
                  <a16:creationId xmlns="" xmlns:a16="http://schemas.microsoft.com/office/drawing/2014/main" id="{78A134CF-CC42-4A2B-99B1-0233E75E8546}"/>
                </a:ext>
              </a:extLst>
            </p:cNvPr>
            <p:cNvSpPr/>
            <p:nvPr/>
          </p:nvSpPr>
          <p:spPr>
            <a:xfrm>
              <a:off x="2615243" y="2536286"/>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ectangle 42">
              <a:extLst>
                <a:ext uri="{FF2B5EF4-FFF2-40B4-BE49-F238E27FC236}">
                  <a16:creationId xmlns="" xmlns:a16="http://schemas.microsoft.com/office/drawing/2014/main" id="{C32960E8-B2C0-495C-82AB-3A5E8963B7AB}"/>
                </a:ext>
              </a:extLst>
            </p:cNvPr>
            <p:cNvSpPr/>
            <p:nvPr/>
          </p:nvSpPr>
          <p:spPr>
            <a:xfrm>
              <a:off x="3161552" y="2536286"/>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43">
              <a:extLst>
                <a:ext uri="{FF2B5EF4-FFF2-40B4-BE49-F238E27FC236}">
                  <a16:creationId xmlns="" xmlns:a16="http://schemas.microsoft.com/office/drawing/2014/main" id="{D8E907F6-86FD-4253-83D2-3EDAD083CC15}"/>
                </a:ext>
              </a:extLst>
            </p:cNvPr>
            <p:cNvSpPr/>
            <p:nvPr/>
          </p:nvSpPr>
          <p:spPr>
            <a:xfrm>
              <a:off x="2615243" y="3005197"/>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Rectangle 44">
              <a:extLst>
                <a:ext uri="{FF2B5EF4-FFF2-40B4-BE49-F238E27FC236}">
                  <a16:creationId xmlns="" xmlns:a16="http://schemas.microsoft.com/office/drawing/2014/main" id="{234DA068-43B5-402D-A1D3-411E4AC8EBB4}"/>
                </a:ext>
              </a:extLst>
            </p:cNvPr>
            <p:cNvSpPr/>
            <p:nvPr/>
          </p:nvSpPr>
          <p:spPr>
            <a:xfrm>
              <a:off x="3158423" y="3006511"/>
              <a:ext cx="167876" cy="167876"/>
            </a:xfrm>
            <a:prstGeom prst="rect">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19" name="TextBox 18"/>
          <p:cNvSpPr txBox="1"/>
          <p:nvPr/>
        </p:nvSpPr>
        <p:spPr>
          <a:xfrm>
            <a:off x="-18435" y="76098"/>
            <a:ext cx="6768752" cy="461665"/>
          </a:xfrm>
          <a:prstGeom prst="rect">
            <a:avLst/>
          </a:prstGeom>
          <a:noFill/>
        </p:spPr>
        <p:txBody>
          <a:bodyPr wrap="square" rtlCol="0">
            <a:spAutoFit/>
          </a:bodyPr>
          <a:lstStyle/>
          <a:p>
            <a:r>
              <a:rPr lang="en-GB" sz="2400" b="1" u="sng" dirty="0" smtClean="0"/>
              <a:t>Lesson </a:t>
            </a:r>
            <a:r>
              <a:rPr lang="en-GB" sz="2400" b="1" u="sng" dirty="0" smtClean="0"/>
              <a:t>3: Right Angles in Shapes</a:t>
            </a:r>
            <a:endParaRPr lang="en-GB" sz="2400" b="1" u="sng" dirty="0"/>
          </a:p>
        </p:txBody>
      </p:sp>
    </p:spTree>
    <p:extLst>
      <p:ext uri="{BB962C8B-B14F-4D97-AF65-F5344CB8AC3E}">
        <p14:creationId xmlns:p14="http://schemas.microsoft.com/office/powerpoint/2010/main" val="4077530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 xmlns:a16="http://schemas.microsoft.com/office/drawing/2014/main" id="{9180C806-FC04-4A3C-89C8-A631D0BF7F5C}"/>
              </a:ext>
            </a:extLst>
          </p:cNvPr>
          <p:cNvSpPr/>
          <p:nvPr/>
        </p:nvSpPr>
        <p:spPr>
          <a:xfrm>
            <a:off x="766118" y="1158657"/>
            <a:ext cx="7611763" cy="422405"/>
          </a:xfrm>
          <a:prstGeom prst="rect">
            <a:avLst/>
          </a:prstGeom>
          <a:noFill/>
          <a:ln w="28575">
            <a:noFill/>
          </a:ln>
        </p:spPr>
        <p:txBody>
          <a:bodyPr wrap="square" lIns="72000" tIns="72000" rIns="72000" bIns="72000">
            <a:spAutoFit/>
          </a:bodyPr>
          <a:lstStyle/>
          <a:p>
            <a:r>
              <a:rPr lang="en-GB" altLang="en-US" dirty="0"/>
              <a:t>One of these shapes is different to the others:</a:t>
            </a:r>
          </a:p>
        </p:txBody>
      </p:sp>
      <p:pic>
        <p:nvPicPr>
          <p:cNvPr id="20" name="Picture 19">
            <a:extLst>
              <a:ext uri="{FF2B5EF4-FFF2-40B4-BE49-F238E27FC236}">
                <a16:creationId xmlns="" xmlns:a16="http://schemas.microsoft.com/office/drawing/2014/main" id="{BDE58465-3319-493D-8857-A1070BC8AA0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9398" t="-3715" r="15780" b="58324"/>
          <a:stretch/>
        </p:blipFill>
        <p:spPr>
          <a:xfrm flipH="1">
            <a:off x="766118" y="4652825"/>
            <a:ext cx="1440000" cy="1440000"/>
          </a:xfrm>
          <a:prstGeom prst="ellipse">
            <a:avLst/>
          </a:prstGeom>
          <a:solidFill>
            <a:schemeClr val="bg1"/>
          </a:solidFill>
          <a:ln w="57150">
            <a:solidFill>
              <a:srgbClr val="007AC3"/>
            </a:solidFill>
          </a:ln>
        </p:spPr>
      </p:pic>
      <p:sp>
        <p:nvSpPr>
          <p:cNvPr id="21" name="Speech Bubble: Oval 20">
            <a:extLst>
              <a:ext uri="{FF2B5EF4-FFF2-40B4-BE49-F238E27FC236}">
                <a16:creationId xmlns="" xmlns:a16="http://schemas.microsoft.com/office/drawing/2014/main" id="{82220270-B932-4D19-B154-3AF6F3144E31}"/>
              </a:ext>
            </a:extLst>
          </p:cNvPr>
          <p:cNvSpPr/>
          <p:nvPr/>
        </p:nvSpPr>
        <p:spPr>
          <a:xfrm>
            <a:off x="2098692" y="4406679"/>
            <a:ext cx="1538146" cy="1152525"/>
          </a:xfrm>
          <a:prstGeom prst="wedgeEllipseCallout">
            <a:avLst>
              <a:gd name="adj1" fmla="val -59706"/>
              <a:gd name="adj2" fmla="val 5283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Can you explain why? </a:t>
            </a:r>
          </a:p>
        </p:txBody>
      </p:sp>
      <p:pic>
        <p:nvPicPr>
          <p:cNvPr id="19" name="Picture 18">
            <a:extLst>
              <a:ext uri="{FF2B5EF4-FFF2-40B4-BE49-F238E27FC236}">
                <a16:creationId xmlns="" xmlns:a16="http://schemas.microsoft.com/office/drawing/2014/main" id="{A954B55C-1BF5-48F3-90DA-695AC18678B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8291" y="2486837"/>
            <a:ext cx="2030279" cy="1468808"/>
          </a:xfrm>
          <a:prstGeom prst="rect">
            <a:avLst/>
          </a:prstGeom>
        </p:spPr>
      </p:pic>
      <p:pic>
        <p:nvPicPr>
          <p:cNvPr id="22" name="Picture 21">
            <a:extLst>
              <a:ext uri="{FF2B5EF4-FFF2-40B4-BE49-F238E27FC236}">
                <a16:creationId xmlns="" xmlns:a16="http://schemas.microsoft.com/office/drawing/2014/main" id="{13C94998-28FE-492C-8050-F9ADBF6A0B3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87218" y="2534100"/>
            <a:ext cx="1389889" cy="1388539"/>
          </a:xfrm>
          <a:prstGeom prst="rect">
            <a:avLst/>
          </a:prstGeom>
        </p:spPr>
      </p:pic>
      <p:pic>
        <p:nvPicPr>
          <p:cNvPr id="23" name="Picture 22">
            <a:extLst>
              <a:ext uri="{FF2B5EF4-FFF2-40B4-BE49-F238E27FC236}">
                <a16:creationId xmlns="" xmlns:a16="http://schemas.microsoft.com/office/drawing/2014/main" id="{C2BA9690-1327-4A5C-A01A-BBB0B0D37D8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41230" y="2524856"/>
            <a:ext cx="811548" cy="1397783"/>
          </a:xfrm>
          <a:prstGeom prst="rect">
            <a:avLst/>
          </a:prstGeom>
        </p:spPr>
      </p:pic>
      <p:pic>
        <p:nvPicPr>
          <p:cNvPr id="5" name="Picture 4">
            <a:extLst>
              <a:ext uri="{FF2B5EF4-FFF2-40B4-BE49-F238E27FC236}">
                <a16:creationId xmlns="" xmlns:a16="http://schemas.microsoft.com/office/drawing/2014/main" id="{55F5DBDB-C5E5-403F-9A2A-CB31D345E0D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73749" y="2534099"/>
            <a:ext cx="1596476" cy="1388540"/>
          </a:xfrm>
          <a:prstGeom prst="rect">
            <a:avLst/>
          </a:prstGeom>
        </p:spPr>
      </p:pic>
      <p:sp>
        <p:nvSpPr>
          <p:cNvPr id="7" name="Rectangle 6">
            <a:extLst>
              <a:ext uri="{FF2B5EF4-FFF2-40B4-BE49-F238E27FC236}">
                <a16:creationId xmlns="" xmlns:a16="http://schemas.microsoft.com/office/drawing/2014/main" id="{BC1391E3-17F2-41C2-BB64-34EFD2DAA261}"/>
              </a:ext>
            </a:extLst>
          </p:cNvPr>
          <p:cNvSpPr/>
          <p:nvPr/>
        </p:nvSpPr>
        <p:spPr>
          <a:xfrm>
            <a:off x="5221480" y="4642325"/>
            <a:ext cx="1700022" cy="1200329"/>
          </a:xfrm>
          <a:prstGeom prst="rect">
            <a:avLst/>
          </a:prstGeom>
        </p:spPr>
        <p:txBody>
          <a:bodyPr wrap="square">
            <a:spAutoFit/>
          </a:bodyPr>
          <a:lstStyle/>
          <a:p>
            <a:r>
              <a:rPr lang="en-GB" dirty="0"/>
              <a:t>This triangle is the only shape without a right angle.</a:t>
            </a:r>
          </a:p>
        </p:txBody>
      </p:sp>
      <p:cxnSp>
        <p:nvCxnSpPr>
          <p:cNvPr id="9" name="Straight Connector 8">
            <a:extLst>
              <a:ext uri="{FF2B5EF4-FFF2-40B4-BE49-F238E27FC236}">
                <a16:creationId xmlns="" xmlns:a16="http://schemas.microsoft.com/office/drawing/2014/main" id="{AA96D407-F805-4596-9573-974E4A195AE1}"/>
              </a:ext>
            </a:extLst>
          </p:cNvPr>
          <p:cNvCxnSpPr>
            <a:cxnSpLocks/>
            <a:stCxn id="5" idx="2"/>
          </p:cNvCxnSpPr>
          <p:nvPr/>
        </p:nvCxnSpPr>
        <p:spPr>
          <a:xfrm>
            <a:off x="6071987" y="3922639"/>
            <a:ext cx="0" cy="66377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 xmlns:a16="http://schemas.microsoft.com/office/drawing/2014/main" id="{FE11010C-0FFD-4FA6-83F7-80DD47A5744B}"/>
              </a:ext>
            </a:extLst>
          </p:cNvPr>
          <p:cNvCxnSpPr>
            <a:cxnSpLocks/>
          </p:cNvCxnSpPr>
          <p:nvPr/>
        </p:nvCxnSpPr>
        <p:spPr>
          <a:xfrm flipH="1">
            <a:off x="5221480" y="4586416"/>
            <a:ext cx="1700022"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18435" y="76098"/>
            <a:ext cx="6768752" cy="461665"/>
          </a:xfrm>
          <a:prstGeom prst="rect">
            <a:avLst/>
          </a:prstGeom>
          <a:noFill/>
        </p:spPr>
        <p:txBody>
          <a:bodyPr wrap="square" rtlCol="0">
            <a:spAutoFit/>
          </a:bodyPr>
          <a:lstStyle/>
          <a:p>
            <a:r>
              <a:rPr lang="en-GB" sz="2400" b="1" u="sng" dirty="0" smtClean="0"/>
              <a:t>Lesson </a:t>
            </a:r>
            <a:r>
              <a:rPr lang="en-GB" sz="2400" b="1" u="sng" dirty="0" smtClean="0"/>
              <a:t>3: Right Angles in Shapes</a:t>
            </a:r>
            <a:endParaRPr lang="en-GB" sz="2400" b="1" u="sng" dirty="0"/>
          </a:p>
        </p:txBody>
      </p:sp>
    </p:spTree>
    <p:extLst>
      <p:ext uri="{BB962C8B-B14F-4D97-AF65-F5344CB8AC3E}">
        <p14:creationId xmlns:p14="http://schemas.microsoft.com/office/powerpoint/2010/main" val="2101840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mph" presetSubtype="0" nodeType="clickEffect">
                                  <p:stCondLst>
                                    <p:cond delay="0"/>
                                  </p:stCondLst>
                                  <p:childTnLst>
                                    <p:set>
                                      <p:cBhvr>
                                        <p:cTn id="6" dur="indefinite"/>
                                        <p:tgtEl>
                                          <p:spTgt spid="19"/>
                                        </p:tgtEl>
                                        <p:attrNameLst>
                                          <p:attrName>style.opacity</p:attrName>
                                        </p:attrNameLst>
                                      </p:cBhvr>
                                      <p:to>
                                        <p:strVal val="0.5"/>
                                      </p:to>
                                    </p:set>
                                    <p:animEffect filter="image" prLst="opacity: 0.5">
                                      <p:cBhvr rctx="IE">
                                        <p:cTn id="7" dur="indefinite"/>
                                        <p:tgtEl>
                                          <p:spTgt spid="19"/>
                                        </p:tgtEl>
                                      </p:cBhvr>
                                    </p:animEffect>
                                  </p:childTnLst>
                                </p:cTn>
                              </p:par>
                              <p:par>
                                <p:cTn id="8" presetID="9" presetClass="emph" presetSubtype="0" nodeType="withEffect">
                                  <p:stCondLst>
                                    <p:cond delay="0"/>
                                  </p:stCondLst>
                                  <p:childTnLst>
                                    <p:set>
                                      <p:cBhvr>
                                        <p:cTn id="9" dur="indefinite"/>
                                        <p:tgtEl>
                                          <p:spTgt spid="22"/>
                                        </p:tgtEl>
                                        <p:attrNameLst>
                                          <p:attrName>style.opacity</p:attrName>
                                        </p:attrNameLst>
                                      </p:cBhvr>
                                      <p:to>
                                        <p:strVal val="0.5"/>
                                      </p:to>
                                    </p:set>
                                    <p:animEffect filter="image" prLst="opacity: 0.5">
                                      <p:cBhvr rctx="IE">
                                        <p:cTn id="10" dur="indefinite"/>
                                        <p:tgtEl>
                                          <p:spTgt spid="22"/>
                                        </p:tgtEl>
                                      </p:cBhvr>
                                    </p:animEffect>
                                  </p:childTnLst>
                                </p:cTn>
                              </p:par>
                              <p:par>
                                <p:cTn id="11" presetID="9" presetClass="emph" presetSubtype="0" nodeType="withEffect">
                                  <p:stCondLst>
                                    <p:cond delay="0"/>
                                  </p:stCondLst>
                                  <p:childTnLst>
                                    <p:set>
                                      <p:cBhvr>
                                        <p:cTn id="12" dur="indefinite"/>
                                        <p:tgtEl>
                                          <p:spTgt spid="23"/>
                                        </p:tgtEl>
                                        <p:attrNameLst>
                                          <p:attrName>style.opacity</p:attrName>
                                        </p:attrNameLst>
                                      </p:cBhvr>
                                      <p:to>
                                        <p:strVal val="0.5"/>
                                      </p:to>
                                    </p:set>
                                    <p:animEffect filter="image" prLst="opacity: 0.5">
                                      <p:cBhvr rctx="IE">
                                        <p:cTn id="13" dur="indefinite"/>
                                        <p:tgtEl>
                                          <p:spTgt spid="23"/>
                                        </p:tgtEl>
                                      </p:cBhvr>
                                    </p:animEffect>
                                  </p:childTnLst>
                                </p:cTn>
                              </p:par>
                            </p:childTnLst>
                          </p:cTn>
                        </p:par>
                        <p:par>
                          <p:cTn id="14" fill="hold">
                            <p:stCondLst>
                              <p:cond delay="0"/>
                            </p:stCondLst>
                            <p:childTnLst>
                              <p:par>
                                <p:cTn id="15" presetID="26" presetClass="emph" presetSubtype="0" fill="hold" nodeType="afterEffect">
                                  <p:stCondLst>
                                    <p:cond delay="0"/>
                                  </p:stCondLst>
                                  <p:childTnLst>
                                    <p:animEffect transition="out" filter="fade">
                                      <p:cBhvr>
                                        <p:cTn id="16" dur="500" tmFilter="0, 0; .2, .5; .8, .5; 1, 0"/>
                                        <p:tgtEl>
                                          <p:spTgt spid="5"/>
                                        </p:tgtEl>
                                      </p:cBhvr>
                                    </p:animEffect>
                                    <p:animScale>
                                      <p:cBhvr>
                                        <p:cTn id="17" dur="250" autoRev="1" fill="hold"/>
                                        <p:tgtEl>
                                          <p:spTgt spid="5"/>
                                        </p:tgtEl>
                                      </p:cBhvr>
                                      <p:by x="105000" y="105000"/>
                                    </p:animScale>
                                  </p:childTnLst>
                                </p:cTn>
                              </p:par>
                            </p:childTnLst>
                          </p:cTn>
                        </p:par>
                        <p:par>
                          <p:cTn id="18" fill="hold">
                            <p:stCondLst>
                              <p:cond delay="500"/>
                            </p:stCondLst>
                            <p:childTnLst>
                              <p:par>
                                <p:cTn id="19" presetID="22" presetClass="entr" presetSubtype="1"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wipe(up)">
                                      <p:cBhvr>
                                        <p:cTn id="21" dur="500"/>
                                        <p:tgtEl>
                                          <p:spTgt spid="9"/>
                                        </p:tgtEl>
                                      </p:cBhvr>
                                    </p:animEffect>
                                  </p:childTnLst>
                                </p:cTn>
                              </p:par>
                              <p:par>
                                <p:cTn id="22" presetID="10" presetClass="entr" presetSubtype="0"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Straight Connector 29">
            <a:extLst>
              <a:ext uri="{FF2B5EF4-FFF2-40B4-BE49-F238E27FC236}">
                <a16:creationId xmlns="" xmlns:a16="http://schemas.microsoft.com/office/drawing/2014/main" id="{E066BC8C-C700-49C5-BFA3-FE488F33DA2A}"/>
              </a:ext>
            </a:extLst>
          </p:cNvPr>
          <p:cNvCxnSpPr/>
          <p:nvPr/>
        </p:nvCxnSpPr>
        <p:spPr>
          <a:xfrm flipV="1">
            <a:off x="5514973" y="2762250"/>
            <a:ext cx="1104901" cy="2905125"/>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 xmlns:a16="http://schemas.microsoft.com/office/drawing/2014/main" id="{13109921-B906-44F5-85B2-1FE826122B0B}"/>
              </a:ext>
            </a:extLst>
          </p:cNvPr>
          <p:cNvSpPr/>
          <p:nvPr/>
        </p:nvSpPr>
        <p:spPr>
          <a:xfrm>
            <a:off x="766118" y="1158657"/>
            <a:ext cx="7611763" cy="699404"/>
          </a:xfrm>
          <a:prstGeom prst="rect">
            <a:avLst/>
          </a:prstGeom>
          <a:noFill/>
          <a:ln w="28575">
            <a:noFill/>
          </a:ln>
        </p:spPr>
        <p:txBody>
          <a:bodyPr wrap="square" lIns="72000" tIns="72000" rIns="72000" bIns="72000">
            <a:spAutoFit/>
          </a:bodyPr>
          <a:lstStyle/>
          <a:p>
            <a:r>
              <a:rPr lang="en-GB" altLang="en-US" dirty="0"/>
              <a:t>Three children have drawn a shape each.</a:t>
            </a:r>
          </a:p>
          <a:p>
            <a:r>
              <a:rPr lang="en-GB" altLang="en-US" dirty="0"/>
              <a:t>Can you match the child to their shape from their descriptions?</a:t>
            </a:r>
          </a:p>
        </p:txBody>
      </p:sp>
      <p:grpSp>
        <p:nvGrpSpPr>
          <p:cNvPr id="19" name="Group 18">
            <a:extLst>
              <a:ext uri="{FF2B5EF4-FFF2-40B4-BE49-F238E27FC236}">
                <a16:creationId xmlns="" xmlns:a16="http://schemas.microsoft.com/office/drawing/2014/main" id="{5BE6B7B3-98D7-43EB-9620-21E646F32E99}"/>
              </a:ext>
            </a:extLst>
          </p:cNvPr>
          <p:cNvGrpSpPr/>
          <p:nvPr/>
        </p:nvGrpSpPr>
        <p:grpSpPr>
          <a:xfrm>
            <a:off x="766118" y="1978195"/>
            <a:ext cx="922200" cy="1263014"/>
            <a:chOff x="766118" y="1978195"/>
            <a:chExt cx="922200" cy="1263014"/>
          </a:xfrm>
        </p:grpSpPr>
        <p:pic>
          <p:nvPicPr>
            <p:cNvPr id="10" name="Picture 9">
              <a:extLst>
                <a:ext uri="{FF2B5EF4-FFF2-40B4-BE49-F238E27FC236}">
                  <a16:creationId xmlns="" xmlns:a16="http://schemas.microsoft.com/office/drawing/2014/main" id="{B4F0B715-9B1F-405A-9DF8-40DE9D6BE9C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013" t="-1150" r="11568" b="77844"/>
            <a:stretch/>
          </p:blipFill>
          <p:spPr>
            <a:xfrm>
              <a:off x="766118" y="1978195"/>
              <a:ext cx="922200" cy="922200"/>
            </a:xfrm>
            <a:prstGeom prst="ellipse">
              <a:avLst/>
            </a:prstGeom>
            <a:solidFill>
              <a:schemeClr val="bg1"/>
            </a:solidFill>
            <a:ln w="57150">
              <a:solidFill>
                <a:srgbClr val="00529C"/>
              </a:solidFill>
            </a:ln>
          </p:spPr>
        </p:pic>
        <p:sp>
          <p:nvSpPr>
            <p:cNvPr id="11" name="Rectangle 10">
              <a:extLst>
                <a:ext uri="{FF2B5EF4-FFF2-40B4-BE49-F238E27FC236}">
                  <a16:creationId xmlns="" xmlns:a16="http://schemas.microsoft.com/office/drawing/2014/main" id="{C31A7BCD-0192-4DAF-9541-50805C8EB375}"/>
                </a:ext>
              </a:extLst>
            </p:cNvPr>
            <p:cNvSpPr/>
            <p:nvPr/>
          </p:nvSpPr>
          <p:spPr>
            <a:xfrm>
              <a:off x="791226" y="2871877"/>
              <a:ext cx="833883" cy="369332"/>
            </a:xfrm>
            <a:prstGeom prst="rect">
              <a:avLst/>
            </a:prstGeom>
          </p:spPr>
          <p:txBody>
            <a:bodyPr wrap="none">
              <a:spAutoFit/>
            </a:bodyPr>
            <a:lstStyle/>
            <a:p>
              <a:r>
                <a:rPr lang="en-GB" b="1" dirty="0"/>
                <a:t>Penny</a:t>
              </a:r>
            </a:p>
          </p:txBody>
        </p:sp>
      </p:grpSp>
      <p:grpSp>
        <p:nvGrpSpPr>
          <p:cNvPr id="20" name="Group 19">
            <a:extLst>
              <a:ext uri="{FF2B5EF4-FFF2-40B4-BE49-F238E27FC236}">
                <a16:creationId xmlns="" xmlns:a16="http://schemas.microsoft.com/office/drawing/2014/main" id="{4BA20F47-8CE8-497D-9AE5-38B654C2A028}"/>
              </a:ext>
            </a:extLst>
          </p:cNvPr>
          <p:cNvGrpSpPr/>
          <p:nvPr/>
        </p:nvGrpSpPr>
        <p:grpSpPr>
          <a:xfrm>
            <a:off x="650963" y="3445190"/>
            <a:ext cx="1114408" cy="1282007"/>
            <a:chOff x="650963" y="3445190"/>
            <a:chExt cx="1114408" cy="1282007"/>
          </a:xfrm>
        </p:grpSpPr>
        <p:pic>
          <p:nvPicPr>
            <p:cNvPr id="7" name="Picture 6">
              <a:extLst>
                <a:ext uri="{FF2B5EF4-FFF2-40B4-BE49-F238E27FC236}">
                  <a16:creationId xmlns="" xmlns:a16="http://schemas.microsoft.com/office/drawing/2014/main" id="{A8E05B77-A82C-4D1E-858D-35238FA0485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9962" t="-3033" r="27362" b="80051"/>
            <a:stretch/>
          </p:blipFill>
          <p:spPr>
            <a:xfrm>
              <a:off x="766118" y="3445190"/>
              <a:ext cx="922200" cy="922200"/>
            </a:xfrm>
            <a:prstGeom prst="ellipse">
              <a:avLst/>
            </a:prstGeom>
            <a:ln w="57150">
              <a:solidFill>
                <a:srgbClr val="00529C"/>
              </a:solidFill>
            </a:ln>
          </p:spPr>
        </p:pic>
        <p:sp>
          <p:nvSpPr>
            <p:cNvPr id="14" name="Rectangle 13">
              <a:extLst>
                <a:ext uri="{FF2B5EF4-FFF2-40B4-BE49-F238E27FC236}">
                  <a16:creationId xmlns="" xmlns:a16="http://schemas.microsoft.com/office/drawing/2014/main" id="{A03F4B6C-445A-4A6C-8B1E-1D3D11A908D4}"/>
                </a:ext>
              </a:extLst>
            </p:cNvPr>
            <p:cNvSpPr/>
            <p:nvPr/>
          </p:nvSpPr>
          <p:spPr>
            <a:xfrm>
              <a:off x="650963" y="4357865"/>
              <a:ext cx="1114408" cy="369332"/>
            </a:xfrm>
            <a:prstGeom prst="rect">
              <a:avLst/>
            </a:prstGeom>
          </p:spPr>
          <p:txBody>
            <a:bodyPr wrap="none">
              <a:spAutoFit/>
            </a:bodyPr>
            <a:lstStyle/>
            <a:p>
              <a:r>
                <a:rPr lang="en-GB" b="1" dirty="0"/>
                <a:t>Angelina</a:t>
              </a:r>
            </a:p>
          </p:txBody>
        </p:sp>
      </p:grpSp>
      <p:grpSp>
        <p:nvGrpSpPr>
          <p:cNvPr id="21" name="Group 20">
            <a:extLst>
              <a:ext uri="{FF2B5EF4-FFF2-40B4-BE49-F238E27FC236}">
                <a16:creationId xmlns="" xmlns:a16="http://schemas.microsoft.com/office/drawing/2014/main" id="{C03419E6-A167-43FF-BF88-3A1B45341119}"/>
              </a:ext>
            </a:extLst>
          </p:cNvPr>
          <p:cNvGrpSpPr/>
          <p:nvPr/>
        </p:nvGrpSpPr>
        <p:grpSpPr>
          <a:xfrm>
            <a:off x="723900" y="4931235"/>
            <a:ext cx="964418" cy="1265666"/>
            <a:chOff x="723900" y="4931235"/>
            <a:chExt cx="964418" cy="1265666"/>
          </a:xfrm>
        </p:grpSpPr>
        <p:pic>
          <p:nvPicPr>
            <p:cNvPr id="5" name="Picture 4">
              <a:extLst>
                <a:ext uri="{FF2B5EF4-FFF2-40B4-BE49-F238E27FC236}">
                  <a16:creationId xmlns="" xmlns:a16="http://schemas.microsoft.com/office/drawing/2014/main" id="{14DCFCC5-D470-4B0A-A7AE-86930C08857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0428" t="-442" r="26349" b="77597"/>
            <a:stretch/>
          </p:blipFill>
          <p:spPr>
            <a:xfrm>
              <a:off x="766118" y="4931235"/>
              <a:ext cx="922200" cy="922200"/>
            </a:xfrm>
            <a:prstGeom prst="ellipse">
              <a:avLst/>
            </a:prstGeom>
            <a:solidFill>
              <a:schemeClr val="bg1"/>
            </a:solidFill>
            <a:ln w="57150">
              <a:solidFill>
                <a:srgbClr val="00529C"/>
              </a:solidFill>
            </a:ln>
          </p:spPr>
        </p:pic>
        <p:sp>
          <p:nvSpPr>
            <p:cNvPr id="15" name="Rectangle 14">
              <a:extLst>
                <a:ext uri="{FF2B5EF4-FFF2-40B4-BE49-F238E27FC236}">
                  <a16:creationId xmlns="" xmlns:a16="http://schemas.microsoft.com/office/drawing/2014/main" id="{F5012EBA-E0C1-41A2-875F-B871AFBEB4A2}"/>
                </a:ext>
              </a:extLst>
            </p:cNvPr>
            <p:cNvSpPr/>
            <p:nvPr/>
          </p:nvSpPr>
          <p:spPr>
            <a:xfrm>
              <a:off x="723900" y="5827569"/>
              <a:ext cx="901209" cy="369332"/>
            </a:xfrm>
            <a:prstGeom prst="rect">
              <a:avLst/>
            </a:prstGeom>
          </p:spPr>
          <p:txBody>
            <a:bodyPr wrap="none">
              <a:spAutoFit/>
            </a:bodyPr>
            <a:lstStyle/>
            <a:p>
              <a:r>
                <a:rPr lang="en-GB" b="1" dirty="0"/>
                <a:t>Joseph</a:t>
              </a:r>
            </a:p>
          </p:txBody>
        </p:sp>
      </p:grpSp>
      <p:sp>
        <p:nvSpPr>
          <p:cNvPr id="26" name="Rectangle 25">
            <a:extLst>
              <a:ext uri="{FF2B5EF4-FFF2-40B4-BE49-F238E27FC236}">
                <a16:creationId xmlns="" xmlns:a16="http://schemas.microsoft.com/office/drawing/2014/main" id="{9F2C0790-B929-4B96-80B5-99AB03CDD02C}"/>
              </a:ext>
            </a:extLst>
          </p:cNvPr>
          <p:cNvSpPr/>
          <p:nvPr/>
        </p:nvSpPr>
        <p:spPr>
          <a:xfrm rot="5400000">
            <a:off x="6957935" y="1640136"/>
            <a:ext cx="1094879" cy="1771000"/>
          </a:xfrm>
          <a:prstGeom prst="rect">
            <a:avLst/>
          </a:prstGeom>
          <a:solidFill>
            <a:srgbClr val="B4497F"/>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Speech Bubble: Rectangle with Corners Rounded 17">
            <a:extLst>
              <a:ext uri="{FF2B5EF4-FFF2-40B4-BE49-F238E27FC236}">
                <a16:creationId xmlns="" xmlns:a16="http://schemas.microsoft.com/office/drawing/2014/main" id="{8FF0EE1E-A891-4C6F-AAED-48E1FFBA36E3}"/>
              </a:ext>
            </a:extLst>
          </p:cNvPr>
          <p:cNvSpPr/>
          <p:nvPr/>
        </p:nvSpPr>
        <p:spPr>
          <a:xfrm>
            <a:off x="1803471" y="2065151"/>
            <a:ext cx="3711504" cy="922200"/>
          </a:xfrm>
          <a:prstGeom prst="wedgeRoundRectCallout">
            <a:avLst>
              <a:gd name="adj1" fmla="val -59584"/>
              <a:gd name="adj2" fmla="val 1772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kern="0" dirty="0">
                <a:solidFill>
                  <a:schemeClr val="tx1"/>
                </a:solidFill>
              </a:rPr>
              <a:t>My shape has half the number of right angles that Joseph’s has.</a:t>
            </a:r>
          </a:p>
        </p:txBody>
      </p:sp>
      <p:sp>
        <p:nvSpPr>
          <p:cNvPr id="31" name="Speech Bubble: Rectangle with Corners Rounded 30">
            <a:extLst>
              <a:ext uri="{FF2B5EF4-FFF2-40B4-BE49-F238E27FC236}">
                <a16:creationId xmlns="" xmlns:a16="http://schemas.microsoft.com/office/drawing/2014/main" id="{E23F95F6-5ADF-4F63-B42E-93E79B5B4133}"/>
              </a:ext>
            </a:extLst>
          </p:cNvPr>
          <p:cNvSpPr/>
          <p:nvPr/>
        </p:nvSpPr>
        <p:spPr>
          <a:xfrm>
            <a:off x="1803470" y="3350235"/>
            <a:ext cx="3711503" cy="1185409"/>
          </a:xfrm>
          <a:prstGeom prst="wedgeRoundRectCallout">
            <a:avLst>
              <a:gd name="adj1" fmla="val -59584"/>
              <a:gd name="adj2" fmla="val 1772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kern="0" dirty="0">
                <a:solidFill>
                  <a:schemeClr val="tx1"/>
                </a:solidFill>
              </a:rPr>
              <a:t>My shape has as least double the number of right angles that Joseph’s shape has.</a:t>
            </a:r>
          </a:p>
        </p:txBody>
      </p:sp>
      <p:sp>
        <p:nvSpPr>
          <p:cNvPr id="36" name="Speech Bubble: Rectangle with Corners Rounded 35">
            <a:extLst>
              <a:ext uri="{FF2B5EF4-FFF2-40B4-BE49-F238E27FC236}">
                <a16:creationId xmlns="" xmlns:a16="http://schemas.microsoft.com/office/drawing/2014/main" id="{1A943ED7-36F1-43B6-BEBC-4B56F1B780DF}"/>
              </a:ext>
            </a:extLst>
          </p:cNvPr>
          <p:cNvSpPr/>
          <p:nvPr/>
        </p:nvSpPr>
        <p:spPr>
          <a:xfrm>
            <a:off x="1803471" y="5031764"/>
            <a:ext cx="3711502" cy="922200"/>
          </a:xfrm>
          <a:prstGeom prst="wedgeRoundRectCallout">
            <a:avLst>
              <a:gd name="adj1" fmla="val -59584"/>
              <a:gd name="adj2" fmla="val 17723"/>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kern="0" dirty="0">
                <a:solidFill>
                  <a:schemeClr val="tx1"/>
                </a:solidFill>
              </a:rPr>
              <a:t>My shape has the same number of right angles as a square.</a:t>
            </a:r>
          </a:p>
        </p:txBody>
      </p:sp>
      <p:cxnSp>
        <p:nvCxnSpPr>
          <p:cNvPr id="38" name="Straight Connector 37">
            <a:extLst>
              <a:ext uri="{FF2B5EF4-FFF2-40B4-BE49-F238E27FC236}">
                <a16:creationId xmlns="" xmlns:a16="http://schemas.microsoft.com/office/drawing/2014/main" id="{A4F33BC6-3F24-4CB5-8D8F-F61E2E57CDE0}"/>
              </a:ext>
            </a:extLst>
          </p:cNvPr>
          <p:cNvCxnSpPr>
            <a:cxnSpLocks/>
            <a:stCxn id="18" idx="3"/>
          </p:cNvCxnSpPr>
          <p:nvPr/>
        </p:nvCxnSpPr>
        <p:spPr>
          <a:xfrm>
            <a:off x="5514975" y="2526251"/>
            <a:ext cx="1220614" cy="1688561"/>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Top Corners Snipped 26">
            <a:extLst>
              <a:ext uri="{FF2B5EF4-FFF2-40B4-BE49-F238E27FC236}">
                <a16:creationId xmlns="" xmlns:a16="http://schemas.microsoft.com/office/drawing/2014/main" id="{4291BACF-8197-4C8D-A38E-598F7D5B6284}"/>
              </a:ext>
            </a:extLst>
          </p:cNvPr>
          <p:cNvSpPr/>
          <p:nvPr/>
        </p:nvSpPr>
        <p:spPr>
          <a:xfrm>
            <a:off x="6683241" y="3396115"/>
            <a:ext cx="1694639" cy="1185409"/>
          </a:xfrm>
          <a:prstGeom prst="snip2SameRect">
            <a:avLst>
              <a:gd name="adj1" fmla="val 50000"/>
              <a:gd name="adj2" fmla="val 0"/>
            </a:avLst>
          </a:prstGeom>
          <a:solidFill>
            <a:srgbClr val="F08115"/>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cxnSp>
        <p:nvCxnSpPr>
          <p:cNvPr id="41" name="Straight Connector 40">
            <a:extLst>
              <a:ext uri="{FF2B5EF4-FFF2-40B4-BE49-F238E27FC236}">
                <a16:creationId xmlns="" xmlns:a16="http://schemas.microsoft.com/office/drawing/2014/main" id="{3DA8BD6A-F49B-4603-AD4F-1641140C0976}"/>
              </a:ext>
            </a:extLst>
          </p:cNvPr>
          <p:cNvCxnSpPr>
            <a:cxnSpLocks/>
          </p:cNvCxnSpPr>
          <p:nvPr/>
        </p:nvCxnSpPr>
        <p:spPr>
          <a:xfrm>
            <a:off x="5514973" y="4010782"/>
            <a:ext cx="1463604" cy="1594173"/>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8" name="Cross 27">
            <a:extLst>
              <a:ext uri="{FF2B5EF4-FFF2-40B4-BE49-F238E27FC236}">
                <a16:creationId xmlns="" xmlns:a16="http://schemas.microsoft.com/office/drawing/2014/main" id="{1828E456-5FD1-401E-A3D4-9FBCC6AF492C}"/>
              </a:ext>
            </a:extLst>
          </p:cNvPr>
          <p:cNvSpPr/>
          <p:nvPr/>
        </p:nvSpPr>
        <p:spPr>
          <a:xfrm>
            <a:off x="6915368" y="4914894"/>
            <a:ext cx="1237161" cy="1155940"/>
          </a:xfrm>
          <a:prstGeom prst="plus">
            <a:avLst>
              <a:gd name="adj" fmla="val 27721"/>
            </a:avLst>
          </a:prstGeom>
          <a:solidFill>
            <a:srgbClr val="007AC3"/>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29" name="TextBox 28"/>
          <p:cNvSpPr txBox="1"/>
          <p:nvPr/>
        </p:nvSpPr>
        <p:spPr>
          <a:xfrm>
            <a:off x="-18435" y="76098"/>
            <a:ext cx="6768752" cy="461665"/>
          </a:xfrm>
          <a:prstGeom prst="rect">
            <a:avLst/>
          </a:prstGeom>
          <a:noFill/>
        </p:spPr>
        <p:txBody>
          <a:bodyPr wrap="square" rtlCol="0">
            <a:spAutoFit/>
          </a:bodyPr>
          <a:lstStyle/>
          <a:p>
            <a:r>
              <a:rPr lang="en-GB" sz="2400" b="1" u="sng" dirty="0" smtClean="0"/>
              <a:t>Lesson </a:t>
            </a:r>
            <a:r>
              <a:rPr lang="en-GB" sz="2400" b="1" u="sng" dirty="0" smtClean="0"/>
              <a:t>3: Right Angles in Shapes</a:t>
            </a:r>
            <a:endParaRPr lang="en-GB" sz="2400" b="1" u="sng" dirty="0"/>
          </a:p>
        </p:txBody>
      </p:sp>
    </p:spTree>
    <p:extLst>
      <p:ext uri="{BB962C8B-B14F-4D97-AF65-F5344CB8AC3E}">
        <p14:creationId xmlns:p14="http://schemas.microsoft.com/office/powerpoint/2010/main" val="303567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500"/>
                                        <p:tgtEl>
                                          <p:spTgt spid="31"/>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500"/>
                                        <p:tgtEl>
                                          <p:spTgt spid="3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wipe(down)">
                                      <p:cBhvr>
                                        <p:cTn id="35" dur="500"/>
                                        <p:tgtEl>
                                          <p:spTgt spid="30"/>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nodeType="clickEffect">
                                  <p:stCondLst>
                                    <p:cond delay="0"/>
                                  </p:stCondLst>
                                  <p:childTnLst>
                                    <p:set>
                                      <p:cBhvr>
                                        <p:cTn id="39" dur="1" fill="hold">
                                          <p:stCondLst>
                                            <p:cond delay="0"/>
                                          </p:stCondLst>
                                        </p:cTn>
                                        <p:tgtEl>
                                          <p:spTgt spid="38"/>
                                        </p:tgtEl>
                                        <p:attrNameLst>
                                          <p:attrName>style.visibility</p:attrName>
                                        </p:attrNameLst>
                                      </p:cBhvr>
                                      <p:to>
                                        <p:strVal val="visible"/>
                                      </p:to>
                                    </p:set>
                                    <p:animEffect transition="in" filter="wipe(up)">
                                      <p:cBhvr>
                                        <p:cTn id="40" dur="500"/>
                                        <p:tgtEl>
                                          <p:spTgt spid="38"/>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up)">
                                      <p:cBhvr>
                                        <p:cTn id="45"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1" grpId="0" animBg="1"/>
      <p:bldP spid="3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a:extLst>
              <a:ext uri="{FF2B5EF4-FFF2-40B4-BE49-F238E27FC236}">
                <a16:creationId xmlns="" xmlns:a16="http://schemas.microsoft.com/office/drawing/2014/main" id="{CE495364-88E0-43A3-BDC8-6DE3A20C833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757" t="-4612" r="24746" b="61166"/>
          <a:stretch/>
        </p:blipFill>
        <p:spPr>
          <a:xfrm flipH="1">
            <a:off x="265127" y="1311746"/>
            <a:ext cx="1071848" cy="1071848"/>
          </a:xfrm>
          <a:prstGeom prst="ellipse">
            <a:avLst/>
          </a:prstGeom>
          <a:solidFill>
            <a:schemeClr val="bg1"/>
          </a:solidFill>
          <a:ln w="57150">
            <a:solidFill>
              <a:srgbClr val="007AC3"/>
            </a:solidFill>
          </a:ln>
        </p:spPr>
      </p:pic>
      <p:sp>
        <p:nvSpPr>
          <p:cNvPr id="13" name="Rectangle 12">
            <a:extLst>
              <a:ext uri="{FF2B5EF4-FFF2-40B4-BE49-F238E27FC236}">
                <a16:creationId xmlns="" xmlns:a16="http://schemas.microsoft.com/office/drawing/2014/main" id="{13109921-B906-44F5-85B2-1FE826122B0B}"/>
              </a:ext>
            </a:extLst>
          </p:cNvPr>
          <p:cNvSpPr/>
          <p:nvPr/>
        </p:nvSpPr>
        <p:spPr>
          <a:xfrm>
            <a:off x="33115" y="400917"/>
            <a:ext cx="7611763" cy="791737"/>
          </a:xfrm>
          <a:prstGeom prst="rect">
            <a:avLst/>
          </a:prstGeom>
          <a:noFill/>
          <a:ln w="28575">
            <a:noFill/>
          </a:ln>
        </p:spPr>
        <p:txBody>
          <a:bodyPr wrap="square" lIns="72000" tIns="72000" rIns="72000" bIns="72000">
            <a:spAutoFit/>
          </a:bodyPr>
          <a:lstStyle/>
          <a:p>
            <a:r>
              <a:rPr lang="en-GB" altLang="en-US" sz="2400" b="1" u="sng" dirty="0" smtClean="0"/>
              <a:t>Activity 1</a:t>
            </a:r>
          </a:p>
          <a:p>
            <a:r>
              <a:rPr lang="en-GB" altLang="en-US" dirty="0" smtClean="0"/>
              <a:t>Look </a:t>
            </a:r>
            <a:r>
              <a:rPr lang="en-GB" altLang="en-US" dirty="0"/>
              <a:t>at this picture.</a:t>
            </a:r>
          </a:p>
        </p:txBody>
      </p:sp>
      <p:pic>
        <p:nvPicPr>
          <p:cNvPr id="3" name="Picture 2">
            <a:extLst>
              <a:ext uri="{FF2B5EF4-FFF2-40B4-BE49-F238E27FC236}">
                <a16:creationId xmlns="" xmlns:a16="http://schemas.microsoft.com/office/drawing/2014/main" id="{B7459CCB-5054-4871-A35C-ABA1A90255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2207707"/>
            <a:ext cx="2314926" cy="4411245"/>
          </a:xfrm>
          <a:prstGeom prst="rect">
            <a:avLst/>
          </a:prstGeom>
        </p:spPr>
      </p:pic>
      <p:sp>
        <p:nvSpPr>
          <p:cNvPr id="32" name="Speech Bubble: Oval 31">
            <a:extLst>
              <a:ext uri="{FF2B5EF4-FFF2-40B4-BE49-F238E27FC236}">
                <a16:creationId xmlns="" xmlns:a16="http://schemas.microsoft.com/office/drawing/2014/main" id="{092C6B6A-7419-45E6-9CD7-CED98A7DAC6F}"/>
              </a:ext>
            </a:extLst>
          </p:cNvPr>
          <p:cNvSpPr/>
          <p:nvPr/>
        </p:nvSpPr>
        <p:spPr>
          <a:xfrm>
            <a:off x="1934138" y="934763"/>
            <a:ext cx="1872208" cy="1439999"/>
          </a:xfrm>
          <a:prstGeom prst="wedgeEllipseCallout">
            <a:avLst>
              <a:gd name="adj1" fmla="val -106300"/>
              <a:gd name="adj2" fmla="val 31711"/>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kern="0" dirty="0">
                <a:solidFill>
                  <a:srgbClr val="000000"/>
                </a:solidFill>
              </a:rPr>
              <a:t>How many right angles can you spot in it?</a:t>
            </a:r>
          </a:p>
        </p:txBody>
      </p:sp>
      <p:pic>
        <p:nvPicPr>
          <p:cNvPr id="614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724" r="17138" b="71443"/>
          <a:stretch/>
        </p:blipFill>
        <p:spPr bwMode="auto">
          <a:xfrm>
            <a:off x="3969673" y="703040"/>
            <a:ext cx="5174327" cy="1800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t="27775"/>
          <a:stretch/>
        </p:blipFill>
        <p:spPr bwMode="auto">
          <a:xfrm>
            <a:off x="3644325" y="2852936"/>
            <a:ext cx="5475125" cy="38610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4256877" y="455869"/>
            <a:ext cx="1380506" cy="461665"/>
          </a:xfrm>
          <a:prstGeom prst="rect">
            <a:avLst/>
          </a:prstGeom>
        </p:spPr>
        <p:txBody>
          <a:bodyPr wrap="none">
            <a:spAutoFit/>
          </a:bodyPr>
          <a:lstStyle/>
          <a:p>
            <a:r>
              <a:rPr lang="en-GB" altLang="en-US" sz="2400" b="1" u="sng" dirty="0" smtClean="0"/>
              <a:t>Activity 2</a:t>
            </a:r>
            <a:endParaRPr lang="en-GB" altLang="en-US" sz="2400" b="1" u="sng" dirty="0"/>
          </a:p>
        </p:txBody>
      </p:sp>
      <p:sp>
        <p:nvSpPr>
          <p:cNvPr id="4" name="Rectangle 3"/>
          <p:cNvSpPr/>
          <p:nvPr/>
        </p:nvSpPr>
        <p:spPr>
          <a:xfrm>
            <a:off x="4031627" y="2526168"/>
            <a:ext cx="1380506" cy="461665"/>
          </a:xfrm>
          <a:prstGeom prst="rect">
            <a:avLst/>
          </a:prstGeom>
        </p:spPr>
        <p:txBody>
          <a:bodyPr wrap="none">
            <a:spAutoFit/>
          </a:bodyPr>
          <a:lstStyle/>
          <a:p>
            <a:r>
              <a:rPr lang="en-GB" altLang="en-US" sz="2400" b="1" u="sng" dirty="0"/>
              <a:t>Activity </a:t>
            </a:r>
            <a:r>
              <a:rPr lang="en-GB" altLang="en-US" sz="2400" b="1" u="sng" dirty="0" smtClean="0"/>
              <a:t>3</a:t>
            </a:r>
            <a:endParaRPr lang="en-GB" altLang="en-US" sz="2400" b="1" u="sng" dirty="0"/>
          </a:p>
        </p:txBody>
      </p:sp>
      <p:sp>
        <p:nvSpPr>
          <p:cNvPr id="14" name="TextBox 13"/>
          <p:cNvSpPr txBox="1"/>
          <p:nvPr/>
        </p:nvSpPr>
        <p:spPr>
          <a:xfrm>
            <a:off x="-18435" y="-54988"/>
            <a:ext cx="6768752" cy="461665"/>
          </a:xfrm>
          <a:prstGeom prst="rect">
            <a:avLst/>
          </a:prstGeom>
          <a:noFill/>
        </p:spPr>
        <p:txBody>
          <a:bodyPr wrap="square" rtlCol="0">
            <a:spAutoFit/>
          </a:bodyPr>
          <a:lstStyle/>
          <a:p>
            <a:r>
              <a:rPr lang="en-GB" sz="2400" b="1" u="sng" dirty="0" smtClean="0"/>
              <a:t>Lesson </a:t>
            </a:r>
            <a:r>
              <a:rPr lang="en-GB" sz="2400" b="1" u="sng" dirty="0" smtClean="0"/>
              <a:t>3: Right Angles in Shapes</a:t>
            </a:r>
            <a:endParaRPr lang="en-GB" sz="2400" b="1" u="sng" dirty="0"/>
          </a:p>
        </p:txBody>
      </p:sp>
    </p:spTree>
    <p:extLst>
      <p:ext uri="{BB962C8B-B14F-4D97-AF65-F5344CB8AC3E}">
        <p14:creationId xmlns:p14="http://schemas.microsoft.com/office/powerpoint/2010/main" val="2651898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fade">
                                      <p:cBhvr>
                                        <p:cTn id="11" dur="500"/>
                                        <p:tgtEl>
                                          <p:spTgt spid="3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fade">
                                      <p:cBhvr>
                                        <p:cTn id="1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536" y="0"/>
            <a:ext cx="8229600" cy="1143000"/>
          </a:xfrm>
        </p:spPr>
        <p:txBody>
          <a:bodyPr/>
          <a:lstStyle/>
          <a:p>
            <a:r>
              <a:rPr lang="en-GB" dirty="0" smtClean="0"/>
              <a:t>Art</a:t>
            </a:r>
            <a:endParaRPr lang="en-GB" dirty="0"/>
          </a:p>
        </p:txBody>
      </p:sp>
      <p:sp>
        <p:nvSpPr>
          <p:cNvPr id="2" name="TextBox 1"/>
          <p:cNvSpPr txBox="1"/>
          <p:nvPr/>
        </p:nvSpPr>
        <p:spPr>
          <a:xfrm>
            <a:off x="323528" y="908720"/>
            <a:ext cx="8352928" cy="5693866"/>
          </a:xfrm>
          <a:prstGeom prst="rect">
            <a:avLst/>
          </a:prstGeom>
          <a:noFill/>
        </p:spPr>
        <p:txBody>
          <a:bodyPr wrap="square" rtlCol="0">
            <a:spAutoFit/>
          </a:bodyPr>
          <a:lstStyle/>
          <a:p>
            <a:r>
              <a:rPr lang="en-GB" sz="2800" dirty="0" smtClean="0"/>
              <a:t>Continuing on from the last Art task, we will be looking at typography – the style and appearance of writing. </a:t>
            </a:r>
          </a:p>
          <a:p>
            <a:r>
              <a:rPr lang="en-GB" sz="2800" dirty="0" smtClean="0"/>
              <a:t>Have a look around your house, garden or even on a walk for everyday items. Can you find nuts and bolts in the tool box? Leaves or flowers? Beads? Pegs? Shells?</a:t>
            </a:r>
          </a:p>
          <a:p>
            <a:endParaRPr lang="en-GB" sz="2800" b="1" dirty="0" smtClean="0"/>
          </a:p>
          <a:p>
            <a:r>
              <a:rPr lang="en-GB" sz="2800" b="1" dirty="0" smtClean="0"/>
              <a:t>Task: can you use these items to create its own word?</a:t>
            </a:r>
          </a:p>
          <a:p>
            <a:r>
              <a:rPr lang="en-GB" sz="2800" dirty="0" err="1" smtClean="0"/>
              <a:t>Eg</a:t>
            </a:r>
            <a:r>
              <a:rPr lang="en-GB" sz="2800" dirty="0" smtClean="0"/>
              <a:t>. Can you create the word ‘stick’ using sticks? Can you create the word ‘leaf’ using leaves? Can you create the word ‘Daisy’ using daisies? </a:t>
            </a:r>
          </a:p>
          <a:p>
            <a:endParaRPr lang="en-GB" sz="2800" dirty="0"/>
          </a:p>
          <a:p>
            <a:r>
              <a:rPr lang="en-GB" sz="2800" dirty="0" smtClean="0"/>
              <a:t>Use your imagination. I look forward to seeing some of your creations! </a:t>
            </a:r>
          </a:p>
        </p:txBody>
      </p:sp>
    </p:spTree>
    <p:extLst>
      <p:ext uri="{BB962C8B-B14F-4D97-AF65-F5344CB8AC3E}">
        <p14:creationId xmlns:p14="http://schemas.microsoft.com/office/powerpoint/2010/main" val="15873944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836712"/>
            <a:ext cx="8496944" cy="3661867"/>
          </a:xfrm>
        </p:spPr>
        <p:txBody>
          <a:bodyPr>
            <a:normAutofit/>
          </a:bodyPr>
          <a:lstStyle/>
          <a:p>
            <a:pPr marL="0" indent="0">
              <a:buNone/>
            </a:pPr>
            <a:r>
              <a:rPr lang="en-GB" sz="2400" dirty="0" smtClean="0"/>
              <a:t>It is important to keep your children active. If it is safe to do so, ensure they have some time outside throughout the day. Please visit </a:t>
            </a:r>
            <a:r>
              <a:rPr lang="en-GB" sz="2400" b="1" dirty="0" smtClean="0"/>
              <a:t>Joe Wicks</a:t>
            </a:r>
            <a:r>
              <a:rPr lang="en-GB" sz="2400" dirty="0" smtClean="0"/>
              <a:t> YouTube channel (</a:t>
            </a:r>
            <a:r>
              <a:rPr lang="en-GB" sz="2400" dirty="0" smtClean="0">
                <a:hlinkClick r:id="rId2"/>
              </a:rPr>
              <a:t>https://www.youtube.com/channel/UCAxW1XT0iEJo0TYlRfn6rYQ</a:t>
            </a:r>
            <a:r>
              <a:rPr lang="en-GB" sz="2400" dirty="0" smtClean="0"/>
              <a:t>), which has lots of exercise videos for children. He will also be hosting a live P.E. lessons Monday to Friday at 9:00am.</a:t>
            </a:r>
            <a:endParaRPr lang="en-GB" sz="24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3356992"/>
            <a:ext cx="6625898" cy="32403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323528" y="188640"/>
            <a:ext cx="8568543" cy="1143000"/>
          </a:xfrm>
        </p:spPr>
        <p:txBody>
          <a:bodyPr>
            <a:normAutofit fontScale="90000"/>
          </a:bodyPr>
          <a:lstStyle/>
          <a:p>
            <a:pPr algn="l"/>
            <a:r>
              <a:rPr lang="en-GB" dirty="0" smtClean="0"/>
              <a:t>                              P.E.</a:t>
            </a:r>
            <a:br>
              <a:rPr lang="en-GB" dirty="0" smtClean="0"/>
            </a:br>
            <a:endParaRPr lang="en-GB" dirty="0"/>
          </a:p>
        </p:txBody>
      </p:sp>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6259</TotalTime>
  <Words>1673</Words>
  <Application>Microsoft Office PowerPoint</Application>
  <PresentationFormat>On-screen Show (4:3)</PresentationFormat>
  <Paragraphs>155</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Home Learning </vt:lpstr>
      <vt:lpstr>Message from the class teachers</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PowerPoint Presentation</vt:lpstr>
      <vt:lpstr>PowerPoint Presentation</vt:lpstr>
      <vt:lpstr>PowerPoint Presentation</vt:lpstr>
      <vt:lpstr>Task 2: vocabulary. </vt:lpstr>
      <vt:lpstr>Task 3: vocabulary. </vt:lpstr>
      <vt:lpstr>Maths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Art</vt:lpstr>
      <vt:lpstr>                              P.E. </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70</cp:revision>
  <dcterms:created xsi:type="dcterms:W3CDTF">2020-03-18T10:41:37Z</dcterms:created>
  <dcterms:modified xsi:type="dcterms:W3CDTF">2020-05-31T00:00:02Z</dcterms:modified>
</cp:coreProperties>
</file>